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6"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E6C46-AABF-4396-9B39-EF3273CCF35D}" v="1" dt="2022-05-13T10:18:44.4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1" autoAdjust="0"/>
  </p:normalViewPr>
  <p:slideViewPr>
    <p:cSldViewPr snapToGrid="0">
      <p:cViewPr varScale="1">
        <p:scale>
          <a:sx n="95" d="100"/>
          <a:sy n="95" d="100"/>
        </p:scale>
        <p:origin x="11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line Morgan" userId="acb4d242-2d2b-46a1-820b-8c32d82b3952" providerId="ADAL" clId="{BBDE6C46-AABF-4396-9B39-EF3273CCF35D}"/>
    <pc:docChg chg="undo custSel modSld">
      <pc:chgData name="Jacqueline Morgan" userId="acb4d242-2d2b-46a1-820b-8c32d82b3952" providerId="ADAL" clId="{BBDE6C46-AABF-4396-9B39-EF3273CCF35D}" dt="2022-05-13T10:24:05.151" v="390" actId="1036"/>
      <pc:docMkLst>
        <pc:docMk/>
      </pc:docMkLst>
      <pc:sldChg chg="modSp mod">
        <pc:chgData name="Jacqueline Morgan" userId="acb4d242-2d2b-46a1-820b-8c32d82b3952" providerId="ADAL" clId="{BBDE6C46-AABF-4396-9B39-EF3273CCF35D}" dt="2022-05-13T10:16:34.995" v="6" actId="20577"/>
        <pc:sldMkLst>
          <pc:docMk/>
          <pc:sldMk cId="2099760228" sldId="256"/>
        </pc:sldMkLst>
        <pc:spChg chg="mod">
          <ac:chgData name="Jacqueline Morgan" userId="acb4d242-2d2b-46a1-820b-8c32d82b3952" providerId="ADAL" clId="{BBDE6C46-AABF-4396-9B39-EF3273CCF35D}" dt="2022-05-13T10:16:34.995" v="6" actId="20577"/>
          <ac:spMkLst>
            <pc:docMk/>
            <pc:sldMk cId="2099760228" sldId="256"/>
            <ac:spMk id="44" creationId="{A88186D3-0566-4A0B-94E0-CD6BFB47071A}"/>
          </ac:spMkLst>
        </pc:spChg>
      </pc:sldChg>
      <pc:sldChg chg="addSp modSp mod">
        <pc:chgData name="Jacqueline Morgan" userId="acb4d242-2d2b-46a1-820b-8c32d82b3952" providerId="ADAL" clId="{BBDE6C46-AABF-4396-9B39-EF3273CCF35D}" dt="2022-05-13T10:24:05.151" v="390" actId="1036"/>
        <pc:sldMkLst>
          <pc:docMk/>
          <pc:sldMk cId="689777988" sldId="259"/>
        </pc:sldMkLst>
        <pc:spChg chg="mod">
          <ac:chgData name="Jacqueline Morgan" userId="acb4d242-2d2b-46a1-820b-8c32d82b3952" providerId="ADAL" clId="{BBDE6C46-AABF-4396-9B39-EF3273CCF35D}" dt="2022-05-13T10:22:01.872" v="234" actId="1035"/>
          <ac:spMkLst>
            <pc:docMk/>
            <pc:sldMk cId="689777988" sldId="259"/>
            <ac:spMk id="7" creationId="{D575E6E7-B493-49AE-A2A9-793D2B6ACB6F}"/>
          </ac:spMkLst>
        </pc:spChg>
        <pc:spChg chg="mod">
          <ac:chgData name="Jacqueline Morgan" userId="acb4d242-2d2b-46a1-820b-8c32d82b3952" providerId="ADAL" clId="{BBDE6C46-AABF-4396-9B39-EF3273CCF35D}" dt="2022-05-13T10:19:27.276" v="131" actId="1035"/>
          <ac:spMkLst>
            <pc:docMk/>
            <pc:sldMk cId="689777988" sldId="259"/>
            <ac:spMk id="9" creationId="{6AEAA058-66DC-4FFA-862B-447B93859259}"/>
          </ac:spMkLst>
        </pc:spChg>
        <pc:spChg chg="mod">
          <ac:chgData name="Jacqueline Morgan" userId="acb4d242-2d2b-46a1-820b-8c32d82b3952" providerId="ADAL" clId="{BBDE6C46-AABF-4396-9B39-EF3273CCF35D}" dt="2022-05-13T10:19:27.276" v="131" actId="1035"/>
          <ac:spMkLst>
            <pc:docMk/>
            <pc:sldMk cId="689777988" sldId="259"/>
            <ac:spMk id="10" creationId="{F0EF9F29-1322-4A08-834D-BA4A66201382}"/>
          </ac:spMkLst>
        </pc:spChg>
        <pc:spChg chg="mod">
          <ac:chgData name="Jacqueline Morgan" userId="acb4d242-2d2b-46a1-820b-8c32d82b3952" providerId="ADAL" clId="{BBDE6C46-AABF-4396-9B39-EF3273CCF35D}" dt="2022-05-13T10:22:01.872" v="234" actId="1035"/>
          <ac:spMkLst>
            <pc:docMk/>
            <pc:sldMk cId="689777988" sldId="259"/>
            <ac:spMk id="11" creationId="{D0BB9624-9A49-4EE1-A6A5-4A3C1A8E64D1}"/>
          </ac:spMkLst>
        </pc:spChg>
        <pc:spChg chg="mod">
          <ac:chgData name="Jacqueline Morgan" userId="acb4d242-2d2b-46a1-820b-8c32d82b3952" providerId="ADAL" clId="{BBDE6C46-AABF-4396-9B39-EF3273CCF35D}" dt="2022-05-13T10:22:01.872" v="234" actId="1035"/>
          <ac:spMkLst>
            <pc:docMk/>
            <pc:sldMk cId="689777988" sldId="259"/>
            <ac:spMk id="12" creationId="{3AA2AB76-C06C-44E0-8628-4B9627D49EC6}"/>
          </ac:spMkLst>
        </pc:spChg>
        <pc:spChg chg="mod">
          <ac:chgData name="Jacqueline Morgan" userId="acb4d242-2d2b-46a1-820b-8c32d82b3952" providerId="ADAL" clId="{BBDE6C46-AABF-4396-9B39-EF3273CCF35D}" dt="2022-05-13T10:19:27.276" v="131" actId="1035"/>
          <ac:spMkLst>
            <pc:docMk/>
            <pc:sldMk cId="689777988" sldId="259"/>
            <ac:spMk id="13" creationId="{B933F790-EB57-48AF-9331-D30515348196}"/>
          </ac:spMkLst>
        </pc:spChg>
        <pc:spChg chg="mod">
          <ac:chgData name="Jacqueline Morgan" userId="acb4d242-2d2b-46a1-820b-8c32d82b3952" providerId="ADAL" clId="{BBDE6C46-AABF-4396-9B39-EF3273CCF35D}" dt="2022-05-13T10:23:14.775" v="317" actId="20577"/>
          <ac:spMkLst>
            <pc:docMk/>
            <pc:sldMk cId="689777988" sldId="259"/>
            <ac:spMk id="14" creationId="{57229C15-15AA-40CA-B220-EAF92A951017}"/>
          </ac:spMkLst>
        </pc:spChg>
        <pc:spChg chg="mod">
          <ac:chgData name="Jacqueline Morgan" userId="acb4d242-2d2b-46a1-820b-8c32d82b3952" providerId="ADAL" clId="{BBDE6C46-AABF-4396-9B39-EF3273CCF35D}" dt="2022-05-13T10:22:01.872" v="234" actId="1035"/>
          <ac:spMkLst>
            <pc:docMk/>
            <pc:sldMk cId="689777988" sldId="259"/>
            <ac:spMk id="15" creationId="{89A48CF0-C39F-4F7C-8950-57AEEA029CAC}"/>
          </ac:spMkLst>
        </pc:spChg>
        <pc:spChg chg="mod">
          <ac:chgData name="Jacqueline Morgan" userId="acb4d242-2d2b-46a1-820b-8c32d82b3952" providerId="ADAL" clId="{BBDE6C46-AABF-4396-9B39-EF3273CCF35D}" dt="2022-05-13T10:22:01.872" v="234" actId="1035"/>
          <ac:spMkLst>
            <pc:docMk/>
            <pc:sldMk cId="689777988" sldId="259"/>
            <ac:spMk id="16" creationId="{23183F46-0284-4DE9-ACEA-103CB09CFE50}"/>
          </ac:spMkLst>
        </pc:spChg>
        <pc:spChg chg="add mod">
          <ac:chgData name="Jacqueline Morgan" userId="acb4d242-2d2b-46a1-820b-8c32d82b3952" providerId="ADAL" clId="{BBDE6C46-AABF-4396-9B39-EF3273CCF35D}" dt="2022-05-13T10:21:53.577" v="225" actId="1036"/>
          <ac:spMkLst>
            <pc:docMk/>
            <pc:sldMk cId="689777988" sldId="259"/>
            <ac:spMk id="19" creationId="{FB4148A1-CA04-2511-FC12-42E9E9729C4C}"/>
          </ac:spMkLst>
        </pc:spChg>
        <pc:spChg chg="add mod">
          <ac:chgData name="Jacqueline Morgan" userId="acb4d242-2d2b-46a1-820b-8c32d82b3952" providerId="ADAL" clId="{BBDE6C46-AABF-4396-9B39-EF3273CCF35D}" dt="2022-05-13T10:24:05.151" v="390" actId="1036"/>
          <ac:spMkLst>
            <pc:docMk/>
            <pc:sldMk cId="689777988" sldId="259"/>
            <ac:spMk id="21" creationId="{3317758A-1AA8-F083-4BDF-2C578510B006}"/>
          </ac:spMkLst>
        </pc:spChg>
        <pc:spChg chg="mod">
          <ac:chgData name="Jacqueline Morgan" userId="acb4d242-2d2b-46a1-820b-8c32d82b3952" providerId="ADAL" clId="{BBDE6C46-AABF-4396-9B39-EF3273CCF35D}" dt="2022-05-13T10:19:18.156" v="122" actId="403"/>
          <ac:spMkLst>
            <pc:docMk/>
            <pc:sldMk cId="689777988" sldId="259"/>
            <ac:spMk id="28" creationId="{8105B02D-43FF-4854-82B3-7943288A2C96}"/>
          </ac:spMkLst>
        </pc:spChg>
        <pc:cxnChg chg="mod">
          <ac:chgData name="Jacqueline Morgan" userId="acb4d242-2d2b-46a1-820b-8c32d82b3952" providerId="ADAL" clId="{BBDE6C46-AABF-4396-9B39-EF3273CCF35D}" dt="2022-05-13T10:22:01.872" v="234" actId="1035"/>
          <ac:cxnSpMkLst>
            <pc:docMk/>
            <pc:sldMk cId="689777988" sldId="259"/>
            <ac:cxnSpMk id="18" creationId="{226FB581-B32D-4556-B47E-48F234062E92}"/>
          </ac:cxnSpMkLst>
        </pc:cxnChg>
        <pc:cxnChg chg="mod">
          <ac:chgData name="Jacqueline Morgan" userId="acb4d242-2d2b-46a1-820b-8c32d82b3952" providerId="ADAL" clId="{BBDE6C46-AABF-4396-9B39-EF3273CCF35D}" dt="2022-05-13T10:19:27.276" v="131" actId="1035"/>
          <ac:cxnSpMkLst>
            <pc:docMk/>
            <pc:sldMk cId="689777988" sldId="259"/>
            <ac:cxnSpMk id="20" creationId="{E2319269-5AAA-42F8-8EF6-95139DC54A45}"/>
          </ac:cxnSpMkLst>
        </pc:cxnChg>
        <pc:cxnChg chg="mod">
          <ac:chgData name="Jacqueline Morgan" userId="acb4d242-2d2b-46a1-820b-8c32d82b3952" providerId="ADAL" clId="{BBDE6C46-AABF-4396-9B39-EF3273CCF35D}" dt="2022-05-13T10:19:27.276" v="131" actId="1035"/>
          <ac:cxnSpMkLst>
            <pc:docMk/>
            <pc:sldMk cId="689777988" sldId="259"/>
            <ac:cxnSpMk id="22" creationId="{43EDF739-C101-44C6-AFA4-F26C7DD4755F}"/>
          </ac:cxnSpMkLst>
        </pc:cxnChg>
        <pc:cxnChg chg="add mod">
          <ac:chgData name="Jacqueline Morgan" userId="acb4d242-2d2b-46a1-820b-8c32d82b3952" providerId="ADAL" clId="{BBDE6C46-AABF-4396-9B39-EF3273CCF35D}" dt="2022-05-13T10:24:05.151" v="390" actId="1036"/>
          <ac:cxnSpMkLst>
            <pc:docMk/>
            <pc:sldMk cId="689777988" sldId="259"/>
            <ac:cxnSpMk id="23" creationId="{2F41F01E-BC9B-6D90-0470-FC2040C2E4EC}"/>
          </ac:cxnSpMkLst>
        </pc:cxnChg>
        <pc:cxnChg chg="mod">
          <ac:chgData name="Jacqueline Morgan" userId="acb4d242-2d2b-46a1-820b-8c32d82b3952" providerId="ADAL" clId="{BBDE6C46-AABF-4396-9B39-EF3273CCF35D}" dt="2022-05-13T10:22:01.872" v="234" actId="1035"/>
          <ac:cxnSpMkLst>
            <pc:docMk/>
            <pc:sldMk cId="689777988" sldId="259"/>
            <ac:cxnSpMk id="25" creationId="{89586766-09E0-4DC4-844D-C66C8D3294DE}"/>
          </ac:cxnSpMkLst>
        </pc:cxnChg>
        <pc:cxnChg chg="mod">
          <ac:chgData name="Jacqueline Morgan" userId="acb4d242-2d2b-46a1-820b-8c32d82b3952" providerId="ADAL" clId="{BBDE6C46-AABF-4396-9B39-EF3273CCF35D}" dt="2022-05-13T10:22:01.872" v="234" actId="1035"/>
          <ac:cxnSpMkLst>
            <pc:docMk/>
            <pc:sldMk cId="689777988" sldId="259"/>
            <ac:cxnSpMk id="27" creationId="{AB4C05E2-008C-494A-AAE5-2834B087F6C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4AC31-5425-42DB-9716-BFE760FE0EEB}" type="datetimeFigureOut">
              <a:rPr lang="en-GB" smtClean="0"/>
              <a:t>13/05/2022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B32CC-E3C7-450F-92D6-0A36339F7C7D}" type="slidenum">
              <a:rPr lang="en-GB" smtClean="0"/>
              <a:t>‹#›</a:t>
            </a:fld>
            <a:endParaRPr lang="en-GB"/>
          </a:p>
        </p:txBody>
      </p:sp>
    </p:spTree>
    <p:extLst>
      <p:ext uri="{BB962C8B-B14F-4D97-AF65-F5344CB8AC3E}">
        <p14:creationId xmlns:p14="http://schemas.microsoft.com/office/powerpoint/2010/main" val="354750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5B32CC-E3C7-450F-92D6-0A36339F7C7D}" type="slidenum">
              <a:rPr lang="en-GB" smtClean="0"/>
              <a:t>2</a:t>
            </a:fld>
            <a:endParaRPr lang="en-GB"/>
          </a:p>
        </p:txBody>
      </p:sp>
    </p:spTree>
    <p:extLst>
      <p:ext uri="{BB962C8B-B14F-4D97-AF65-F5344CB8AC3E}">
        <p14:creationId xmlns:p14="http://schemas.microsoft.com/office/powerpoint/2010/main" val="223701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5B32CC-E3C7-450F-92D6-0A36339F7C7D}" type="slidenum">
              <a:rPr lang="en-GB" smtClean="0"/>
              <a:t>3</a:t>
            </a:fld>
            <a:endParaRPr lang="en-GB"/>
          </a:p>
        </p:txBody>
      </p:sp>
    </p:spTree>
    <p:extLst>
      <p:ext uri="{BB962C8B-B14F-4D97-AF65-F5344CB8AC3E}">
        <p14:creationId xmlns:p14="http://schemas.microsoft.com/office/powerpoint/2010/main" val="50154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5B32CC-E3C7-450F-92D6-0A36339F7C7D}" type="slidenum">
              <a:rPr lang="en-GB" smtClean="0"/>
              <a:t>4</a:t>
            </a:fld>
            <a:endParaRPr lang="en-GB"/>
          </a:p>
        </p:txBody>
      </p:sp>
    </p:spTree>
    <p:extLst>
      <p:ext uri="{BB962C8B-B14F-4D97-AF65-F5344CB8AC3E}">
        <p14:creationId xmlns:p14="http://schemas.microsoft.com/office/powerpoint/2010/main" val="3416008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C7A0-D9A3-42CF-9098-48F7E07F48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E28D6D4-D581-49C6-845D-66903B9A0F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981D6FD-EE15-4D81-95B2-60B9184A0FE0}"/>
              </a:ext>
            </a:extLst>
          </p:cNvPr>
          <p:cNvSpPr>
            <a:spLocks noGrp="1"/>
          </p:cNvSpPr>
          <p:nvPr>
            <p:ph type="dt" sz="half" idx="10"/>
          </p:nvPr>
        </p:nvSpPr>
        <p:spPr/>
        <p:txBody>
          <a:bodyPr/>
          <a:lstStyle/>
          <a:p>
            <a:fld id="{A441F318-287D-4E64-9FCC-96CF03DA22D6}" type="datetimeFigureOut">
              <a:rPr lang="en-GB" smtClean="0"/>
              <a:t>13/05/2022</a:t>
            </a:fld>
            <a:endParaRPr lang="en-GB"/>
          </a:p>
        </p:txBody>
      </p:sp>
      <p:sp>
        <p:nvSpPr>
          <p:cNvPr id="5" name="Footer Placeholder 4">
            <a:extLst>
              <a:ext uri="{FF2B5EF4-FFF2-40B4-BE49-F238E27FC236}">
                <a16:creationId xmlns:a16="http://schemas.microsoft.com/office/drawing/2014/main" id="{DF958441-16A7-4A53-8074-2EEB8A4AEC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0FECA3-3454-4900-B7EB-CB37FEEF9E12}"/>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2294328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D974-A7D0-44AF-B3E3-128598CA920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BBB4C9-4A9C-461E-8D4C-08E735E9F0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801A84-9FBC-4C2C-8DF7-D7FA3DD8C700}"/>
              </a:ext>
            </a:extLst>
          </p:cNvPr>
          <p:cNvSpPr>
            <a:spLocks noGrp="1"/>
          </p:cNvSpPr>
          <p:nvPr>
            <p:ph type="dt" sz="half" idx="10"/>
          </p:nvPr>
        </p:nvSpPr>
        <p:spPr/>
        <p:txBody>
          <a:bodyPr/>
          <a:lstStyle/>
          <a:p>
            <a:fld id="{A441F318-287D-4E64-9FCC-96CF03DA22D6}" type="datetimeFigureOut">
              <a:rPr lang="en-GB" smtClean="0"/>
              <a:t>13/05/2022</a:t>
            </a:fld>
            <a:endParaRPr lang="en-GB"/>
          </a:p>
        </p:txBody>
      </p:sp>
      <p:sp>
        <p:nvSpPr>
          <p:cNvPr id="5" name="Footer Placeholder 4">
            <a:extLst>
              <a:ext uri="{FF2B5EF4-FFF2-40B4-BE49-F238E27FC236}">
                <a16:creationId xmlns:a16="http://schemas.microsoft.com/office/drawing/2014/main" id="{48517E14-170B-4242-9507-7CBEE0C8A0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7D834B-F987-42D1-882C-7751A1524CA9}"/>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359366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725082-FBEE-46F6-912A-48960DB07F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C34164-B9EC-4142-BCA4-4D546FC17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5D7DE7-4EA2-4FF9-8F34-E67F03666332}"/>
              </a:ext>
            </a:extLst>
          </p:cNvPr>
          <p:cNvSpPr>
            <a:spLocks noGrp="1"/>
          </p:cNvSpPr>
          <p:nvPr>
            <p:ph type="dt" sz="half" idx="10"/>
          </p:nvPr>
        </p:nvSpPr>
        <p:spPr/>
        <p:txBody>
          <a:bodyPr/>
          <a:lstStyle/>
          <a:p>
            <a:fld id="{A441F318-287D-4E64-9FCC-96CF03DA22D6}" type="datetimeFigureOut">
              <a:rPr lang="en-GB" smtClean="0"/>
              <a:t>13/05/2022</a:t>
            </a:fld>
            <a:endParaRPr lang="en-GB"/>
          </a:p>
        </p:txBody>
      </p:sp>
      <p:sp>
        <p:nvSpPr>
          <p:cNvPr id="5" name="Footer Placeholder 4">
            <a:extLst>
              <a:ext uri="{FF2B5EF4-FFF2-40B4-BE49-F238E27FC236}">
                <a16:creationId xmlns:a16="http://schemas.microsoft.com/office/drawing/2014/main" id="{BD0ADF72-7CEB-4142-A923-52E0E96C4E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007D76-9666-4519-A002-90711D65D0A5}"/>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373342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4F6E-6E35-4E02-BC2C-6E8D1B56C1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E0DC2A-F2A8-45F5-9585-74AD65C66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0A0D23-FF39-4B0F-87A6-1722832CF9D4}"/>
              </a:ext>
            </a:extLst>
          </p:cNvPr>
          <p:cNvSpPr>
            <a:spLocks noGrp="1"/>
          </p:cNvSpPr>
          <p:nvPr>
            <p:ph type="dt" sz="half" idx="10"/>
          </p:nvPr>
        </p:nvSpPr>
        <p:spPr/>
        <p:txBody>
          <a:bodyPr/>
          <a:lstStyle/>
          <a:p>
            <a:fld id="{A441F318-287D-4E64-9FCC-96CF03DA22D6}" type="datetimeFigureOut">
              <a:rPr lang="en-GB" smtClean="0"/>
              <a:t>13/05/2022</a:t>
            </a:fld>
            <a:endParaRPr lang="en-GB"/>
          </a:p>
        </p:txBody>
      </p:sp>
      <p:sp>
        <p:nvSpPr>
          <p:cNvPr id="5" name="Footer Placeholder 4">
            <a:extLst>
              <a:ext uri="{FF2B5EF4-FFF2-40B4-BE49-F238E27FC236}">
                <a16:creationId xmlns:a16="http://schemas.microsoft.com/office/drawing/2014/main" id="{F5BA5086-FE6D-4A45-903B-886B4A9CF7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B1F6CD-6605-4C22-82F9-7EFD7697EDD8}"/>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3295669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A340-4D9D-4144-BEEB-74BCEC207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3785157-C77D-4D1E-85D0-D13561CB63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3EED8C-6002-4DE3-A28B-445FA699568B}"/>
              </a:ext>
            </a:extLst>
          </p:cNvPr>
          <p:cNvSpPr>
            <a:spLocks noGrp="1"/>
          </p:cNvSpPr>
          <p:nvPr>
            <p:ph type="dt" sz="half" idx="10"/>
          </p:nvPr>
        </p:nvSpPr>
        <p:spPr/>
        <p:txBody>
          <a:bodyPr/>
          <a:lstStyle/>
          <a:p>
            <a:fld id="{A441F318-287D-4E64-9FCC-96CF03DA22D6}" type="datetimeFigureOut">
              <a:rPr lang="en-GB" smtClean="0"/>
              <a:t>13/05/2022</a:t>
            </a:fld>
            <a:endParaRPr lang="en-GB"/>
          </a:p>
        </p:txBody>
      </p:sp>
      <p:sp>
        <p:nvSpPr>
          <p:cNvPr id="5" name="Footer Placeholder 4">
            <a:extLst>
              <a:ext uri="{FF2B5EF4-FFF2-40B4-BE49-F238E27FC236}">
                <a16:creationId xmlns:a16="http://schemas.microsoft.com/office/drawing/2014/main" id="{8BE4FF92-E90D-4CEA-BE19-3C7DC0AA6C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D674C8-9CDE-40B8-B0DD-D490AB01A335}"/>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249667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936C-34F6-4BB9-9E16-65BEDC92AD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5713B0-FB85-48B5-825D-1A469D76AF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8540336-4F18-4201-ABFA-459A3876AD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EA78CD-8B71-42DC-9B76-0763BA7F1FF9}"/>
              </a:ext>
            </a:extLst>
          </p:cNvPr>
          <p:cNvSpPr>
            <a:spLocks noGrp="1"/>
          </p:cNvSpPr>
          <p:nvPr>
            <p:ph type="dt" sz="half" idx="10"/>
          </p:nvPr>
        </p:nvSpPr>
        <p:spPr/>
        <p:txBody>
          <a:bodyPr/>
          <a:lstStyle/>
          <a:p>
            <a:fld id="{A441F318-287D-4E64-9FCC-96CF03DA22D6}" type="datetimeFigureOut">
              <a:rPr lang="en-GB" smtClean="0"/>
              <a:t>13/05/2022</a:t>
            </a:fld>
            <a:endParaRPr lang="en-GB"/>
          </a:p>
        </p:txBody>
      </p:sp>
      <p:sp>
        <p:nvSpPr>
          <p:cNvPr id="6" name="Footer Placeholder 5">
            <a:extLst>
              <a:ext uri="{FF2B5EF4-FFF2-40B4-BE49-F238E27FC236}">
                <a16:creationId xmlns:a16="http://schemas.microsoft.com/office/drawing/2014/main" id="{7CD6937E-4DCA-4F04-A9EB-38BD3831C3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8D3DAC-DA77-4460-BF1A-812BDEE15220}"/>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3745776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625E-30EE-40EC-824C-B1F4627289C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A4D9C9-B816-48E3-BD30-F7C60F13B3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2630C4-9DF6-434A-B0CF-F7AA0F8E23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828135F-9C78-4F83-9769-038A90B476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6345CE-FDB3-4ACC-BC5D-A1B49C3285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9BF41C9-34E3-43FB-8F5B-E7F40A9B9781}"/>
              </a:ext>
            </a:extLst>
          </p:cNvPr>
          <p:cNvSpPr>
            <a:spLocks noGrp="1"/>
          </p:cNvSpPr>
          <p:nvPr>
            <p:ph type="dt" sz="half" idx="10"/>
          </p:nvPr>
        </p:nvSpPr>
        <p:spPr/>
        <p:txBody>
          <a:bodyPr/>
          <a:lstStyle/>
          <a:p>
            <a:fld id="{A441F318-287D-4E64-9FCC-96CF03DA22D6}" type="datetimeFigureOut">
              <a:rPr lang="en-GB" smtClean="0"/>
              <a:t>13/05/2022</a:t>
            </a:fld>
            <a:endParaRPr lang="en-GB"/>
          </a:p>
        </p:txBody>
      </p:sp>
      <p:sp>
        <p:nvSpPr>
          <p:cNvPr id="8" name="Footer Placeholder 7">
            <a:extLst>
              <a:ext uri="{FF2B5EF4-FFF2-40B4-BE49-F238E27FC236}">
                <a16:creationId xmlns:a16="http://schemas.microsoft.com/office/drawing/2014/main" id="{B11D26A1-EDB7-4410-8581-9D1E6FF275A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8236A0B-46F9-4362-A5DC-FC93490D2519}"/>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319417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9A72-B1B3-408A-8080-40204D1C94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A25AE2-7FAC-49F7-B7EA-3974CEA8F4B6}"/>
              </a:ext>
            </a:extLst>
          </p:cNvPr>
          <p:cNvSpPr>
            <a:spLocks noGrp="1"/>
          </p:cNvSpPr>
          <p:nvPr>
            <p:ph type="dt" sz="half" idx="10"/>
          </p:nvPr>
        </p:nvSpPr>
        <p:spPr/>
        <p:txBody>
          <a:bodyPr/>
          <a:lstStyle/>
          <a:p>
            <a:fld id="{A441F318-287D-4E64-9FCC-96CF03DA22D6}" type="datetimeFigureOut">
              <a:rPr lang="en-GB" smtClean="0"/>
              <a:t>13/05/2022</a:t>
            </a:fld>
            <a:endParaRPr lang="en-GB"/>
          </a:p>
        </p:txBody>
      </p:sp>
      <p:sp>
        <p:nvSpPr>
          <p:cNvPr id="4" name="Footer Placeholder 3">
            <a:extLst>
              <a:ext uri="{FF2B5EF4-FFF2-40B4-BE49-F238E27FC236}">
                <a16:creationId xmlns:a16="http://schemas.microsoft.com/office/drawing/2014/main" id="{04D47FCE-6927-4DED-A309-0112329E060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A5E30BF-BB80-4235-98CD-3E6C4201278D}"/>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177473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E99266-23DD-40A8-A319-0BCF00EF43E1}"/>
              </a:ext>
            </a:extLst>
          </p:cNvPr>
          <p:cNvSpPr>
            <a:spLocks noGrp="1"/>
          </p:cNvSpPr>
          <p:nvPr>
            <p:ph type="dt" sz="half" idx="10"/>
          </p:nvPr>
        </p:nvSpPr>
        <p:spPr/>
        <p:txBody>
          <a:bodyPr/>
          <a:lstStyle/>
          <a:p>
            <a:fld id="{A441F318-287D-4E64-9FCC-96CF03DA22D6}" type="datetimeFigureOut">
              <a:rPr lang="en-GB" smtClean="0"/>
              <a:t>13/05/2022</a:t>
            </a:fld>
            <a:endParaRPr lang="en-GB"/>
          </a:p>
        </p:txBody>
      </p:sp>
      <p:sp>
        <p:nvSpPr>
          <p:cNvPr id="3" name="Footer Placeholder 2">
            <a:extLst>
              <a:ext uri="{FF2B5EF4-FFF2-40B4-BE49-F238E27FC236}">
                <a16:creationId xmlns:a16="http://schemas.microsoft.com/office/drawing/2014/main" id="{D4F3B23E-E180-422A-91EF-8FCDD521BB6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140BD9C-7EAA-4A47-93BA-7753A64E85A6}"/>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352456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3DA7-A5B6-4D31-ACB4-21F4589F1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1E9B9EF-5B5D-40C0-B5F0-92AE34BC7A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C07AFE8-9B05-4FC9-AFFE-01DA2CB89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F17C5-1A51-4A23-880B-7482BCFC9D52}"/>
              </a:ext>
            </a:extLst>
          </p:cNvPr>
          <p:cNvSpPr>
            <a:spLocks noGrp="1"/>
          </p:cNvSpPr>
          <p:nvPr>
            <p:ph type="dt" sz="half" idx="10"/>
          </p:nvPr>
        </p:nvSpPr>
        <p:spPr/>
        <p:txBody>
          <a:bodyPr/>
          <a:lstStyle/>
          <a:p>
            <a:fld id="{A441F318-287D-4E64-9FCC-96CF03DA22D6}" type="datetimeFigureOut">
              <a:rPr lang="en-GB" smtClean="0"/>
              <a:t>13/05/2022</a:t>
            </a:fld>
            <a:endParaRPr lang="en-GB"/>
          </a:p>
        </p:txBody>
      </p:sp>
      <p:sp>
        <p:nvSpPr>
          <p:cNvPr id="6" name="Footer Placeholder 5">
            <a:extLst>
              <a:ext uri="{FF2B5EF4-FFF2-40B4-BE49-F238E27FC236}">
                <a16:creationId xmlns:a16="http://schemas.microsoft.com/office/drawing/2014/main" id="{57C86CAD-CEB3-4DA1-9DAA-DA20463D87D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99B763-950C-4C29-8468-4F846200CD44}"/>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496366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5FF5-29E5-411C-8F9B-C3379427F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4851A51-1978-4049-8644-84A34EA314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50A67E1-ECDD-416A-AA35-F456C4CCC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E3494-57E2-4FD1-A14F-E20D62A0D02E}"/>
              </a:ext>
            </a:extLst>
          </p:cNvPr>
          <p:cNvSpPr>
            <a:spLocks noGrp="1"/>
          </p:cNvSpPr>
          <p:nvPr>
            <p:ph type="dt" sz="half" idx="10"/>
          </p:nvPr>
        </p:nvSpPr>
        <p:spPr/>
        <p:txBody>
          <a:bodyPr/>
          <a:lstStyle/>
          <a:p>
            <a:fld id="{A441F318-287D-4E64-9FCC-96CF03DA22D6}" type="datetimeFigureOut">
              <a:rPr lang="en-GB" smtClean="0"/>
              <a:t>13/05/2022</a:t>
            </a:fld>
            <a:endParaRPr lang="en-GB"/>
          </a:p>
        </p:txBody>
      </p:sp>
      <p:sp>
        <p:nvSpPr>
          <p:cNvPr id="6" name="Footer Placeholder 5">
            <a:extLst>
              <a:ext uri="{FF2B5EF4-FFF2-40B4-BE49-F238E27FC236}">
                <a16:creationId xmlns:a16="http://schemas.microsoft.com/office/drawing/2014/main" id="{14EF85B6-D6DC-4BA4-B2BA-41A3FB0E28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0A3292-BB88-4C71-872D-FDEDC609AAA3}"/>
              </a:ext>
            </a:extLst>
          </p:cNvPr>
          <p:cNvSpPr>
            <a:spLocks noGrp="1"/>
          </p:cNvSpPr>
          <p:nvPr>
            <p:ph type="sldNum" sz="quarter" idx="12"/>
          </p:nvPr>
        </p:nvSpPr>
        <p:spPr/>
        <p:txBody>
          <a:bodyPr/>
          <a:lstStyle/>
          <a:p>
            <a:fld id="{FEA5BD16-829F-4A77-802F-008F053F11B1}" type="slidenum">
              <a:rPr lang="en-GB" smtClean="0"/>
              <a:t>‹#›</a:t>
            </a:fld>
            <a:endParaRPr lang="en-GB"/>
          </a:p>
        </p:txBody>
      </p:sp>
    </p:spTree>
    <p:extLst>
      <p:ext uri="{BB962C8B-B14F-4D97-AF65-F5344CB8AC3E}">
        <p14:creationId xmlns:p14="http://schemas.microsoft.com/office/powerpoint/2010/main" val="322808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718D2-E09F-40AF-85CA-1943F5B869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05D2E7-23AB-488A-B18C-618B483A3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2D9279-599A-4E75-9D91-E849D212F0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1F318-287D-4E64-9FCC-96CF03DA22D6}" type="datetimeFigureOut">
              <a:rPr lang="en-GB" smtClean="0"/>
              <a:t>13/05/2022</a:t>
            </a:fld>
            <a:endParaRPr lang="en-GB"/>
          </a:p>
        </p:txBody>
      </p:sp>
      <p:sp>
        <p:nvSpPr>
          <p:cNvPr id="5" name="Footer Placeholder 4">
            <a:extLst>
              <a:ext uri="{FF2B5EF4-FFF2-40B4-BE49-F238E27FC236}">
                <a16:creationId xmlns:a16="http://schemas.microsoft.com/office/drawing/2014/main" id="{C4B780DA-C41D-402A-BF66-D9B5B95B1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05C68C4-143F-42D2-B8CF-1A39DD4C1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5BD16-829F-4A77-802F-008F053F11B1}" type="slidenum">
              <a:rPr lang="en-GB" smtClean="0"/>
              <a:t>‹#›</a:t>
            </a:fld>
            <a:endParaRPr lang="en-GB"/>
          </a:p>
        </p:txBody>
      </p:sp>
    </p:spTree>
    <p:extLst>
      <p:ext uri="{BB962C8B-B14F-4D97-AF65-F5344CB8AC3E}">
        <p14:creationId xmlns:p14="http://schemas.microsoft.com/office/powerpoint/2010/main" val="194022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120337" y="260648"/>
            <a:ext cx="1198245" cy="949960"/>
          </a:xfrm>
          <a:prstGeom prst="rect">
            <a:avLst/>
          </a:prstGeom>
        </p:spPr>
      </p:pic>
      <p:sp>
        <p:nvSpPr>
          <p:cNvPr id="5" name="Rectangle 4"/>
          <p:cNvSpPr/>
          <p:nvPr/>
        </p:nvSpPr>
        <p:spPr>
          <a:xfrm>
            <a:off x="1524000" y="1340768"/>
            <a:ext cx="9144000" cy="3960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1775520" y="5877272"/>
            <a:ext cx="2880320" cy="504056"/>
          </a:xfrm>
          <a:prstGeom prst="rect">
            <a:avLst/>
          </a:prstGeom>
        </p:spPr>
      </p:pic>
      <p:sp>
        <p:nvSpPr>
          <p:cNvPr id="7" name="TextBox 6"/>
          <p:cNvSpPr txBox="1"/>
          <p:nvPr/>
        </p:nvSpPr>
        <p:spPr>
          <a:xfrm>
            <a:off x="1775520" y="6330806"/>
            <a:ext cx="4320480" cy="338554"/>
          </a:xfrm>
          <a:prstGeom prst="rect">
            <a:avLst/>
          </a:prstGeom>
          <a:noFill/>
        </p:spPr>
        <p:txBody>
          <a:bodyPr wrap="square" rtlCol="0">
            <a:spAutoFit/>
          </a:bodyPr>
          <a:lstStyle/>
          <a:p>
            <a:r>
              <a:rPr lang="en-GB" sz="800" dirty="0"/>
              <a:t>Copyright © 2016 Health and Social Care Information Centre.</a:t>
            </a:r>
          </a:p>
          <a:p>
            <a:r>
              <a:rPr lang="en-GB" sz="800" dirty="0"/>
              <a:t>NHS Digital is the trading name of the Health and Social Care Information Centre.</a:t>
            </a:r>
            <a:endParaRPr lang="en-GB" dirty="0"/>
          </a:p>
        </p:txBody>
      </p:sp>
      <p:sp>
        <p:nvSpPr>
          <p:cNvPr id="8" name="TextBox 7"/>
          <p:cNvSpPr txBox="1"/>
          <p:nvPr/>
        </p:nvSpPr>
        <p:spPr>
          <a:xfrm>
            <a:off x="2567608" y="2204865"/>
            <a:ext cx="6552728" cy="2769989"/>
          </a:xfrm>
          <a:prstGeom prst="rect">
            <a:avLst/>
          </a:prstGeom>
          <a:noFill/>
        </p:spPr>
        <p:txBody>
          <a:bodyPr wrap="square" rtlCol="0">
            <a:spAutoFit/>
          </a:bodyPr>
          <a:lstStyle/>
          <a:p>
            <a:r>
              <a:rPr lang="en-GB" sz="4000" dirty="0">
                <a:solidFill>
                  <a:schemeClr val="bg1"/>
                </a:solidFill>
              </a:rPr>
              <a:t>NHS 111 Online</a:t>
            </a:r>
          </a:p>
          <a:p>
            <a:r>
              <a:rPr lang="en-GB" sz="4000" dirty="0">
                <a:solidFill>
                  <a:schemeClr val="bg1"/>
                </a:solidFill>
              </a:rPr>
              <a:t>DoS services not returning online trouble-shooter for DoS Leads</a:t>
            </a:r>
          </a:p>
          <a:p>
            <a:pPr algn="r"/>
            <a:r>
              <a:rPr lang="en-GB" sz="1400" dirty="0">
                <a:solidFill>
                  <a:schemeClr val="bg1"/>
                </a:solidFill>
              </a:rPr>
              <a:t>V4.1 revised 5/8/21</a:t>
            </a:r>
          </a:p>
        </p:txBody>
      </p:sp>
    </p:spTree>
    <p:extLst>
      <p:ext uri="{BB962C8B-B14F-4D97-AF65-F5344CB8AC3E}">
        <p14:creationId xmlns:p14="http://schemas.microsoft.com/office/powerpoint/2010/main" val="72317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4350" y="44624"/>
            <a:ext cx="8461970" cy="707886"/>
          </a:xfrm>
          <a:prstGeom prst="rect">
            <a:avLst/>
          </a:prstGeom>
          <a:noFill/>
          <a:ln>
            <a:solidFill>
              <a:schemeClr val="accent1">
                <a:shade val="50000"/>
              </a:schemeClr>
            </a:solidFill>
          </a:ln>
        </p:spPr>
        <p:txBody>
          <a:bodyPr wrap="square" rtlCol="0">
            <a:spAutoFit/>
          </a:bodyPr>
          <a:lstStyle/>
          <a:p>
            <a:r>
              <a:rPr lang="en-GB" sz="1600" dirty="0"/>
              <a:t>Does the service return on Clinical Search on DoS?</a:t>
            </a:r>
          </a:p>
          <a:p>
            <a:r>
              <a:rPr lang="en-GB" sz="1200" dirty="0"/>
              <a:t>Ensure you select the same environment as you are using on the online Test site, as well as the same age and gender, digital referral role, SD/SG combinations, and ensure GP is set to unknown.</a:t>
            </a:r>
          </a:p>
        </p:txBody>
      </p:sp>
      <p:sp>
        <p:nvSpPr>
          <p:cNvPr id="9" name="TextBox 8"/>
          <p:cNvSpPr txBox="1"/>
          <p:nvPr/>
        </p:nvSpPr>
        <p:spPr>
          <a:xfrm>
            <a:off x="619854" y="1605016"/>
            <a:ext cx="1110560" cy="461665"/>
          </a:xfrm>
          <a:prstGeom prst="rect">
            <a:avLst/>
          </a:prstGeom>
          <a:noFill/>
          <a:ln>
            <a:solidFill>
              <a:schemeClr val="accent1">
                <a:shade val="50000"/>
              </a:schemeClr>
            </a:solidFill>
          </a:ln>
        </p:spPr>
        <p:txBody>
          <a:bodyPr wrap="none" rtlCol="0">
            <a:spAutoFit/>
          </a:bodyPr>
          <a:lstStyle/>
          <a:p>
            <a:r>
              <a:rPr lang="en-GB" sz="1200" dirty="0"/>
              <a:t>Is it restricted?</a:t>
            </a:r>
          </a:p>
          <a:p>
            <a:endParaRPr lang="en-GB" sz="1200" dirty="0"/>
          </a:p>
        </p:txBody>
      </p:sp>
      <p:sp>
        <p:nvSpPr>
          <p:cNvPr id="14" name="TextBox 13"/>
          <p:cNvSpPr txBox="1"/>
          <p:nvPr/>
        </p:nvSpPr>
        <p:spPr>
          <a:xfrm>
            <a:off x="3303079" y="1908243"/>
            <a:ext cx="6967837" cy="1015663"/>
          </a:xfrm>
          <a:prstGeom prst="rect">
            <a:avLst/>
          </a:prstGeom>
          <a:noFill/>
          <a:ln>
            <a:solidFill>
              <a:schemeClr val="accent1">
                <a:shade val="50000"/>
              </a:schemeClr>
            </a:solidFill>
          </a:ln>
        </p:spPr>
        <p:txBody>
          <a:bodyPr wrap="square" rtlCol="0">
            <a:spAutoFit/>
          </a:bodyPr>
          <a:lstStyle/>
          <a:p>
            <a:r>
              <a:rPr lang="en-GB" sz="1200" dirty="0"/>
              <a:t>As we do not collect GP online, this won’t return. Options are:</a:t>
            </a:r>
          </a:p>
          <a:p>
            <a:r>
              <a:rPr lang="en-GB" sz="1200" dirty="0"/>
              <a:t>a) accept the service can’t be reached on line, </a:t>
            </a:r>
          </a:p>
          <a:p>
            <a:r>
              <a:rPr lang="en-GB" sz="1200" dirty="0"/>
              <a:t>b) get restriction removed, or </a:t>
            </a:r>
          </a:p>
          <a:p>
            <a:r>
              <a:rPr lang="en-GB" sz="1200" dirty="0"/>
              <a:t>c) create new service just for online without restriction. Any new service ID will need </a:t>
            </a:r>
            <a:r>
              <a:rPr lang="en-GB" sz="1200" dirty="0" err="1"/>
              <a:t>config</a:t>
            </a:r>
            <a:r>
              <a:rPr lang="en-GB" sz="1200" dirty="0"/>
              <a:t> at the provider side to accept referrals from new service ID</a:t>
            </a:r>
          </a:p>
        </p:txBody>
      </p:sp>
      <p:sp>
        <p:nvSpPr>
          <p:cNvPr id="18" name="TextBox 17"/>
          <p:cNvSpPr txBox="1"/>
          <p:nvPr/>
        </p:nvSpPr>
        <p:spPr>
          <a:xfrm>
            <a:off x="342952" y="2813926"/>
            <a:ext cx="1668983" cy="461665"/>
          </a:xfrm>
          <a:prstGeom prst="rect">
            <a:avLst/>
          </a:prstGeom>
          <a:noFill/>
          <a:ln>
            <a:solidFill>
              <a:schemeClr val="accent1">
                <a:shade val="50000"/>
              </a:schemeClr>
            </a:solidFill>
          </a:ln>
        </p:spPr>
        <p:txBody>
          <a:bodyPr wrap="none" rtlCol="0">
            <a:spAutoFit/>
          </a:bodyPr>
          <a:lstStyle/>
          <a:p>
            <a:r>
              <a:rPr lang="en-GB" sz="1200" dirty="0"/>
              <a:t>Does it have the “digital</a:t>
            </a:r>
          </a:p>
          <a:p>
            <a:r>
              <a:rPr lang="en-GB" sz="1200" dirty="0"/>
              <a:t> referral”  referral role?</a:t>
            </a:r>
          </a:p>
        </p:txBody>
      </p:sp>
      <p:sp>
        <p:nvSpPr>
          <p:cNvPr id="25" name="TextBox 24"/>
          <p:cNvSpPr txBox="1"/>
          <p:nvPr/>
        </p:nvSpPr>
        <p:spPr>
          <a:xfrm>
            <a:off x="276102" y="3697558"/>
            <a:ext cx="1813718" cy="461665"/>
          </a:xfrm>
          <a:prstGeom prst="rect">
            <a:avLst/>
          </a:prstGeom>
          <a:noFill/>
          <a:ln>
            <a:solidFill>
              <a:schemeClr val="accent1">
                <a:shade val="50000"/>
              </a:schemeClr>
            </a:solidFill>
          </a:ln>
        </p:spPr>
        <p:txBody>
          <a:bodyPr wrap="square" rtlCol="0">
            <a:spAutoFit/>
          </a:bodyPr>
          <a:lstStyle/>
          <a:p>
            <a:r>
              <a:rPr lang="en-GB" sz="1200" dirty="0"/>
              <a:t>Add on and retest. Does</a:t>
            </a:r>
          </a:p>
          <a:p>
            <a:r>
              <a:rPr lang="en-GB" sz="1200" dirty="0"/>
              <a:t> it now return?</a:t>
            </a:r>
          </a:p>
        </p:txBody>
      </p:sp>
      <p:sp>
        <p:nvSpPr>
          <p:cNvPr id="34" name="TextBox 33"/>
          <p:cNvSpPr txBox="1"/>
          <p:nvPr/>
        </p:nvSpPr>
        <p:spPr>
          <a:xfrm>
            <a:off x="806482" y="4708007"/>
            <a:ext cx="774180" cy="276999"/>
          </a:xfrm>
          <a:prstGeom prst="rect">
            <a:avLst/>
          </a:prstGeom>
          <a:solidFill>
            <a:srgbClr val="92D050"/>
          </a:solidFill>
          <a:ln w="19050">
            <a:solidFill>
              <a:schemeClr val="accent1">
                <a:shade val="50000"/>
              </a:schemeClr>
            </a:solidFill>
          </a:ln>
        </p:spPr>
        <p:txBody>
          <a:bodyPr wrap="square" rtlCol="0">
            <a:spAutoFit/>
          </a:bodyPr>
          <a:lstStyle/>
          <a:p>
            <a:r>
              <a:rPr lang="en-GB" sz="1200" dirty="0"/>
              <a:t>Success!</a:t>
            </a:r>
          </a:p>
        </p:txBody>
      </p:sp>
      <p:sp>
        <p:nvSpPr>
          <p:cNvPr id="35" name="TextBox 34"/>
          <p:cNvSpPr txBox="1"/>
          <p:nvPr/>
        </p:nvSpPr>
        <p:spPr>
          <a:xfrm>
            <a:off x="3563616" y="3688419"/>
            <a:ext cx="2267914" cy="461665"/>
          </a:xfrm>
          <a:prstGeom prst="rect">
            <a:avLst/>
          </a:prstGeom>
          <a:noFill/>
          <a:ln>
            <a:solidFill>
              <a:schemeClr val="accent1">
                <a:shade val="50000"/>
              </a:schemeClr>
            </a:solidFill>
          </a:ln>
        </p:spPr>
        <p:txBody>
          <a:bodyPr wrap="square" rtlCol="0">
            <a:spAutoFit/>
          </a:bodyPr>
          <a:lstStyle/>
          <a:p>
            <a:r>
              <a:rPr lang="en-GB" sz="1200" dirty="0"/>
              <a:t>Is it profiled for the disposition / SD/SG combination?</a:t>
            </a:r>
          </a:p>
        </p:txBody>
      </p:sp>
      <p:sp>
        <p:nvSpPr>
          <p:cNvPr id="36" name="TextBox 35"/>
          <p:cNvSpPr txBox="1"/>
          <p:nvPr/>
        </p:nvSpPr>
        <p:spPr>
          <a:xfrm>
            <a:off x="6985056" y="3687535"/>
            <a:ext cx="1492169" cy="461665"/>
          </a:xfrm>
          <a:prstGeom prst="rect">
            <a:avLst/>
          </a:prstGeom>
          <a:noFill/>
          <a:ln>
            <a:solidFill>
              <a:schemeClr val="accent1">
                <a:shade val="50000"/>
              </a:schemeClr>
            </a:solidFill>
          </a:ln>
        </p:spPr>
        <p:txBody>
          <a:bodyPr wrap="square" rtlCol="0">
            <a:spAutoFit/>
          </a:bodyPr>
          <a:lstStyle/>
          <a:p>
            <a:r>
              <a:rPr lang="en-GB" sz="1200" dirty="0"/>
              <a:t>Add on and retest. </a:t>
            </a:r>
          </a:p>
          <a:p>
            <a:r>
              <a:rPr lang="en-GB" sz="1200" dirty="0"/>
              <a:t>Does it now return?</a:t>
            </a:r>
          </a:p>
        </p:txBody>
      </p:sp>
      <p:sp>
        <p:nvSpPr>
          <p:cNvPr id="46" name="TextBox 45"/>
          <p:cNvSpPr txBox="1"/>
          <p:nvPr/>
        </p:nvSpPr>
        <p:spPr>
          <a:xfrm>
            <a:off x="9448006" y="3778457"/>
            <a:ext cx="774180" cy="276999"/>
          </a:xfrm>
          <a:prstGeom prst="rect">
            <a:avLst/>
          </a:prstGeom>
          <a:solidFill>
            <a:srgbClr val="92D050"/>
          </a:solidFill>
          <a:ln>
            <a:solidFill>
              <a:schemeClr val="accent1">
                <a:shade val="50000"/>
              </a:schemeClr>
            </a:solidFill>
          </a:ln>
        </p:spPr>
        <p:txBody>
          <a:bodyPr wrap="square" rtlCol="0">
            <a:spAutoFit/>
          </a:bodyPr>
          <a:lstStyle/>
          <a:p>
            <a:r>
              <a:rPr lang="en-GB" sz="1200" dirty="0"/>
              <a:t>Success!</a:t>
            </a:r>
          </a:p>
        </p:txBody>
      </p:sp>
      <p:sp>
        <p:nvSpPr>
          <p:cNvPr id="67" name="TextBox 66"/>
          <p:cNvSpPr txBox="1"/>
          <p:nvPr/>
        </p:nvSpPr>
        <p:spPr>
          <a:xfrm>
            <a:off x="8837506" y="4419479"/>
            <a:ext cx="1549044" cy="646331"/>
          </a:xfrm>
          <a:prstGeom prst="rect">
            <a:avLst/>
          </a:prstGeom>
          <a:noFill/>
          <a:ln>
            <a:solidFill>
              <a:schemeClr val="accent1">
                <a:shade val="50000"/>
              </a:schemeClr>
            </a:solidFill>
          </a:ln>
        </p:spPr>
        <p:txBody>
          <a:bodyPr wrap="square" rtlCol="0">
            <a:spAutoFit/>
          </a:bodyPr>
          <a:lstStyle/>
          <a:p>
            <a:r>
              <a:rPr lang="en-GB" sz="1200" dirty="0"/>
              <a:t>Are there two other services returning of the same type?</a:t>
            </a:r>
          </a:p>
        </p:txBody>
      </p:sp>
      <p:sp>
        <p:nvSpPr>
          <p:cNvPr id="71" name="TextBox 70"/>
          <p:cNvSpPr txBox="1"/>
          <p:nvPr/>
        </p:nvSpPr>
        <p:spPr>
          <a:xfrm>
            <a:off x="5829002" y="4598747"/>
            <a:ext cx="1492169" cy="276999"/>
          </a:xfrm>
          <a:prstGeom prst="rect">
            <a:avLst/>
          </a:prstGeom>
          <a:noFill/>
          <a:ln>
            <a:solidFill>
              <a:schemeClr val="accent1">
                <a:shade val="50000"/>
              </a:schemeClr>
            </a:solidFill>
          </a:ln>
        </p:spPr>
        <p:txBody>
          <a:bodyPr wrap="square" rtlCol="0">
            <a:spAutoFit/>
          </a:bodyPr>
          <a:lstStyle/>
          <a:p>
            <a:r>
              <a:rPr lang="en-GB" sz="1200" dirty="0"/>
              <a:t>Is the service open?</a:t>
            </a:r>
          </a:p>
        </p:txBody>
      </p:sp>
      <p:sp>
        <p:nvSpPr>
          <p:cNvPr id="75" name="TextBox 74"/>
          <p:cNvSpPr txBox="1"/>
          <p:nvPr/>
        </p:nvSpPr>
        <p:spPr>
          <a:xfrm>
            <a:off x="2777249" y="4724411"/>
            <a:ext cx="1492169" cy="461665"/>
          </a:xfrm>
          <a:prstGeom prst="rect">
            <a:avLst/>
          </a:prstGeom>
          <a:noFill/>
          <a:ln>
            <a:solidFill>
              <a:schemeClr val="accent1">
                <a:shade val="50000"/>
              </a:schemeClr>
            </a:solidFill>
          </a:ln>
        </p:spPr>
        <p:txBody>
          <a:bodyPr wrap="square" rtlCol="0">
            <a:spAutoFit/>
          </a:bodyPr>
          <a:lstStyle/>
          <a:p>
            <a:r>
              <a:rPr lang="en-GB" sz="1200" dirty="0"/>
              <a:t>Open up and retest. </a:t>
            </a:r>
          </a:p>
          <a:p>
            <a:r>
              <a:rPr lang="en-GB" sz="1200" dirty="0"/>
              <a:t>Does it now return?</a:t>
            </a:r>
          </a:p>
        </p:txBody>
      </p:sp>
      <p:sp>
        <p:nvSpPr>
          <p:cNvPr id="92" name="TextBox 91"/>
          <p:cNvSpPr txBox="1"/>
          <p:nvPr/>
        </p:nvSpPr>
        <p:spPr>
          <a:xfrm>
            <a:off x="8027881" y="5356501"/>
            <a:ext cx="3183044" cy="646331"/>
          </a:xfrm>
          <a:prstGeom prst="rect">
            <a:avLst/>
          </a:prstGeom>
          <a:noFill/>
          <a:ln>
            <a:solidFill>
              <a:schemeClr val="accent1">
                <a:shade val="50000"/>
              </a:schemeClr>
            </a:solidFill>
          </a:ln>
        </p:spPr>
        <p:txBody>
          <a:bodyPr wrap="square" rtlCol="0">
            <a:spAutoFit/>
          </a:bodyPr>
          <a:lstStyle/>
          <a:p>
            <a:r>
              <a:rPr lang="en-GB" sz="1200" dirty="0"/>
              <a:t>Check distances in DoS between postcode being used and service expected.</a:t>
            </a:r>
          </a:p>
          <a:p>
            <a:r>
              <a:rPr lang="en-GB" sz="1200" dirty="0"/>
              <a:t>Are the ones returning more appropriate?</a:t>
            </a:r>
          </a:p>
        </p:txBody>
      </p:sp>
      <p:sp>
        <p:nvSpPr>
          <p:cNvPr id="96" name="TextBox 95"/>
          <p:cNvSpPr txBox="1"/>
          <p:nvPr/>
        </p:nvSpPr>
        <p:spPr>
          <a:xfrm>
            <a:off x="9236604" y="6402670"/>
            <a:ext cx="774180" cy="276999"/>
          </a:xfrm>
          <a:prstGeom prst="rect">
            <a:avLst/>
          </a:prstGeom>
          <a:solidFill>
            <a:srgbClr val="92D050"/>
          </a:solidFill>
          <a:ln>
            <a:solidFill>
              <a:schemeClr val="accent1">
                <a:shade val="50000"/>
              </a:schemeClr>
            </a:solidFill>
          </a:ln>
        </p:spPr>
        <p:txBody>
          <a:bodyPr wrap="square" rtlCol="0">
            <a:spAutoFit/>
          </a:bodyPr>
          <a:lstStyle/>
          <a:p>
            <a:r>
              <a:rPr lang="en-GB" sz="1200" dirty="0"/>
              <a:t>Success!</a:t>
            </a:r>
          </a:p>
        </p:txBody>
      </p:sp>
      <p:sp>
        <p:nvSpPr>
          <p:cNvPr id="103" name="TextBox 102"/>
          <p:cNvSpPr txBox="1"/>
          <p:nvPr/>
        </p:nvSpPr>
        <p:spPr>
          <a:xfrm>
            <a:off x="3140851" y="5537652"/>
            <a:ext cx="774180" cy="276999"/>
          </a:xfrm>
          <a:prstGeom prst="rect">
            <a:avLst/>
          </a:prstGeom>
          <a:solidFill>
            <a:srgbClr val="92D050"/>
          </a:solidFill>
          <a:ln>
            <a:solidFill>
              <a:schemeClr val="accent1">
                <a:shade val="50000"/>
              </a:schemeClr>
            </a:solidFill>
          </a:ln>
        </p:spPr>
        <p:txBody>
          <a:bodyPr wrap="square" rtlCol="0">
            <a:spAutoFit/>
          </a:bodyPr>
          <a:lstStyle/>
          <a:p>
            <a:r>
              <a:rPr lang="en-GB" sz="1200" dirty="0"/>
              <a:t>Success!</a:t>
            </a:r>
          </a:p>
        </p:txBody>
      </p:sp>
      <p:sp>
        <p:nvSpPr>
          <p:cNvPr id="104" name="TextBox 103"/>
          <p:cNvSpPr txBox="1"/>
          <p:nvPr/>
        </p:nvSpPr>
        <p:spPr>
          <a:xfrm>
            <a:off x="4783196" y="5449067"/>
            <a:ext cx="2713962" cy="461665"/>
          </a:xfrm>
          <a:prstGeom prst="rect">
            <a:avLst/>
          </a:prstGeom>
          <a:noFill/>
          <a:ln>
            <a:solidFill>
              <a:schemeClr val="accent1">
                <a:shade val="50000"/>
              </a:schemeClr>
            </a:solidFill>
          </a:ln>
        </p:spPr>
        <p:txBody>
          <a:bodyPr wrap="square" rtlCol="0">
            <a:spAutoFit/>
          </a:bodyPr>
          <a:lstStyle/>
          <a:p>
            <a:r>
              <a:rPr lang="en-GB" sz="1200" dirty="0"/>
              <a:t>Adjust postcode of service to be nearer than the others.  Does it now return?</a:t>
            </a:r>
          </a:p>
        </p:txBody>
      </p:sp>
      <p:sp>
        <p:nvSpPr>
          <p:cNvPr id="110" name="TextBox 109"/>
          <p:cNvSpPr txBox="1"/>
          <p:nvPr/>
        </p:nvSpPr>
        <p:spPr>
          <a:xfrm>
            <a:off x="9734500" y="261790"/>
            <a:ext cx="801566" cy="276999"/>
          </a:xfrm>
          <a:prstGeom prst="rect">
            <a:avLst/>
          </a:prstGeom>
          <a:noFill/>
          <a:ln>
            <a:solidFill>
              <a:schemeClr val="accent1">
                <a:shade val="50000"/>
              </a:schemeClr>
            </a:solidFill>
          </a:ln>
        </p:spPr>
        <p:txBody>
          <a:bodyPr wrap="none" rtlCol="0">
            <a:spAutoFit/>
          </a:bodyPr>
          <a:lstStyle/>
          <a:p>
            <a:r>
              <a:rPr lang="en-GB" sz="1200" dirty="0"/>
              <a:t>Next slide</a:t>
            </a:r>
          </a:p>
        </p:txBody>
      </p:sp>
      <p:sp>
        <p:nvSpPr>
          <p:cNvPr id="112" name="TextBox 111"/>
          <p:cNvSpPr txBox="1"/>
          <p:nvPr/>
        </p:nvSpPr>
        <p:spPr>
          <a:xfrm>
            <a:off x="387117" y="1063770"/>
            <a:ext cx="1570623" cy="276999"/>
          </a:xfrm>
          <a:prstGeom prst="rect">
            <a:avLst/>
          </a:prstGeom>
          <a:noFill/>
          <a:ln>
            <a:solidFill>
              <a:schemeClr val="accent1">
                <a:shade val="50000"/>
              </a:schemeClr>
            </a:solidFill>
          </a:ln>
        </p:spPr>
        <p:txBody>
          <a:bodyPr wrap="none" rtlCol="0">
            <a:spAutoFit/>
          </a:bodyPr>
          <a:lstStyle/>
          <a:p>
            <a:r>
              <a:rPr lang="en-GB" sz="1200" dirty="0"/>
              <a:t>Is Status set to active?</a:t>
            </a:r>
          </a:p>
        </p:txBody>
      </p:sp>
      <p:sp>
        <p:nvSpPr>
          <p:cNvPr id="113" name="TextBox 112"/>
          <p:cNvSpPr txBox="1"/>
          <p:nvPr/>
        </p:nvSpPr>
        <p:spPr>
          <a:xfrm>
            <a:off x="9200608" y="5960457"/>
            <a:ext cx="386837" cy="276999"/>
          </a:xfrm>
          <a:prstGeom prst="rect">
            <a:avLst/>
          </a:prstGeom>
          <a:noFill/>
        </p:spPr>
        <p:txBody>
          <a:bodyPr wrap="none" rtlCol="0">
            <a:spAutoFit/>
          </a:bodyPr>
          <a:lstStyle/>
          <a:p>
            <a:r>
              <a:rPr lang="en-GB" sz="1200" dirty="0"/>
              <a:t>Yes</a:t>
            </a:r>
          </a:p>
        </p:txBody>
      </p:sp>
      <p:sp>
        <p:nvSpPr>
          <p:cNvPr id="116" name="TextBox 115"/>
          <p:cNvSpPr txBox="1"/>
          <p:nvPr/>
        </p:nvSpPr>
        <p:spPr>
          <a:xfrm>
            <a:off x="9186061" y="5085939"/>
            <a:ext cx="386837" cy="276999"/>
          </a:xfrm>
          <a:prstGeom prst="rect">
            <a:avLst/>
          </a:prstGeom>
          <a:noFill/>
        </p:spPr>
        <p:txBody>
          <a:bodyPr wrap="none" rtlCol="0">
            <a:spAutoFit/>
          </a:bodyPr>
          <a:lstStyle/>
          <a:p>
            <a:r>
              <a:rPr lang="en-GB" sz="1200" dirty="0"/>
              <a:t>Yes</a:t>
            </a:r>
          </a:p>
        </p:txBody>
      </p:sp>
      <p:sp>
        <p:nvSpPr>
          <p:cNvPr id="118" name="TextBox 117"/>
          <p:cNvSpPr txBox="1"/>
          <p:nvPr/>
        </p:nvSpPr>
        <p:spPr>
          <a:xfrm>
            <a:off x="3137155" y="5215317"/>
            <a:ext cx="386837" cy="276999"/>
          </a:xfrm>
          <a:prstGeom prst="rect">
            <a:avLst/>
          </a:prstGeom>
          <a:noFill/>
        </p:spPr>
        <p:txBody>
          <a:bodyPr wrap="none" rtlCol="0">
            <a:spAutoFit/>
          </a:bodyPr>
          <a:lstStyle/>
          <a:p>
            <a:r>
              <a:rPr lang="en-GB" sz="1200" dirty="0"/>
              <a:t>Yes</a:t>
            </a:r>
          </a:p>
        </p:txBody>
      </p:sp>
      <p:sp>
        <p:nvSpPr>
          <p:cNvPr id="120" name="TextBox 119"/>
          <p:cNvSpPr txBox="1"/>
          <p:nvPr/>
        </p:nvSpPr>
        <p:spPr>
          <a:xfrm>
            <a:off x="843749" y="4282068"/>
            <a:ext cx="386837" cy="276999"/>
          </a:xfrm>
          <a:prstGeom prst="rect">
            <a:avLst/>
          </a:prstGeom>
          <a:noFill/>
        </p:spPr>
        <p:txBody>
          <a:bodyPr wrap="none" rtlCol="0">
            <a:spAutoFit/>
          </a:bodyPr>
          <a:lstStyle/>
          <a:p>
            <a:r>
              <a:rPr lang="en-GB" sz="1200" dirty="0"/>
              <a:t>Yes</a:t>
            </a:r>
          </a:p>
        </p:txBody>
      </p:sp>
      <p:cxnSp>
        <p:nvCxnSpPr>
          <p:cNvPr id="122" name="Straight Arrow Connector 121"/>
          <p:cNvCxnSpPr>
            <a:cxnSpLocks/>
            <a:stCxn id="35" idx="3"/>
            <a:endCxn id="36" idx="1"/>
          </p:cNvCxnSpPr>
          <p:nvPr/>
        </p:nvCxnSpPr>
        <p:spPr>
          <a:xfrm flipV="1">
            <a:off x="5831530" y="3918368"/>
            <a:ext cx="1153526" cy="88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cxnSpLocks/>
            <a:stCxn id="9" idx="2"/>
            <a:endCxn id="18" idx="0"/>
          </p:cNvCxnSpPr>
          <p:nvPr/>
        </p:nvCxnSpPr>
        <p:spPr>
          <a:xfrm>
            <a:off x="1175134" y="2066681"/>
            <a:ext cx="2310" cy="7472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cxnSpLocks/>
            <a:stCxn id="36" idx="3"/>
            <a:endCxn id="46" idx="1"/>
          </p:cNvCxnSpPr>
          <p:nvPr/>
        </p:nvCxnSpPr>
        <p:spPr>
          <a:xfrm flipV="1">
            <a:off x="8477225" y="3916957"/>
            <a:ext cx="970781" cy="14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8787786" y="3647782"/>
            <a:ext cx="386837" cy="276999"/>
          </a:xfrm>
          <a:prstGeom prst="rect">
            <a:avLst/>
          </a:prstGeom>
          <a:noFill/>
        </p:spPr>
        <p:txBody>
          <a:bodyPr wrap="none" rtlCol="0">
            <a:spAutoFit/>
          </a:bodyPr>
          <a:lstStyle/>
          <a:p>
            <a:r>
              <a:rPr lang="en-GB" sz="1200" dirty="0"/>
              <a:t>Yes</a:t>
            </a:r>
          </a:p>
        </p:txBody>
      </p:sp>
      <p:sp>
        <p:nvSpPr>
          <p:cNvPr id="133" name="TextBox 132"/>
          <p:cNvSpPr txBox="1"/>
          <p:nvPr/>
        </p:nvSpPr>
        <p:spPr>
          <a:xfrm>
            <a:off x="7848922" y="4463466"/>
            <a:ext cx="386837" cy="276999"/>
          </a:xfrm>
          <a:prstGeom prst="rect">
            <a:avLst/>
          </a:prstGeom>
          <a:noFill/>
        </p:spPr>
        <p:txBody>
          <a:bodyPr wrap="none" rtlCol="0">
            <a:spAutoFit/>
          </a:bodyPr>
          <a:lstStyle/>
          <a:p>
            <a:r>
              <a:rPr lang="en-GB" sz="1200" dirty="0"/>
              <a:t>Yes</a:t>
            </a:r>
          </a:p>
        </p:txBody>
      </p:sp>
      <p:sp>
        <p:nvSpPr>
          <p:cNvPr id="134" name="TextBox 133"/>
          <p:cNvSpPr txBox="1"/>
          <p:nvPr/>
        </p:nvSpPr>
        <p:spPr>
          <a:xfrm>
            <a:off x="4148972" y="5379817"/>
            <a:ext cx="386837" cy="276999"/>
          </a:xfrm>
          <a:prstGeom prst="rect">
            <a:avLst/>
          </a:prstGeom>
          <a:noFill/>
        </p:spPr>
        <p:txBody>
          <a:bodyPr wrap="none" rtlCol="0">
            <a:spAutoFit/>
          </a:bodyPr>
          <a:lstStyle/>
          <a:p>
            <a:r>
              <a:rPr lang="en-GB" sz="1200" dirty="0"/>
              <a:t>Yes</a:t>
            </a:r>
          </a:p>
        </p:txBody>
      </p:sp>
      <p:sp>
        <p:nvSpPr>
          <p:cNvPr id="136" name="TextBox 135"/>
          <p:cNvSpPr txBox="1"/>
          <p:nvPr/>
        </p:nvSpPr>
        <p:spPr>
          <a:xfrm>
            <a:off x="1968708" y="2043276"/>
            <a:ext cx="386837" cy="276999"/>
          </a:xfrm>
          <a:prstGeom prst="rect">
            <a:avLst/>
          </a:prstGeom>
          <a:noFill/>
        </p:spPr>
        <p:txBody>
          <a:bodyPr wrap="none" rtlCol="0">
            <a:spAutoFit/>
          </a:bodyPr>
          <a:lstStyle/>
          <a:p>
            <a:r>
              <a:rPr lang="en-GB" sz="1200" dirty="0"/>
              <a:t>Yes</a:t>
            </a:r>
          </a:p>
        </p:txBody>
      </p:sp>
      <p:sp>
        <p:nvSpPr>
          <p:cNvPr id="138" name="TextBox 137"/>
          <p:cNvSpPr txBox="1"/>
          <p:nvPr/>
        </p:nvSpPr>
        <p:spPr>
          <a:xfrm>
            <a:off x="845060" y="3301021"/>
            <a:ext cx="365806" cy="276999"/>
          </a:xfrm>
          <a:prstGeom prst="rect">
            <a:avLst/>
          </a:prstGeom>
          <a:noFill/>
        </p:spPr>
        <p:txBody>
          <a:bodyPr wrap="none" rtlCol="0">
            <a:spAutoFit/>
          </a:bodyPr>
          <a:lstStyle/>
          <a:p>
            <a:r>
              <a:rPr lang="en-GB" sz="1200" dirty="0"/>
              <a:t>No</a:t>
            </a:r>
          </a:p>
        </p:txBody>
      </p:sp>
      <p:sp>
        <p:nvSpPr>
          <p:cNvPr id="139" name="TextBox 138"/>
          <p:cNvSpPr txBox="1"/>
          <p:nvPr/>
        </p:nvSpPr>
        <p:spPr>
          <a:xfrm>
            <a:off x="7579616" y="5402667"/>
            <a:ext cx="365806" cy="276999"/>
          </a:xfrm>
          <a:prstGeom prst="rect">
            <a:avLst/>
          </a:prstGeom>
          <a:noFill/>
        </p:spPr>
        <p:txBody>
          <a:bodyPr wrap="none" rtlCol="0">
            <a:spAutoFit/>
          </a:bodyPr>
          <a:lstStyle/>
          <a:p>
            <a:r>
              <a:rPr lang="en-GB" sz="1200" dirty="0"/>
              <a:t>No</a:t>
            </a:r>
          </a:p>
        </p:txBody>
      </p:sp>
      <p:sp>
        <p:nvSpPr>
          <p:cNvPr id="140" name="TextBox 139"/>
          <p:cNvSpPr txBox="1"/>
          <p:nvPr/>
        </p:nvSpPr>
        <p:spPr>
          <a:xfrm>
            <a:off x="4808860" y="4103113"/>
            <a:ext cx="386837" cy="276999"/>
          </a:xfrm>
          <a:prstGeom prst="rect">
            <a:avLst/>
          </a:prstGeom>
          <a:noFill/>
        </p:spPr>
        <p:txBody>
          <a:bodyPr wrap="none" rtlCol="0">
            <a:spAutoFit/>
          </a:bodyPr>
          <a:lstStyle/>
          <a:p>
            <a:r>
              <a:rPr lang="en-GB" sz="1200" dirty="0"/>
              <a:t>Yes</a:t>
            </a:r>
          </a:p>
        </p:txBody>
      </p:sp>
      <p:sp>
        <p:nvSpPr>
          <p:cNvPr id="141" name="TextBox 140"/>
          <p:cNvSpPr txBox="1"/>
          <p:nvPr/>
        </p:nvSpPr>
        <p:spPr>
          <a:xfrm>
            <a:off x="7287179" y="4114993"/>
            <a:ext cx="365806" cy="276999"/>
          </a:xfrm>
          <a:prstGeom prst="rect">
            <a:avLst/>
          </a:prstGeom>
          <a:noFill/>
        </p:spPr>
        <p:txBody>
          <a:bodyPr wrap="none" rtlCol="0">
            <a:spAutoFit/>
          </a:bodyPr>
          <a:lstStyle/>
          <a:p>
            <a:r>
              <a:rPr lang="en-GB" sz="1200" dirty="0"/>
              <a:t>No</a:t>
            </a:r>
          </a:p>
        </p:txBody>
      </p:sp>
      <p:sp>
        <p:nvSpPr>
          <p:cNvPr id="143" name="TextBox 142"/>
          <p:cNvSpPr txBox="1"/>
          <p:nvPr/>
        </p:nvSpPr>
        <p:spPr>
          <a:xfrm>
            <a:off x="2072186" y="958530"/>
            <a:ext cx="365806" cy="276999"/>
          </a:xfrm>
          <a:prstGeom prst="rect">
            <a:avLst/>
          </a:prstGeom>
          <a:noFill/>
        </p:spPr>
        <p:txBody>
          <a:bodyPr wrap="none" rtlCol="0">
            <a:spAutoFit/>
          </a:bodyPr>
          <a:lstStyle/>
          <a:p>
            <a:r>
              <a:rPr lang="en-GB" sz="1200" dirty="0"/>
              <a:t>No</a:t>
            </a:r>
          </a:p>
        </p:txBody>
      </p:sp>
      <p:sp>
        <p:nvSpPr>
          <p:cNvPr id="144" name="TextBox 143"/>
          <p:cNvSpPr txBox="1"/>
          <p:nvPr/>
        </p:nvSpPr>
        <p:spPr>
          <a:xfrm>
            <a:off x="802345" y="2139075"/>
            <a:ext cx="365806" cy="276999"/>
          </a:xfrm>
          <a:prstGeom prst="rect">
            <a:avLst/>
          </a:prstGeom>
          <a:noFill/>
        </p:spPr>
        <p:txBody>
          <a:bodyPr wrap="none" rtlCol="0">
            <a:spAutoFit/>
          </a:bodyPr>
          <a:lstStyle/>
          <a:p>
            <a:r>
              <a:rPr lang="en-GB" sz="1200" dirty="0"/>
              <a:t>No</a:t>
            </a:r>
          </a:p>
        </p:txBody>
      </p:sp>
      <p:cxnSp>
        <p:nvCxnSpPr>
          <p:cNvPr id="145" name="Straight Arrow Connector 144"/>
          <p:cNvCxnSpPr>
            <a:stCxn id="71" idx="3"/>
            <a:endCxn id="67" idx="1"/>
          </p:cNvCxnSpPr>
          <p:nvPr/>
        </p:nvCxnSpPr>
        <p:spPr>
          <a:xfrm>
            <a:off x="7321171" y="4737247"/>
            <a:ext cx="1516335" cy="53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5423484" y="5895373"/>
            <a:ext cx="365806" cy="276999"/>
          </a:xfrm>
          <a:prstGeom prst="rect">
            <a:avLst/>
          </a:prstGeom>
          <a:noFill/>
        </p:spPr>
        <p:txBody>
          <a:bodyPr wrap="none" rtlCol="0">
            <a:spAutoFit/>
          </a:bodyPr>
          <a:lstStyle/>
          <a:p>
            <a:r>
              <a:rPr lang="en-GB" sz="1200" dirty="0"/>
              <a:t>No</a:t>
            </a:r>
          </a:p>
        </p:txBody>
      </p:sp>
      <p:sp>
        <p:nvSpPr>
          <p:cNvPr id="161" name="TextBox 160"/>
          <p:cNvSpPr txBox="1"/>
          <p:nvPr/>
        </p:nvSpPr>
        <p:spPr>
          <a:xfrm>
            <a:off x="778772" y="1371836"/>
            <a:ext cx="386837" cy="276999"/>
          </a:xfrm>
          <a:prstGeom prst="rect">
            <a:avLst/>
          </a:prstGeom>
          <a:noFill/>
        </p:spPr>
        <p:txBody>
          <a:bodyPr wrap="none" rtlCol="0">
            <a:spAutoFit/>
          </a:bodyPr>
          <a:lstStyle/>
          <a:p>
            <a:r>
              <a:rPr lang="en-GB" sz="1200" dirty="0"/>
              <a:t>Yes</a:t>
            </a:r>
          </a:p>
        </p:txBody>
      </p:sp>
      <p:sp>
        <p:nvSpPr>
          <p:cNvPr id="162" name="TextBox 161"/>
          <p:cNvSpPr txBox="1"/>
          <p:nvPr/>
        </p:nvSpPr>
        <p:spPr>
          <a:xfrm>
            <a:off x="3042681" y="965871"/>
            <a:ext cx="1973935" cy="461665"/>
          </a:xfrm>
          <a:prstGeom prst="rect">
            <a:avLst/>
          </a:prstGeom>
          <a:noFill/>
          <a:ln>
            <a:solidFill>
              <a:schemeClr val="accent1">
                <a:shade val="50000"/>
              </a:schemeClr>
            </a:solidFill>
          </a:ln>
        </p:spPr>
        <p:txBody>
          <a:bodyPr wrap="square" rtlCol="0">
            <a:spAutoFit/>
          </a:bodyPr>
          <a:lstStyle/>
          <a:p>
            <a:r>
              <a:rPr lang="en-GB" sz="1200" dirty="0"/>
              <a:t>Set to active and retest. </a:t>
            </a:r>
          </a:p>
          <a:p>
            <a:r>
              <a:rPr lang="en-GB" sz="1200" dirty="0"/>
              <a:t>Does it now return?</a:t>
            </a:r>
          </a:p>
        </p:txBody>
      </p:sp>
      <p:sp>
        <p:nvSpPr>
          <p:cNvPr id="163" name="TextBox 162"/>
          <p:cNvSpPr txBox="1"/>
          <p:nvPr/>
        </p:nvSpPr>
        <p:spPr>
          <a:xfrm>
            <a:off x="5623173" y="1062731"/>
            <a:ext cx="774180" cy="276999"/>
          </a:xfrm>
          <a:prstGeom prst="rect">
            <a:avLst/>
          </a:prstGeom>
          <a:solidFill>
            <a:srgbClr val="92D050"/>
          </a:solidFill>
          <a:ln>
            <a:solidFill>
              <a:schemeClr val="accent1">
                <a:shade val="50000"/>
              </a:schemeClr>
            </a:solidFill>
          </a:ln>
        </p:spPr>
        <p:txBody>
          <a:bodyPr wrap="square" rtlCol="0">
            <a:spAutoFit/>
          </a:bodyPr>
          <a:lstStyle/>
          <a:p>
            <a:r>
              <a:rPr lang="en-GB" sz="1200" dirty="0"/>
              <a:t>Success!</a:t>
            </a:r>
          </a:p>
        </p:txBody>
      </p:sp>
      <p:sp>
        <p:nvSpPr>
          <p:cNvPr id="165" name="TextBox 164"/>
          <p:cNvSpPr txBox="1"/>
          <p:nvPr/>
        </p:nvSpPr>
        <p:spPr>
          <a:xfrm>
            <a:off x="5052875" y="935551"/>
            <a:ext cx="386837" cy="276999"/>
          </a:xfrm>
          <a:prstGeom prst="rect">
            <a:avLst/>
          </a:prstGeom>
          <a:noFill/>
        </p:spPr>
        <p:txBody>
          <a:bodyPr wrap="none" rtlCol="0">
            <a:spAutoFit/>
          </a:bodyPr>
          <a:lstStyle/>
          <a:p>
            <a:r>
              <a:rPr lang="en-GB" sz="1200" dirty="0"/>
              <a:t>Yes</a:t>
            </a:r>
          </a:p>
        </p:txBody>
      </p:sp>
      <p:sp>
        <p:nvSpPr>
          <p:cNvPr id="174" name="TextBox 173"/>
          <p:cNvSpPr txBox="1"/>
          <p:nvPr/>
        </p:nvSpPr>
        <p:spPr>
          <a:xfrm>
            <a:off x="3590481" y="1495224"/>
            <a:ext cx="365806" cy="276999"/>
          </a:xfrm>
          <a:prstGeom prst="rect">
            <a:avLst/>
          </a:prstGeom>
          <a:noFill/>
        </p:spPr>
        <p:txBody>
          <a:bodyPr wrap="none" rtlCol="0">
            <a:spAutoFit/>
          </a:bodyPr>
          <a:lstStyle/>
          <a:p>
            <a:r>
              <a:rPr lang="en-GB" sz="1200" dirty="0"/>
              <a:t>No</a:t>
            </a:r>
          </a:p>
        </p:txBody>
      </p:sp>
      <p:sp>
        <p:nvSpPr>
          <p:cNvPr id="193" name="TextBox 192"/>
          <p:cNvSpPr txBox="1"/>
          <p:nvPr/>
        </p:nvSpPr>
        <p:spPr>
          <a:xfrm>
            <a:off x="6193548" y="3896168"/>
            <a:ext cx="365806" cy="276999"/>
          </a:xfrm>
          <a:prstGeom prst="rect">
            <a:avLst/>
          </a:prstGeom>
          <a:noFill/>
        </p:spPr>
        <p:txBody>
          <a:bodyPr wrap="none" rtlCol="0">
            <a:spAutoFit/>
          </a:bodyPr>
          <a:lstStyle/>
          <a:p>
            <a:r>
              <a:rPr lang="en-GB" sz="1200" dirty="0"/>
              <a:t>No</a:t>
            </a:r>
          </a:p>
        </p:txBody>
      </p:sp>
      <p:sp>
        <p:nvSpPr>
          <p:cNvPr id="196" name="TextBox 195"/>
          <p:cNvSpPr txBox="1"/>
          <p:nvPr/>
        </p:nvSpPr>
        <p:spPr>
          <a:xfrm>
            <a:off x="2594346" y="3926247"/>
            <a:ext cx="365806" cy="276999"/>
          </a:xfrm>
          <a:prstGeom prst="rect">
            <a:avLst/>
          </a:prstGeom>
          <a:noFill/>
        </p:spPr>
        <p:txBody>
          <a:bodyPr wrap="none" rtlCol="0">
            <a:spAutoFit/>
          </a:bodyPr>
          <a:lstStyle/>
          <a:p>
            <a:r>
              <a:rPr lang="en-GB" sz="1200" dirty="0"/>
              <a:t>No</a:t>
            </a:r>
          </a:p>
        </p:txBody>
      </p:sp>
      <p:sp>
        <p:nvSpPr>
          <p:cNvPr id="199" name="TextBox 198"/>
          <p:cNvSpPr txBox="1"/>
          <p:nvPr/>
        </p:nvSpPr>
        <p:spPr>
          <a:xfrm>
            <a:off x="9160062" y="149756"/>
            <a:ext cx="386837" cy="276999"/>
          </a:xfrm>
          <a:prstGeom prst="rect">
            <a:avLst/>
          </a:prstGeom>
          <a:noFill/>
        </p:spPr>
        <p:txBody>
          <a:bodyPr wrap="none" rtlCol="0">
            <a:spAutoFit/>
          </a:bodyPr>
          <a:lstStyle/>
          <a:p>
            <a:r>
              <a:rPr lang="en-GB" sz="1200" dirty="0"/>
              <a:t>Yes</a:t>
            </a:r>
          </a:p>
        </p:txBody>
      </p:sp>
      <p:sp>
        <p:nvSpPr>
          <p:cNvPr id="202" name="TextBox 201"/>
          <p:cNvSpPr txBox="1"/>
          <p:nvPr/>
        </p:nvSpPr>
        <p:spPr>
          <a:xfrm>
            <a:off x="736805" y="790086"/>
            <a:ext cx="365806" cy="276999"/>
          </a:xfrm>
          <a:prstGeom prst="rect">
            <a:avLst/>
          </a:prstGeom>
          <a:noFill/>
        </p:spPr>
        <p:txBody>
          <a:bodyPr wrap="none" rtlCol="0">
            <a:spAutoFit/>
          </a:bodyPr>
          <a:lstStyle/>
          <a:p>
            <a:r>
              <a:rPr lang="en-GB" sz="1200" dirty="0"/>
              <a:t>No</a:t>
            </a:r>
          </a:p>
        </p:txBody>
      </p:sp>
      <p:sp>
        <p:nvSpPr>
          <p:cNvPr id="84" name="TextBox 83"/>
          <p:cNvSpPr txBox="1"/>
          <p:nvPr/>
        </p:nvSpPr>
        <p:spPr>
          <a:xfrm>
            <a:off x="1876846" y="5871526"/>
            <a:ext cx="944892" cy="584775"/>
          </a:xfrm>
          <a:prstGeom prst="rect">
            <a:avLst/>
          </a:prstGeom>
          <a:solidFill>
            <a:srgbClr val="FF0000"/>
          </a:solidFill>
          <a:ln>
            <a:solidFill>
              <a:schemeClr val="accent1">
                <a:shade val="50000"/>
              </a:schemeClr>
            </a:solidFill>
          </a:ln>
        </p:spPr>
        <p:txBody>
          <a:bodyPr wrap="square" rtlCol="0">
            <a:spAutoFit/>
          </a:bodyPr>
          <a:lstStyle/>
          <a:p>
            <a:pPr algn="ctr"/>
            <a:r>
              <a:rPr lang="en-GB" sz="1600" b="1" dirty="0"/>
              <a:t>Escalate issue</a:t>
            </a:r>
          </a:p>
        </p:txBody>
      </p:sp>
      <p:sp>
        <p:nvSpPr>
          <p:cNvPr id="86" name="TextBox 85"/>
          <p:cNvSpPr txBox="1"/>
          <p:nvPr/>
        </p:nvSpPr>
        <p:spPr>
          <a:xfrm>
            <a:off x="5375782" y="4947275"/>
            <a:ext cx="365806" cy="276999"/>
          </a:xfrm>
          <a:prstGeom prst="rect">
            <a:avLst/>
          </a:prstGeom>
          <a:noFill/>
        </p:spPr>
        <p:txBody>
          <a:bodyPr wrap="none" rtlCol="0">
            <a:spAutoFit/>
          </a:bodyPr>
          <a:lstStyle/>
          <a:p>
            <a:r>
              <a:rPr lang="en-GB" sz="1200" dirty="0"/>
              <a:t>No</a:t>
            </a:r>
          </a:p>
        </p:txBody>
      </p:sp>
      <p:cxnSp>
        <p:nvCxnSpPr>
          <p:cNvPr id="22" name="Connector: Elbow 21">
            <a:extLst>
              <a:ext uri="{FF2B5EF4-FFF2-40B4-BE49-F238E27FC236}">
                <a16:creationId xmlns:a16="http://schemas.microsoft.com/office/drawing/2014/main" id="{812CC72D-76E2-4C76-9276-7135E8ACB6CD}"/>
              </a:ext>
            </a:extLst>
          </p:cNvPr>
          <p:cNvCxnSpPr>
            <a:cxnSpLocks/>
            <a:stCxn id="162" idx="2"/>
            <a:endCxn id="9" idx="3"/>
          </p:cNvCxnSpPr>
          <p:nvPr/>
        </p:nvCxnSpPr>
        <p:spPr>
          <a:xfrm rot="5400000">
            <a:off x="2675876" y="482075"/>
            <a:ext cx="408313" cy="22992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C3F8E36-1665-4996-9FF3-184C8FD9DA0C}"/>
              </a:ext>
            </a:extLst>
          </p:cNvPr>
          <p:cNvCxnSpPr>
            <a:stCxn id="112" idx="3"/>
            <a:endCxn id="162" idx="1"/>
          </p:cNvCxnSpPr>
          <p:nvPr/>
        </p:nvCxnSpPr>
        <p:spPr>
          <a:xfrm flipV="1">
            <a:off x="1957740" y="1196704"/>
            <a:ext cx="1084941" cy="55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3219C03-134A-437D-84D9-355DCA221077}"/>
              </a:ext>
            </a:extLst>
          </p:cNvPr>
          <p:cNvCxnSpPr>
            <a:cxnSpLocks/>
            <a:stCxn id="25" idx="3"/>
            <a:endCxn id="35" idx="1"/>
          </p:cNvCxnSpPr>
          <p:nvPr/>
        </p:nvCxnSpPr>
        <p:spPr>
          <a:xfrm flipV="1">
            <a:off x="2089820" y="3919252"/>
            <a:ext cx="1473796" cy="91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5F8AA231-B82E-45EA-9C46-A6E7D60C31DB}"/>
              </a:ext>
            </a:extLst>
          </p:cNvPr>
          <p:cNvCxnSpPr>
            <a:cxnSpLocks/>
            <a:endCxn id="14" idx="1"/>
          </p:cNvCxnSpPr>
          <p:nvPr/>
        </p:nvCxnSpPr>
        <p:spPr>
          <a:xfrm>
            <a:off x="1733013" y="2064296"/>
            <a:ext cx="1570066" cy="35177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FAB1559-2932-4695-A9E5-B21605D7F0F8}"/>
              </a:ext>
            </a:extLst>
          </p:cNvPr>
          <p:cNvCxnSpPr>
            <a:cxnSpLocks/>
            <a:stCxn id="162" idx="3"/>
            <a:endCxn id="163" idx="1"/>
          </p:cNvCxnSpPr>
          <p:nvPr/>
        </p:nvCxnSpPr>
        <p:spPr>
          <a:xfrm>
            <a:off x="5016616" y="1196704"/>
            <a:ext cx="606557" cy="4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C756641D-ED70-4BD4-98C4-2CA777FEDB07}"/>
              </a:ext>
            </a:extLst>
          </p:cNvPr>
          <p:cNvCxnSpPr>
            <a:stCxn id="36" idx="2"/>
            <a:endCxn id="71" idx="0"/>
          </p:cNvCxnSpPr>
          <p:nvPr/>
        </p:nvCxnSpPr>
        <p:spPr>
          <a:xfrm rot="5400000">
            <a:off x="6928341" y="3795946"/>
            <a:ext cx="449547" cy="1156054"/>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9A56C5AB-B956-4C2F-A42B-2CFF841F29E1}"/>
              </a:ext>
            </a:extLst>
          </p:cNvPr>
          <p:cNvCxnSpPr>
            <a:cxnSpLocks/>
            <a:stCxn id="35" idx="2"/>
            <a:endCxn id="71" idx="0"/>
          </p:cNvCxnSpPr>
          <p:nvPr/>
        </p:nvCxnSpPr>
        <p:spPr>
          <a:xfrm rot="16200000" flipH="1">
            <a:off x="5411999" y="3435658"/>
            <a:ext cx="448663" cy="1877514"/>
          </a:xfrm>
          <a:prstGeom prst="bentConnector3">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8424E1E-A55E-469B-AEBA-542FFBE10912}"/>
              </a:ext>
            </a:extLst>
          </p:cNvPr>
          <p:cNvCxnSpPr>
            <a:cxnSpLocks/>
            <a:stCxn id="92" idx="2"/>
            <a:endCxn id="96" idx="0"/>
          </p:cNvCxnSpPr>
          <p:nvPr/>
        </p:nvCxnSpPr>
        <p:spPr>
          <a:xfrm>
            <a:off x="9619403" y="6002832"/>
            <a:ext cx="4291" cy="3998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E34F96E5-B46F-4AA9-902C-69DB1F539D30}"/>
              </a:ext>
            </a:extLst>
          </p:cNvPr>
          <p:cNvCxnSpPr>
            <a:cxnSpLocks/>
            <a:stCxn id="67" idx="2"/>
            <a:endCxn id="92" idx="0"/>
          </p:cNvCxnSpPr>
          <p:nvPr/>
        </p:nvCxnSpPr>
        <p:spPr>
          <a:xfrm>
            <a:off x="9612028" y="5065810"/>
            <a:ext cx="7375" cy="29069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1CBF8A6C-B840-44D9-8961-8C1140E68341}"/>
              </a:ext>
            </a:extLst>
          </p:cNvPr>
          <p:cNvCxnSpPr>
            <a:stCxn id="71" idx="2"/>
            <a:endCxn id="75" idx="3"/>
          </p:cNvCxnSpPr>
          <p:nvPr/>
        </p:nvCxnSpPr>
        <p:spPr>
          <a:xfrm rot="5400000">
            <a:off x="5382504" y="3762661"/>
            <a:ext cx="79498" cy="2305669"/>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091F5834-6A63-4340-90DE-411E522B360D}"/>
              </a:ext>
            </a:extLst>
          </p:cNvPr>
          <p:cNvCxnSpPr>
            <a:stCxn id="25" idx="2"/>
            <a:endCxn id="34" idx="0"/>
          </p:cNvCxnSpPr>
          <p:nvPr/>
        </p:nvCxnSpPr>
        <p:spPr>
          <a:xfrm>
            <a:off x="1182961" y="4159223"/>
            <a:ext cx="10611" cy="5487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46CBACC-727B-4CAF-96C9-CA87F9B89830}"/>
              </a:ext>
            </a:extLst>
          </p:cNvPr>
          <p:cNvCxnSpPr>
            <a:cxnSpLocks/>
            <a:stCxn id="92" idx="1"/>
            <a:endCxn id="104" idx="3"/>
          </p:cNvCxnSpPr>
          <p:nvPr/>
        </p:nvCxnSpPr>
        <p:spPr>
          <a:xfrm flipH="1">
            <a:off x="7497158" y="5679667"/>
            <a:ext cx="530723" cy="2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23721A61-D4EB-4AF4-B9D4-E61B76370BC8}"/>
              </a:ext>
            </a:extLst>
          </p:cNvPr>
          <p:cNvCxnSpPr>
            <a:cxnSpLocks/>
            <a:stCxn id="104" idx="1"/>
            <a:endCxn id="103" idx="3"/>
          </p:cNvCxnSpPr>
          <p:nvPr/>
        </p:nvCxnSpPr>
        <p:spPr>
          <a:xfrm flipH="1" flipV="1">
            <a:off x="3915031" y="5676152"/>
            <a:ext cx="868165" cy="37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50AB466E-F3DD-4197-B4F0-CA5471B1007A}"/>
              </a:ext>
            </a:extLst>
          </p:cNvPr>
          <p:cNvCxnSpPr>
            <a:cxnSpLocks/>
            <a:stCxn id="75" idx="2"/>
            <a:endCxn id="103" idx="0"/>
          </p:cNvCxnSpPr>
          <p:nvPr/>
        </p:nvCxnSpPr>
        <p:spPr>
          <a:xfrm>
            <a:off x="3523334" y="5186076"/>
            <a:ext cx="4607" cy="3515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7" name="Connector: Elbow 176">
            <a:extLst>
              <a:ext uri="{FF2B5EF4-FFF2-40B4-BE49-F238E27FC236}">
                <a16:creationId xmlns:a16="http://schemas.microsoft.com/office/drawing/2014/main" id="{69E9148C-0040-4B2F-8961-FCFB09A8652E}"/>
              </a:ext>
            </a:extLst>
          </p:cNvPr>
          <p:cNvCxnSpPr>
            <a:cxnSpLocks/>
            <a:stCxn id="104" idx="2"/>
            <a:endCxn id="84" idx="3"/>
          </p:cNvCxnSpPr>
          <p:nvPr/>
        </p:nvCxnSpPr>
        <p:spPr>
          <a:xfrm rot="5400000">
            <a:off x="4354367" y="4378104"/>
            <a:ext cx="253182" cy="3318439"/>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CEB13F90-202A-4973-939D-DB4122C855E4}"/>
              </a:ext>
            </a:extLst>
          </p:cNvPr>
          <p:cNvCxnSpPr>
            <a:stCxn id="112" idx="2"/>
            <a:endCxn id="9" idx="0"/>
          </p:cNvCxnSpPr>
          <p:nvPr/>
        </p:nvCxnSpPr>
        <p:spPr>
          <a:xfrm>
            <a:off x="1172429" y="1340769"/>
            <a:ext cx="2705" cy="2642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7E4003D3-CC32-4D1A-B8D6-FC6EDBF2E78B}"/>
              </a:ext>
            </a:extLst>
          </p:cNvPr>
          <p:cNvCxnSpPr>
            <a:endCxn id="112" idx="0"/>
          </p:cNvCxnSpPr>
          <p:nvPr/>
        </p:nvCxnSpPr>
        <p:spPr>
          <a:xfrm>
            <a:off x="1165609" y="763659"/>
            <a:ext cx="6820" cy="3001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CF13F8DE-68EE-4E6E-918F-70BFA4A22B0A}"/>
              </a:ext>
            </a:extLst>
          </p:cNvPr>
          <p:cNvCxnSpPr>
            <a:stCxn id="18" idx="2"/>
            <a:endCxn id="25" idx="0"/>
          </p:cNvCxnSpPr>
          <p:nvPr/>
        </p:nvCxnSpPr>
        <p:spPr>
          <a:xfrm>
            <a:off x="1177444" y="3275591"/>
            <a:ext cx="5517" cy="4219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28D8CE63-59A6-4E4B-9E11-A692C33D0430}"/>
              </a:ext>
            </a:extLst>
          </p:cNvPr>
          <p:cNvCxnSpPr>
            <a:stCxn id="2" idx="3"/>
            <a:endCxn id="110" idx="1"/>
          </p:cNvCxnSpPr>
          <p:nvPr/>
        </p:nvCxnSpPr>
        <p:spPr>
          <a:xfrm>
            <a:off x="8976320" y="398567"/>
            <a:ext cx="758180" cy="17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912542D6-E154-48DD-AD84-7D2B39437DA3}"/>
              </a:ext>
            </a:extLst>
          </p:cNvPr>
          <p:cNvCxnSpPr>
            <a:stCxn id="18" idx="3"/>
            <a:endCxn id="35" idx="0"/>
          </p:cNvCxnSpPr>
          <p:nvPr/>
        </p:nvCxnSpPr>
        <p:spPr>
          <a:xfrm>
            <a:off x="2011935" y="3044759"/>
            <a:ext cx="2685638" cy="643660"/>
          </a:xfrm>
          <a:prstGeom prst="bent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838E80E5-A977-4E56-8385-39CF7A17EA24}"/>
              </a:ext>
            </a:extLst>
          </p:cNvPr>
          <p:cNvSpPr txBox="1"/>
          <p:nvPr/>
        </p:nvSpPr>
        <p:spPr>
          <a:xfrm>
            <a:off x="2719858" y="3063091"/>
            <a:ext cx="386837" cy="276999"/>
          </a:xfrm>
          <a:prstGeom prst="rect">
            <a:avLst/>
          </a:prstGeom>
          <a:noFill/>
        </p:spPr>
        <p:txBody>
          <a:bodyPr wrap="none" rtlCol="0">
            <a:spAutoFit/>
          </a:bodyPr>
          <a:lstStyle/>
          <a:p>
            <a:r>
              <a:rPr lang="en-GB" sz="1200" dirty="0"/>
              <a:t>Yes</a:t>
            </a:r>
          </a:p>
        </p:txBody>
      </p:sp>
    </p:spTree>
    <p:extLst>
      <p:ext uri="{BB962C8B-B14F-4D97-AF65-F5344CB8AC3E}">
        <p14:creationId xmlns:p14="http://schemas.microsoft.com/office/powerpoint/2010/main" val="319409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315-0FA6-41FC-8353-267D5DA610E4}"/>
              </a:ext>
            </a:extLst>
          </p:cNvPr>
          <p:cNvSpPr txBox="1"/>
          <p:nvPr/>
        </p:nvSpPr>
        <p:spPr>
          <a:xfrm>
            <a:off x="123001" y="44624"/>
            <a:ext cx="8478557" cy="707886"/>
          </a:xfrm>
          <a:prstGeom prst="rect">
            <a:avLst/>
          </a:prstGeom>
          <a:noFill/>
          <a:ln>
            <a:solidFill>
              <a:schemeClr val="accent1">
                <a:shade val="50000"/>
              </a:schemeClr>
            </a:solidFill>
          </a:ln>
        </p:spPr>
        <p:txBody>
          <a:bodyPr wrap="square" rtlCol="0">
            <a:spAutoFit/>
          </a:bodyPr>
          <a:lstStyle/>
          <a:p>
            <a:r>
              <a:rPr lang="en-GB" sz="1600" dirty="0"/>
              <a:t>Does the service return on Clinical Search on DoS</a:t>
            </a:r>
          </a:p>
          <a:p>
            <a:r>
              <a:rPr lang="en-GB" sz="1200" dirty="0"/>
              <a:t>Ensure you select the same environment as you are using on the online Test site, as well as the same age and gender, digital referral role, SD/SG combinations, and ensure GP is set to unknown.</a:t>
            </a:r>
            <a:endParaRPr lang="en-GB" dirty="0"/>
          </a:p>
        </p:txBody>
      </p:sp>
      <p:sp>
        <p:nvSpPr>
          <p:cNvPr id="5" name="TextBox 4">
            <a:extLst>
              <a:ext uri="{FF2B5EF4-FFF2-40B4-BE49-F238E27FC236}">
                <a16:creationId xmlns:a16="http://schemas.microsoft.com/office/drawing/2014/main" id="{34FC94AE-F795-49BF-AAA5-4734A0FB9819}"/>
              </a:ext>
            </a:extLst>
          </p:cNvPr>
          <p:cNvSpPr txBox="1"/>
          <p:nvPr/>
        </p:nvSpPr>
        <p:spPr>
          <a:xfrm>
            <a:off x="9214369" y="267935"/>
            <a:ext cx="1042658" cy="276999"/>
          </a:xfrm>
          <a:prstGeom prst="rect">
            <a:avLst/>
          </a:prstGeom>
          <a:noFill/>
          <a:ln>
            <a:solidFill>
              <a:schemeClr val="accent1">
                <a:shade val="50000"/>
              </a:schemeClr>
            </a:solidFill>
          </a:ln>
        </p:spPr>
        <p:txBody>
          <a:bodyPr wrap="none" rtlCol="0">
            <a:spAutoFit/>
          </a:bodyPr>
          <a:lstStyle/>
          <a:p>
            <a:r>
              <a:rPr lang="en-GB" sz="1200" dirty="0"/>
              <a:t>Previous slide</a:t>
            </a:r>
          </a:p>
        </p:txBody>
      </p:sp>
      <p:sp>
        <p:nvSpPr>
          <p:cNvPr id="8" name="TextBox 7">
            <a:extLst>
              <a:ext uri="{FF2B5EF4-FFF2-40B4-BE49-F238E27FC236}">
                <a16:creationId xmlns:a16="http://schemas.microsoft.com/office/drawing/2014/main" id="{FB78F57C-213C-4D53-A4A9-719CAE7FBCD8}"/>
              </a:ext>
            </a:extLst>
          </p:cNvPr>
          <p:cNvSpPr txBox="1"/>
          <p:nvPr/>
        </p:nvSpPr>
        <p:spPr>
          <a:xfrm>
            <a:off x="171914" y="5416355"/>
            <a:ext cx="1546152" cy="500137"/>
          </a:xfrm>
          <a:prstGeom prst="rect">
            <a:avLst/>
          </a:prstGeom>
          <a:noFill/>
          <a:ln>
            <a:solidFill>
              <a:schemeClr val="accent1">
                <a:shade val="50000"/>
              </a:schemeClr>
            </a:solidFill>
          </a:ln>
        </p:spPr>
        <p:txBody>
          <a:bodyPr wrap="square" rtlCol="0">
            <a:spAutoFit/>
          </a:bodyPr>
          <a:lstStyle/>
          <a:p>
            <a:endParaRPr lang="en-GB" sz="800" dirty="0"/>
          </a:p>
          <a:p>
            <a:r>
              <a:rPr lang="en-GB" sz="1050" dirty="0"/>
              <a:t>Is it a place to visit?</a:t>
            </a:r>
          </a:p>
          <a:p>
            <a:endParaRPr lang="en-GB" sz="800" dirty="0"/>
          </a:p>
        </p:txBody>
      </p:sp>
      <p:sp>
        <p:nvSpPr>
          <p:cNvPr id="11" name="TextBox 10">
            <a:extLst>
              <a:ext uri="{FF2B5EF4-FFF2-40B4-BE49-F238E27FC236}">
                <a16:creationId xmlns:a16="http://schemas.microsoft.com/office/drawing/2014/main" id="{7B7DE480-0D74-473B-891A-3CBDA600B100}"/>
              </a:ext>
            </a:extLst>
          </p:cNvPr>
          <p:cNvSpPr txBox="1"/>
          <p:nvPr/>
        </p:nvSpPr>
        <p:spPr>
          <a:xfrm>
            <a:off x="2642123" y="5204522"/>
            <a:ext cx="5899174" cy="1223412"/>
          </a:xfrm>
          <a:prstGeom prst="rect">
            <a:avLst/>
          </a:prstGeom>
          <a:noFill/>
          <a:ln>
            <a:solidFill>
              <a:schemeClr val="accent1">
                <a:shade val="50000"/>
              </a:schemeClr>
            </a:solidFill>
          </a:ln>
        </p:spPr>
        <p:txBody>
          <a:bodyPr wrap="square" rtlCol="0">
            <a:spAutoFit/>
          </a:bodyPr>
          <a:lstStyle/>
          <a:p>
            <a:r>
              <a:rPr lang="en-GB" sz="1050" dirty="0"/>
              <a:t>Add /verify the text “</a:t>
            </a:r>
            <a:r>
              <a:rPr lang="en-GB" sz="1050" b="1" dirty="0">
                <a:solidFill>
                  <a:schemeClr val="accent1">
                    <a:lumMod val="50000"/>
                  </a:schemeClr>
                </a:solidFill>
              </a:rPr>
              <a:t>You can go straight to this service. You do not need to telephone beforehand</a:t>
            </a:r>
            <a:r>
              <a:rPr lang="en-GB" sz="1050" dirty="0">
                <a:solidFill>
                  <a:schemeClr val="accent1">
                    <a:lumMod val="50000"/>
                  </a:schemeClr>
                </a:solidFill>
              </a:rPr>
              <a:t>.</a:t>
            </a:r>
            <a:r>
              <a:rPr lang="en-GB" sz="1050" dirty="0"/>
              <a:t>” is in the public facing field?   Ensure there is a full address, not just postcode.           </a:t>
            </a:r>
          </a:p>
          <a:p>
            <a:pPr marL="171450" indent="-171450">
              <a:buFont typeface="Arial" panose="020B0604020202020204" pitchFamily="34" charset="0"/>
              <a:buChar char="•"/>
            </a:pPr>
            <a:r>
              <a:rPr lang="en-GB" sz="1050" b="0" i="0" dirty="0">
                <a:solidFill>
                  <a:srgbClr val="1D1C1D"/>
                </a:solidFill>
                <a:effectLst/>
                <a:latin typeface="Slack-Lato"/>
              </a:rPr>
              <a:t>If there is ASID scheduling endpoint and bookable slots, a 'Book a time' online link will present</a:t>
            </a:r>
          </a:p>
          <a:p>
            <a:pPr marL="171450" indent="-171450">
              <a:buFont typeface="Arial" panose="020B0604020202020204" pitchFamily="34" charset="0"/>
              <a:buChar char="•"/>
            </a:pPr>
            <a:r>
              <a:rPr lang="en-GB" sz="1050" b="0" i="0" dirty="0">
                <a:solidFill>
                  <a:srgbClr val="1D1C1D"/>
                </a:solidFill>
                <a:effectLst/>
                <a:latin typeface="Slack-Lato"/>
              </a:rPr>
              <a:t>If there is an ASID scheduling endpoint and no bookable slots, but has an ITK endpoint, 'Book and Go' link will present</a:t>
            </a:r>
            <a:r>
              <a:rPr lang="en-GB" sz="1050" dirty="0"/>
              <a:t>	</a:t>
            </a:r>
          </a:p>
          <a:p>
            <a:pPr marL="171450" indent="-171450">
              <a:buFont typeface="Arial" panose="020B0604020202020204" pitchFamily="34" charset="0"/>
              <a:buChar char="•"/>
            </a:pPr>
            <a:r>
              <a:rPr lang="en-GB" sz="1050" dirty="0"/>
              <a:t>If no ASID scheduling endpoint, or booking fails, the patient will be advised to attend the service.</a:t>
            </a:r>
          </a:p>
          <a:p>
            <a:pPr algn="r"/>
            <a:r>
              <a:rPr lang="en-GB" sz="1050" dirty="0"/>
              <a:t>		      Does it now return with appropriate screen?</a:t>
            </a:r>
          </a:p>
        </p:txBody>
      </p:sp>
      <p:sp>
        <p:nvSpPr>
          <p:cNvPr id="12" name="TextBox 11">
            <a:extLst>
              <a:ext uri="{FF2B5EF4-FFF2-40B4-BE49-F238E27FC236}">
                <a16:creationId xmlns:a16="http://schemas.microsoft.com/office/drawing/2014/main" id="{37197426-EBD1-4960-877C-596BD0EC9369}"/>
              </a:ext>
            </a:extLst>
          </p:cNvPr>
          <p:cNvSpPr txBox="1"/>
          <p:nvPr/>
        </p:nvSpPr>
        <p:spPr>
          <a:xfrm>
            <a:off x="9088792" y="5807408"/>
            <a:ext cx="715260" cy="261610"/>
          </a:xfrm>
          <a:prstGeom prst="rect">
            <a:avLst/>
          </a:prstGeom>
          <a:solidFill>
            <a:schemeClr val="accent6">
              <a:lumMod val="60000"/>
              <a:lumOff val="40000"/>
            </a:schemeClr>
          </a:solidFill>
          <a:ln>
            <a:solidFill>
              <a:schemeClr val="accent1">
                <a:shade val="50000"/>
              </a:schemeClr>
            </a:solidFill>
          </a:ln>
        </p:spPr>
        <p:txBody>
          <a:bodyPr wrap="square" rtlCol="0">
            <a:spAutoFit/>
          </a:bodyPr>
          <a:lstStyle/>
          <a:p>
            <a:r>
              <a:rPr lang="en-GB" sz="1050" dirty="0"/>
              <a:t>Success!</a:t>
            </a:r>
          </a:p>
        </p:txBody>
      </p:sp>
      <p:sp>
        <p:nvSpPr>
          <p:cNvPr id="16" name="TextBox 15">
            <a:extLst>
              <a:ext uri="{FF2B5EF4-FFF2-40B4-BE49-F238E27FC236}">
                <a16:creationId xmlns:a16="http://schemas.microsoft.com/office/drawing/2014/main" id="{33F48BD8-A9F8-4DB5-B030-2D76A63133A3}"/>
              </a:ext>
            </a:extLst>
          </p:cNvPr>
          <p:cNvSpPr txBox="1"/>
          <p:nvPr/>
        </p:nvSpPr>
        <p:spPr>
          <a:xfrm>
            <a:off x="1934339" y="5369990"/>
            <a:ext cx="378630" cy="261610"/>
          </a:xfrm>
          <a:prstGeom prst="rect">
            <a:avLst/>
          </a:prstGeom>
          <a:noFill/>
        </p:spPr>
        <p:txBody>
          <a:bodyPr wrap="none" rtlCol="0">
            <a:spAutoFit/>
          </a:bodyPr>
          <a:lstStyle/>
          <a:p>
            <a:r>
              <a:rPr lang="en-GB" sz="1050" dirty="0"/>
              <a:t>Yes</a:t>
            </a:r>
          </a:p>
        </p:txBody>
      </p:sp>
      <p:sp>
        <p:nvSpPr>
          <p:cNvPr id="18" name="TextBox 17">
            <a:extLst>
              <a:ext uri="{FF2B5EF4-FFF2-40B4-BE49-F238E27FC236}">
                <a16:creationId xmlns:a16="http://schemas.microsoft.com/office/drawing/2014/main" id="{AA953B7E-0A1C-439B-9EA9-980341719B97}"/>
              </a:ext>
            </a:extLst>
          </p:cNvPr>
          <p:cNvSpPr txBox="1"/>
          <p:nvPr/>
        </p:nvSpPr>
        <p:spPr>
          <a:xfrm>
            <a:off x="8643440" y="5693758"/>
            <a:ext cx="378630" cy="261610"/>
          </a:xfrm>
          <a:prstGeom prst="rect">
            <a:avLst/>
          </a:prstGeom>
          <a:noFill/>
        </p:spPr>
        <p:txBody>
          <a:bodyPr wrap="square" rtlCol="0">
            <a:spAutoFit/>
          </a:bodyPr>
          <a:lstStyle/>
          <a:p>
            <a:r>
              <a:rPr lang="en-GB" sz="1050" dirty="0"/>
              <a:t>Yes</a:t>
            </a:r>
          </a:p>
        </p:txBody>
      </p:sp>
      <p:cxnSp>
        <p:nvCxnSpPr>
          <p:cNvPr id="25" name="Straight Arrow Connector 24">
            <a:extLst>
              <a:ext uri="{FF2B5EF4-FFF2-40B4-BE49-F238E27FC236}">
                <a16:creationId xmlns:a16="http://schemas.microsoft.com/office/drawing/2014/main" id="{17206927-4F6C-4BB6-AF19-37E0439923AE}"/>
              </a:ext>
            </a:extLst>
          </p:cNvPr>
          <p:cNvCxnSpPr>
            <a:cxnSpLocks/>
          </p:cNvCxnSpPr>
          <p:nvPr/>
        </p:nvCxnSpPr>
        <p:spPr>
          <a:xfrm>
            <a:off x="8543283" y="5942223"/>
            <a:ext cx="54749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1B78CC-3307-419E-973F-25B183CB8EC2}"/>
              </a:ext>
            </a:extLst>
          </p:cNvPr>
          <p:cNvCxnSpPr>
            <a:cxnSpLocks/>
            <a:stCxn id="8" idx="3"/>
            <a:endCxn id="11" idx="1"/>
          </p:cNvCxnSpPr>
          <p:nvPr/>
        </p:nvCxnSpPr>
        <p:spPr>
          <a:xfrm>
            <a:off x="1718066" y="5666424"/>
            <a:ext cx="924057" cy="1498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5CD0EB4-794E-4178-9512-636F0B4E98C2}"/>
              </a:ext>
            </a:extLst>
          </p:cNvPr>
          <p:cNvSpPr txBox="1"/>
          <p:nvPr/>
        </p:nvSpPr>
        <p:spPr>
          <a:xfrm>
            <a:off x="166833" y="1042243"/>
            <a:ext cx="1546152" cy="577081"/>
          </a:xfrm>
          <a:prstGeom prst="rect">
            <a:avLst/>
          </a:prstGeom>
          <a:noFill/>
          <a:ln>
            <a:solidFill>
              <a:schemeClr val="accent1">
                <a:shade val="50000"/>
              </a:schemeClr>
            </a:solidFill>
          </a:ln>
        </p:spPr>
        <p:txBody>
          <a:bodyPr wrap="square" rtlCol="0">
            <a:spAutoFit/>
          </a:bodyPr>
          <a:lstStyle/>
          <a:p>
            <a:endParaRPr lang="en-GB" sz="1050" dirty="0"/>
          </a:p>
          <a:p>
            <a:r>
              <a:rPr lang="en-GB" sz="1050" dirty="0"/>
              <a:t>Is it a </a:t>
            </a:r>
            <a:r>
              <a:rPr lang="en-GB" sz="1050" dirty="0" err="1"/>
              <a:t>callback</a:t>
            </a:r>
            <a:r>
              <a:rPr lang="en-GB" sz="1050" dirty="0"/>
              <a:t> service </a:t>
            </a:r>
          </a:p>
          <a:p>
            <a:endParaRPr lang="en-GB" sz="1050" dirty="0"/>
          </a:p>
        </p:txBody>
      </p:sp>
      <p:sp>
        <p:nvSpPr>
          <p:cNvPr id="44" name="TextBox 43">
            <a:extLst>
              <a:ext uri="{FF2B5EF4-FFF2-40B4-BE49-F238E27FC236}">
                <a16:creationId xmlns:a16="http://schemas.microsoft.com/office/drawing/2014/main" id="{A88186D3-0566-4A0B-94E0-CD6BFB47071A}"/>
              </a:ext>
            </a:extLst>
          </p:cNvPr>
          <p:cNvSpPr txBox="1"/>
          <p:nvPr/>
        </p:nvSpPr>
        <p:spPr>
          <a:xfrm>
            <a:off x="2575773" y="976132"/>
            <a:ext cx="2342024" cy="430887"/>
          </a:xfrm>
          <a:prstGeom prst="rect">
            <a:avLst/>
          </a:prstGeom>
          <a:noFill/>
          <a:ln>
            <a:solidFill>
              <a:schemeClr val="accent1">
                <a:shade val="50000"/>
              </a:schemeClr>
            </a:solidFill>
          </a:ln>
        </p:spPr>
        <p:txBody>
          <a:bodyPr wrap="square" rtlCol="0">
            <a:spAutoFit/>
          </a:bodyPr>
          <a:lstStyle/>
          <a:p>
            <a:r>
              <a:rPr lang="en-GB" sz="1050" dirty="0"/>
              <a:t>Has it been added to the ITK approved list, in the correct Sub-ICB(s)?</a:t>
            </a:r>
          </a:p>
        </p:txBody>
      </p:sp>
      <p:sp>
        <p:nvSpPr>
          <p:cNvPr id="45" name="TextBox 44">
            <a:extLst>
              <a:ext uri="{FF2B5EF4-FFF2-40B4-BE49-F238E27FC236}">
                <a16:creationId xmlns:a16="http://schemas.microsoft.com/office/drawing/2014/main" id="{B527F9ED-D0FD-40A3-B03A-BD353A3D55D4}"/>
              </a:ext>
            </a:extLst>
          </p:cNvPr>
          <p:cNvSpPr txBox="1"/>
          <p:nvPr/>
        </p:nvSpPr>
        <p:spPr>
          <a:xfrm>
            <a:off x="8929515" y="1123602"/>
            <a:ext cx="715260" cy="261610"/>
          </a:xfrm>
          <a:prstGeom prst="rect">
            <a:avLst/>
          </a:prstGeom>
          <a:solidFill>
            <a:schemeClr val="accent6">
              <a:lumMod val="60000"/>
              <a:lumOff val="40000"/>
            </a:schemeClr>
          </a:solidFill>
          <a:ln>
            <a:solidFill>
              <a:schemeClr val="accent1">
                <a:shade val="50000"/>
              </a:schemeClr>
            </a:solidFill>
          </a:ln>
        </p:spPr>
        <p:txBody>
          <a:bodyPr wrap="square" rtlCol="0">
            <a:spAutoFit/>
          </a:bodyPr>
          <a:lstStyle/>
          <a:p>
            <a:r>
              <a:rPr lang="en-GB" sz="1050" dirty="0"/>
              <a:t>Success!</a:t>
            </a:r>
          </a:p>
        </p:txBody>
      </p:sp>
      <p:sp>
        <p:nvSpPr>
          <p:cNvPr id="46" name="TextBox 45">
            <a:extLst>
              <a:ext uri="{FF2B5EF4-FFF2-40B4-BE49-F238E27FC236}">
                <a16:creationId xmlns:a16="http://schemas.microsoft.com/office/drawing/2014/main" id="{E1A510A4-6519-422C-BDEF-3688E0E8A988}"/>
              </a:ext>
            </a:extLst>
          </p:cNvPr>
          <p:cNvSpPr txBox="1"/>
          <p:nvPr/>
        </p:nvSpPr>
        <p:spPr>
          <a:xfrm>
            <a:off x="1898719" y="1030709"/>
            <a:ext cx="378630" cy="261610"/>
          </a:xfrm>
          <a:prstGeom prst="rect">
            <a:avLst/>
          </a:prstGeom>
          <a:noFill/>
        </p:spPr>
        <p:txBody>
          <a:bodyPr wrap="none" rtlCol="0">
            <a:spAutoFit/>
          </a:bodyPr>
          <a:lstStyle/>
          <a:p>
            <a:r>
              <a:rPr lang="en-GB" sz="1050" dirty="0"/>
              <a:t>Yes</a:t>
            </a:r>
          </a:p>
        </p:txBody>
      </p:sp>
      <p:sp>
        <p:nvSpPr>
          <p:cNvPr id="47" name="TextBox 46">
            <a:extLst>
              <a:ext uri="{FF2B5EF4-FFF2-40B4-BE49-F238E27FC236}">
                <a16:creationId xmlns:a16="http://schemas.microsoft.com/office/drawing/2014/main" id="{791B3F15-1854-4A1F-BAD0-813A9381DA0B}"/>
              </a:ext>
            </a:extLst>
          </p:cNvPr>
          <p:cNvSpPr txBox="1"/>
          <p:nvPr/>
        </p:nvSpPr>
        <p:spPr>
          <a:xfrm>
            <a:off x="5020912" y="959976"/>
            <a:ext cx="349776" cy="261610"/>
          </a:xfrm>
          <a:prstGeom prst="rect">
            <a:avLst/>
          </a:prstGeom>
          <a:noFill/>
        </p:spPr>
        <p:txBody>
          <a:bodyPr wrap="none" rtlCol="0">
            <a:spAutoFit/>
          </a:bodyPr>
          <a:lstStyle/>
          <a:p>
            <a:r>
              <a:rPr lang="en-GB" sz="1050" dirty="0"/>
              <a:t>No</a:t>
            </a:r>
          </a:p>
        </p:txBody>
      </p:sp>
      <p:cxnSp>
        <p:nvCxnSpPr>
          <p:cNvPr id="48" name="Straight Arrow Connector 47">
            <a:extLst>
              <a:ext uri="{FF2B5EF4-FFF2-40B4-BE49-F238E27FC236}">
                <a16:creationId xmlns:a16="http://schemas.microsoft.com/office/drawing/2014/main" id="{A9C73CE6-3213-4BF6-8C05-2F7158D5CB59}"/>
              </a:ext>
            </a:extLst>
          </p:cNvPr>
          <p:cNvCxnSpPr>
            <a:cxnSpLocks/>
            <a:stCxn id="44" idx="3"/>
            <a:endCxn id="51" idx="1"/>
          </p:cNvCxnSpPr>
          <p:nvPr/>
        </p:nvCxnSpPr>
        <p:spPr>
          <a:xfrm>
            <a:off x="4917797" y="1191576"/>
            <a:ext cx="581951" cy="601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E54447B-8123-417A-AD30-B5EED7FB5782}"/>
              </a:ext>
            </a:extLst>
          </p:cNvPr>
          <p:cNvCxnSpPr>
            <a:cxnSpLocks/>
            <a:stCxn id="43" idx="3"/>
            <a:endCxn id="44" idx="1"/>
          </p:cNvCxnSpPr>
          <p:nvPr/>
        </p:nvCxnSpPr>
        <p:spPr>
          <a:xfrm flipV="1">
            <a:off x="1712985" y="1191576"/>
            <a:ext cx="862788" cy="1392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9B34F0A-AB82-4964-B125-6DBC0B1F6E14}"/>
              </a:ext>
            </a:extLst>
          </p:cNvPr>
          <p:cNvSpPr txBox="1"/>
          <p:nvPr/>
        </p:nvSpPr>
        <p:spPr>
          <a:xfrm>
            <a:off x="2567277" y="1764833"/>
            <a:ext cx="2351558" cy="430887"/>
          </a:xfrm>
          <a:prstGeom prst="rect">
            <a:avLst/>
          </a:prstGeom>
          <a:noFill/>
          <a:ln>
            <a:solidFill>
              <a:schemeClr val="accent1">
                <a:shade val="50000"/>
              </a:schemeClr>
            </a:solidFill>
          </a:ln>
        </p:spPr>
        <p:txBody>
          <a:bodyPr wrap="square" rtlCol="0">
            <a:spAutoFit/>
          </a:bodyPr>
          <a:lstStyle/>
          <a:p>
            <a:r>
              <a:rPr lang="en-GB" sz="1050" dirty="0"/>
              <a:t>Is it a service receiving ITK messages that is currently closed</a:t>
            </a:r>
          </a:p>
        </p:txBody>
      </p:sp>
      <p:sp>
        <p:nvSpPr>
          <p:cNvPr id="51" name="TextBox 50">
            <a:extLst>
              <a:ext uri="{FF2B5EF4-FFF2-40B4-BE49-F238E27FC236}">
                <a16:creationId xmlns:a16="http://schemas.microsoft.com/office/drawing/2014/main" id="{39858437-A7E1-4207-AFC6-FD446A4A730B}"/>
              </a:ext>
            </a:extLst>
          </p:cNvPr>
          <p:cNvSpPr txBox="1"/>
          <p:nvPr/>
        </p:nvSpPr>
        <p:spPr>
          <a:xfrm>
            <a:off x="5499748" y="963227"/>
            <a:ext cx="2850952" cy="577081"/>
          </a:xfrm>
          <a:prstGeom prst="rect">
            <a:avLst/>
          </a:prstGeom>
          <a:noFill/>
          <a:ln>
            <a:solidFill>
              <a:schemeClr val="accent1">
                <a:shade val="50000"/>
              </a:schemeClr>
            </a:solidFill>
          </a:ln>
        </p:spPr>
        <p:txBody>
          <a:bodyPr wrap="square" rtlCol="0">
            <a:spAutoFit/>
          </a:bodyPr>
          <a:lstStyle/>
          <a:p>
            <a:r>
              <a:rPr lang="en-GB" sz="1050" dirty="0"/>
              <a:t>Request NHS Digital to add on (can take 24 hours to complete) and retest.  </a:t>
            </a:r>
          </a:p>
          <a:p>
            <a:pPr algn="r"/>
            <a:r>
              <a:rPr lang="en-GB" sz="1050" dirty="0"/>
              <a:t>Does it now return?</a:t>
            </a:r>
          </a:p>
        </p:txBody>
      </p:sp>
      <p:sp>
        <p:nvSpPr>
          <p:cNvPr id="52" name="TextBox 51">
            <a:extLst>
              <a:ext uri="{FF2B5EF4-FFF2-40B4-BE49-F238E27FC236}">
                <a16:creationId xmlns:a16="http://schemas.microsoft.com/office/drawing/2014/main" id="{456A7C95-0190-48F0-9F1D-A73D72BC3AAB}"/>
              </a:ext>
            </a:extLst>
          </p:cNvPr>
          <p:cNvSpPr txBox="1"/>
          <p:nvPr/>
        </p:nvSpPr>
        <p:spPr>
          <a:xfrm>
            <a:off x="8426444" y="983471"/>
            <a:ext cx="378630" cy="261610"/>
          </a:xfrm>
          <a:prstGeom prst="rect">
            <a:avLst/>
          </a:prstGeom>
          <a:noFill/>
        </p:spPr>
        <p:txBody>
          <a:bodyPr wrap="none" rtlCol="0">
            <a:spAutoFit/>
          </a:bodyPr>
          <a:lstStyle/>
          <a:p>
            <a:r>
              <a:rPr lang="en-GB" sz="1050" dirty="0"/>
              <a:t>Yes</a:t>
            </a:r>
          </a:p>
        </p:txBody>
      </p:sp>
      <p:cxnSp>
        <p:nvCxnSpPr>
          <p:cNvPr id="53" name="Straight Arrow Connector 52">
            <a:extLst>
              <a:ext uri="{FF2B5EF4-FFF2-40B4-BE49-F238E27FC236}">
                <a16:creationId xmlns:a16="http://schemas.microsoft.com/office/drawing/2014/main" id="{2C3BDF03-C9A6-430F-AA0E-7BA37E2713E2}"/>
              </a:ext>
            </a:extLst>
          </p:cNvPr>
          <p:cNvCxnSpPr>
            <a:cxnSpLocks/>
            <a:stCxn id="51" idx="3"/>
            <a:endCxn id="45" idx="1"/>
          </p:cNvCxnSpPr>
          <p:nvPr/>
        </p:nvCxnSpPr>
        <p:spPr>
          <a:xfrm>
            <a:off x="8350700" y="1251768"/>
            <a:ext cx="578815" cy="26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2CFD142-ECFD-47A4-803C-BB5CB8EC61BE}"/>
              </a:ext>
            </a:extLst>
          </p:cNvPr>
          <p:cNvSpPr txBox="1"/>
          <p:nvPr/>
        </p:nvSpPr>
        <p:spPr>
          <a:xfrm>
            <a:off x="5495254" y="1767554"/>
            <a:ext cx="2846507" cy="430887"/>
          </a:xfrm>
          <a:prstGeom prst="rect">
            <a:avLst/>
          </a:prstGeom>
          <a:noFill/>
          <a:ln>
            <a:solidFill>
              <a:schemeClr val="accent1">
                <a:shade val="50000"/>
              </a:schemeClr>
            </a:solidFill>
          </a:ln>
        </p:spPr>
        <p:txBody>
          <a:bodyPr wrap="square" rtlCol="0">
            <a:spAutoFit/>
          </a:bodyPr>
          <a:lstStyle/>
          <a:p>
            <a:r>
              <a:rPr lang="en-GB" sz="1050" dirty="0"/>
              <a:t>This is correct behaviour online – ITK services currently closed will not show.</a:t>
            </a:r>
          </a:p>
        </p:txBody>
      </p:sp>
      <p:sp>
        <p:nvSpPr>
          <p:cNvPr id="55" name="TextBox 54">
            <a:extLst>
              <a:ext uri="{FF2B5EF4-FFF2-40B4-BE49-F238E27FC236}">
                <a16:creationId xmlns:a16="http://schemas.microsoft.com/office/drawing/2014/main" id="{C39D8B03-C8A0-4067-90FB-AD8D6761D083}"/>
              </a:ext>
            </a:extLst>
          </p:cNvPr>
          <p:cNvSpPr txBox="1"/>
          <p:nvPr/>
        </p:nvSpPr>
        <p:spPr>
          <a:xfrm>
            <a:off x="8926853" y="1848053"/>
            <a:ext cx="715260" cy="261610"/>
          </a:xfrm>
          <a:prstGeom prst="rect">
            <a:avLst/>
          </a:prstGeom>
          <a:solidFill>
            <a:schemeClr val="accent6">
              <a:lumMod val="60000"/>
              <a:lumOff val="40000"/>
            </a:schemeClr>
          </a:solidFill>
          <a:ln>
            <a:solidFill>
              <a:schemeClr val="accent1">
                <a:shade val="50000"/>
              </a:schemeClr>
            </a:solidFill>
          </a:ln>
        </p:spPr>
        <p:txBody>
          <a:bodyPr wrap="square" rtlCol="0">
            <a:spAutoFit/>
          </a:bodyPr>
          <a:lstStyle/>
          <a:p>
            <a:r>
              <a:rPr lang="en-GB" sz="1050" dirty="0"/>
              <a:t>Success!</a:t>
            </a:r>
          </a:p>
        </p:txBody>
      </p:sp>
      <p:cxnSp>
        <p:nvCxnSpPr>
          <p:cNvPr id="57" name="Straight Arrow Connector 56">
            <a:extLst>
              <a:ext uri="{FF2B5EF4-FFF2-40B4-BE49-F238E27FC236}">
                <a16:creationId xmlns:a16="http://schemas.microsoft.com/office/drawing/2014/main" id="{05109984-5204-438F-A280-4A285FCE14EA}"/>
              </a:ext>
            </a:extLst>
          </p:cNvPr>
          <p:cNvCxnSpPr>
            <a:cxnSpLocks/>
            <a:stCxn id="54" idx="3"/>
            <a:endCxn id="55" idx="1"/>
          </p:cNvCxnSpPr>
          <p:nvPr/>
        </p:nvCxnSpPr>
        <p:spPr>
          <a:xfrm flipV="1">
            <a:off x="8341761" y="1978858"/>
            <a:ext cx="585092" cy="41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239B1E4-45BE-48D7-9A61-50C6D2027B15}"/>
              </a:ext>
            </a:extLst>
          </p:cNvPr>
          <p:cNvCxnSpPr>
            <a:cxnSpLocks/>
            <a:stCxn id="43" idx="2"/>
            <a:endCxn id="77" idx="0"/>
          </p:cNvCxnSpPr>
          <p:nvPr/>
        </p:nvCxnSpPr>
        <p:spPr>
          <a:xfrm flipH="1">
            <a:off x="933087" y="1619324"/>
            <a:ext cx="6822" cy="108232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5DCB74F4-74CB-4B0A-8811-CB88DB6B5C81}"/>
              </a:ext>
            </a:extLst>
          </p:cNvPr>
          <p:cNvSpPr txBox="1"/>
          <p:nvPr/>
        </p:nvSpPr>
        <p:spPr>
          <a:xfrm>
            <a:off x="574734" y="1901460"/>
            <a:ext cx="349776" cy="261610"/>
          </a:xfrm>
          <a:prstGeom prst="rect">
            <a:avLst/>
          </a:prstGeom>
          <a:noFill/>
          <a:ln w="19050">
            <a:noFill/>
          </a:ln>
        </p:spPr>
        <p:txBody>
          <a:bodyPr wrap="none" rtlCol="0">
            <a:spAutoFit/>
          </a:bodyPr>
          <a:lstStyle/>
          <a:p>
            <a:r>
              <a:rPr lang="en-GB" sz="1050" dirty="0"/>
              <a:t>No</a:t>
            </a:r>
          </a:p>
        </p:txBody>
      </p:sp>
      <p:sp>
        <p:nvSpPr>
          <p:cNvPr id="73" name="TextBox 72">
            <a:extLst>
              <a:ext uri="{FF2B5EF4-FFF2-40B4-BE49-F238E27FC236}">
                <a16:creationId xmlns:a16="http://schemas.microsoft.com/office/drawing/2014/main" id="{7137AD21-E903-4750-A2B9-152E5FF9BEBB}"/>
              </a:ext>
            </a:extLst>
          </p:cNvPr>
          <p:cNvSpPr txBox="1"/>
          <p:nvPr/>
        </p:nvSpPr>
        <p:spPr>
          <a:xfrm>
            <a:off x="10450633" y="4647091"/>
            <a:ext cx="887999" cy="461665"/>
          </a:xfrm>
          <a:prstGeom prst="rect">
            <a:avLst/>
          </a:prstGeom>
          <a:solidFill>
            <a:srgbClr val="FF0000"/>
          </a:solidFill>
          <a:ln>
            <a:solidFill>
              <a:schemeClr val="accent1">
                <a:shade val="50000"/>
              </a:schemeClr>
            </a:solidFill>
          </a:ln>
        </p:spPr>
        <p:txBody>
          <a:bodyPr wrap="square" rtlCol="0">
            <a:spAutoFit/>
          </a:bodyPr>
          <a:lstStyle/>
          <a:p>
            <a:pPr algn="ctr"/>
            <a:r>
              <a:rPr lang="en-GB" sz="1200" dirty="0"/>
              <a:t>Escalate issue</a:t>
            </a:r>
          </a:p>
        </p:txBody>
      </p:sp>
      <p:sp>
        <p:nvSpPr>
          <p:cNvPr id="74" name="TextBox 73">
            <a:extLst>
              <a:ext uri="{FF2B5EF4-FFF2-40B4-BE49-F238E27FC236}">
                <a16:creationId xmlns:a16="http://schemas.microsoft.com/office/drawing/2014/main" id="{01DD6CB3-1360-453A-B786-A48101C8792F}"/>
              </a:ext>
            </a:extLst>
          </p:cNvPr>
          <p:cNvSpPr txBox="1"/>
          <p:nvPr/>
        </p:nvSpPr>
        <p:spPr>
          <a:xfrm>
            <a:off x="5060473" y="1948145"/>
            <a:ext cx="514908" cy="261610"/>
          </a:xfrm>
          <a:prstGeom prst="rect">
            <a:avLst/>
          </a:prstGeom>
          <a:noFill/>
        </p:spPr>
        <p:txBody>
          <a:bodyPr wrap="square" rtlCol="0">
            <a:spAutoFit/>
          </a:bodyPr>
          <a:lstStyle/>
          <a:p>
            <a:r>
              <a:rPr lang="en-GB" sz="1050" dirty="0"/>
              <a:t>Yes</a:t>
            </a:r>
          </a:p>
        </p:txBody>
      </p:sp>
      <p:cxnSp>
        <p:nvCxnSpPr>
          <p:cNvPr id="75" name="Straight Arrow Connector 74">
            <a:extLst>
              <a:ext uri="{FF2B5EF4-FFF2-40B4-BE49-F238E27FC236}">
                <a16:creationId xmlns:a16="http://schemas.microsoft.com/office/drawing/2014/main" id="{FD80472E-D4B5-45D3-A2E0-A55AFBD49BED}"/>
              </a:ext>
            </a:extLst>
          </p:cNvPr>
          <p:cNvCxnSpPr>
            <a:cxnSpLocks/>
            <a:stCxn id="50" idx="3"/>
            <a:endCxn id="54" idx="1"/>
          </p:cNvCxnSpPr>
          <p:nvPr/>
        </p:nvCxnSpPr>
        <p:spPr>
          <a:xfrm>
            <a:off x="4918835" y="1980277"/>
            <a:ext cx="576419" cy="27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681F7EA-1B86-4328-8EEF-DFDC0CD049F5}"/>
              </a:ext>
            </a:extLst>
          </p:cNvPr>
          <p:cNvCxnSpPr>
            <a:cxnSpLocks/>
          </p:cNvCxnSpPr>
          <p:nvPr/>
        </p:nvCxnSpPr>
        <p:spPr>
          <a:xfrm flipH="1">
            <a:off x="4927584" y="1380612"/>
            <a:ext cx="590796" cy="3763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7093C42D-250C-4207-9BE3-78975C71CFC0}"/>
              </a:ext>
            </a:extLst>
          </p:cNvPr>
          <p:cNvSpPr txBox="1"/>
          <p:nvPr/>
        </p:nvSpPr>
        <p:spPr>
          <a:xfrm>
            <a:off x="4908010" y="1319250"/>
            <a:ext cx="433340" cy="261610"/>
          </a:xfrm>
          <a:prstGeom prst="rect">
            <a:avLst/>
          </a:prstGeom>
          <a:noFill/>
        </p:spPr>
        <p:txBody>
          <a:bodyPr wrap="square" rtlCol="0">
            <a:spAutoFit/>
          </a:bodyPr>
          <a:lstStyle/>
          <a:p>
            <a:r>
              <a:rPr lang="en-GB" sz="1050" dirty="0"/>
              <a:t>No</a:t>
            </a:r>
          </a:p>
        </p:txBody>
      </p:sp>
      <p:cxnSp>
        <p:nvCxnSpPr>
          <p:cNvPr id="82" name="Straight Connector 81">
            <a:extLst>
              <a:ext uri="{FF2B5EF4-FFF2-40B4-BE49-F238E27FC236}">
                <a16:creationId xmlns:a16="http://schemas.microsoft.com/office/drawing/2014/main" id="{7F51AEDF-7D5A-41AF-A0C0-FC3F734A804B}"/>
              </a:ext>
            </a:extLst>
          </p:cNvPr>
          <p:cNvCxnSpPr>
            <a:cxnSpLocks/>
            <a:stCxn id="50" idx="2"/>
          </p:cNvCxnSpPr>
          <p:nvPr/>
        </p:nvCxnSpPr>
        <p:spPr>
          <a:xfrm>
            <a:off x="3743056" y="2195720"/>
            <a:ext cx="0" cy="37714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2DD84B6-2EA2-4AD2-A4EA-846C95B10FD6}"/>
              </a:ext>
            </a:extLst>
          </p:cNvPr>
          <p:cNvCxnSpPr/>
          <p:nvPr/>
        </p:nvCxnSpPr>
        <p:spPr>
          <a:xfrm>
            <a:off x="3743056" y="2569029"/>
            <a:ext cx="71508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90C9A11-F0B4-4E8C-8876-543EC4667DE1}"/>
              </a:ext>
            </a:extLst>
          </p:cNvPr>
          <p:cNvCxnSpPr>
            <a:cxnSpLocks/>
            <a:endCxn id="73" idx="0"/>
          </p:cNvCxnSpPr>
          <p:nvPr/>
        </p:nvCxnSpPr>
        <p:spPr>
          <a:xfrm>
            <a:off x="10894633" y="2569029"/>
            <a:ext cx="0" cy="20780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B7B597D0-10DD-40B7-A7E7-4831FADB1F41}"/>
              </a:ext>
            </a:extLst>
          </p:cNvPr>
          <p:cNvSpPr txBox="1"/>
          <p:nvPr/>
        </p:nvSpPr>
        <p:spPr>
          <a:xfrm>
            <a:off x="3775800" y="2311257"/>
            <a:ext cx="349776" cy="261610"/>
          </a:xfrm>
          <a:prstGeom prst="rect">
            <a:avLst/>
          </a:prstGeom>
          <a:noFill/>
        </p:spPr>
        <p:txBody>
          <a:bodyPr wrap="none" rtlCol="0">
            <a:spAutoFit/>
          </a:bodyPr>
          <a:lstStyle/>
          <a:p>
            <a:r>
              <a:rPr lang="en-GB" sz="1050" dirty="0"/>
              <a:t>No</a:t>
            </a:r>
          </a:p>
        </p:txBody>
      </p:sp>
      <p:cxnSp>
        <p:nvCxnSpPr>
          <p:cNvPr id="123" name="Straight Arrow Connector 122">
            <a:extLst>
              <a:ext uri="{FF2B5EF4-FFF2-40B4-BE49-F238E27FC236}">
                <a16:creationId xmlns:a16="http://schemas.microsoft.com/office/drawing/2014/main" id="{FC7489ED-2314-474A-933E-7C9D3B549824}"/>
              </a:ext>
            </a:extLst>
          </p:cNvPr>
          <p:cNvCxnSpPr>
            <a:cxnSpLocks/>
            <a:stCxn id="4" idx="3"/>
            <a:endCxn id="5" idx="1"/>
          </p:cNvCxnSpPr>
          <p:nvPr/>
        </p:nvCxnSpPr>
        <p:spPr>
          <a:xfrm>
            <a:off x="8601558" y="398567"/>
            <a:ext cx="612811" cy="786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EC34A068-DCAD-401E-9481-0DD3853CA231}"/>
              </a:ext>
            </a:extLst>
          </p:cNvPr>
          <p:cNvSpPr txBox="1"/>
          <p:nvPr/>
        </p:nvSpPr>
        <p:spPr>
          <a:xfrm>
            <a:off x="5200590" y="6461135"/>
            <a:ext cx="349776" cy="261610"/>
          </a:xfrm>
          <a:prstGeom prst="rect">
            <a:avLst/>
          </a:prstGeom>
          <a:noFill/>
        </p:spPr>
        <p:txBody>
          <a:bodyPr wrap="square" rtlCol="0">
            <a:spAutoFit/>
          </a:bodyPr>
          <a:lstStyle/>
          <a:p>
            <a:r>
              <a:rPr lang="en-GB" sz="1050" dirty="0"/>
              <a:t>No</a:t>
            </a:r>
          </a:p>
        </p:txBody>
      </p:sp>
      <p:sp>
        <p:nvSpPr>
          <p:cNvPr id="77" name="TextBox 76">
            <a:extLst>
              <a:ext uri="{FF2B5EF4-FFF2-40B4-BE49-F238E27FC236}">
                <a16:creationId xmlns:a16="http://schemas.microsoft.com/office/drawing/2014/main" id="{6239679A-B24A-493D-A7A1-134B56D66D7B}"/>
              </a:ext>
            </a:extLst>
          </p:cNvPr>
          <p:cNvSpPr txBox="1"/>
          <p:nvPr/>
        </p:nvSpPr>
        <p:spPr>
          <a:xfrm>
            <a:off x="150897" y="2701650"/>
            <a:ext cx="1564380" cy="577081"/>
          </a:xfrm>
          <a:prstGeom prst="rect">
            <a:avLst/>
          </a:prstGeom>
          <a:noFill/>
          <a:ln>
            <a:solidFill>
              <a:schemeClr val="accent1">
                <a:shade val="50000"/>
              </a:schemeClr>
            </a:solidFill>
          </a:ln>
        </p:spPr>
        <p:txBody>
          <a:bodyPr wrap="square" rtlCol="0" anchor="ctr">
            <a:spAutoFit/>
          </a:bodyPr>
          <a:lstStyle/>
          <a:p>
            <a:r>
              <a:rPr lang="en-GB" sz="1050" dirty="0"/>
              <a:t>Is it a pharmacy for repeat prescription?</a:t>
            </a:r>
          </a:p>
          <a:p>
            <a:endParaRPr lang="en-GB" sz="1050" dirty="0"/>
          </a:p>
        </p:txBody>
      </p:sp>
      <p:sp>
        <p:nvSpPr>
          <p:cNvPr id="78" name="TextBox 77">
            <a:extLst>
              <a:ext uri="{FF2B5EF4-FFF2-40B4-BE49-F238E27FC236}">
                <a16:creationId xmlns:a16="http://schemas.microsoft.com/office/drawing/2014/main" id="{F0872160-C4A7-4E99-919B-832FE2C717E6}"/>
              </a:ext>
            </a:extLst>
          </p:cNvPr>
          <p:cNvSpPr txBox="1"/>
          <p:nvPr/>
        </p:nvSpPr>
        <p:spPr>
          <a:xfrm>
            <a:off x="1972791" y="2952374"/>
            <a:ext cx="378630" cy="261610"/>
          </a:xfrm>
          <a:prstGeom prst="rect">
            <a:avLst/>
          </a:prstGeom>
          <a:noFill/>
        </p:spPr>
        <p:txBody>
          <a:bodyPr wrap="none" rtlCol="0">
            <a:spAutoFit/>
          </a:bodyPr>
          <a:lstStyle/>
          <a:p>
            <a:r>
              <a:rPr lang="en-GB" sz="1050" dirty="0"/>
              <a:t>Yes</a:t>
            </a:r>
          </a:p>
        </p:txBody>
      </p:sp>
      <p:cxnSp>
        <p:nvCxnSpPr>
          <p:cNvPr id="79" name="Straight Arrow Connector 78">
            <a:extLst>
              <a:ext uri="{FF2B5EF4-FFF2-40B4-BE49-F238E27FC236}">
                <a16:creationId xmlns:a16="http://schemas.microsoft.com/office/drawing/2014/main" id="{357A1BD7-B96F-418D-A68A-D6185507B618}"/>
              </a:ext>
            </a:extLst>
          </p:cNvPr>
          <p:cNvCxnSpPr>
            <a:cxnSpLocks/>
            <a:stCxn id="77" idx="3"/>
            <a:endCxn id="89" idx="1"/>
          </p:cNvCxnSpPr>
          <p:nvPr/>
        </p:nvCxnSpPr>
        <p:spPr>
          <a:xfrm>
            <a:off x="1715277" y="2990191"/>
            <a:ext cx="892340" cy="90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C1CC2C01-1AA7-42FE-A25D-0A0D963F028D}"/>
              </a:ext>
            </a:extLst>
          </p:cNvPr>
          <p:cNvSpPr txBox="1"/>
          <p:nvPr/>
        </p:nvSpPr>
        <p:spPr>
          <a:xfrm>
            <a:off x="9110803" y="2872451"/>
            <a:ext cx="715260" cy="261610"/>
          </a:xfrm>
          <a:prstGeom prst="rect">
            <a:avLst/>
          </a:prstGeom>
          <a:solidFill>
            <a:schemeClr val="accent6">
              <a:lumMod val="60000"/>
              <a:lumOff val="40000"/>
            </a:schemeClr>
          </a:solidFill>
          <a:ln>
            <a:solidFill>
              <a:schemeClr val="accent1">
                <a:shade val="50000"/>
              </a:schemeClr>
            </a:solidFill>
          </a:ln>
        </p:spPr>
        <p:txBody>
          <a:bodyPr wrap="square" rtlCol="0">
            <a:spAutoFit/>
          </a:bodyPr>
          <a:lstStyle/>
          <a:p>
            <a:r>
              <a:rPr lang="en-GB" sz="1050" dirty="0"/>
              <a:t>Success!</a:t>
            </a:r>
          </a:p>
        </p:txBody>
      </p:sp>
      <p:cxnSp>
        <p:nvCxnSpPr>
          <p:cNvPr id="83" name="Straight Arrow Connector 82">
            <a:extLst>
              <a:ext uri="{FF2B5EF4-FFF2-40B4-BE49-F238E27FC236}">
                <a16:creationId xmlns:a16="http://schemas.microsoft.com/office/drawing/2014/main" id="{DE2A1B0A-3DAF-4337-864C-03B34C056B58}"/>
              </a:ext>
            </a:extLst>
          </p:cNvPr>
          <p:cNvCxnSpPr>
            <a:cxnSpLocks/>
            <a:stCxn id="89" idx="3"/>
            <a:endCxn id="81" idx="1"/>
          </p:cNvCxnSpPr>
          <p:nvPr/>
        </p:nvCxnSpPr>
        <p:spPr>
          <a:xfrm>
            <a:off x="8506791" y="2999244"/>
            <a:ext cx="604012" cy="40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9661137F-1028-430B-BBA7-C73D44CA6595}"/>
              </a:ext>
            </a:extLst>
          </p:cNvPr>
          <p:cNvSpPr txBox="1"/>
          <p:nvPr/>
        </p:nvSpPr>
        <p:spPr>
          <a:xfrm>
            <a:off x="8641676" y="2797382"/>
            <a:ext cx="378630" cy="261610"/>
          </a:xfrm>
          <a:prstGeom prst="rect">
            <a:avLst/>
          </a:prstGeom>
          <a:noFill/>
        </p:spPr>
        <p:txBody>
          <a:bodyPr wrap="none" rtlCol="0">
            <a:spAutoFit/>
          </a:bodyPr>
          <a:lstStyle/>
          <a:p>
            <a:r>
              <a:rPr lang="en-GB" sz="1050" dirty="0"/>
              <a:t>Yes</a:t>
            </a:r>
          </a:p>
        </p:txBody>
      </p:sp>
      <p:sp>
        <p:nvSpPr>
          <p:cNvPr id="89" name="TextBox 88">
            <a:extLst>
              <a:ext uri="{FF2B5EF4-FFF2-40B4-BE49-F238E27FC236}">
                <a16:creationId xmlns:a16="http://schemas.microsoft.com/office/drawing/2014/main" id="{A3930817-9957-432D-BBC3-0879BAA83C96}"/>
              </a:ext>
            </a:extLst>
          </p:cNvPr>
          <p:cNvSpPr txBox="1"/>
          <p:nvPr/>
        </p:nvSpPr>
        <p:spPr>
          <a:xfrm>
            <a:off x="2607617" y="2791495"/>
            <a:ext cx="5899174" cy="415498"/>
          </a:xfrm>
          <a:prstGeom prst="rect">
            <a:avLst/>
          </a:prstGeom>
          <a:noFill/>
          <a:ln>
            <a:solidFill>
              <a:schemeClr val="accent1">
                <a:shade val="50000"/>
              </a:schemeClr>
            </a:solidFill>
          </a:ln>
        </p:spPr>
        <p:txBody>
          <a:bodyPr wrap="square" rtlCol="0">
            <a:spAutoFit/>
          </a:bodyPr>
          <a:lstStyle/>
          <a:p>
            <a:r>
              <a:rPr lang="en-GB" sz="1050" dirty="0"/>
              <a:t>Add /verify the text “</a:t>
            </a:r>
            <a:r>
              <a:rPr lang="en-GB" sz="1050" b="1" dirty="0">
                <a:solidFill>
                  <a:srgbClr val="002060"/>
                </a:solidFill>
              </a:rPr>
              <a:t>This service accepts electronic referrals. You should ring before you go there</a:t>
            </a:r>
            <a:r>
              <a:rPr lang="en-GB" sz="1050" dirty="0">
                <a:solidFill>
                  <a:srgbClr val="002060"/>
                </a:solidFill>
              </a:rPr>
              <a:t>”</a:t>
            </a:r>
            <a:r>
              <a:rPr lang="en-GB" sz="1050" dirty="0"/>
              <a:t> is in the public facing field?   Ensure there is a full address, not just postcode.                 Does it now return?</a:t>
            </a:r>
          </a:p>
        </p:txBody>
      </p:sp>
      <p:sp>
        <p:nvSpPr>
          <p:cNvPr id="91" name="TextBox 90">
            <a:extLst>
              <a:ext uri="{FF2B5EF4-FFF2-40B4-BE49-F238E27FC236}">
                <a16:creationId xmlns:a16="http://schemas.microsoft.com/office/drawing/2014/main" id="{1CD7D0D2-465B-45C3-9114-AAF01A00472F}"/>
              </a:ext>
            </a:extLst>
          </p:cNvPr>
          <p:cNvSpPr txBox="1"/>
          <p:nvPr/>
        </p:nvSpPr>
        <p:spPr>
          <a:xfrm>
            <a:off x="154980" y="3527640"/>
            <a:ext cx="1564380" cy="577081"/>
          </a:xfrm>
          <a:prstGeom prst="rect">
            <a:avLst/>
          </a:prstGeom>
          <a:noFill/>
          <a:ln>
            <a:solidFill>
              <a:schemeClr val="accent1">
                <a:shade val="50000"/>
              </a:schemeClr>
            </a:solidFill>
          </a:ln>
        </p:spPr>
        <p:txBody>
          <a:bodyPr wrap="square" rtlCol="0">
            <a:spAutoFit/>
          </a:bodyPr>
          <a:lstStyle/>
          <a:p>
            <a:endParaRPr lang="en-GB" sz="1050" dirty="0"/>
          </a:p>
          <a:p>
            <a:r>
              <a:rPr lang="en-GB" sz="1050" dirty="0"/>
              <a:t>Is it a place to phone?</a:t>
            </a:r>
          </a:p>
          <a:p>
            <a:endParaRPr lang="en-GB" sz="1050" dirty="0"/>
          </a:p>
        </p:txBody>
      </p:sp>
      <p:sp>
        <p:nvSpPr>
          <p:cNvPr id="93" name="TextBox 92">
            <a:extLst>
              <a:ext uri="{FF2B5EF4-FFF2-40B4-BE49-F238E27FC236}">
                <a16:creationId xmlns:a16="http://schemas.microsoft.com/office/drawing/2014/main" id="{ABA2192F-A60D-43E9-9CA5-BE1B4490E219}"/>
              </a:ext>
            </a:extLst>
          </p:cNvPr>
          <p:cNvSpPr txBox="1"/>
          <p:nvPr/>
        </p:nvSpPr>
        <p:spPr>
          <a:xfrm>
            <a:off x="2672198" y="3599826"/>
            <a:ext cx="5857726" cy="430887"/>
          </a:xfrm>
          <a:prstGeom prst="rect">
            <a:avLst/>
          </a:prstGeom>
          <a:noFill/>
          <a:ln>
            <a:solidFill>
              <a:schemeClr val="accent1">
                <a:shade val="50000"/>
              </a:schemeClr>
            </a:solidFill>
          </a:ln>
        </p:spPr>
        <p:txBody>
          <a:bodyPr wrap="square" rtlCol="0">
            <a:spAutoFit/>
          </a:bodyPr>
          <a:lstStyle/>
          <a:p>
            <a:r>
              <a:rPr lang="en-GB" sz="1050" dirty="0"/>
              <a:t>Add /verify the text “</a:t>
            </a:r>
            <a:r>
              <a:rPr lang="en-GB" sz="1050" b="1" dirty="0">
                <a:solidFill>
                  <a:schemeClr val="accent1">
                    <a:lumMod val="50000"/>
                  </a:schemeClr>
                </a:solidFill>
              </a:rPr>
              <a:t>You must telephone this service before attending</a:t>
            </a:r>
            <a:r>
              <a:rPr lang="en-GB" sz="1050" dirty="0"/>
              <a:t>.” is in the public facing field?                                                                                                          Does it now return?</a:t>
            </a:r>
          </a:p>
        </p:txBody>
      </p:sp>
      <p:sp>
        <p:nvSpPr>
          <p:cNvPr id="95" name="TextBox 94">
            <a:extLst>
              <a:ext uri="{FF2B5EF4-FFF2-40B4-BE49-F238E27FC236}">
                <a16:creationId xmlns:a16="http://schemas.microsoft.com/office/drawing/2014/main" id="{004A1A50-B664-493C-BB5B-13DD5B23663D}"/>
              </a:ext>
            </a:extLst>
          </p:cNvPr>
          <p:cNvSpPr txBox="1"/>
          <p:nvPr/>
        </p:nvSpPr>
        <p:spPr>
          <a:xfrm>
            <a:off x="9083625" y="3685375"/>
            <a:ext cx="715260" cy="261610"/>
          </a:xfrm>
          <a:prstGeom prst="rect">
            <a:avLst/>
          </a:prstGeom>
          <a:solidFill>
            <a:schemeClr val="accent6">
              <a:lumMod val="60000"/>
              <a:lumOff val="40000"/>
            </a:schemeClr>
          </a:solidFill>
          <a:ln>
            <a:solidFill>
              <a:schemeClr val="accent1">
                <a:shade val="50000"/>
              </a:schemeClr>
            </a:solidFill>
          </a:ln>
        </p:spPr>
        <p:txBody>
          <a:bodyPr wrap="square" rtlCol="0">
            <a:spAutoFit/>
          </a:bodyPr>
          <a:lstStyle/>
          <a:p>
            <a:r>
              <a:rPr lang="en-GB" sz="1050" dirty="0"/>
              <a:t>Success!</a:t>
            </a:r>
          </a:p>
        </p:txBody>
      </p:sp>
      <p:cxnSp>
        <p:nvCxnSpPr>
          <p:cNvPr id="96" name="Straight Arrow Connector 95">
            <a:extLst>
              <a:ext uri="{FF2B5EF4-FFF2-40B4-BE49-F238E27FC236}">
                <a16:creationId xmlns:a16="http://schemas.microsoft.com/office/drawing/2014/main" id="{407779B1-D448-422F-9302-ED4871F4B723}"/>
              </a:ext>
            </a:extLst>
          </p:cNvPr>
          <p:cNvCxnSpPr>
            <a:cxnSpLocks/>
            <a:stCxn id="93" idx="3"/>
            <a:endCxn id="95" idx="1"/>
          </p:cNvCxnSpPr>
          <p:nvPr/>
        </p:nvCxnSpPr>
        <p:spPr>
          <a:xfrm>
            <a:off x="8529924" y="3815270"/>
            <a:ext cx="553701" cy="9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B38F1E8C-828A-471B-AAB8-A9C7261241D8}"/>
              </a:ext>
            </a:extLst>
          </p:cNvPr>
          <p:cNvSpPr txBox="1"/>
          <p:nvPr/>
        </p:nvSpPr>
        <p:spPr>
          <a:xfrm>
            <a:off x="8641676" y="3572325"/>
            <a:ext cx="378630" cy="261610"/>
          </a:xfrm>
          <a:prstGeom prst="rect">
            <a:avLst/>
          </a:prstGeom>
          <a:noFill/>
        </p:spPr>
        <p:txBody>
          <a:bodyPr wrap="none" rtlCol="0">
            <a:spAutoFit/>
          </a:bodyPr>
          <a:lstStyle/>
          <a:p>
            <a:r>
              <a:rPr lang="en-GB" sz="1050" dirty="0"/>
              <a:t>Yes</a:t>
            </a:r>
          </a:p>
        </p:txBody>
      </p:sp>
      <p:sp>
        <p:nvSpPr>
          <p:cNvPr id="99" name="TextBox 98">
            <a:extLst>
              <a:ext uri="{FF2B5EF4-FFF2-40B4-BE49-F238E27FC236}">
                <a16:creationId xmlns:a16="http://schemas.microsoft.com/office/drawing/2014/main" id="{5C4C654D-BAC0-4212-B0A7-1890658A24BD}"/>
              </a:ext>
            </a:extLst>
          </p:cNvPr>
          <p:cNvSpPr txBox="1"/>
          <p:nvPr/>
        </p:nvSpPr>
        <p:spPr>
          <a:xfrm>
            <a:off x="4293340" y="4302165"/>
            <a:ext cx="349776" cy="261610"/>
          </a:xfrm>
          <a:prstGeom prst="rect">
            <a:avLst/>
          </a:prstGeom>
          <a:noFill/>
        </p:spPr>
        <p:txBody>
          <a:bodyPr wrap="none" rtlCol="0">
            <a:spAutoFit/>
          </a:bodyPr>
          <a:lstStyle/>
          <a:p>
            <a:r>
              <a:rPr lang="en-GB" sz="1050" dirty="0"/>
              <a:t>No</a:t>
            </a:r>
          </a:p>
        </p:txBody>
      </p:sp>
      <p:cxnSp>
        <p:nvCxnSpPr>
          <p:cNvPr id="100" name="Straight Arrow Connector 99">
            <a:extLst>
              <a:ext uri="{FF2B5EF4-FFF2-40B4-BE49-F238E27FC236}">
                <a16:creationId xmlns:a16="http://schemas.microsoft.com/office/drawing/2014/main" id="{597EB160-2A58-4E41-BC7E-563A8E2AF6A7}"/>
              </a:ext>
            </a:extLst>
          </p:cNvPr>
          <p:cNvCxnSpPr>
            <a:cxnSpLocks/>
            <a:stCxn id="91" idx="3"/>
            <a:endCxn id="93" idx="1"/>
          </p:cNvCxnSpPr>
          <p:nvPr/>
        </p:nvCxnSpPr>
        <p:spPr>
          <a:xfrm flipV="1">
            <a:off x="1719360" y="3815270"/>
            <a:ext cx="952838" cy="9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D63812E8-97AC-4980-91FE-283BE6115FC4}"/>
              </a:ext>
            </a:extLst>
          </p:cNvPr>
          <p:cNvSpPr txBox="1"/>
          <p:nvPr/>
        </p:nvSpPr>
        <p:spPr>
          <a:xfrm>
            <a:off x="2036067" y="3550875"/>
            <a:ext cx="378630" cy="261610"/>
          </a:xfrm>
          <a:prstGeom prst="rect">
            <a:avLst/>
          </a:prstGeom>
          <a:noFill/>
        </p:spPr>
        <p:txBody>
          <a:bodyPr wrap="none" rtlCol="0">
            <a:spAutoFit/>
          </a:bodyPr>
          <a:lstStyle/>
          <a:p>
            <a:r>
              <a:rPr lang="en-GB" sz="1050" dirty="0"/>
              <a:t>Yes</a:t>
            </a:r>
          </a:p>
        </p:txBody>
      </p:sp>
      <p:cxnSp>
        <p:nvCxnSpPr>
          <p:cNvPr id="102" name="Straight Arrow Connector 101">
            <a:extLst>
              <a:ext uri="{FF2B5EF4-FFF2-40B4-BE49-F238E27FC236}">
                <a16:creationId xmlns:a16="http://schemas.microsoft.com/office/drawing/2014/main" id="{556D07DE-8619-426A-923B-B28FB551B76F}"/>
              </a:ext>
            </a:extLst>
          </p:cNvPr>
          <p:cNvCxnSpPr>
            <a:cxnSpLocks/>
            <a:endCxn id="127" idx="0"/>
          </p:cNvCxnSpPr>
          <p:nvPr/>
        </p:nvCxnSpPr>
        <p:spPr>
          <a:xfrm>
            <a:off x="6111422" y="4033642"/>
            <a:ext cx="1421" cy="3089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983DA76F-9297-4A76-A0D9-473B5150CF3F}"/>
              </a:ext>
            </a:extLst>
          </p:cNvPr>
          <p:cNvSpPr txBox="1"/>
          <p:nvPr/>
        </p:nvSpPr>
        <p:spPr>
          <a:xfrm>
            <a:off x="7621695" y="4542895"/>
            <a:ext cx="378630" cy="261610"/>
          </a:xfrm>
          <a:prstGeom prst="rect">
            <a:avLst/>
          </a:prstGeom>
          <a:noFill/>
        </p:spPr>
        <p:txBody>
          <a:bodyPr wrap="none" rtlCol="0">
            <a:spAutoFit/>
          </a:bodyPr>
          <a:lstStyle/>
          <a:p>
            <a:r>
              <a:rPr lang="en-GB" sz="1050" dirty="0"/>
              <a:t>Yes</a:t>
            </a:r>
          </a:p>
        </p:txBody>
      </p:sp>
      <p:cxnSp>
        <p:nvCxnSpPr>
          <p:cNvPr id="125" name="Straight Arrow Connector 124">
            <a:extLst>
              <a:ext uri="{FF2B5EF4-FFF2-40B4-BE49-F238E27FC236}">
                <a16:creationId xmlns:a16="http://schemas.microsoft.com/office/drawing/2014/main" id="{8E500E23-D49B-407E-9ECE-3416EBFCD463}"/>
              </a:ext>
            </a:extLst>
          </p:cNvPr>
          <p:cNvCxnSpPr>
            <a:cxnSpLocks/>
          </p:cNvCxnSpPr>
          <p:nvPr/>
        </p:nvCxnSpPr>
        <p:spPr>
          <a:xfrm>
            <a:off x="3743056" y="1429985"/>
            <a:ext cx="0" cy="3348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5BFF9F04-8728-48FD-BEC3-04905D3EF1C4}"/>
              </a:ext>
            </a:extLst>
          </p:cNvPr>
          <p:cNvSpPr txBox="1"/>
          <p:nvPr/>
        </p:nvSpPr>
        <p:spPr>
          <a:xfrm>
            <a:off x="3746312" y="1443452"/>
            <a:ext cx="514908" cy="261610"/>
          </a:xfrm>
          <a:prstGeom prst="rect">
            <a:avLst/>
          </a:prstGeom>
          <a:noFill/>
        </p:spPr>
        <p:txBody>
          <a:bodyPr wrap="square" rtlCol="0">
            <a:spAutoFit/>
          </a:bodyPr>
          <a:lstStyle/>
          <a:p>
            <a:r>
              <a:rPr lang="en-GB" sz="1050" dirty="0"/>
              <a:t>Yes</a:t>
            </a:r>
          </a:p>
        </p:txBody>
      </p:sp>
      <p:sp>
        <p:nvSpPr>
          <p:cNvPr id="127" name="TextBox 126">
            <a:extLst>
              <a:ext uri="{FF2B5EF4-FFF2-40B4-BE49-F238E27FC236}">
                <a16:creationId xmlns:a16="http://schemas.microsoft.com/office/drawing/2014/main" id="{2D30CF01-9FCE-41DE-80DD-022D67C90601}"/>
              </a:ext>
            </a:extLst>
          </p:cNvPr>
          <p:cNvSpPr txBox="1"/>
          <p:nvPr/>
        </p:nvSpPr>
        <p:spPr>
          <a:xfrm>
            <a:off x="4781661" y="4342600"/>
            <a:ext cx="2662364" cy="430887"/>
          </a:xfrm>
          <a:prstGeom prst="rect">
            <a:avLst/>
          </a:prstGeom>
          <a:noFill/>
          <a:ln>
            <a:solidFill>
              <a:schemeClr val="accent1">
                <a:shade val="50000"/>
              </a:schemeClr>
            </a:solidFill>
          </a:ln>
        </p:spPr>
        <p:txBody>
          <a:bodyPr wrap="square" rtlCol="0">
            <a:spAutoFit/>
          </a:bodyPr>
          <a:lstStyle/>
          <a:p>
            <a:r>
              <a:rPr lang="en-GB" sz="1050" dirty="0"/>
              <a:t>Does it have a phone number in the public phone field?</a:t>
            </a:r>
          </a:p>
        </p:txBody>
      </p:sp>
      <p:sp>
        <p:nvSpPr>
          <p:cNvPr id="128" name="TextBox 127">
            <a:extLst>
              <a:ext uri="{FF2B5EF4-FFF2-40B4-BE49-F238E27FC236}">
                <a16:creationId xmlns:a16="http://schemas.microsoft.com/office/drawing/2014/main" id="{14C3BE86-3588-4B08-A305-640CDB963DC4}"/>
              </a:ext>
            </a:extLst>
          </p:cNvPr>
          <p:cNvSpPr txBox="1"/>
          <p:nvPr/>
        </p:nvSpPr>
        <p:spPr>
          <a:xfrm>
            <a:off x="2642123" y="4340069"/>
            <a:ext cx="1492169" cy="430887"/>
          </a:xfrm>
          <a:prstGeom prst="rect">
            <a:avLst/>
          </a:prstGeom>
          <a:noFill/>
          <a:ln>
            <a:solidFill>
              <a:schemeClr val="accent1">
                <a:shade val="50000"/>
              </a:schemeClr>
            </a:solidFill>
          </a:ln>
        </p:spPr>
        <p:txBody>
          <a:bodyPr wrap="square" rtlCol="0">
            <a:spAutoFit/>
          </a:bodyPr>
          <a:lstStyle/>
          <a:p>
            <a:r>
              <a:rPr lang="en-GB" sz="1050" dirty="0"/>
              <a:t>Add on and retest. </a:t>
            </a:r>
          </a:p>
          <a:p>
            <a:r>
              <a:rPr lang="en-GB" sz="1050" dirty="0"/>
              <a:t>Does it now return?</a:t>
            </a:r>
          </a:p>
        </p:txBody>
      </p:sp>
      <p:sp>
        <p:nvSpPr>
          <p:cNvPr id="129" name="TextBox 128">
            <a:extLst>
              <a:ext uri="{FF2B5EF4-FFF2-40B4-BE49-F238E27FC236}">
                <a16:creationId xmlns:a16="http://schemas.microsoft.com/office/drawing/2014/main" id="{4DD95312-0E29-4E71-8635-B8AF58BF9C05}"/>
              </a:ext>
            </a:extLst>
          </p:cNvPr>
          <p:cNvSpPr txBox="1"/>
          <p:nvPr/>
        </p:nvSpPr>
        <p:spPr>
          <a:xfrm>
            <a:off x="1298109" y="4436767"/>
            <a:ext cx="715260" cy="261610"/>
          </a:xfrm>
          <a:prstGeom prst="rect">
            <a:avLst/>
          </a:prstGeom>
          <a:solidFill>
            <a:schemeClr val="accent6">
              <a:lumMod val="60000"/>
              <a:lumOff val="40000"/>
            </a:schemeClr>
          </a:solidFill>
          <a:ln>
            <a:solidFill>
              <a:schemeClr val="accent1">
                <a:shade val="50000"/>
              </a:schemeClr>
            </a:solidFill>
          </a:ln>
        </p:spPr>
        <p:txBody>
          <a:bodyPr wrap="square" rtlCol="0">
            <a:spAutoFit/>
          </a:bodyPr>
          <a:lstStyle/>
          <a:p>
            <a:r>
              <a:rPr lang="en-GB" sz="1050" dirty="0"/>
              <a:t>Success!</a:t>
            </a:r>
          </a:p>
        </p:txBody>
      </p:sp>
      <p:cxnSp>
        <p:nvCxnSpPr>
          <p:cNvPr id="130" name="Straight Connector 129">
            <a:extLst>
              <a:ext uri="{FF2B5EF4-FFF2-40B4-BE49-F238E27FC236}">
                <a16:creationId xmlns:a16="http://schemas.microsoft.com/office/drawing/2014/main" id="{33ACC908-458D-4446-88A6-381B92D5E143}"/>
              </a:ext>
            </a:extLst>
          </p:cNvPr>
          <p:cNvCxnSpPr>
            <a:cxnSpLocks/>
            <a:stCxn id="128" idx="2"/>
          </p:cNvCxnSpPr>
          <p:nvPr/>
        </p:nvCxnSpPr>
        <p:spPr>
          <a:xfrm>
            <a:off x="3388208" y="4770956"/>
            <a:ext cx="0" cy="2673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1AC5AFC-4988-442C-ABE4-CA32B83B6F7A}"/>
              </a:ext>
            </a:extLst>
          </p:cNvPr>
          <p:cNvCxnSpPr>
            <a:cxnSpLocks/>
          </p:cNvCxnSpPr>
          <p:nvPr/>
        </p:nvCxnSpPr>
        <p:spPr>
          <a:xfrm>
            <a:off x="3388207" y="5038288"/>
            <a:ext cx="7062426" cy="262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904DB288-D61F-4753-B3CA-0E94ED22FA53}"/>
              </a:ext>
            </a:extLst>
          </p:cNvPr>
          <p:cNvSpPr txBox="1"/>
          <p:nvPr/>
        </p:nvSpPr>
        <p:spPr>
          <a:xfrm>
            <a:off x="3483987" y="4782939"/>
            <a:ext cx="349776" cy="261610"/>
          </a:xfrm>
          <a:prstGeom prst="rect">
            <a:avLst/>
          </a:prstGeom>
          <a:noFill/>
        </p:spPr>
        <p:txBody>
          <a:bodyPr wrap="none" rtlCol="0">
            <a:spAutoFit/>
          </a:bodyPr>
          <a:lstStyle/>
          <a:p>
            <a:r>
              <a:rPr lang="en-GB" sz="1050" dirty="0"/>
              <a:t>No</a:t>
            </a:r>
          </a:p>
        </p:txBody>
      </p:sp>
      <p:cxnSp>
        <p:nvCxnSpPr>
          <p:cNvPr id="135" name="Straight Arrow Connector 134">
            <a:extLst>
              <a:ext uri="{FF2B5EF4-FFF2-40B4-BE49-F238E27FC236}">
                <a16:creationId xmlns:a16="http://schemas.microsoft.com/office/drawing/2014/main" id="{8B49281C-A0E5-4D84-9405-40F41320AA1B}"/>
              </a:ext>
            </a:extLst>
          </p:cNvPr>
          <p:cNvCxnSpPr>
            <a:cxnSpLocks/>
            <a:stCxn id="77" idx="2"/>
            <a:endCxn id="91" idx="0"/>
          </p:cNvCxnSpPr>
          <p:nvPr/>
        </p:nvCxnSpPr>
        <p:spPr>
          <a:xfrm>
            <a:off x="933087" y="3278731"/>
            <a:ext cx="4083" cy="2489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9AE9229-8CF9-43A5-96FB-0ED70EE35944}"/>
              </a:ext>
            </a:extLst>
          </p:cNvPr>
          <p:cNvCxnSpPr>
            <a:cxnSpLocks/>
            <a:stCxn id="91" idx="2"/>
            <a:endCxn id="8" idx="0"/>
          </p:cNvCxnSpPr>
          <p:nvPr/>
        </p:nvCxnSpPr>
        <p:spPr>
          <a:xfrm>
            <a:off x="937170" y="4104721"/>
            <a:ext cx="7820" cy="13116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DCA860F4-9772-45C1-A2E1-6352D87D9584}"/>
              </a:ext>
            </a:extLst>
          </p:cNvPr>
          <p:cNvSpPr txBox="1"/>
          <p:nvPr/>
        </p:nvSpPr>
        <p:spPr>
          <a:xfrm>
            <a:off x="481442" y="4424871"/>
            <a:ext cx="349776" cy="261610"/>
          </a:xfrm>
          <a:prstGeom prst="rect">
            <a:avLst/>
          </a:prstGeom>
          <a:noFill/>
        </p:spPr>
        <p:txBody>
          <a:bodyPr wrap="none" rtlCol="0">
            <a:spAutoFit/>
          </a:bodyPr>
          <a:lstStyle/>
          <a:p>
            <a:r>
              <a:rPr lang="en-GB" sz="1050" dirty="0"/>
              <a:t>No</a:t>
            </a:r>
          </a:p>
        </p:txBody>
      </p:sp>
      <p:sp>
        <p:nvSpPr>
          <p:cNvPr id="139" name="TextBox 138">
            <a:extLst>
              <a:ext uri="{FF2B5EF4-FFF2-40B4-BE49-F238E27FC236}">
                <a16:creationId xmlns:a16="http://schemas.microsoft.com/office/drawing/2014/main" id="{A16879C2-A2F1-467C-8313-E7CBF2691387}"/>
              </a:ext>
            </a:extLst>
          </p:cNvPr>
          <p:cNvSpPr txBox="1"/>
          <p:nvPr/>
        </p:nvSpPr>
        <p:spPr>
          <a:xfrm>
            <a:off x="510025" y="3278731"/>
            <a:ext cx="349776" cy="261610"/>
          </a:xfrm>
          <a:prstGeom prst="rect">
            <a:avLst/>
          </a:prstGeom>
          <a:noFill/>
        </p:spPr>
        <p:txBody>
          <a:bodyPr wrap="none" rtlCol="0">
            <a:spAutoFit/>
          </a:bodyPr>
          <a:lstStyle/>
          <a:p>
            <a:r>
              <a:rPr lang="en-GB" sz="1050" dirty="0"/>
              <a:t>No</a:t>
            </a:r>
          </a:p>
        </p:txBody>
      </p:sp>
      <p:cxnSp>
        <p:nvCxnSpPr>
          <p:cNvPr id="140" name="Straight Connector 139">
            <a:extLst>
              <a:ext uri="{FF2B5EF4-FFF2-40B4-BE49-F238E27FC236}">
                <a16:creationId xmlns:a16="http://schemas.microsoft.com/office/drawing/2014/main" id="{902D85B1-620A-4335-9243-33CD6CD0B3E2}"/>
              </a:ext>
            </a:extLst>
          </p:cNvPr>
          <p:cNvCxnSpPr>
            <a:cxnSpLocks/>
          </p:cNvCxnSpPr>
          <p:nvPr/>
        </p:nvCxnSpPr>
        <p:spPr>
          <a:xfrm>
            <a:off x="5550366" y="6427934"/>
            <a:ext cx="0" cy="19330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4FB7549-CB49-4296-9AF5-AFC8EDD872D6}"/>
              </a:ext>
            </a:extLst>
          </p:cNvPr>
          <p:cNvCxnSpPr>
            <a:cxnSpLocks/>
          </p:cNvCxnSpPr>
          <p:nvPr/>
        </p:nvCxnSpPr>
        <p:spPr>
          <a:xfrm>
            <a:off x="5541559" y="6610990"/>
            <a:ext cx="5352331" cy="445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EEB3A3A-BAC7-44BC-AD2F-D95CF241C1F5}"/>
              </a:ext>
            </a:extLst>
          </p:cNvPr>
          <p:cNvCxnSpPr>
            <a:cxnSpLocks/>
            <a:endCxn id="73" idx="2"/>
          </p:cNvCxnSpPr>
          <p:nvPr/>
        </p:nvCxnSpPr>
        <p:spPr>
          <a:xfrm flipV="1">
            <a:off x="10893890" y="5108756"/>
            <a:ext cx="743" cy="15124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A6251A2-BCC1-4B09-979B-54BE5F489E5C}"/>
              </a:ext>
            </a:extLst>
          </p:cNvPr>
          <p:cNvCxnSpPr>
            <a:stCxn id="127" idx="1"/>
            <a:endCxn id="128" idx="3"/>
          </p:cNvCxnSpPr>
          <p:nvPr/>
        </p:nvCxnSpPr>
        <p:spPr>
          <a:xfrm flipH="1" flipV="1">
            <a:off x="4134292" y="4555513"/>
            <a:ext cx="647369" cy="2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937585D7-5A38-429F-A3C0-4DB3A10F2E9B}"/>
              </a:ext>
            </a:extLst>
          </p:cNvPr>
          <p:cNvSpPr txBox="1"/>
          <p:nvPr/>
        </p:nvSpPr>
        <p:spPr>
          <a:xfrm>
            <a:off x="6129193" y="4033642"/>
            <a:ext cx="349776" cy="261610"/>
          </a:xfrm>
          <a:prstGeom prst="rect">
            <a:avLst/>
          </a:prstGeom>
          <a:noFill/>
        </p:spPr>
        <p:txBody>
          <a:bodyPr wrap="none" rtlCol="0">
            <a:spAutoFit/>
          </a:bodyPr>
          <a:lstStyle/>
          <a:p>
            <a:r>
              <a:rPr lang="en-GB" sz="1050" dirty="0"/>
              <a:t>No</a:t>
            </a:r>
          </a:p>
        </p:txBody>
      </p:sp>
      <p:cxnSp>
        <p:nvCxnSpPr>
          <p:cNvPr id="143" name="Straight Arrow Connector 142">
            <a:extLst>
              <a:ext uri="{FF2B5EF4-FFF2-40B4-BE49-F238E27FC236}">
                <a16:creationId xmlns:a16="http://schemas.microsoft.com/office/drawing/2014/main" id="{8A59CAF1-3DA3-4815-BC06-844914A340A1}"/>
              </a:ext>
            </a:extLst>
          </p:cNvPr>
          <p:cNvCxnSpPr>
            <a:cxnSpLocks/>
            <a:stCxn id="128" idx="1"/>
            <a:endCxn id="129" idx="3"/>
          </p:cNvCxnSpPr>
          <p:nvPr/>
        </p:nvCxnSpPr>
        <p:spPr>
          <a:xfrm flipH="1">
            <a:off x="2013369" y="4555513"/>
            <a:ext cx="628754" cy="1205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83BFEB29-EF91-46DB-858A-D31F6F1EAFC5}"/>
              </a:ext>
            </a:extLst>
          </p:cNvPr>
          <p:cNvSpPr txBox="1"/>
          <p:nvPr/>
        </p:nvSpPr>
        <p:spPr>
          <a:xfrm>
            <a:off x="2132771" y="4302484"/>
            <a:ext cx="378630" cy="261610"/>
          </a:xfrm>
          <a:prstGeom prst="rect">
            <a:avLst/>
          </a:prstGeom>
          <a:noFill/>
        </p:spPr>
        <p:txBody>
          <a:bodyPr wrap="none" rtlCol="0">
            <a:spAutoFit/>
          </a:bodyPr>
          <a:lstStyle/>
          <a:p>
            <a:r>
              <a:rPr lang="en-GB" sz="1050" dirty="0"/>
              <a:t>Yes</a:t>
            </a:r>
          </a:p>
        </p:txBody>
      </p:sp>
      <p:cxnSp>
        <p:nvCxnSpPr>
          <p:cNvPr id="64" name="Straight Connector 63">
            <a:extLst>
              <a:ext uri="{FF2B5EF4-FFF2-40B4-BE49-F238E27FC236}">
                <a16:creationId xmlns:a16="http://schemas.microsoft.com/office/drawing/2014/main" id="{FD54B787-5580-4ED8-91A4-C892F607202D}"/>
              </a:ext>
            </a:extLst>
          </p:cNvPr>
          <p:cNvCxnSpPr>
            <a:cxnSpLocks/>
          </p:cNvCxnSpPr>
          <p:nvPr/>
        </p:nvCxnSpPr>
        <p:spPr>
          <a:xfrm>
            <a:off x="7444025" y="4792508"/>
            <a:ext cx="3006608" cy="9226"/>
          </a:xfrm>
          <a:prstGeom prst="line">
            <a:avLst/>
          </a:prstGeom>
          <a:ln w="19050" cap="flat" cmpd="sng" algn="ctr">
            <a:solidFill>
              <a:schemeClr val="accent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8" name="Straight Connector 67">
            <a:extLst>
              <a:ext uri="{FF2B5EF4-FFF2-40B4-BE49-F238E27FC236}">
                <a16:creationId xmlns:a16="http://schemas.microsoft.com/office/drawing/2014/main" id="{5EFCDDBE-C846-48F3-9A39-61AF699219D6}"/>
              </a:ext>
            </a:extLst>
          </p:cNvPr>
          <p:cNvCxnSpPr>
            <a:cxnSpLocks/>
          </p:cNvCxnSpPr>
          <p:nvPr/>
        </p:nvCxnSpPr>
        <p:spPr>
          <a:xfrm>
            <a:off x="5550366" y="3181350"/>
            <a:ext cx="6838" cy="2743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E9BAD5A-2988-40FB-B4C9-ECC14ABBFFFC}"/>
              </a:ext>
            </a:extLst>
          </p:cNvPr>
          <p:cNvCxnSpPr/>
          <p:nvPr/>
        </p:nvCxnSpPr>
        <p:spPr>
          <a:xfrm>
            <a:off x="5557204" y="3455665"/>
            <a:ext cx="442499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9584717-BB9A-4586-9A74-D5CA0D7AFD3C}"/>
              </a:ext>
            </a:extLst>
          </p:cNvPr>
          <p:cNvCxnSpPr>
            <a:cxnSpLocks/>
          </p:cNvCxnSpPr>
          <p:nvPr/>
        </p:nvCxnSpPr>
        <p:spPr>
          <a:xfrm>
            <a:off x="9982200" y="3455665"/>
            <a:ext cx="0" cy="96920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5A962087-64F0-4406-A1D9-42ABCDA59C1D}"/>
              </a:ext>
            </a:extLst>
          </p:cNvPr>
          <p:cNvCxnSpPr/>
          <p:nvPr/>
        </p:nvCxnSpPr>
        <p:spPr>
          <a:xfrm flipH="1">
            <a:off x="7444025" y="4425990"/>
            <a:ext cx="253817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3D437CD4-D2BB-40B6-83AE-32623241D0B8}"/>
              </a:ext>
            </a:extLst>
          </p:cNvPr>
          <p:cNvSpPr txBox="1"/>
          <p:nvPr/>
        </p:nvSpPr>
        <p:spPr>
          <a:xfrm>
            <a:off x="5597827" y="3206880"/>
            <a:ext cx="349776" cy="261610"/>
          </a:xfrm>
          <a:prstGeom prst="rect">
            <a:avLst/>
          </a:prstGeom>
          <a:noFill/>
        </p:spPr>
        <p:txBody>
          <a:bodyPr wrap="none" rtlCol="0">
            <a:spAutoFit/>
          </a:bodyPr>
          <a:lstStyle/>
          <a:p>
            <a:r>
              <a:rPr lang="en-GB" sz="1050" dirty="0"/>
              <a:t>No</a:t>
            </a:r>
          </a:p>
        </p:txBody>
      </p:sp>
      <p:sp>
        <p:nvSpPr>
          <p:cNvPr id="202" name="TextBox 201">
            <a:extLst>
              <a:ext uri="{FF2B5EF4-FFF2-40B4-BE49-F238E27FC236}">
                <a16:creationId xmlns:a16="http://schemas.microsoft.com/office/drawing/2014/main" id="{5DD2B7FD-BEB8-4AFB-B142-9AE2BF99AB2F}"/>
              </a:ext>
            </a:extLst>
          </p:cNvPr>
          <p:cNvSpPr txBox="1"/>
          <p:nvPr/>
        </p:nvSpPr>
        <p:spPr>
          <a:xfrm>
            <a:off x="10010014" y="1049647"/>
            <a:ext cx="1845023" cy="900246"/>
          </a:xfrm>
          <a:prstGeom prst="rect">
            <a:avLst/>
          </a:prstGeom>
          <a:noFill/>
          <a:ln>
            <a:solidFill>
              <a:schemeClr val="accent1">
                <a:shade val="50000"/>
              </a:schemeClr>
            </a:solidFill>
          </a:ln>
        </p:spPr>
        <p:txBody>
          <a:bodyPr wrap="square" rtlCol="0">
            <a:spAutoFit/>
          </a:bodyPr>
          <a:lstStyle/>
          <a:p>
            <a:r>
              <a:rPr lang="en-GB" sz="1050" dirty="0"/>
              <a:t>NOTE: once returned, the profile MUST have an ODS code entered in the ODS field, in order to successfully send ITK</a:t>
            </a:r>
          </a:p>
        </p:txBody>
      </p:sp>
      <p:cxnSp>
        <p:nvCxnSpPr>
          <p:cNvPr id="204" name="Straight Connector 203">
            <a:extLst>
              <a:ext uri="{FF2B5EF4-FFF2-40B4-BE49-F238E27FC236}">
                <a16:creationId xmlns:a16="http://schemas.microsoft.com/office/drawing/2014/main" id="{B3B4BEF7-62F7-47D4-8CE6-E3BFEF907660}"/>
              </a:ext>
            </a:extLst>
          </p:cNvPr>
          <p:cNvCxnSpPr>
            <a:stCxn id="45" idx="3"/>
            <a:endCxn id="202" idx="1"/>
          </p:cNvCxnSpPr>
          <p:nvPr/>
        </p:nvCxnSpPr>
        <p:spPr>
          <a:xfrm>
            <a:off x="9644775" y="1254407"/>
            <a:ext cx="365239" cy="245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3DD9B3C-6E87-40E4-88F7-52602B732BAC}"/>
              </a:ext>
            </a:extLst>
          </p:cNvPr>
          <p:cNvCxnSpPr>
            <a:stCxn id="55" idx="3"/>
            <a:endCxn id="202" idx="1"/>
          </p:cNvCxnSpPr>
          <p:nvPr/>
        </p:nvCxnSpPr>
        <p:spPr>
          <a:xfrm flipV="1">
            <a:off x="9642113" y="1499770"/>
            <a:ext cx="367901" cy="4790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76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E53DF-9651-4B51-876B-3A5001700D27}"/>
              </a:ext>
            </a:extLst>
          </p:cNvPr>
          <p:cNvSpPr>
            <a:spLocks noGrp="1"/>
          </p:cNvSpPr>
          <p:nvPr>
            <p:ph type="title"/>
          </p:nvPr>
        </p:nvSpPr>
        <p:spPr>
          <a:xfrm>
            <a:off x="838200" y="146050"/>
            <a:ext cx="10515600" cy="745399"/>
          </a:xfrm>
        </p:spPr>
        <p:txBody>
          <a:bodyPr>
            <a:normAutofit/>
          </a:bodyPr>
          <a:lstStyle/>
          <a:p>
            <a:r>
              <a:rPr lang="en-GB" sz="3600" dirty="0"/>
              <a:t>111OL Referral </a:t>
            </a:r>
            <a:r>
              <a:rPr lang="en-GB" sz="3600"/>
              <a:t>Method Identification </a:t>
            </a:r>
            <a:r>
              <a:rPr lang="en-GB" sz="3600" dirty="0"/>
              <a:t>Summary</a:t>
            </a:r>
          </a:p>
        </p:txBody>
      </p:sp>
      <p:sp>
        <p:nvSpPr>
          <p:cNvPr id="7" name="TextBox 6">
            <a:extLst>
              <a:ext uri="{FF2B5EF4-FFF2-40B4-BE49-F238E27FC236}">
                <a16:creationId xmlns:a16="http://schemas.microsoft.com/office/drawing/2014/main" id="{D575E6E7-B493-49AE-A2A9-793D2B6ACB6F}"/>
              </a:ext>
            </a:extLst>
          </p:cNvPr>
          <p:cNvSpPr txBox="1"/>
          <p:nvPr/>
        </p:nvSpPr>
        <p:spPr>
          <a:xfrm>
            <a:off x="3752850" y="5899150"/>
            <a:ext cx="8213510" cy="769441"/>
          </a:xfrm>
          <a:prstGeom prst="rect">
            <a:avLst/>
          </a:prstGeom>
          <a:noFill/>
          <a:ln>
            <a:solidFill>
              <a:schemeClr val="accent1">
                <a:shade val="50000"/>
              </a:schemeClr>
            </a:solidFill>
          </a:ln>
        </p:spPr>
        <p:txBody>
          <a:bodyPr wrap="square" rtlCol="0">
            <a:spAutoFit/>
          </a:bodyPr>
          <a:lstStyle/>
          <a:p>
            <a:pPr marL="228600" indent="-228600">
              <a:buFont typeface="+mj-lt"/>
              <a:buAutoNum type="arabicPeriod"/>
            </a:pPr>
            <a:r>
              <a:rPr lang="en-GB" sz="1100" dirty="0"/>
              <a:t>If an ASID scheduling endpoint is recognised (EDDI or care connect enabled) and if the relevant Disposition (DX) is bookable online,  the booking option screens will display – </a:t>
            </a:r>
            <a:r>
              <a:rPr lang="en-GB" sz="1100" b="0" dirty="0">
                <a:solidFill>
                  <a:srgbClr val="1D1C1D"/>
                </a:solidFill>
                <a:effectLst/>
                <a:latin typeface="Slack-Lato"/>
              </a:rPr>
              <a:t>to allow the user to select a time slot and complete personal details</a:t>
            </a:r>
            <a:r>
              <a:rPr lang="en-GB" sz="1100" dirty="0"/>
              <a:t>.</a:t>
            </a:r>
          </a:p>
          <a:p>
            <a:pPr marL="228600" indent="-228600">
              <a:buFont typeface="+mj-lt"/>
              <a:buAutoNum type="arabicPeriod"/>
            </a:pPr>
            <a:r>
              <a:rPr lang="en-GB" sz="1100" dirty="0"/>
              <a:t>When an ASID is present, the ITK address will be recognised, there is no review or restriction in the approved list for this referral method.</a:t>
            </a:r>
          </a:p>
          <a:p>
            <a:pPr marL="228600" indent="-228600">
              <a:buFont typeface="+mj-lt"/>
              <a:buAutoNum type="arabicPeriod"/>
            </a:pPr>
            <a:r>
              <a:rPr lang="en-GB" sz="1100" dirty="0"/>
              <a:t>If there are no booking slots available, or ASID is not present, the patient will be advised to attend the service.</a:t>
            </a:r>
          </a:p>
        </p:txBody>
      </p:sp>
      <p:sp>
        <p:nvSpPr>
          <p:cNvPr id="9" name="TextBox 8">
            <a:extLst>
              <a:ext uri="{FF2B5EF4-FFF2-40B4-BE49-F238E27FC236}">
                <a16:creationId xmlns:a16="http://schemas.microsoft.com/office/drawing/2014/main" id="{6AEAA058-66DC-4FFA-862B-447B93859259}"/>
              </a:ext>
            </a:extLst>
          </p:cNvPr>
          <p:cNvSpPr txBox="1"/>
          <p:nvPr/>
        </p:nvSpPr>
        <p:spPr>
          <a:xfrm>
            <a:off x="759898" y="1850925"/>
            <a:ext cx="2078550" cy="276999"/>
          </a:xfrm>
          <a:prstGeom prst="rect">
            <a:avLst/>
          </a:prstGeom>
          <a:noFill/>
          <a:ln>
            <a:solidFill>
              <a:schemeClr val="accent1">
                <a:shade val="50000"/>
              </a:schemeClr>
            </a:solidFill>
          </a:ln>
        </p:spPr>
        <p:txBody>
          <a:bodyPr wrap="square" rtlCol="0">
            <a:spAutoFit/>
          </a:bodyPr>
          <a:lstStyle/>
          <a:p>
            <a:r>
              <a:rPr lang="en-GB" sz="1200" b="1" dirty="0"/>
              <a:t>1. Call back</a:t>
            </a:r>
          </a:p>
        </p:txBody>
      </p:sp>
      <p:sp>
        <p:nvSpPr>
          <p:cNvPr id="10" name="TextBox 9">
            <a:extLst>
              <a:ext uri="{FF2B5EF4-FFF2-40B4-BE49-F238E27FC236}">
                <a16:creationId xmlns:a16="http://schemas.microsoft.com/office/drawing/2014/main" id="{F0EF9F29-1322-4A08-834D-BA4A66201382}"/>
              </a:ext>
            </a:extLst>
          </p:cNvPr>
          <p:cNvSpPr txBox="1"/>
          <p:nvPr/>
        </p:nvSpPr>
        <p:spPr>
          <a:xfrm>
            <a:off x="759898" y="2913415"/>
            <a:ext cx="2078550" cy="461665"/>
          </a:xfrm>
          <a:prstGeom prst="rect">
            <a:avLst/>
          </a:prstGeom>
          <a:noFill/>
          <a:ln>
            <a:solidFill>
              <a:schemeClr val="accent1">
                <a:shade val="50000"/>
              </a:schemeClr>
            </a:solidFill>
          </a:ln>
        </p:spPr>
        <p:txBody>
          <a:bodyPr wrap="square" rtlCol="0">
            <a:spAutoFit/>
          </a:bodyPr>
          <a:lstStyle/>
          <a:p>
            <a:r>
              <a:rPr lang="en-GB" sz="1200" b="1" dirty="0"/>
              <a:t>1b. Ring before you go</a:t>
            </a:r>
          </a:p>
          <a:p>
            <a:r>
              <a:rPr lang="en-GB" sz="1200" b="1" dirty="0"/>
              <a:t>       electronic referrals</a:t>
            </a:r>
          </a:p>
        </p:txBody>
      </p:sp>
      <p:sp>
        <p:nvSpPr>
          <p:cNvPr id="11" name="TextBox 10">
            <a:extLst>
              <a:ext uri="{FF2B5EF4-FFF2-40B4-BE49-F238E27FC236}">
                <a16:creationId xmlns:a16="http://schemas.microsoft.com/office/drawing/2014/main" id="{D0BB9624-9A49-4EE1-A6A5-4A3C1A8E64D1}"/>
              </a:ext>
            </a:extLst>
          </p:cNvPr>
          <p:cNvSpPr txBox="1"/>
          <p:nvPr/>
        </p:nvSpPr>
        <p:spPr>
          <a:xfrm>
            <a:off x="759898" y="4638362"/>
            <a:ext cx="2078551" cy="276999"/>
          </a:xfrm>
          <a:prstGeom prst="rect">
            <a:avLst/>
          </a:prstGeom>
          <a:noFill/>
          <a:ln>
            <a:solidFill>
              <a:schemeClr val="accent1">
                <a:shade val="50000"/>
              </a:schemeClr>
            </a:solidFill>
          </a:ln>
        </p:spPr>
        <p:txBody>
          <a:bodyPr wrap="square" rtlCol="0">
            <a:spAutoFit/>
          </a:bodyPr>
          <a:lstStyle/>
          <a:p>
            <a:r>
              <a:rPr lang="en-GB" sz="1200" b="1" dirty="0"/>
              <a:t>2. Telephone service</a:t>
            </a:r>
          </a:p>
        </p:txBody>
      </p:sp>
      <p:sp>
        <p:nvSpPr>
          <p:cNvPr id="12" name="TextBox 11">
            <a:extLst>
              <a:ext uri="{FF2B5EF4-FFF2-40B4-BE49-F238E27FC236}">
                <a16:creationId xmlns:a16="http://schemas.microsoft.com/office/drawing/2014/main" id="{3AA2AB76-C06C-44E0-8628-4B9627D49EC6}"/>
              </a:ext>
            </a:extLst>
          </p:cNvPr>
          <p:cNvSpPr txBox="1"/>
          <p:nvPr/>
        </p:nvSpPr>
        <p:spPr>
          <a:xfrm>
            <a:off x="759898" y="5543925"/>
            <a:ext cx="2078550" cy="461665"/>
          </a:xfrm>
          <a:prstGeom prst="rect">
            <a:avLst/>
          </a:prstGeom>
          <a:noFill/>
          <a:ln>
            <a:solidFill>
              <a:schemeClr val="accent1">
                <a:shade val="50000"/>
              </a:schemeClr>
            </a:solidFill>
          </a:ln>
        </p:spPr>
        <p:txBody>
          <a:bodyPr wrap="square" rtlCol="0">
            <a:spAutoFit/>
          </a:bodyPr>
          <a:lstStyle/>
          <a:p>
            <a:r>
              <a:rPr lang="en-GB" sz="1200" b="1" dirty="0"/>
              <a:t>3. Attend service at</a:t>
            </a:r>
          </a:p>
          <a:p>
            <a:r>
              <a:rPr lang="en-GB" sz="1200" b="1" dirty="0"/>
              <a:t>    location</a:t>
            </a:r>
          </a:p>
        </p:txBody>
      </p:sp>
      <p:sp>
        <p:nvSpPr>
          <p:cNvPr id="13" name="TextBox 12">
            <a:extLst>
              <a:ext uri="{FF2B5EF4-FFF2-40B4-BE49-F238E27FC236}">
                <a16:creationId xmlns:a16="http://schemas.microsoft.com/office/drawing/2014/main" id="{B933F790-EB57-48AF-9331-D30515348196}"/>
              </a:ext>
            </a:extLst>
          </p:cNvPr>
          <p:cNvSpPr txBox="1"/>
          <p:nvPr/>
        </p:nvSpPr>
        <p:spPr>
          <a:xfrm>
            <a:off x="3324225" y="1306817"/>
            <a:ext cx="8632614" cy="1277273"/>
          </a:xfrm>
          <a:prstGeom prst="rect">
            <a:avLst/>
          </a:prstGeom>
          <a:noFill/>
          <a:ln>
            <a:solidFill>
              <a:schemeClr val="accent1">
                <a:shade val="50000"/>
              </a:schemeClr>
            </a:solidFill>
          </a:ln>
        </p:spPr>
        <p:txBody>
          <a:bodyPr wrap="square" rtlCol="0">
            <a:spAutoFit/>
          </a:bodyPr>
          <a:lstStyle/>
          <a:p>
            <a:pPr marL="171450" indent="-171450">
              <a:buFont typeface="Arial" panose="020B0604020202020204" pitchFamily="34" charset="0"/>
              <a:buChar char="•"/>
            </a:pPr>
            <a:r>
              <a:rPr lang="en-GB" sz="1100" dirty="0"/>
              <a:t>DoS IDs on the approved list ensure its treated as a call-back service. There is no requirement to add any notes relating to call-back, the approved list is the confirmation that it’s a call-back referral method.</a:t>
            </a:r>
          </a:p>
          <a:p>
            <a:pPr marL="171450" indent="-171450">
              <a:buFont typeface="Arial" panose="020B0604020202020204" pitchFamily="34" charset="0"/>
              <a:buChar char="•"/>
            </a:pPr>
            <a:r>
              <a:rPr lang="en-GB" sz="1100" dirty="0"/>
              <a:t>If the service ID is included on the approved list (for the Sub-ICB area that the user is currently located), the service will be recognised as a call-back service. </a:t>
            </a:r>
            <a:r>
              <a:rPr lang="en-GB" sz="1100" b="0" i="0" dirty="0">
                <a:solidFill>
                  <a:srgbClr val="1D1C1D"/>
                </a:solidFill>
                <a:effectLst/>
                <a:latin typeface="Slack-Lato"/>
              </a:rPr>
              <a:t> If it is not added to the approved list in border areas, and DoS limitation is not used, it could return as a place to phone / place to go, if that criteria is met (see other options below)</a:t>
            </a:r>
          </a:p>
          <a:p>
            <a:pPr marL="171450" indent="-171450">
              <a:buFont typeface="Arial" panose="020B0604020202020204" pitchFamily="34" charset="0"/>
              <a:buChar char="•"/>
            </a:pPr>
            <a:r>
              <a:rPr lang="en-GB" sz="1100" dirty="0"/>
              <a:t>The appropriate call-back option screens will display (based on the DoS service type), regardless of any text string contained in the ‘public facing information’ field.</a:t>
            </a:r>
          </a:p>
        </p:txBody>
      </p:sp>
      <p:sp>
        <p:nvSpPr>
          <p:cNvPr id="14" name="TextBox 13">
            <a:extLst>
              <a:ext uri="{FF2B5EF4-FFF2-40B4-BE49-F238E27FC236}">
                <a16:creationId xmlns:a16="http://schemas.microsoft.com/office/drawing/2014/main" id="{57229C15-15AA-40CA-B220-EAF92A951017}"/>
              </a:ext>
            </a:extLst>
          </p:cNvPr>
          <p:cNvSpPr txBox="1"/>
          <p:nvPr/>
        </p:nvSpPr>
        <p:spPr>
          <a:xfrm>
            <a:off x="3324225" y="2674019"/>
            <a:ext cx="8632614" cy="938719"/>
          </a:xfrm>
          <a:prstGeom prst="rect">
            <a:avLst/>
          </a:prstGeom>
          <a:noFill/>
          <a:ln>
            <a:solidFill>
              <a:schemeClr val="accent1">
                <a:shade val="50000"/>
              </a:schemeClr>
            </a:solidFill>
          </a:ln>
        </p:spPr>
        <p:txBody>
          <a:bodyPr wrap="square" rtlCol="0">
            <a:spAutoFit/>
          </a:bodyPr>
          <a:lstStyle/>
          <a:p>
            <a:pPr marL="171450" indent="-171450">
              <a:buFont typeface="Arial" panose="020B0604020202020204" pitchFamily="34" charset="0"/>
              <a:buChar char="•"/>
            </a:pPr>
            <a:r>
              <a:rPr lang="en-GB" sz="1100" dirty="0">
                <a:solidFill>
                  <a:srgbClr val="1D1C1D"/>
                </a:solidFill>
                <a:latin typeface="Slack-Lato"/>
              </a:rPr>
              <a:t>IF a service meets step 1 AND is profiled for emergency prescription(DX80, 85, 86, 87) AND has text “</a:t>
            </a:r>
            <a:r>
              <a:rPr lang="en-GB" sz="1050" b="1" dirty="0">
                <a:solidFill>
                  <a:srgbClr val="C00000"/>
                </a:solidFill>
              </a:rPr>
              <a:t>You must telephone this service before attending. This service accepts electronic referrals. You should ring before you go there”</a:t>
            </a:r>
            <a:r>
              <a:rPr lang="en-GB" sz="1050" dirty="0">
                <a:solidFill>
                  <a:srgbClr val="1D1C1D"/>
                </a:solidFill>
                <a:latin typeface="Slack-Lato"/>
              </a:rPr>
              <a:t>, t</a:t>
            </a:r>
            <a:r>
              <a:rPr lang="en-GB" sz="1100" dirty="0">
                <a:solidFill>
                  <a:srgbClr val="1D1C1D"/>
                </a:solidFill>
                <a:latin typeface="Slack-Lato"/>
              </a:rPr>
              <a:t>hen it will be offered as an </a:t>
            </a:r>
            <a:r>
              <a:rPr lang="en-GB" sz="1100" dirty="0" err="1">
                <a:solidFill>
                  <a:srgbClr val="1D1C1D"/>
                </a:solidFill>
                <a:latin typeface="Slack-Lato"/>
              </a:rPr>
              <a:t>ITKRingandGO</a:t>
            </a:r>
            <a:r>
              <a:rPr lang="en-GB" sz="1100" dirty="0">
                <a:solidFill>
                  <a:srgbClr val="1D1C1D"/>
                </a:solidFill>
                <a:latin typeface="Slack-Lato"/>
              </a:rPr>
              <a:t> rather than call back.  It must have a public telephone number in the profile.</a:t>
            </a:r>
            <a:endParaRPr lang="en-GB" sz="1100" dirty="0"/>
          </a:p>
          <a:p>
            <a:pPr marL="171450" indent="-171450">
              <a:buFont typeface="Arial" panose="020B0604020202020204" pitchFamily="34" charset="0"/>
              <a:buChar char="•"/>
            </a:pPr>
            <a:r>
              <a:rPr lang="en-GB" sz="1100" dirty="0"/>
              <a:t>All the IDs for the approved list are provided by the National DoS QA Team on a regular basis</a:t>
            </a:r>
          </a:p>
          <a:p>
            <a:pPr marL="171450" indent="-171450">
              <a:buFont typeface="Arial" panose="020B0604020202020204" pitchFamily="34" charset="0"/>
              <a:buChar char="•"/>
            </a:pPr>
            <a:r>
              <a:rPr lang="en-GB" sz="1100" dirty="0"/>
              <a:t>If the service ID is included on the approved list, the service will be recognised and the appropriate CPCS Pharmacy option screens will display.</a:t>
            </a:r>
          </a:p>
        </p:txBody>
      </p:sp>
      <p:sp>
        <p:nvSpPr>
          <p:cNvPr id="15" name="TextBox 14">
            <a:extLst>
              <a:ext uri="{FF2B5EF4-FFF2-40B4-BE49-F238E27FC236}">
                <a16:creationId xmlns:a16="http://schemas.microsoft.com/office/drawing/2014/main" id="{89A48CF0-C39F-4F7C-8950-57AEEA029CAC}"/>
              </a:ext>
            </a:extLst>
          </p:cNvPr>
          <p:cNvSpPr txBox="1"/>
          <p:nvPr/>
        </p:nvSpPr>
        <p:spPr>
          <a:xfrm>
            <a:off x="3324224" y="4549469"/>
            <a:ext cx="8632614" cy="600164"/>
          </a:xfrm>
          <a:prstGeom prst="rect">
            <a:avLst/>
          </a:prstGeom>
          <a:noFill/>
          <a:ln>
            <a:solidFill>
              <a:schemeClr val="accent1">
                <a:shade val="50000"/>
              </a:schemeClr>
            </a:solidFill>
          </a:ln>
        </p:spPr>
        <p:txBody>
          <a:bodyPr wrap="square" rtlCol="0">
            <a:spAutoFit/>
          </a:bodyPr>
          <a:lstStyle/>
          <a:p>
            <a:pPr marL="171450" indent="-171450">
              <a:buFont typeface="Arial" panose="020B0604020202020204" pitchFamily="34" charset="0"/>
              <a:buChar char="•"/>
            </a:pPr>
            <a:r>
              <a:rPr lang="en-GB" sz="1100" dirty="0"/>
              <a:t>A check for the text string in ‘public facing information’ field is made. It must have a public telephone number in the profile. </a:t>
            </a:r>
          </a:p>
          <a:p>
            <a:pPr marL="171450" indent="-171450">
              <a:buFont typeface="Arial" panose="020B0604020202020204" pitchFamily="34" charset="0"/>
              <a:buChar char="•"/>
            </a:pPr>
            <a:r>
              <a:rPr lang="en-GB" sz="1100" dirty="0"/>
              <a:t>If</a:t>
            </a:r>
            <a:r>
              <a:rPr lang="en-GB" sz="1100" b="1" dirty="0">
                <a:solidFill>
                  <a:schemeClr val="accent1">
                    <a:lumMod val="75000"/>
                  </a:schemeClr>
                </a:solidFill>
              </a:rPr>
              <a:t> </a:t>
            </a:r>
            <a:r>
              <a:rPr lang="en-GB" sz="1100" b="1" dirty="0">
                <a:solidFill>
                  <a:srgbClr val="C00000"/>
                </a:solidFill>
              </a:rPr>
              <a:t>“</a:t>
            </a:r>
            <a:r>
              <a:rPr lang="en-GB" sz="1050" b="1" dirty="0">
                <a:solidFill>
                  <a:srgbClr val="C00000"/>
                </a:solidFill>
              </a:rPr>
              <a:t>You must telephone this service before attending” </a:t>
            </a:r>
            <a:r>
              <a:rPr lang="en-GB" sz="1100" dirty="0"/>
              <a:t>is detected, the service will be recognised as a service the user should telephone.  The appropriate telephone option screens will display.</a:t>
            </a:r>
          </a:p>
        </p:txBody>
      </p:sp>
      <p:sp>
        <p:nvSpPr>
          <p:cNvPr id="16" name="TextBox 15">
            <a:extLst>
              <a:ext uri="{FF2B5EF4-FFF2-40B4-BE49-F238E27FC236}">
                <a16:creationId xmlns:a16="http://schemas.microsoft.com/office/drawing/2014/main" id="{23183F46-0284-4DE9-ACEA-103CB09CFE50}"/>
              </a:ext>
            </a:extLst>
          </p:cNvPr>
          <p:cNvSpPr txBox="1"/>
          <p:nvPr/>
        </p:nvSpPr>
        <p:spPr>
          <a:xfrm>
            <a:off x="3324225" y="5223374"/>
            <a:ext cx="8642136" cy="600164"/>
          </a:xfrm>
          <a:prstGeom prst="rect">
            <a:avLst/>
          </a:prstGeom>
          <a:noFill/>
          <a:ln>
            <a:solidFill>
              <a:schemeClr val="accent1">
                <a:shade val="50000"/>
              </a:schemeClr>
            </a:solidFill>
          </a:ln>
        </p:spPr>
        <p:txBody>
          <a:bodyPr wrap="square" rtlCol="0">
            <a:spAutoFit/>
          </a:bodyPr>
          <a:lstStyle/>
          <a:p>
            <a:pPr marL="171450" indent="-171450">
              <a:buFont typeface="Arial" panose="020B0604020202020204" pitchFamily="34" charset="0"/>
              <a:buChar char="•"/>
            </a:pPr>
            <a:r>
              <a:rPr lang="en-GB" sz="1100" dirty="0"/>
              <a:t>A check for the text string in ‘public facing information’ field is made.  </a:t>
            </a:r>
          </a:p>
          <a:p>
            <a:pPr marL="171450" indent="-171450">
              <a:buFont typeface="Arial" panose="020B0604020202020204" pitchFamily="34" charset="0"/>
              <a:buChar char="•"/>
            </a:pPr>
            <a:r>
              <a:rPr lang="en-GB" sz="1100" dirty="0"/>
              <a:t>If</a:t>
            </a:r>
            <a:r>
              <a:rPr lang="en-GB" sz="1100" b="1" dirty="0">
                <a:solidFill>
                  <a:schemeClr val="accent1">
                    <a:lumMod val="75000"/>
                  </a:schemeClr>
                </a:solidFill>
              </a:rPr>
              <a:t> </a:t>
            </a:r>
            <a:r>
              <a:rPr lang="en-GB" sz="1100" b="1" dirty="0">
                <a:solidFill>
                  <a:srgbClr val="C00000"/>
                </a:solidFill>
              </a:rPr>
              <a:t>“</a:t>
            </a:r>
            <a:r>
              <a:rPr lang="en-GB" sz="1050" b="1" dirty="0">
                <a:solidFill>
                  <a:srgbClr val="C00000"/>
                </a:solidFill>
              </a:rPr>
              <a:t>You can go straight to this service. You do not need to telephone beforehand” </a:t>
            </a:r>
            <a:r>
              <a:rPr lang="en-GB" sz="1100" dirty="0"/>
              <a:t>is detected, the service will be recognised as a service the user should attend.  It must have a full address, not just the postcode.  The appropriate attend service option screens will display</a:t>
            </a:r>
          </a:p>
        </p:txBody>
      </p:sp>
      <p:cxnSp>
        <p:nvCxnSpPr>
          <p:cNvPr id="18" name="Straight Arrow Connector 17">
            <a:extLst>
              <a:ext uri="{FF2B5EF4-FFF2-40B4-BE49-F238E27FC236}">
                <a16:creationId xmlns:a16="http://schemas.microsoft.com/office/drawing/2014/main" id="{226FB581-B32D-4556-B47E-48F234062E92}"/>
              </a:ext>
            </a:extLst>
          </p:cNvPr>
          <p:cNvCxnSpPr>
            <a:cxnSpLocks/>
            <a:stCxn id="12" idx="3"/>
            <a:endCxn id="7" idx="1"/>
          </p:cNvCxnSpPr>
          <p:nvPr/>
        </p:nvCxnSpPr>
        <p:spPr>
          <a:xfrm>
            <a:off x="2838448" y="5774758"/>
            <a:ext cx="914402" cy="509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2319269-5AAA-42F8-8EF6-95139DC54A45}"/>
              </a:ext>
            </a:extLst>
          </p:cNvPr>
          <p:cNvCxnSpPr>
            <a:cxnSpLocks/>
            <a:stCxn id="9" idx="3"/>
            <a:endCxn id="13" idx="1"/>
          </p:cNvCxnSpPr>
          <p:nvPr/>
        </p:nvCxnSpPr>
        <p:spPr>
          <a:xfrm flipV="1">
            <a:off x="2838448" y="1945454"/>
            <a:ext cx="485777" cy="43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3EDF739-C101-44C6-AFA4-F26C7DD4755F}"/>
              </a:ext>
            </a:extLst>
          </p:cNvPr>
          <p:cNvCxnSpPr>
            <a:cxnSpLocks/>
            <a:stCxn id="10" idx="3"/>
            <a:endCxn id="14" idx="1"/>
          </p:cNvCxnSpPr>
          <p:nvPr/>
        </p:nvCxnSpPr>
        <p:spPr>
          <a:xfrm flipV="1">
            <a:off x="2838448" y="3143379"/>
            <a:ext cx="485777" cy="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9586766-09E0-4DC4-844D-C66C8D3294DE}"/>
              </a:ext>
            </a:extLst>
          </p:cNvPr>
          <p:cNvCxnSpPr>
            <a:cxnSpLocks/>
            <a:stCxn id="11" idx="3"/>
            <a:endCxn id="15" idx="1"/>
          </p:cNvCxnSpPr>
          <p:nvPr/>
        </p:nvCxnSpPr>
        <p:spPr>
          <a:xfrm>
            <a:off x="2838449" y="4776862"/>
            <a:ext cx="485775" cy="72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B4C05E2-008C-494A-AAE5-2834B087F6C3}"/>
              </a:ext>
            </a:extLst>
          </p:cNvPr>
          <p:cNvCxnSpPr>
            <a:cxnSpLocks/>
            <a:stCxn id="12" idx="3"/>
            <a:endCxn id="16" idx="1"/>
          </p:cNvCxnSpPr>
          <p:nvPr/>
        </p:nvCxnSpPr>
        <p:spPr>
          <a:xfrm flipV="1">
            <a:off x="2838448" y="5523456"/>
            <a:ext cx="485777" cy="251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105B02D-43FF-4854-82B3-7943288A2C96}"/>
              </a:ext>
            </a:extLst>
          </p:cNvPr>
          <p:cNvSpPr txBox="1"/>
          <p:nvPr/>
        </p:nvSpPr>
        <p:spPr>
          <a:xfrm>
            <a:off x="759898" y="822456"/>
            <a:ext cx="11196940" cy="523220"/>
          </a:xfrm>
          <a:prstGeom prst="rect">
            <a:avLst/>
          </a:prstGeom>
          <a:noFill/>
          <a:ln>
            <a:noFill/>
          </a:ln>
        </p:spPr>
        <p:txBody>
          <a:bodyPr wrap="square" rtlCol="0">
            <a:spAutoFit/>
          </a:bodyPr>
          <a:lstStyle/>
          <a:p>
            <a:r>
              <a:rPr lang="en-GB" sz="1400" dirty="0"/>
              <a:t>For 111 On line referrals, the DoS returns are interrogated for the referral method and are considered in the following order.    If the relevant content is not verified, the checks will move to the next priority.</a:t>
            </a:r>
          </a:p>
        </p:txBody>
      </p:sp>
      <p:sp>
        <p:nvSpPr>
          <p:cNvPr id="19" name="TextBox 18">
            <a:extLst>
              <a:ext uri="{FF2B5EF4-FFF2-40B4-BE49-F238E27FC236}">
                <a16:creationId xmlns:a16="http://schemas.microsoft.com/office/drawing/2014/main" id="{FB4148A1-CA04-2511-FC12-42E9E9729C4C}"/>
              </a:ext>
            </a:extLst>
          </p:cNvPr>
          <p:cNvSpPr txBox="1"/>
          <p:nvPr/>
        </p:nvSpPr>
        <p:spPr>
          <a:xfrm>
            <a:off x="761575" y="3839532"/>
            <a:ext cx="2078550" cy="461665"/>
          </a:xfrm>
          <a:prstGeom prst="rect">
            <a:avLst/>
          </a:prstGeom>
          <a:noFill/>
          <a:ln>
            <a:solidFill>
              <a:schemeClr val="accent1">
                <a:shade val="50000"/>
              </a:schemeClr>
            </a:solidFill>
          </a:ln>
        </p:spPr>
        <p:txBody>
          <a:bodyPr wrap="square" rtlCol="0">
            <a:spAutoFit/>
          </a:bodyPr>
          <a:lstStyle/>
          <a:p>
            <a:r>
              <a:rPr lang="en-GB" sz="1200" b="1" dirty="0"/>
              <a:t>1c. Ring before you go</a:t>
            </a:r>
          </a:p>
          <a:p>
            <a:r>
              <a:rPr lang="en-GB" sz="1200" b="1" dirty="0"/>
              <a:t>       electronic referrals</a:t>
            </a:r>
          </a:p>
        </p:txBody>
      </p:sp>
      <p:sp>
        <p:nvSpPr>
          <p:cNvPr id="21" name="TextBox 20">
            <a:extLst>
              <a:ext uri="{FF2B5EF4-FFF2-40B4-BE49-F238E27FC236}">
                <a16:creationId xmlns:a16="http://schemas.microsoft.com/office/drawing/2014/main" id="{3317758A-1AA8-F083-4BDF-2C578510B006}"/>
              </a:ext>
            </a:extLst>
          </p:cNvPr>
          <p:cNvSpPr txBox="1"/>
          <p:nvPr/>
        </p:nvSpPr>
        <p:spPr>
          <a:xfrm>
            <a:off x="3325902" y="3690568"/>
            <a:ext cx="8632614" cy="769441"/>
          </a:xfrm>
          <a:prstGeom prst="rect">
            <a:avLst/>
          </a:prstGeom>
          <a:noFill/>
          <a:ln>
            <a:solidFill>
              <a:schemeClr val="accent1">
                <a:shade val="50000"/>
              </a:schemeClr>
            </a:solidFill>
          </a:ln>
        </p:spPr>
        <p:txBody>
          <a:bodyPr wrap="square" rtlCol="0">
            <a:spAutoFit/>
          </a:bodyPr>
          <a:lstStyle/>
          <a:p>
            <a:pPr marL="171450" indent="-171450">
              <a:buFont typeface="Arial" panose="020B0604020202020204" pitchFamily="34" charset="0"/>
              <a:buChar char="•"/>
            </a:pPr>
            <a:r>
              <a:rPr lang="en-GB" sz="1100" dirty="0">
                <a:solidFill>
                  <a:srgbClr val="1D1C1D"/>
                </a:solidFill>
                <a:latin typeface="Slack-Lato"/>
              </a:rPr>
              <a:t>IF a service meets step 1 AND a ‘Pharmacy Enhanced’ service type AND has text “</a:t>
            </a:r>
            <a:r>
              <a:rPr lang="en-GB" sz="1050" b="1" dirty="0">
                <a:solidFill>
                  <a:srgbClr val="C00000"/>
                </a:solidFill>
              </a:rPr>
              <a:t>This service accepts direct electronic referrals”</a:t>
            </a:r>
            <a:r>
              <a:rPr lang="en-GB" sz="1050" dirty="0">
                <a:solidFill>
                  <a:srgbClr val="1D1C1D"/>
                </a:solidFill>
                <a:latin typeface="Slack-Lato"/>
              </a:rPr>
              <a:t>, t</a:t>
            </a:r>
            <a:r>
              <a:rPr lang="en-GB" sz="1100" dirty="0">
                <a:solidFill>
                  <a:srgbClr val="1D1C1D"/>
                </a:solidFill>
                <a:latin typeface="Slack-Lato"/>
              </a:rPr>
              <a:t>hen it will be offered as an </a:t>
            </a:r>
            <a:r>
              <a:rPr lang="en-GB" sz="1100" dirty="0" err="1">
                <a:solidFill>
                  <a:srgbClr val="1D1C1D"/>
                </a:solidFill>
                <a:latin typeface="Slack-Lato"/>
              </a:rPr>
              <a:t>ReferandGo</a:t>
            </a:r>
            <a:r>
              <a:rPr lang="en-GB" sz="1100" dirty="0">
                <a:solidFill>
                  <a:srgbClr val="1D1C1D"/>
                </a:solidFill>
                <a:latin typeface="Slack-Lato"/>
              </a:rPr>
              <a:t> rather than call back.  It must have a public telephone number in the profile.</a:t>
            </a:r>
            <a:endParaRPr lang="en-GB" sz="1100" dirty="0"/>
          </a:p>
          <a:p>
            <a:pPr marL="171450" indent="-171450">
              <a:buFont typeface="Arial" panose="020B0604020202020204" pitchFamily="34" charset="0"/>
              <a:buChar char="•"/>
            </a:pPr>
            <a:r>
              <a:rPr lang="en-GB" sz="1100" dirty="0"/>
              <a:t>All the IDs for the approved list are provided by the National DoS QA Team on a regular basis</a:t>
            </a:r>
          </a:p>
          <a:p>
            <a:pPr marL="171450" indent="-171450">
              <a:buFont typeface="Arial" panose="020B0604020202020204" pitchFamily="34" charset="0"/>
              <a:buChar char="•"/>
            </a:pPr>
            <a:r>
              <a:rPr lang="en-GB" sz="1100" dirty="0"/>
              <a:t>If the service ID is included on the approved list, the service will be recognised and the appropriate repeat prescription option screens will display.</a:t>
            </a:r>
          </a:p>
        </p:txBody>
      </p:sp>
      <p:cxnSp>
        <p:nvCxnSpPr>
          <p:cNvPr id="23" name="Straight Arrow Connector 22">
            <a:extLst>
              <a:ext uri="{FF2B5EF4-FFF2-40B4-BE49-F238E27FC236}">
                <a16:creationId xmlns:a16="http://schemas.microsoft.com/office/drawing/2014/main" id="{2F41F01E-BC9B-6D90-0470-FC2040C2E4EC}"/>
              </a:ext>
            </a:extLst>
          </p:cNvPr>
          <p:cNvCxnSpPr>
            <a:cxnSpLocks/>
            <a:stCxn id="19" idx="3"/>
            <a:endCxn id="21" idx="1"/>
          </p:cNvCxnSpPr>
          <p:nvPr/>
        </p:nvCxnSpPr>
        <p:spPr>
          <a:xfrm>
            <a:off x="2840125" y="4070365"/>
            <a:ext cx="485777" cy="4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777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TotalTime>
  <Words>1397</Words>
  <Application>Microsoft Office PowerPoint</Application>
  <PresentationFormat>Widescreen</PresentationFormat>
  <Paragraphs>145</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Slack-Lato</vt:lpstr>
      <vt:lpstr>Office Theme</vt:lpstr>
      <vt:lpstr>PowerPoint Presentation</vt:lpstr>
      <vt:lpstr>PowerPoint Presentation</vt:lpstr>
      <vt:lpstr>PowerPoint Presentation</vt:lpstr>
      <vt:lpstr>111OL Referral Method Identification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Morgan</dc:creator>
  <cp:lastModifiedBy>Jacqueline Morgan</cp:lastModifiedBy>
  <cp:revision>9</cp:revision>
  <dcterms:created xsi:type="dcterms:W3CDTF">2021-07-26T13:49:44Z</dcterms:created>
  <dcterms:modified xsi:type="dcterms:W3CDTF">2022-05-13T10:24:12Z</dcterms:modified>
</cp:coreProperties>
</file>