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1" autoAdjust="0"/>
  </p:normalViewPr>
  <p:slideViewPr>
    <p:cSldViewPr snapToGrid="0">
      <p:cViewPr varScale="1">
        <p:scale>
          <a:sx n="100" d="100"/>
          <a:sy n="100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4AC31-5425-42DB-9716-BFE760FE0EEB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B32CC-E3C7-450F-92D6-0A36339F7C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50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B32CC-E3C7-450F-92D6-0A36339F7C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13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B32CC-E3C7-450F-92D6-0A36339F7C7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54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C7A0-D9A3-42CF-9098-48F7E07F4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8D6D4-D581-49C6-845D-66903B9A0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D6FD-EE15-4D81-95B2-60B9184A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F318-287D-4E64-9FCC-96CF03DA22D6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58441-16A7-4A53-8074-2EEB8A4A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FECA3-3454-4900-B7EB-CB37FEEF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BD16-829F-4A77-802F-008F053F1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2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D974-A7D0-44AF-B3E3-128598CA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BB4C9-4A9C-461E-8D4C-08E735E9F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01A84-9FBC-4C2C-8DF7-D7FA3DD8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F318-287D-4E64-9FCC-96CF03DA22D6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7E14-170B-4242-9507-7CBEE0C8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D834B-F987-42D1-882C-7751A152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BD16-829F-4A77-802F-008F053F1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6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25082-FBEE-46F6-912A-48960DB07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34164-B9EC-4142-BCA4-4D546FC17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D7DE7-4EA2-4FF9-8F34-E67F0366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F318-287D-4E64-9FCC-96CF03DA22D6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ADF72-7CEB-4142-A923-52E0E96C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7D76-9666-4519-A002-90711D65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BD16-829F-4A77-802F-008F053F1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42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4F6E-6E35-4E02-BC2C-6E8D1B56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DC2A-F2A8-45F5-9585-74AD65C66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A0D23-FF39-4B0F-87A6-1722832C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F318-287D-4E64-9FCC-96CF03DA22D6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A5086-FE6D-4A45-903B-886B4A9C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1F6CD-6605-4C22-82F9-7EFD7697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BD16-829F-4A77-802F-008F053F1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66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A340-4D9D-4144-BEEB-74BCEC207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85157-C77D-4D1E-85D0-D13561CB6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ED8C-6002-4DE3-A28B-445FA699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F318-287D-4E64-9FCC-96CF03DA22D6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FF92-E90D-4CEA-BE19-3C7DC0AA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674C8-9CDE-40B8-B0DD-D490AB01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BD16-829F-4A77-802F-008F053F1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936C-34F6-4BB9-9E16-65BEDC92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713B0-FB85-48B5-825D-1A469D76A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40336-4F18-4201-ABFA-459A3876A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A78CD-8B71-42DC-9B76-0763BA7F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F318-287D-4E64-9FCC-96CF03DA22D6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6937E-4DCA-4F04-A9EB-38BD3831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D3DAC-DA77-4460-BF1A-812BDEE1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BD16-829F-4A77-802F-008F053F1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77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625E-30EE-40EC-824C-B1F46272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4D9C9-B816-48E3-BD30-F7C60F13B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630C4-9DF6-434A-B0CF-F7AA0F8E2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8135F-9C78-4F83-9769-038A90B47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345CE-FDB3-4ACC-BC5D-A1B49C328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F41C9-34E3-43FB-8F5B-E7F40A9B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F318-287D-4E64-9FCC-96CF03DA22D6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D26A1-EDB7-4410-8581-9D1E6FF2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36A0B-46F9-4362-A5DC-FC93490D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BD16-829F-4A77-802F-008F053F1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17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9A72-B1B3-408A-8080-40204D1C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25AE2-7FAC-49F7-B7EA-3974CEA8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F318-287D-4E64-9FCC-96CF03DA22D6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47FCE-6927-4DED-A309-0112329E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E30BF-BB80-4235-98CD-3E6C4201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BD16-829F-4A77-802F-008F053F1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73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99266-23DD-40A8-A319-0BCF00EF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F318-287D-4E64-9FCC-96CF03DA22D6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3B23E-E180-422A-91EF-8FCDD521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0BD9C-7EAA-4A47-93BA-7753A64E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BD16-829F-4A77-802F-008F053F1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56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3DA7-A5B6-4D31-ACB4-21F4589F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B9EF-5B5D-40C0-B5F0-92AE34BC7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7AFE8-9B05-4FC9-AFFE-01DA2CB89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F17C5-1A51-4A23-880B-7482BCFC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F318-287D-4E64-9FCC-96CF03DA22D6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86CAD-CEB3-4DA1-9DAA-DA20463D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9B763-950C-4C29-8468-4F846200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BD16-829F-4A77-802F-008F053F1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36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5FF5-29E5-411C-8F9B-C3379427F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51A51-1978-4049-8644-84A34EA31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A67E1-ECDD-416A-AA35-F456C4CCC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E3494-57E2-4FD1-A14F-E20D62A0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F318-287D-4E64-9FCC-96CF03DA22D6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F85B6-D6DC-4BA4-B2BA-41A3FB0E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A3292-BB88-4C71-872D-FDEDC609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BD16-829F-4A77-802F-008F053F1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08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718D2-E09F-40AF-85CA-1943F5B8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5D2E7-23AB-488A-B18C-618B483A3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D9279-599A-4E75-9D91-E849D212F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1F318-287D-4E64-9FCC-96CF03DA22D6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780DA-C41D-402A-BF66-D9B5B95B1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C68C4-143F-42D2-B8CF-1A39DD4C1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5BD16-829F-4A77-802F-008F053F1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22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37" y="260648"/>
            <a:ext cx="1198245" cy="9499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0" y="1340768"/>
            <a:ext cx="9144000" cy="3960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5877272"/>
            <a:ext cx="2880320" cy="504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75520" y="6330806"/>
            <a:ext cx="43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Copyright © 2016 Health and Social Care Information Centre.</a:t>
            </a:r>
          </a:p>
          <a:p>
            <a:r>
              <a:rPr lang="en-GB" sz="800" dirty="0"/>
              <a:t>NHS Digital is the trading name of the Health and Social Care Information Centre.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567608" y="2204865"/>
            <a:ext cx="655272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NHS 111 Online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DoS services not returning online trouble-shooter for DoS Leads</a:t>
            </a:r>
          </a:p>
          <a:p>
            <a:pPr algn="r"/>
            <a:r>
              <a:rPr lang="en-GB" sz="1400" dirty="0">
                <a:solidFill>
                  <a:schemeClr val="bg1"/>
                </a:solidFill>
              </a:rPr>
              <a:t>V4.1 revised 5/8/21</a:t>
            </a:r>
          </a:p>
        </p:txBody>
      </p:sp>
    </p:spTree>
    <p:extLst>
      <p:ext uri="{BB962C8B-B14F-4D97-AF65-F5344CB8AC3E}">
        <p14:creationId xmlns:p14="http://schemas.microsoft.com/office/powerpoint/2010/main" val="72317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350" y="44624"/>
            <a:ext cx="8461970" cy="7078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Does the service return on Clinical Search on DoS?</a:t>
            </a:r>
          </a:p>
          <a:p>
            <a:r>
              <a:rPr lang="en-GB" sz="1200" dirty="0"/>
              <a:t>Ensure you select the same environment as you are using on the online Test site, as well as the same age and gender, digital referral role, SD/SG combinations, and ensure GP is set to unknown.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9854" y="1605016"/>
            <a:ext cx="1110560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Is it restricted?</a:t>
            </a:r>
          </a:p>
          <a:p>
            <a:endParaRPr lang="en-GB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303079" y="1908243"/>
            <a:ext cx="6967837" cy="101566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As we do not collect GP online, this won’t return. Options are:</a:t>
            </a:r>
          </a:p>
          <a:p>
            <a:r>
              <a:rPr lang="en-GB" sz="1200" dirty="0"/>
              <a:t>a) accept the service can’t be reached on line, </a:t>
            </a:r>
          </a:p>
          <a:p>
            <a:r>
              <a:rPr lang="en-GB" sz="1200" dirty="0"/>
              <a:t>b) get restriction removed, or </a:t>
            </a:r>
          </a:p>
          <a:p>
            <a:r>
              <a:rPr lang="en-GB" sz="1200" dirty="0"/>
              <a:t>c) create new service just for online without restriction. Any new service ID will need </a:t>
            </a:r>
            <a:r>
              <a:rPr lang="en-GB" sz="1200" dirty="0" err="1"/>
              <a:t>config</a:t>
            </a:r>
            <a:r>
              <a:rPr lang="en-GB" sz="1200" dirty="0"/>
              <a:t> at the provider side to accept referrals from new service ID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952" y="2813926"/>
            <a:ext cx="1668983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Does it have the “digital</a:t>
            </a:r>
          </a:p>
          <a:p>
            <a:r>
              <a:rPr lang="en-GB" sz="1200" dirty="0"/>
              <a:t> referral”  referral role?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6102" y="3697558"/>
            <a:ext cx="1813718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Add on and retest. Does</a:t>
            </a:r>
          </a:p>
          <a:p>
            <a:r>
              <a:rPr lang="en-GB" sz="1200" dirty="0"/>
              <a:t> it now return?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6482" y="4708007"/>
            <a:ext cx="774180" cy="276999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63616" y="3688419"/>
            <a:ext cx="2267914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Is it profiled for the disposition / SD/SG combination?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85056" y="3687535"/>
            <a:ext cx="1492169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Add on and retest. </a:t>
            </a:r>
          </a:p>
          <a:p>
            <a:r>
              <a:rPr lang="en-GB" sz="1200" dirty="0"/>
              <a:t>Does it now return?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48006" y="3778457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837506" y="4419479"/>
            <a:ext cx="154904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Are there two other services returning of the same type?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829002" y="4598747"/>
            <a:ext cx="1492169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Is the service open?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777249" y="4724411"/>
            <a:ext cx="1492169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Open up and retest. </a:t>
            </a:r>
          </a:p>
          <a:p>
            <a:r>
              <a:rPr lang="en-GB" sz="1200" dirty="0"/>
              <a:t>Does it now return?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27881" y="5356501"/>
            <a:ext cx="318304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Check distances in DoS between postcode being used and service expected.</a:t>
            </a:r>
          </a:p>
          <a:p>
            <a:r>
              <a:rPr lang="en-GB" sz="1200" dirty="0"/>
              <a:t>Are the ones returning more appropriate?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236604" y="6402670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140851" y="5537652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783196" y="5449067"/>
            <a:ext cx="2713962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Adjust postcode of service to be nearer than the others.  Does it now return?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734500" y="261790"/>
            <a:ext cx="801566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Next slide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87117" y="1063770"/>
            <a:ext cx="1570623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Is Status set to active?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200608" y="596045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186061" y="5085939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137155" y="521531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43749" y="428206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122" name="Straight Arrow Connector 121"/>
          <p:cNvCxnSpPr>
            <a:cxnSpLocks/>
            <a:stCxn id="35" idx="3"/>
            <a:endCxn id="36" idx="1"/>
          </p:cNvCxnSpPr>
          <p:nvPr/>
        </p:nvCxnSpPr>
        <p:spPr>
          <a:xfrm flipV="1">
            <a:off x="5831530" y="3918368"/>
            <a:ext cx="1153526" cy="8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cxnSpLocks/>
            <a:stCxn id="9" idx="2"/>
            <a:endCxn id="18" idx="0"/>
          </p:cNvCxnSpPr>
          <p:nvPr/>
        </p:nvCxnSpPr>
        <p:spPr>
          <a:xfrm>
            <a:off x="1175134" y="2066681"/>
            <a:ext cx="2310" cy="7472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cxnSpLocks/>
            <a:stCxn id="36" idx="3"/>
            <a:endCxn id="46" idx="1"/>
          </p:cNvCxnSpPr>
          <p:nvPr/>
        </p:nvCxnSpPr>
        <p:spPr>
          <a:xfrm flipV="1">
            <a:off x="8477225" y="3916957"/>
            <a:ext cx="970781" cy="14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787786" y="3647782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848922" y="446346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148972" y="537981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968708" y="204327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845060" y="330102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579616" y="540266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808860" y="410311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287179" y="411499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072186" y="958530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802345" y="213907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145" name="Straight Arrow Connector 144"/>
          <p:cNvCxnSpPr>
            <a:stCxn id="71" idx="3"/>
            <a:endCxn id="67" idx="1"/>
          </p:cNvCxnSpPr>
          <p:nvPr/>
        </p:nvCxnSpPr>
        <p:spPr>
          <a:xfrm>
            <a:off x="7321171" y="4737247"/>
            <a:ext cx="1516335" cy="5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5423484" y="589537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778772" y="137183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3042681" y="965871"/>
            <a:ext cx="1973935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Set to active and retest. </a:t>
            </a:r>
          </a:p>
          <a:p>
            <a:r>
              <a:rPr lang="en-GB" sz="1200" dirty="0"/>
              <a:t>Does it now return?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623173" y="1062731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052875" y="93555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590481" y="149522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6193548" y="389616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2594346" y="392624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9160062" y="14975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736805" y="79008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876846" y="5871526"/>
            <a:ext cx="944892" cy="584775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Escalate issue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375782" y="494727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12CC72D-76E2-4C76-9276-7135E8ACB6CD}"/>
              </a:ext>
            </a:extLst>
          </p:cNvPr>
          <p:cNvCxnSpPr>
            <a:cxnSpLocks/>
            <a:stCxn id="162" idx="2"/>
            <a:endCxn id="9" idx="3"/>
          </p:cNvCxnSpPr>
          <p:nvPr/>
        </p:nvCxnSpPr>
        <p:spPr>
          <a:xfrm rot="5400000">
            <a:off x="2675876" y="482075"/>
            <a:ext cx="408313" cy="229923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3F8E36-1665-4996-9FF3-184C8FD9DA0C}"/>
              </a:ext>
            </a:extLst>
          </p:cNvPr>
          <p:cNvCxnSpPr>
            <a:stCxn id="112" idx="3"/>
            <a:endCxn id="162" idx="1"/>
          </p:cNvCxnSpPr>
          <p:nvPr/>
        </p:nvCxnSpPr>
        <p:spPr>
          <a:xfrm flipV="1">
            <a:off x="1957740" y="1196704"/>
            <a:ext cx="1084941" cy="55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3219C03-134A-437D-84D9-355DCA221077}"/>
              </a:ext>
            </a:extLst>
          </p:cNvPr>
          <p:cNvCxnSpPr>
            <a:cxnSpLocks/>
            <a:stCxn id="25" idx="3"/>
            <a:endCxn id="35" idx="1"/>
          </p:cNvCxnSpPr>
          <p:nvPr/>
        </p:nvCxnSpPr>
        <p:spPr>
          <a:xfrm flipV="1">
            <a:off x="2089820" y="3919252"/>
            <a:ext cx="1473796" cy="91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F8AA231-B82E-45EA-9C46-A6E7D60C31D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733013" y="2064296"/>
            <a:ext cx="1570066" cy="35177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FAB1559-2932-4695-A9E5-B21605D7F0F8}"/>
              </a:ext>
            </a:extLst>
          </p:cNvPr>
          <p:cNvCxnSpPr>
            <a:cxnSpLocks/>
            <a:stCxn id="162" idx="3"/>
            <a:endCxn id="163" idx="1"/>
          </p:cNvCxnSpPr>
          <p:nvPr/>
        </p:nvCxnSpPr>
        <p:spPr>
          <a:xfrm>
            <a:off x="5016616" y="1196704"/>
            <a:ext cx="606557" cy="4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C756641D-ED70-4BD4-98C4-2CA777FEDB07}"/>
              </a:ext>
            </a:extLst>
          </p:cNvPr>
          <p:cNvCxnSpPr>
            <a:stCxn id="36" idx="2"/>
            <a:endCxn id="71" idx="0"/>
          </p:cNvCxnSpPr>
          <p:nvPr/>
        </p:nvCxnSpPr>
        <p:spPr>
          <a:xfrm rot="5400000">
            <a:off x="6928341" y="3795946"/>
            <a:ext cx="449547" cy="115605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9A56C5AB-B956-4C2F-A42B-2CFF841F29E1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 rot="16200000" flipH="1">
            <a:off x="5411999" y="3435658"/>
            <a:ext cx="448663" cy="1877514"/>
          </a:xfrm>
          <a:prstGeom prst="bentConnector3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8424E1E-A55E-469B-AEBA-542FFBE10912}"/>
              </a:ext>
            </a:extLst>
          </p:cNvPr>
          <p:cNvCxnSpPr>
            <a:cxnSpLocks/>
            <a:stCxn id="92" idx="2"/>
            <a:endCxn id="96" idx="0"/>
          </p:cNvCxnSpPr>
          <p:nvPr/>
        </p:nvCxnSpPr>
        <p:spPr>
          <a:xfrm>
            <a:off x="9619403" y="6002832"/>
            <a:ext cx="4291" cy="399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34F96E5-B46F-4AA9-902C-69DB1F539D30}"/>
              </a:ext>
            </a:extLst>
          </p:cNvPr>
          <p:cNvCxnSpPr>
            <a:cxnSpLocks/>
            <a:stCxn id="67" idx="2"/>
            <a:endCxn id="92" idx="0"/>
          </p:cNvCxnSpPr>
          <p:nvPr/>
        </p:nvCxnSpPr>
        <p:spPr>
          <a:xfrm>
            <a:off x="9612028" y="5065810"/>
            <a:ext cx="7375" cy="29069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1CBF8A6C-B840-44D9-8961-8C1140E68341}"/>
              </a:ext>
            </a:extLst>
          </p:cNvPr>
          <p:cNvCxnSpPr>
            <a:stCxn id="71" idx="2"/>
            <a:endCxn id="75" idx="3"/>
          </p:cNvCxnSpPr>
          <p:nvPr/>
        </p:nvCxnSpPr>
        <p:spPr>
          <a:xfrm rot="5400000">
            <a:off x="5382504" y="3762661"/>
            <a:ext cx="79498" cy="230566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91F5834-6A63-4340-90DE-411E522B360D}"/>
              </a:ext>
            </a:extLst>
          </p:cNvPr>
          <p:cNvCxnSpPr>
            <a:stCxn id="25" idx="2"/>
            <a:endCxn id="34" idx="0"/>
          </p:cNvCxnSpPr>
          <p:nvPr/>
        </p:nvCxnSpPr>
        <p:spPr>
          <a:xfrm>
            <a:off x="1182961" y="4159223"/>
            <a:ext cx="10611" cy="5487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646CBACC-727B-4CAF-96C9-CA87F9B89830}"/>
              </a:ext>
            </a:extLst>
          </p:cNvPr>
          <p:cNvCxnSpPr>
            <a:cxnSpLocks/>
            <a:stCxn id="92" idx="1"/>
            <a:endCxn id="104" idx="3"/>
          </p:cNvCxnSpPr>
          <p:nvPr/>
        </p:nvCxnSpPr>
        <p:spPr>
          <a:xfrm flipH="1">
            <a:off x="7497158" y="5679667"/>
            <a:ext cx="530723" cy="2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3721A61-D4EB-4AF4-B9D4-E61B76370BC8}"/>
              </a:ext>
            </a:extLst>
          </p:cNvPr>
          <p:cNvCxnSpPr>
            <a:cxnSpLocks/>
            <a:stCxn id="104" idx="1"/>
            <a:endCxn id="103" idx="3"/>
          </p:cNvCxnSpPr>
          <p:nvPr/>
        </p:nvCxnSpPr>
        <p:spPr>
          <a:xfrm flipH="1" flipV="1">
            <a:off x="3915031" y="5676152"/>
            <a:ext cx="868165" cy="37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0AB466E-F3DD-4197-B4F0-CA5471B1007A}"/>
              </a:ext>
            </a:extLst>
          </p:cNvPr>
          <p:cNvCxnSpPr>
            <a:cxnSpLocks/>
            <a:stCxn id="75" idx="2"/>
            <a:endCxn id="103" idx="0"/>
          </p:cNvCxnSpPr>
          <p:nvPr/>
        </p:nvCxnSpPr>
        <p:spPr>
          <a:xfrm>
            <a:off x="3523334" y="5186076"/>
            <a:ext cx="4607" cy="3515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69E9148C-0040-4B2F-8961-FCFB09A8652E}"/>
              </a:ext>
            </a:extLst>
          </p:cNvPr>
          <p:cNvCxnSpPr>
            <a:cxnSpLocks/>
            <a:stCxn id="104" idx="2"/>
            <a:endCxn id="84" idx="3"/>
          </p:cNvCxnSpPr>
          <p:nvPr/>
        </p:nvCxnSpPr>
        <p:spPr>
          <a:xfrm rot="5400000">
            <a:off x="4354367" y="4378104"/>
            <a:ext cx="253182" cy="331843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CEB13F90-202A-4973-939D-DB4122C855E4}"/>
              </a:ext>
            </a:extLst>
          </p:cNvPr>
          <p:cNvCxnSpPr>
            <a:stCxn id="112" idx="2"/>
            <a:endCxn id="9" idx="0"/>
          </p:cNvCxnSpPr>
          <p:nvPr/>
        </p:nvCxnSpPr>
        <p:spPr>
          <a:xfrm>
            <a:off x="1172429" y="1340769"/>
            <a:ext cx="2705" cy="264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7E4003D3-CC32-4D1A-B8D6-FC6EDBF2E78B}"/>
              </a:ext>
            </a:extLst>
          </p:cNvPr>
          <p:cNvCxnSpPr>
            <a:endCxn id="112" idx="0"/>
          </p:cNvCxnSpPr>
          <p:nvPr/>
        </p:nvCxnSpPr>
        <p:spPr>
          <a:xfrm>
            <a:off x="1165609" y="763659"/>
            <a:ext cx="6820" cy="3001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CF13F8DE-68EE-4E6E-918F-70BFA4A22B0A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1177444" y="3275591"/>
            <a:ext cx="5517" cy="4219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28D8CE63-59A6-4E4B-9E11-A692C33D0430}"/>
              </a:ext>
            </a:extLst>
          </p:cNvPr>
          <p:cNvCxnSpPr>
            <a:stCxn id="2" idx="3"/>
            <a:endCxn id="110" idx="1"/>
          </p:cNvCxnSpPr>
          <p:nvPr/>
        </p:nvCxnSpPr>
        <p:spPr>
          <a:xfrm>
            <a:off x="8976320" y="398567"/>
            <a:ext cx="758180" cy="17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12542D6-E154-48DD-AD84-7D2B39437DA3}"/>
              </a:ext>
            </a:extLst>
          </p:cNvPr>
          <p:cNvCxnSpPr>
            <a:stCxn id="18" idx="3"/>
            <a:endCxn id="35" idx="0"/>
          </p:cNvCxnSpPr>
          <p:nvPr/>
        </p:nvCxnSpPr>
        <p:spPr>
          <a:xfrm>
            <a:off x="2011935" y="3044759"/>
            <a:ext cx="2685638" cy="643660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38E80E5-A977-4E56-8385-39CF7A17EA24}"/>
              </a:ext>
            </a:extLst>
          </p:cNvPr>
          <p:cNvSpPr txBox="1"/>
          <p:nvPr/>
        </p:nvSpPr>
        <p:spPr>
          <a:xfrm>
            <a:off x="2719858" y="306309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19409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390315-0FA6-41FC-8353-267D5DA610E4}"/>
              </a:ext>
            </a:extLst>
          </p:cNvPr>
          <p:cNvSpPr txBox="1"/>
          <p:nvPr/>
        </p:nvSpPr>
        <p:spPr>
          <a:xfrm>
            <a:off x="123001" y="44624"/>
            <a:ext cx="8478557" cy="7078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Does the service return on Clinical Search on DoS</a:t>
            </a:r>
          </a:p>
          <a:p>
            <a:r>
              <a:rPr lang="en-GB" sz="1200" dirty="0"/>
              <a:t>Ensure you select the same environment as you are using on the online Test site, as well as the same age and gender, digital referral role, SD/SG combinations, and ensure GP is set to unknown.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C94AE-F795-49BF-AAA5-4734A0FB9819}"/>
              </a:ext>
            </a:extLst>
          </p:cNvPr>
          <p:cNvSpPr txBox="1"/>
          <p:nvPr/>
        </p:nvSpPr>
        <p:spPr>
          <a:xfrm>
            <a:off x="9214369" y="267935"/>
            <a:ext cx="1042658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Previous slide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15CA4F-65AF-45BC-A7C2-4996A672C6AF}"/>
              </a:ext>
            </a:extLst>
          </p:cNvPr>
          <p:cNvCxnSpPr>
            <a:cxnSpLocks/>
          </p:cNvCxnSpPr>
          <p:nvPr/>
        </p:nvCxnSpPr>
        <p:spPr>
          <a:xfrm>
            <a:off x="7572858" y="398567"/>
            <a:ext cx="547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78F57C-213C-4D53-A4A9-719CAE7FBCD8}"/>
              </a:ext>
            </a:extLst>
          </p:cNvPr>
          <p:cNvSpPr txBox="1"/>
          <p:nvPr/>
        </p:nvSpPr>
        <p:spPr>
          <a:xfrm>
            <a:off x="166833" y="5861244"/>
            <a:ext cx="1546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200" dirty="0"/>
          </a:p>
          <a:p>
            <a:r>
              <a:rPr lang="en-GB" sz="1200" dirty="0"/>
              <a:t>Is it a place to visit?</a:t>
            </a:r>
          </a:p>
          <a:p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DE480-0D74-473B-891A-3CBDA600B100}"/>
              </a:ext>
            </a:extLst>
          </p:cNvPr>
          <p:cNvSpPr txBox="1"/>
          <p:nvPr/>
        </p:nvSpPr>
        <p:spPr>
          <a:xfrm>
            <a:off x="2642123" y="5852222"/>
            <a:ext cx="589917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Add /verify the text “</a:t>
            </a: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</a:rPr>
              <a:t>You can go straight to this service. You do not need to telephone beforehand</a:t>
            </a:r>
            <a:r>
              <a:rPr lang="en-GB" sz="12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GB" sz="1200" dirty="0"/>
              <a:t>” is in the public facing field?   Ensure there is a full address, not just postcode.</a:t>
            </a:r>
          </a:p>
          <a:p>
            <a:pPr algn="r"/>
            <a:r>
              <a:rPr lang="en-GB" sz="1200" dirty="0"/>
              <a:t>Does it now return?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197426-EBD1-4960-877C-596BD0EC9369}"/>
              </a:ext>
            </a:extLst>
          </p:cNvPr>
          <p:cNvSpPr txBox="1"/>
          <p:nvPr/>
        </p:nvSpPr>
        <p:spPr>
          <a:xfrm>
            <a:off x="9088792" y="6064583"/>
            <a:ext cx="715260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F48BD8-A9F8-4DB5-B030-2D76A63133A3}"/>
              </a:ext>
            </a:extLst>
          </p:cNvPr>
          <p:cNvSpPr txBox="1"/>
          <p:nvPr/>
        </p:nvSpPr>
        <p:spPr>
          <a:xfrm>
            <a:off x="1962685" y="592608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953B7E-0A1C-439B-9EA9-980341719B97}"/>
              </a:ext>
            </a:extLst>
          </p:cNvPr>
          <p:cNvSpPr txBox="1"/>
          <p:nvPr/>
        </p:nvSpPr>
        <p:spPr>
          <a:xfrm>
            <a:off x="8643440" y="587473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206927-4F6C-4BB6-AF19-37E0439923AE}"/>
              </a:ext>
            </a:extLst>
          </p:cNvPr>
          <p:cNvCxnSpPr/>
          <p:nvPr/>
        </p:nvCxnSpPr>
        <p:spPr>
          <a:xfrm>
            <a:off x="8543283" y="6199398"/>
            <a:ext cx="5474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1B78CC-3307-419E-973F-25B183CB8EC2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1712985" y="6175388"/>
            <a:ext cx="929138" cy="9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5CD0EB4-794E-4178-9512-636F0B4E98C2}"/>
              </a:ext>
            </a:extLst>
          </p:cNvPr>
          <p:cNvSpPr txBox="1"/>
          <p:nvPr/>
        </p:nvSpPr>
        <p:spPr>
          <a:xfrm>
            <a:off x="149194" y="1009993"/>
            <a:ext cx="15461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200" dirty="0"/>
          </a:p>
          <a:p>
            <a:r>
              <a:rPr lang="en-GB" sz="1200" dirty="0"/>
              <a:t>Is it a </a:t>
            </a:r>
            <a:r>
              <a:rPr lang="en-GB" sz="1200" dirty="0" err="1"/>
              <a:t>callback</a:t>
            </a:r>
            <a:r>
              <a:rPr lang="en-GB" sz="1200" dirty="0"/>
              <a:t> service </a:t>
            </a:r>
          </a:p>
          <a:p>
            <a:endParaRPr lang="en-GB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8186D3-0566-4A0B-94E0-CD6BFB47071A}"/>
              </a:ext>
            </a:extLst>
          </p:cNvPr>
          <p:cNvSpPr txBox="1"/>
          <p:nvPr/>
        </p:nvSpPr>
        <p:spPr>
          <a:xfrm>
            <a:off x="2576811" y="1004860"/>
            <a:ext cx="23420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Has it been added to the ITK approved list, in the correct CCG(s)?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27F9ED-D0FD-40A3-B03A-BD353A3D55D4}"/>
              </a:ext>
            </a:extLst>
          </p:cNvPr>
          <p:cNvSpPr txBox="1"/>
          <p:nvPr/>
        </p:nvSpPr>
        <p:spPr>
          <a:xfrm>
            <a:off x="8935027" y="1200018"/>
            <a:ext cx="715260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A510A4-6519-422C-BDEF-3688E0E8A988}"/>
              </a:ext>
            </a:extLst>
          </p:cNvPr>
          <p:cNvSpPr txBox="1"/>
          <p:nvPr/>
        </p:nvSpPr>
        <p:spPr>
          <a:xfrm>
            <a:off x="1919140" y="107104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B3F15-1854-4A1F-BAD0-813A9381DA0B}"/>
              </a:ext>
            </a:extLst>
          </p:cNvPr>
          <p:cNvSpPr txBox="1"/>
          <p:nvPr/>
        </p:nvSpPr>
        <p:spPr>
          <a:xfrm>
            <a:off x="5018428" y="99718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C73CE6-3213-4BF6-8C05-2F7158D5CB59}"/>
              </a:ext>
            </a:extLst>
          </p:cNvPr>
          <p:cNvCxnSpPr>
            <a:cxnSpLocks/>
            <a:stCxn id="44" idx="3"/>
            <a:endCxn id="51" idx="1"/>
          </p:cNvCxnSpPr>
          <p:nvPr/>
        </p:nvCxnSpPr>
        <p:spPr>
          <a:xfrm>
            <a:off x="4918835" y="1328026"/>
            <a:ext cx="580913" cy="57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54447B-8123-417A-AD30-B5EED7FB5782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1695346" y="1328026"/>
            <a:ext cx="881465" cy="51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9B34F0A-AB82-4964-B125-6DBC0B1F6E14}"/>
              </a:ext>
            </a:extLst>
          </p:cNvPr>
          <p:cNvSpPr txBox="1"/>
          <p:nvPr/>
        </p:nvSpPr>
        <p:spPr>
          <a:xfrm>
            <a:off x="2567277" y="2002958"/>
            <a:ext cx="2351558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Is it a service receiving ITK messages that is currently closed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858437-A7E1-4207-AFC6-FD446A4A730B}"/>
              </a:ext>
            </a:extLst>
          </p:cNvPr>
          <p:cNvSpPr txBox="1"/>
          <p:nvPr/>
        </p:nvSpPr>
        <p:spPr>
          <a:xfrm>
            <a:off x="5499748" y="1010659"/>
            <a:ext cx="285095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Request NHS Digital to add on (can take 24 hours to complete) and retest.  </a:t>
            </a:r>
          </a:p>
          <a:p>
            <a:pPr algn="r"/>
            <a:r>
              <a:rPr lang="en-GB" sz="1200" dirty="0"/>
              <a:t>Does it now return?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6A7C95-0190-48F0-9F1D-A73D72BC3AAB}"/>
              </a:ext>
            </a:extLst>
          </p:cNvPr>
          <p:cNvSpPr txBox="1"/>
          <p:nvPr/>
        </p:nvSpPr>
        <p:spPr>
          <a:xfrm>
            <a:off x="8523620" y="104049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3BDF03-C9A6-430F-AA0E-7BA37E2713E2}"/>
              </a:ext>
            </a:extLst>
          </p:cNvPr>
          <p:cNvCxnSpPr>
            <a:cxnSpLocks/>
            <a:stCxn id="51" idx="3"/>
            <a:endCxn id="45" idx="1"/>
          </p:cNvCxnSpPr>
          <p:nvPr/>
        </p:nvCxnSpPr>
        <p:spPr>
          <a:xfrm>
            <a:off x="8350700" y="1333825"/>
            <a:ext cx="584327" cy="46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2CFD142-ECFD-47A4-803C-BB5CB8EC61BE}"/>
              </a:ext>
            </a:extLst>
          </p:cNvPr>
          <p:cNvSpPr txBox="1"/>
          <p:nvPr/>
        </p:nvSpPr>
        <p:spPr>
          <a:xfrm>
            <a:off x="5495254" y="2005679"/>
            <a:ext cx="2846507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This is correct behaviour online – ITK services currently closed will not show.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9D8B03-C8A0-4067-90FB-AD8D6761D083}"/>
              </a:ext>
            </a:extLst>
          </p:cNvPr>
          <p:cNvSpPr txBox="1"/>
          <p:nvPr/>
        </p:nvSpPr>
        <p:spPr>
          <a:xfrm>
            <a:off x="8926853" y="2086178"/>
            <a:ext cx="715260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109984-5204-438F-A280-4A285FCE14EA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8341761" y="2224678"/>
            <a:ext cx="585092" cy="118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39B1E4-45BE-48D7-9A61-50C6D2027B15}"/>
              </a:ext>
            </a:extLst>
          </p:cNvPr>
          <p:cNvCxnSpPr>
            <a:cxnSpLocks/>
            <a:stCxn id="43" idx="2"/>
            <a:endCxn id="77" idx="0"/>
          </p:cNvCxnSpPr>
          <p:nvPr/>
        </p:nvCxnSpPr>
        <p:spPr>
          <a:xfrm>
            <a:off x="922270" y="1656324"/>
            <a:ext cx="10817" cy="14695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DCB74F4-74CB-4B0A-8811-CB88DB6B5C81}"/>
              </a:ext>
            </a:extLst>
          </p:cNvPr>
          <p:cNvSpPr txBox="1"/>
          <p:nvPr/>
        </p:nvSpPr>
        <p:spPr>
          <a:xfrm>
            <a:off x="574734" y="2139585"/>
            <a:ext cx="365806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137AD21-E903-4750-A2B9-152E5FF9BEBB}"/>
              </a:ext>
            </a:extLst>
          </p:cNvPr>
          <p:cNvSpPr txBox="1"/>
          <p:nvPr/>
        </p:nvSpPr>
        <p:spPr>
          <a:xfrm>
            <a:off x="10450633" y="5294791"/>
            <a:ext cx="887999" cy="584774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Escalate issue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DD6CB3-1360-453A-B786-A48101C8792F}"/>
              </a:ext>
            </a:extLst>
          </p:cNvPr>
          <p:cNvSpPr txBox="1"/>
          <p:nvPr/>
        </p:nvSpPr>
        <p:spPr>
          <a:xfrm>
            <a:off x="5060473" y="2186270"/>
            <a:ext cx="51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D80472E-D4B5-45D3-A2E0-A55AFBD49BED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>
            <a:off x="4918835" y="2233791"/>
            <a:ext cx="576419" cy="27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681F7EA-1B86-4328-8EEF-DFDC0CD049F5}"/>
              </a:ext>
            </a:extLst>
          </p:cNvPr>
          <p:cNvCxnSpPr>
            <a:cxnSpLocks/>
          </p:cNvCxnSpPr>
          <p:nvPr/>
        </p:nvCxnSpPr>
        <p:spPr>
          <a:xfrm flipH="1">
            <a:off x="4927584" y="1618737"/>
            <a:ext cx="590796" cy="376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093C42D-250C-4207-9BE3-78975C71CFC0}"/>
              </a:ext>
            </a:extLst>
          </p:cNvPr>
          <p:cNvSpPr txBox="1"/>
          <p:nvPr/>
        </p:nvSpPr>
        <p:spPr>
          <a:xfrm>
            <a:off x="4908010" y="1557375"/>
            <a:ext cx="433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F51AEDF-7D5A-41AF-A0C0-FC3F734A804B}"/>
              </a:ext>
            </a:extLst>
          </p:cNvPr>
          <p:cNvCxnSpPr>
            <a:stCxn id="50" idx="2"/>
          </p:cNvCxnSpPr>
          <p:nvPr/>
        </p:nvCxnSpPr>
        <p:spPr>
          <a:xfrm>
            <a:off x="3743056" y="2464623"/>
            <a:ext cx="0" cy="40920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2DD84B6-2EA2-4AD2-A4EA-846C95B10FD6}"/>
              </a:ext>
            </a:extLst>
          </p:cNvPr>
          <p:cNvCxnSpPr/>
          <p:nvPr/>
        </p:nvCxnSpPr>
        <p:spPr>
          <a:xfrm>
            <a:off x="3743056" y="2873829"/>
            <a:ext cx="71508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90C9A11-F0B4-4E8C-8876-543EC4667DE1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0893890" y="2873829"/>
            <a:ext cx="743" cy="2420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7B597D0-10DD-40B7-A7E7-4831FADB1F41}"/>
              </a:ext>
            </a:extLst>
          </p:cNvPr>
          <p:cNvSpPr txBox="1"/>
          <p:nvPr/>
        </p:nvSpPr>
        <p:spPr>
          <a:xfrm>
            <a:off x="3775800" y="254938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C7489ED-2314-474A-933E-7C9D3B54982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601558" y="398567"/>
            <a:ext cx="612811" cy="786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EC34A068-DCAD-401E-9481-0DD3853CA231}"/>
              </a:ext>
            </a:extLst>
          </p:cNvPr>
          <p:cNvSpPr txBox="1"/>
          <p:nvPr/>
        </p:nvSpPr>
        <p:spPr>
          <a:xfrm>
            <a:off x="5618603" y="646970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39679A-B24A-493D-A7A1-134B56D66D7B}"/>
              </a:ext>
            </a:extLst>
          </p:cNvPr>
          <p:cNvSpPr txBox="1"/>
          <p:nvPr/>
        </p:nvSpPr>
        <p:spPr>
          <a:xfrm>
            <a:off x="150897" y="3125836"/>
            <a:ext cx="156438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sz="1200" dirty="0"/>
              <a:t>Is it a pharmacy for repeat prescription?</a:t>
            </a:r>
          </a:p>
          <a:p>
            <a:endParaRPr lang="en-GB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872160-C4A7-4E99-919B-832FE2C717E6}"/>
              </a:ext>
            </a:extLst>
          </p:cNvPr>
          <p:cNvSpPr txBox="1"/>
          <p:nvPr/>
        </p:nvSpPr>
        <p:spPr>
          <a:xfrm>
            <a:off x="1972791" y="3228599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57A1BD7-B96F-418D-A68A-D6185507B618}"/>
              </a:ext>
            </a:extLst>
          </p:cNvPr>
          <p:cNvCxnSpPr>
            <a:cxnSpLocks/>
            <a:stCxn id="77" idx="3"/>
            <a:endCxn id="89" idx="1"/>
          </p:cNvCxnSpPr>
          <p:nvPr/>
        </p:nvCxnSpPr>
        <p:spPr>
          <a:xfrm flipV="1">
            <a:off x="1715277" y="3448036"/>
            <a:ext cx="892340" cy="9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1CC2C01-1AA7-42FE-A25D-0A0D963F028D}"/>
              </a:ext>
            </a:extLst>
          </p:cNvPr>
          <p:cNvSpPr txBox="1"/>
          <p:nvPr/>
        </p:nvSpPr>
        <p:spPr>
          <a:xfrm>
            <a:off x="9103357" y="3319245"/>
            <a:ext cx="715260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E2A1B0A-3DAF-4337-864C-03B34C056B58}"/>
              </a:ext>
            </a:extLst>
          </p:cNvPr>
          <p:cNvCxnSpPr>
            <a:cxnSpLocks/>
            <a:stCxn id="89" idx="3"/>
            <a:endCxn id="81" idx="1"/>
          </p:cNvCxnSpPr>
          <p:nvPr/>
        </p:nvCxnSpPr>
        <p:spPr>
          <a:xfrm>
            <a:off x="8506791" y="3448036"/>
            <a:ext cx="596566" cy="97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661137F-1028-430B-BBA7-C73D44CA6595}"/>
              </a:ext>
            </a:extLst>
          </p:cNvPr>
          <p:cNvSpPr txBox="1"/>
          <p:nvPr/>
        </p:nvSpPr>
        <p:spPr>
          <a:xfrm>
            <a:off x="8641676" y="320695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930817-9957-432D-BBC3-0879BAA83C96}"/>
              </a:ext>
            </a:extLst>
          </p:cNvPr>
          <p:cNvSpPr txBox="1"/>
          <p:nvPr/>
        </p:nvSpPr>
        <p:spPr>
          <a:xfrm>
            <a:off x="2607617" y="3124870"/>
            <a:ext cx="589917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Add /verify the text “</a:t>
            </a:r>
            <a:r>
              <a:rPr lang="en-GB" sz="1200" b="1" dirty="0">
                <a:solidFill>
                  <a:srgbClr val="002060"/>
                </a:solidFill>
              </a:rPr>
              <a:t>This service accepts electronic referrals. You should ring before you go there</a:t>
            </a:r>
            <a:r>
              <a:rPr lang="en-GB" sz="1200" dirty="0">
                <a:solidFill>
                  <a:srgbClr val="002060"/>
                </a:solidFill>
              </a:rPr>
              <a:t>”</a:t>
            </a:r>
            <a:r>
              <a:rPr lang="en-GB" sz="1200" dirty="0"/>
              <a:t> is in the public facing field?   Ensure there is a full address, not just postcode.</a:t>
            </a:r>
          </a:p>
          <a:p>
            <a:pPr algn="r"/>
            <a:r>
              <a:rPr lang="en-GB" sz="1200" dirty="0"/>
              <a:t>Does it now return?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CD7D0D2-465B-45C3-9114-AAF01A00472F}"/>
              </a:ext>
            </a:extLst>
          </p:cNvPr>
          <p:cNvSpPr txBox="1"/>
          <p:nvPr/>
        </p:nvSpPr>
        <p:spPr>
          <a:xfrm>
            <a:off x="154980" y="4090620"/>
            <a:ext cx="156438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200" dirty="0"/>
          </a:p>
          <a:p>
            <a:r>
              <a:rPr lang="en-GB" sz="1200" dirty="0"/>
              <a:t>Is it a place to phone?</a:t>
            </a:r>
          </a:p>
          <a:p>
            <a:endParaRPr lang="en-GB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BA2192F-A60D-43E9-9CA5-BE1B4490E219}"/>
              </a:ext>
            </a:extLst>
          </p:cNvPr>
          <p:cNvSpPr txBox="1"/>
          <p:nvPr/>
        </p:nvSpPr>
        <p:spPr>
          <a:xfrm>
            <a:off x="2672198" y="4190376"/>
            <a:ext cx="5857726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Add /verify the text “</a:t>
            </a: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</a:rPr>
              <a:t>You must telephone this service before attending</a:t>
            </a:r>
            <a:r>
              <a:rPr lang="en-GB" sz="1200" dirty="0"/>
              <a:t>.” is in the public facing field?                                                                                                          Does it now return?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04A1A50-B664-493C-BB5B-13DD5B23663D}"/>
              </a:ext>
            </a:extLst>
          </p:cNvPr>
          <p:cNvSpPr txBox="1"/>
          <p:nvPr/>
        </p:nvSpPr>
        <p:spPr>
          <a:xfrm>
            <a:off x="9093832" y="4294213"/>
            <a:ext cx="715260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07779B1-D448-422F-9302-ED4871F4B723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8529924" y="4421209"/>
            <a:ext cx="563908" cy="115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38F1E8C-828A-471B-AAB8-A9C7261241D8}"/>
              </a:ext>
            </a:extLst>
          </p:cNvPr>
          <p:cNvSpPr txBox="1"/>
          <p:nvPr/>
        </p:nvSpPr>
        <p:spPr>
          <a:xfrm>
            <a:off x="8641676" y="411525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4C654D-BAC0-4212-B0A7-1890658A24BD}"/>
              </a:ext>
            </a:extLst>
          </p:cNvPr>
          <p:cNvSpPr txBox="1"/>
          <p:nvPr/>
        </p:nvSpPr>
        <p:spPr>
          <a:xfrm>
            <a:off x="4293340" y="494986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97EB160-2A58-4E41-BC7E-563A8E2AF6A7}"/>
              </a:ext>
            </a:extLst>
          </p:cNvPr>
          <p:cNvCxnSpPr>
            <a:cxnSpLocks/>
            <a:stCxn id="91" idx="3"/>
            <a:endCxn id="93" idx="1"/>
          </p:cNvCxnSpPr>
          <p:nvPr/>
        </p:nvCxnSpPr>
        <p:spPr>
          <a:xfrm>
            <a:off x="1719360" y="4413786"/>
            <a:ext cx="952838" cy="74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63812E8-97AC-4980-91FE-283BE6115FC4}"/>
              </a:ext>
            </a:extLst>
          </p:cNvPr>
          <p:cNvSpPr txBox="1"/>
          <p:nvPr/>
        </p:nvSpPr>
        <p:spPr>
          <a:xfrm>
            <a:off x="2036067" y="414142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56D07DE-8619-426A-923B-B28FB551B76F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6111422" y="4681342"/>
            <a:ext cx="1421" cy="3089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83DA76F-9297-4A76-A0D9-473B5150CF3F}"/>
              </a:ext>
            </a:extLst>
          </p:cNvPr>
          <p:cNvSpPr txBox="1"/>
          <p:nvPr/>
        </p:nvSpPr>
        <p:spPr>
          <a:xfrm>
            <a:off x="7621695" y="510487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E500E23-D49B-407E-9ECE-3416EBFCD463}"/>
              </a:ext>
            </a:extLst>
          </p:cNvPr>
          <p:cNvCxnSpPr>
            <a:cxnSpLocks/>
          </p:cNvCxnSpPr>
          <p:nvPr/>
        </p:nvCxnSpPr>
        <p:spPr>
          <a:xfrm>
            <a:off x="3743056" y="1668110"/>
            <a:ext cx="0" cy="334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5BFF9F04-8728-48FD-BEC3-04905D3EF1C4}"/>
              </a:ext>
            </a:extLst>
          </p:cNvPr>
          <p:cNvSpPr txBox="1"/>
          <p:nvPr/>
        </p:nvSpPr>
        <p:spPr>
          <a:xfrm>
            <a:off x="3746312" y="1681577"/>
            <a:ext cx="51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D30CF01-9FCE-41DE-80DD-022D67C90601}"/>
              </a:ext>
            </a:extLst>
          </p:cNvPr>
          <p:cNvSpPr txBox="1"/>
          <p:nvPr/>
        </p:nvSpPr>
        <p:spPr>
          <a:xfrm>
            <a:off x="4781661" y="4990300"/>
            <a:ext cx="2662364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Does it have a phone number in the public phone field?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4C3BE86-3588-4B08-A305-640CDB963DC4}"/>
              </a:ext>
            </a:extLst>
          </p:cNvPr>
          <p:cNvSpPr txBox="1"/>
          <p:nvPr/>
        </p:nvSpPr>
        <p:spPr>
          <a:xfrm>
            <a:off x="2642123" y="4987769"/>
            <a:ext cx="1492169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Add on and retest. </a:t>
            </a:r>
          </a:p>
          <a:p>
            <a:r>
              <a:rPr lang="en-GB" sz="1200" dirty="0"/>
              <a:t>Does it now return?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DD95312-0E29-4E71-8635-B8AF58BF9C05}"/>
              </a:ext>
            </a:extLst>
          </p:cNvPr>
          <p:cNvSpPr txBox="1"/>
          <p:nvPr/>
        </p:nvSpPr>
        <p:spPr>
          <a:xfrm>
            <a:off x="1298109" y="5084467"/>
            <a:ext cx="715260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3ACC908-458D-4446-88A6-381B92D5E143}"/>
              </a:ext>
            </a:extLst>
          </p:cNvPr>
          <p:cNvCxnSpPr>
            <a:cxnSpLocks/>
            <a:stCxn id="128" idx="2"/>
          </p:cNvCxnSpPr>
          <p:nvPr/>
        </p:nvCxnSpPr>
        <p:spPr>
          <a:xfrm flipH="1">
            <a:off x="3388207" y="5449434"/>
            <a:ext cx="1" cy="2365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1AC5AFC-4988-442C-ABE4-CA32B83B6F7A}"/>
              </a:ext>
            </a:extLst>
          </p:cNvPr>
          <p:cNvCxnSpPr>
            <a:cxnSpLocks/>
          </p:cNvCxnSpPr>
          <p:nvPr/>
        </p:nvCxnSpPr>
        <p:spPr>
          <a:xfrm>
            <a:off x="3388207" y="5685988"/>
            <a:ext cx="7062426" cy="262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904DB288-D61F-4753-B3CA-0E94ED22FA53}"/>
              </a:ext>
            </a:extLst>
          </p:cNvPr>
          <p:cNvSpPr txBox="1"/>
          <p:nvPr/>
        </p:nvSpPr>
        <p:spPr>
          <a:xfrm>
            <a:off x="3483987" y="543063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B49281C-A0E5-4D84-9405-40F41320AA1B}"/>
              </a:ext>
            </a:extLst>
          </p:cNvPr>
          <p:cNvCxnSpPr>
            <a:cxnSpLocks/>
            <a:stCxn id="77" idx="2"/>
            <a:endCxn id="91" idx="0"/>
          </p:cNvCxnSpPr>
          <p:nvPr/>
        </p:nvCxnSpPr>
        <p:spPr>
          <a:xfrm>
            <a:off x="933087" y="3772167"/>
            <a:ext cx="4083" cy="3184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9AE9229-8CF9-43A5-96FB-0ED70EE35944}"/>
              </a:ext>
            </a:extLst>
          </p:cNvPr>
          <p:cNvCxnSpPr>
            <a:cxnSpLocks/>
            <a:stCxn id="91" idx="2"/>
            <a:endCxn id="8" idx="0"/>
          </p:cNvCxnSpPr>
          <p:nvPr/>
        </p:nvCxnSpPr>
        <p:spPr>
          <a:xfrm>
            <a:off x="937170" y="4736951"/>
            <a:ext cx="2739" cy="11242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CA860F4-9772-45C1-A2E1-6352D87D9584}"/>
              </a:ext>
            </a:extLst>
          </p:cNvPr>
          <p:cNvSpPr txBox="1"/>
          <p:nvPr/>
        </p:nvSpPr>
        <p:spPr>
          <a:xfrm>
            <a:off x="481442" y="507257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16879C2-A2F1-467C-8313-E7CBF2691387}"/>
              </a:ext>
            </a:extLst>
          </p:cNvPr>
          <p:cNvSpPr txBox="1"/>
          <p:nvPr/>
        </p:nvSpPr>
        <p:spPr>
          <a:xfrm>
            <a:off x="507374" y="377150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02D85B1-620A-4335-9243-33CD6CD0B3E2}"/>
              </a:ext>
            </a:extLst>
          </p:cNvPr>
          <p:cNvCxnSpPr>
            <a:cxnSpLocks/>
          </p:cNvCxnSpPr>
          <p:nvPr/>
        </p:nvCxnSpPr>
        <p:spPr>
          <a:xfrm>
            <a:off x="5557204" y="6500622"/>
            <a:ext cx="0" cy="19330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4FB7549-CB49-4296-9AF5-AFC8EDD872D6}"/>
              </a:ext>
            </a:extLst>
          </p:cNvPr>
          <p:cNvCxnSpPr>
            <a:cxnSpLocks/>
          </p:cNvCxnSpPr>
          <p:nvPr/>
        </p:nvCxnSpPr>
        <p:spPr>
          <a:xfrm>
            <a:off x="5547679" y="6693926"/>
            <a:ext cx="53462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EB3A3A-BAC7-44BC-AD2F-D95CF241C1F5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0893890" y="5879565"/>
            <a:ext cx="743" cy="8143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A6251A2-BCC1-4B09-979B-54BE5F489E5C}"/>
              </a:ext>
            </a:extLst>
          </p:cNvPr>
          <p:cNvCxnSpPr>
            <a:stCxn id="127" idx="1"/>
            <a:endCxn id="128" idx="3"/>
          </p:cNvCxnSpPr>
          <p:nvPr/>
        </p:nvCxnSpPr>
        <p:spPr>
          <a:xfrm flipH="1" flipV="1">
            <a:off x="4134292" y="5218602"/>
            <a:ext cx="647369" cy="25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937585D7-5A38-429F-A3C0-4DB3A10F2E9B}"/>
              </a:ext>
            </a:extLst>
          </p:cNvPr>
          <p:cNvSpPr txBox="1"/>
          <p:nvPr/>
        </p:nvSpPr>
        <p:spPr>
          <a:xfrm>
            <a:off x="6129193" y="468134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A59CAF1-3DA3-4815-BC06-844914A340A1}"/>
              </a:ext>
            </a:extLst>
          </p:cNvPr>
          <p:cNvCxnSpPr>
            <a:cxnSpLocks/>
            <a:stCxn id="128" idx="1"/>
            <a:endCxn id="129" idx="3"/>
          </p:cNvCxnSpPr>
          <p:nvPr/>
        </p:nvCxnSpPr>
        <p:spPr>
          <a:xfrm flipH="1">
            <a:off x="2013369" y="5218602"/>
            <a:ext cx="628754" cy="4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3BFEB29-EF91-46DB-858A-D31F6F1EAFC5}"/>
              </a:ext>
            </a:extLst>
          </p:cNvPr>
          <p:cNvSpPr txBox="1"/>
          <p:nvPr/>
        </p:nvSpPr>
        <p:spPr>
          <a:xfrm>
            <a:off x="2132771" y="495018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D54B787-5580-4ED8-91A4-C892F607202D}"/>
              </a:ext>
            </a:extLst>
          </p:cNvPr>
          <p:cNvCxnSpPr>
            <a:cxnSpLocks/>
          </p:cNvCxnSpPr>
          <p:nvPr/>
        </p:nvCxnSpPr>
        <p:spPr>
          <a:xfrm>
            <a:off x="7444025" y="5440208"/>
            <a:ext cx="3006608" cy="9226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EFCDDBE-C846-48F3-9A39-61AF699219D6}"/>
              </a:ext>
            </a:extLst>
          </p:cNvPr>
          <p:cNvCxnSpPr>
            <a:stCxn id="89" idx="2"/>
          </p:cNvCxnSpPr>
          <p:nvPr/>
        </p:nvCxnSpPr>
        <p:spPr>
          <a:xfrm>
            <a:off x="5557204" y="3771201"/>
            <a:ext cx="0" cy="2750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1E9BAD5A-2988-40FB-B4C9-ECC14ABBFFFC}"/>
              </a:ext>
            </a:extLst>
          </p:cNvPr>
          <p:cNvCxnSpPr/>
          <p:nvPr/>
        </p:nvCxnSpPr>
        <p:spPr>
          <a:xfrm>
            <a:off x="5557204" y="4046215"/>
            <a:ext cx="44249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9584717-BB9A-4586-9A74-D5CA0D7AFD3C}"/>
              </a:ext>
            </a:extLst>
          </p:cNvPr>
          <p:cNvCxnSpPr>
            <a:cxnSpLocks/>
          </p:cNvCxnSpPr>
          <p:nvPr/>
        </p:nvCxnSpPr>
        <p:spPr>
          <a:xfrm>
            <a:off x="9982200" y="4046215"/>
            <a:ext cx="0" cy="10263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A962087-64F0-4406-A1D9-42ABCDA59C1D}"/>
              </a:ext>
            </a:extLst>
          </p:cNvPr>
          <p:cNvCxnSpPr/>
          <p:nvPr/>
        </p:nvCxnSpPr>
        <p:spPr>
          <a:xfrm flipH="1">
            <a:off x="7444025" y="5073690"/>
            <a:ext cx="25381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3D437CD4-D2BB-40B6-83AE-32623241D0B8}"/>
              </a:ext>
            </a:extLst>
          </p:cNvPr>
          <p:cNvSpPr txBox="1"/>
          <p:nvPr/>
        </p:nvSpPr>
        <p:spPr>
          <a:xfrm>
            <a:off x="5597827" y="3759330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DD2B7FD-BEB8-4AFB-B142-9AE2BF99AB2F}"/>
              </a:ext>
            </a:extLst>
          </p:cNvPr>
          <p:cNvSpPr txBox="1"/>
          <p:nvPr/>
        </p:nvSpPr>
        <p:spPr>
          <a:xfrm>
            <a:off x="10010014" y="1287772"/>
            <a:ext cx="1845023" cy="101566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NOTE: once returned, the profile MUST have an ODS code entered in the ODS field, in order to successfully send ITK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3B4BEF7-62F7-47D4-8CE6-E3BFEF907660}"/>
              </a:ext>
            </a:extLst>
          </p:cNvPr>
          <p:cNvCxnSpPr>
            <a:stCxn id="45" idx="3"/>
            <a:endCxn id="202" idx="1"/>
          </p:cNvCxnSpPr>
          <p:nvPr/>
        </p:nvCxnSpPr>
        <p:spPr>
          <a:xfrm>
            <a:off x="9650287" y="1338518"/>
            <a:ext cx="359727" cy="457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A3DD9B3C-6E87-40E4-88F7-52602B732BAC}"/>
              </a:ext>
            </a:extLst>
          </p:cNvPr>
          <p:cNvCxnSpPr>
            <a:stCxn id="55" idx="3"/>
            <a:endCxn id="202" idx="1"/>
          </p:cNvCxnSpPr>
          <p:nvPr/>
        </p:nvCxnSpPr>
        <p:spPr>
          <a:xfrm flipV="1">
            <a:off x="9642113" y="1795604"/>
            <a:ext cx="367901" cy="429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76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662</Words>
  <Application>Microsoft Office PowerPoint</Application>
  <PresentationFormat>Widescreen</PresentationFormat>
  <Paragraphs>116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Jacqueline Morgan</dc:creator>
  <cp:lastModifiedBy>Jacqueline Morgan</cp:lastModifiedBy>
  <cp:revision>4</cp:revision>
  <dcterms:created xsi:type="dcterms:W3CDTF">2021-07-26T13:49:44Z</dcterms:created>
  <dcterms:modified xsi:type="dcterms:W3CDTF">2021-08-05T12:28:23Z</dcterms:modified>
</cp:coreProperties>
</file>