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x="10692384" cy="7559040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Id1" Type="http://schemas.openxmlformats.org/officeDocument/2006/relationships/slideLayout" Target="../slideLayouts/slideLayout.xml"/></Relationships>
</file>

<file path=ppt/slides/_rels/slide10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6.jpeg"/><Relationship Id="rPictId1" Type="http://schemas.openxmlformats.org/officeDocument/2006/relationships/image" Target="../media/image7.jpeg"/><Relationship Id="rId1" Type="http://schemas.openxmlformats.org/officeDocument/2006/relationships/slideLayout" Target="../slideLayouts/slideLayout.xml"/></Relationships>
</file>

<file path=ppt/slides/_rels/slide11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12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13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8.jpeg"/><Relationship Id="rId1" Type="http://schemas.openxmlformats.org/officeDocument/2006/relationships/slideLayout" Target="../slideLayouts/slideLayout.xml"/></Relationships>
</file>

<file path=ppt/slides/_rels/slide14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9.jpeg"/><Relationship Id="rId1" Type="http://schemas.openxmlformats.org/officeDocument/2006/relationships/slideLayout" Target="../slideLayouts/slideLayout.xml"/></Relationships>
</file>

<file path=ppt/slides/_rels/slide15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16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17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18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0.jpeg"/><Relationship Id="rPictId1" Type="http://schemas.openxmlformats.org/officeDocument/2006/relationships/image" Target="../media/image11.jpeg"/><Relationship Id="rPictId2" Type="http://schemas.openxmlformats.org/officeDocument/2006/relationships/image" Target="../media/image12.jpeg"/><Relationship Id="rPictId3" Type="http://schemas.openxmlformats.org/officeDocument/2006/relationships/image" Target="../media/image13.jpeg"/><Relationship Id="rPictId4" Type="http://schemas.openxmlformats.org/officeDocument/2006/relationships/image" Target="../media/image14.jpeg"/><Relationship Id="rId1" Type="http://schemas.openxmlformats.org/officeDocument/2006/relationships/slideLayout" Target="../slideLayouts/slideLayout.xml"/></Relationships>
</file>

<file path=ppt/slides/_rels/slide19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5.jpeg"/><Relationship Id="rPictId1" Type="http://schemas.openxmlformats.org/officeDocument/2006/relationships/image" Target="../media/image16.jpeg"/><Relationship Id="rPictId2" Type="http://schemas.openxmlformats.org/officeDocument/2006/relationships/image" Target="../media/image17.jpeg"/><Relationship Id="rId1" Type="http://schemas.openxmlformats.org/officeDocument/2006/relationships/slideLayout" Target="../slideLayouts/slideLayout.xml"/></Relationships>
</file>

<file path=ppt/slides/_rels/slide2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2.jpeg"/><Relationship Id="rId1" Type="http://schemas.openxmlformats.org/officeDocument/2006/relationships/slideLayout" Target="../slideLayouts/slideLayout.xml"/></Relationships>
</file>

<file path=ppt/slides/_rels/slide20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8.jpeg"/><Relationship Id="rId1" Type="http://schemas.openxmlformats.org/officeDocument/2006/relationships/slideLayout" Target="../slideLayouts/slideLayout.xml"/></Relationships>
</file>

<file path=ppt/slides/_rels/slide21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22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23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24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9.jpeg"/><Relationship Id="rPictId1" Type="http://schemas.openxmlformats.org/officeDocument/2006/relationships/image" Target="../media/image20.jpeg"/><Relationship Id="rPictId2" Type="http://schemas.openxmlformats.org/officeDocument/2006/relationships/image" Target="../media/image21.jpeg"/><Relationship Id="rPictId3" Type="http://schemas.openxmlformats.org/officeDocument/2006/relationships/image" Target="../media/image22.jpeg"/><Relationship Id="rPictId4" Type="http://schemas.openxmlformats.org/officeDocument/2006/relationships/image" Target="../media/image23.jpeg"/><Relationship Id="rPictId5" Type="http://schemas.openxmlformats.org/officeDocument/2006/relationships/image" Target="../media/image24.jpeg"/><Relationship Id="rPictId6" Type="http://schemas.openxmlformats.org/officeDocument/2006/relationships/image" Target="../media/image25.jpeg"/><Relationship Id="rPictId7" Type="http://schemas.openxmlformats.org/officeDocument/2006/relationships/image" Target="../media/image26.jpeg"/><Relationship Id="rPictId8" Type="http://schemas.openxmlformats.org/officeDocument/2006/relationships/image" Target="../media/image27.jpeg"/><Relationship Id="rPictId9" Type="http://schemas.openxmlformats.org/officeDocument/2006/relationships/image" Target="../media/image28.jpeg"/><Relationship Id="rId1" Type="http://schemas.openxmlformats.org/officeDocument/2006/relationships/slideLayout" Target="../slideLayouts/slideLayout.xml"/></Relationships>
</file>

<file path=ppt/slides/_rels/slide25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26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29.jpeg"/><Relationship Id="rId1" Type="http://schemas.openxmlformats.org/officeDocument/2006/relationships/slideLayout" Target="../slideLayouts/slideLayout.xml"/></Relationships>
</file>

<file path=ppt/slides/_rels/slide27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28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29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30.jpeg"/><Relationship Id="rId1" Type="http://schemas.openxmlformats.org/officeDocument/2006/relationships/slideLayout" Target="../slideLayouts/slideLayout.xml"/></Relationships>
</file>

<file path=ppt/slides/_rels/slide3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3.jpeg"/><Relationship Id="rId1" Type="http://schemas.openxmlformats.org/officeDocument/2006/relationships/slideLayout" Target="../slideLayouts/slideLayout.xml"/></Relationships>
</file>

<file path=ppt/slides/_rels/slide30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31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32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31.jpeg"/><Relationship Id="rPictId1" Type="http://schemas.openxmlformats.org/officeDocument/2006/relationships/image" Target="../media/image32.jpeg"/><Relationship Id="rPictId2" Type="http://schemas.openxmlformats.org/officeDocument/2006/relationships/image" Target="../media/image33.jpeg"/><Relationship Id="rPictId3" Type="http://schemas.openxmlformats.org/officeDocument/2006/relationships/image" Target="../media/image34.jpeg"/><Relationship Id="rPictId4" Type="http://schemas.openxmlformats.org/officeDocument/2006/relationships/image" Target="../media/image35.jpeg"/><Relationship Id="rPictId5" Type="http://schemas.openxmlformats.org/officeDocument/2006/relationships/image" Target="../media/image36.jpeg"/><Relationship Id="rPictId6" Type="http://schemas.openxmlformats.org/officeDocument/2006/relationships/image" Target="../media/image37.jpeg"/><Relationship Id="rId1" Type="http://schemas.openxmlformats.org/officeDocument/2006/relationships/slideLayout" Target="../slideLayouts/slideLayout.xml"/></Relationships>
</file>

<file path=ppt/slides/_rels/slide33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34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38.jpeg"/><Relationship Id="rPictId1" Type="http://schemas.openxmlformats.org/officeDocument/2006/relationships/image" Target="../media/image39.jpeg"/><Relationship Id="rPictId2" Type="http://schemas.openxmlformats.org/officeDocument/2006/relationships/image" Target="../media/image40.jpeg"/><Relationship Id="rPictId3" Type="http://schemas.openxmlformats.org/officeDocument/2006/relationships/image" Target="../media/image41.jpeg"/><Relationship Id="rPictId4" Type="http://schemas.openxmlformats.org/officeDocument/2006/relationships/image" Target="../media/image42.jpeg"/><Relationship Id="rPictId5" Type="http://schemas.openxmlformats.org/officeDocument/2006/relationships/image" Target="../media/image43.jpeg"/><Relationship Id="rId1" Type="http://schemas.openxmlformats.org/officeDocument/2006/relationships/slideLayout" Target="../slideLayouts/slideLayout.xml"/></Relationships>
</file>

<file path=ppt/slides/_rels/slide35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36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37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44.jpeg"/><Relationship Id="rId1" Type="http://schemas.openxmlformats.org/officeDocument/2006/relationships/slideLayout" Target="../slideLayouts/slideLayout.xml"/></Relationships>
</file>

<file path=ppt/slides/_rels/slide38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45.jpeg"/><Relationship Id="rId1" Type="http://schemas.openxmlformats.org/officeDocument/2006/relationships/slideLayout" Target="../slideLayouts/slideLayout.xml"/></Relationships>
</file>

<file path=ppt/slides/_rels/slide39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4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4.jpeg"/><Relationship Id="rId1" Type="http://schemas.openxmlformats.org/officeDocument/2006/relationships/slideLayout" Target="../slideLayouts/slideLayout.xml"/></Relationships>
</file>

<file path=ppt/slides/_rels/slide40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41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42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46.jpeg"/><Relationship Id="rPictId1" Type="http://schemas.openxmlformats.org/officeDocument/2006/relationships/image" Target="../media/image47.jpeg"/><Relationship Id="rPictId2" Type="http://schemas.openxmlformats.org/officeDocument/2006/relationships/image" Target="../media/image48.jpeg"/><Relationship Id="rId1" Type="http://schemas.openxmlformats.org/officeDocument/2006/relationships/slideLayout" Target="../slideLayouts/slideLayout.xml"/></Relationships>
</file>

<file path=ppt/slides/_rels/slide43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44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45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49.jpeg"/><Relationship Id="rId1" Type="http://schemas.openxmlformats.org/officeDocument/2006/relationships/slideLayout" Target="../slideLayouts/slideLayout.xml"/></Relationships>
</file>

<file path=ppt/slides/_rels/slide46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50.jpeg"/><Relationship Id="rId1" Type="http://schemas.openxmlformats.org/officeDocument/2006/relationships/slideLayout" Target="../slideLayouts/slideLayout.xml"/></Relationships>
</file>

<file path=ppt/slides/_rels/slide47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51.jpeg"/><Relationship Id="rPictId1" Type="http://schemas.openxmlformats.org/officeDocument/2006/relationships/image" Target="../media/image52.jpeg"/><Relationship Id="rId1" Type="http://schemas.openxmlformats.org/officeDocument/2006/relationships/slideLayout" Target="../slideLayouts/slideLayout.xml"/></Relationships>
</file>

<file path=ppt/slides/_rels/slide48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5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5.jpeg"/><Relationship Id="rId1" Type="http://schemas.openxmlformats.org/officeDocument/2006/relationships/slideLayout" Target="../slideLayouts/slideLayout.xml"/></Relationships>
</file>

<file path=ppt/slides/_rels/slide6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7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8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9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856488" y="694944"/>
            <a:ext cx="3331464" cy="917448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885444" y="2324100"/>
            <a:ext cx="8913876" cy="1007364"/>
          </a:xfrm>
          <a:prstGeom prst="rect">
            <a:avLst/>
          </a:prstGeom>
          <a:solidFill>
            <a:srgbClr val="D66156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7000">
                <a:solidFill>
                  <a:srgbClr val="D8D8D8"/>
                </a:solidFill>
                <a:latin typeface="SimSun"/>
                <a:ea typeface="SimSun"/>
              </a:rPr>
              <a:t>机三号收斜</a:t>
            </a:r>
            <a:r>
              <a:rPr lang="en-US" sz="1300">
                <a:solidFill>
                  <a:srgbClr val="D8D8D8"/>
                </a:solidFill>
                <a:latin typeface="Times New Roman"/>
              </a:rPr>
              <a:t>fcH*</a:t>
            </a:r>
            <a:r>
              <a:rPr lang="zh-CN" sz="7000">
                <a:solidFill>
                  <a:srgbClr val="D8D8D8"/>
                </a:solidFill>
                <a:latin typeface="SimSun"/>
                <a:ea typeface="SimSun"/>
              </a:rPr>
              <a:t>酬尚</a:t>
            </a:r>
          </a:p>
        </p:txBody>
      </p:sp>
      <p:sp>
        <p:nvSpPr>
          <p:cNvPr id="4" name=""/>
          <p:cNvSpPr/>
          <p:nvPr/>
        </p:nvSpPr>
        <p:spPr>
          <a:xfrm>
            <a:off x="3026664" y="4282440"/>
            <a:ext cx="6019800" cy="19354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spcAft>
                <a:spcPts val="700"/>
              </a:spcAft>
            </a:pPr>
            <a:r>
              <a:rPr lang="zh-CN" i="1" sz="3500">
                <a:solidFill>
                  <a:srgbClr val="292929"/>
                </a:solidFill>
                <a:latin typeface="Arial"/>
                <a:ea typeface="Arial"/>
              </a:rPr>
              <a:t>006</a:t>
            </a:r>
            <a:r>
              <a:rPr lang="zh-CN" i="1" sz="2700">
                <a:solidFill>
                  <a:srgbClr val="292929"/>
                </a:solidFill>
                <a:latin typeface="SimSun"/>
                <a:ea typeface="SimSun"/>
              </a:rPr>
              <a:t>队</a:t>
            </a:r>
          </a:p>
          <a:p>
            <a:pPr algn="ctr" indent="0">
              <a:spcAft>
                <a:spcPts val="2730"/>
              </a:spcAft>
            </a:pPr>
            <a:r>
              <a:rPr lang="zh-CN" sz="2700">
                <a:solidFill>
                  <a:srgbClr val="292929"/>
                </a:solidFill>
                <a:latin typeface="SimSun"/>
                <a:ea typeface="SimSun"/>
              </a:rPr>
              <a:t>王一凯裴哲浩肖宇</a:t>
            </a:r>
          </a:p>
          <a:p>
            <a:pPr marL="4058480" indent="0"/>
            <a:r>
              <a:rPr lang="en-US" sz="2500">
                <a:solidFill>
                  <a:srgbClr val="616D61"/>
                </a:solidFill>
                <a:latin typeface="Arial"/>
              </a:rPr>
              <a:t>2014-10.15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7562088" y="527304"/>
            <a:ext cx="2118360" cy="576072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438656" y="3316224"/>
            <a:ext cx="8244840" cy="3593592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1344168" y="585216"/>
            <a:ext cx="3468624" cy="539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3600">
                <a:latin typeface="SimSun"/>
                <a:ea typeface="SimSun"/>
              </a:rPr>
              <a:t>模型建立与求解</a:t>
            </a:r>
          </a:p>
        </p:txBody>
      </p:sp>
      <p:sp>
        <p:nvSpPr>
          <p:cNvPr id="5" name=""/>
          <p:cNvSpPr/>
          <p:nvPr/>
        </p:nvSpPr>
        <p:spPr>
          <a:xfrm>
            <a:off x="1200912" y="1399032"/>
            <a:ext cx="8382000" cy="164592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533400">
              <a:lnSpc>
                <a:spcPts val="3296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以上分析验证了确定着陆准备轨道近月点和远月点 位置的理论可行性，但其中用计算机仿真求解甲的过程 非常繁琐，此处在嫦娥三号着陆现场数据资料的基础 上建立抛物线定位模型进行求解。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225296" y="556260"/>
            <a:ext cx="8453628" cy="5501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101600"/>
            <a:r>
              <a:rPr lang="zh-CN" sz="3600">
                <a:latin typeface="SimSun"/>
                <a:ea typeface="SimSun"/>
              </a:rPr>
              <a:t>模型建立与求解                     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XIXN</a:t>
            </a:r>
            <a:r>
              <a:rPr lang="en-US" b="1" u="sng" sz="2500">
                <a:solidFill>
                  <a:srgbClr val="1C1A1A"/>
                </a:solidFill>
                <a:latin typeface="SimSun"/>
              </a:rPr>
              <a:t>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KAOTONO</a:t>
            </a:r>
            <a:r>
              <a:rPr lang="en-US" b="1" u="sng" sz="2500">
                <a:solidFill>
                  <a:srgbClr val="1C1A1A"/>
                </a:solidFill>
                <a:latin typeface="SimSun"/>
              </a:rPr>
              <a:t>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UNIV6RSI^&lt;</a:t>
            </a:r>
          </a:p>
        </p:txBody>
      </p:sp>
      <p:sp>
        <p:nvSpPr>
          <p:cNvPr id="3" name=""/>
          <p:cNvSpPr/>
          <p:nvPr/>
        </p:nvSpPr>
        <p:spPr>
          <a:xfrm>
            <a:off x="1225296" y="1397508"/>
            <a:ext cx="8453628" cy="252222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520700">
              <a:spcAft>
                <a:spcPts val="630"/>
              </a:spcAft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设椭圆轨道近月点</a:t>
            </a:r>
            <a:r>
              <a:rPr lang="zh-CN" i="1" sz="1900">
                <a:latin typeface="SimSun"/>
                <a:ea typeface="SimSun"/>
              </a:rPr>
              <a:t>外</a:t>
            </a:r>
            <a:r>
              <a:rPr lang="zh-CN" sz="1900">
                <a:latin typeface="SimSun"/>
                <a:ea typeface="SimSun"/>
              </a:rPr>
              <a:t>（</a:t>
            </a:r>
            <a:r>
              <a:rPr lang="zh-CN" i="1" sz="1900">
                <a:latin typeface="SimSun"/>
                <a:ea typeface="SimSun"/>
              </a:rPr>
              <a:t>。</a:t>
            </a:r>
            <a:r>
              <a:rPr lang="zh-CN" b="1" sz="2500">
                <a:latin typeface="SimSun"/>
                <a:ea typeface="SimSun"/>
              </a:rPr>
              <a:t>0 </a:t>
            </a:r>
            <a:r>
              <a:rPr lang="zh-CN" sz="2400">
                <a:latin typeface="Times New Roman"/>
                <a:ea typeface="Times New Roman"/>
              </a:rPr>
              <a:t>-</a:t>
            </a:r>
            <a:r>
              <a:rPr lang="zh-CN" i="1" sz="1900">
                <a:latin typeface="SimSun"/>
                <a:ea typeface="SimSun"/>
              </a:rPr>
              <a:t>代</a:t>
            </a:r>
            <a:r>
              <a:rPr lang="zh-CN" sz="2200">
                <a:latin typeface="Times New Roman"/>
                <a:ea typeface="Times New Roman"/>
              </a:rPr>
              <a:t>,15.00</a:t>
            </a:r>
            <a:r>
              <a:rPr lang="zh-CN" sz="1900">
                <a:latin typeface="SimSun"/>
                <a:ea typeface="SimSun"/>
              </a:rPr>
              <a:t>）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,则</a:t>
            </a:r>
          </a:p>
          <a:p>
            <a:pPr marL="609160" indent="0">
              <a:spcAft>
                <a:spcPts val="1120"/>
              </a:spcAft>
            </a:pPr>
            <a:r>
              <a:rPr lang="en-US" i="1" sz="2400">
                <a:latin typeface="Times New Roman"/>
              </a:rPr>
              <a:t>P</a:t>
            </a:r>
            <a:r>
              <a:rPr lang="en-US" i="1" sz="1400">
                <a:latin typeface="Times New Roman"/>
              </a:rPr>
              <a:t>1</a:t>
            </a:r>
            <a:r>
              <a:rPr lang="en-US" sz="2500">
                <a:latin typeface="SimSun"/>
              </a:rPr>
              <a:t> （（</a:t>
            </a:r>
            <a:r>
              <a:rPr lang="en-US" sz="2400">
                <a:latin typeface="Times New Roman"/>
              </a:rPr>
              <a:t>30.44 </a:t>
            </a:r>
            <a:r>
              <a:rPr lang="zh-CN" sz="1900">
                <a:latin typeface="SimSun"/>
                <a:ea typeface="SimSun"/>
              </a:rPr>
              <a:t>- </a:t>
            </a:r>
            <a:r>
              <a:rPr lang="en-US" i="1" sz="2300">
                <a:latin typeface="Arial"/>
              </a:rPr>
              <a:t>p</a:t>
            </a:r>
            <a:r>
              <a:rPr lang="en-US" i="1" baseline="-25000" sz="1400">
                <a:latin typeface="Times New Roman"/>
              </a:rPr>
              <a:t>0</a:t>
            </a:r>
            <a:r>
              <a:rPr lang="zh-CN" sz="2500">
                <a:latin typeface="SimSun"/>
                <a:ea typeface="SimSun"/>
              </a:rPr>
              <a:t>）矛 /</a:t>
            </a:r>
            <a:r>
              <a:rPr lang="en-US" sz="2400">
                <a:latin typeface="Times New Roman"/>
              </a:rPr>
              <a:t>180,14.89</a:t>
            </a:r>
            <a:r>
              <a:rPr lang="en-US" sz="2500">
                <a:latin typeface="SimSun"/>
              </a:rPr>
              <a:t>）</a:t>
            </a:r>
            <a:r>
              <a:rPr lang="en-US" sz="2400">
                <a:latin typeface="Times New Roman"/>
              </a:rPr>
              <a:t>, </a:t>
            </a:r>
            <a:r>
              <a:rPr lang="en-US" i="1" sz="2400">
                <a:latin typeface="Times New Roman"/>
              </a:rPr>
              <a:t>P</a:t>
            </a:r>
            <a:r>
              <a:rPr lang="en-US" i="1" sz="1400">
                <a:latin typeface="Times New Roman"/>
              </a:rPr>
              <a:t>2</a:t>
            </a:r>
            <a:r>
              <a:rPr lang="en-US" sz="2500">
                <a:latin typeface="SimSun"/>
              </a:rPr>
              <a:t> （（</a:t>
            </a:r>
            <a:r>
              <a:rPr lang="en-US" sz="2400">
                <a:latin typeface="Times New Roman"/>
              </a:rPr>
              <a:t>44.12 </a:t>
            </a:r>
            <a:r>
              <a:rPr lang="zh-CN" sz="1900">
                <a:latin typeface="SimSun"/>
                <a:ea typeface="SimSun"/>
              </a:rPr>
              <a:t>-</a:t>
            </a:r>
            <a:r>
              <a:rPr lang="en-US" i="1" sz="2700">
                <a:latin typeface="SimSun"/>
              </a:rPr>
              <a:t>（</a:t>
            </a:r>
            <a:r>
              <a:rPr lang="en-US" i="1" sz="2300">
                <a:latin typeface="Arial"/>
              </a:rPr>
              <a:t>p</a:t>
            </a:r>
            <a:r>
              <a:rPr lang="en-US" i="1" baseline="-25000" sz="1400">
                <a:latin typeface="Times New Roman"/>
              </a:rPr>
              <a:t>0</a:t>
            </a:r>
            <a:r>
              <a:rPr lang="zh-CN" sz="2500">
                <a:latin typeface="SimSun"/>
                <a:ea typeface="SimSun"/>
              </a:rPr>
              <a:t>）矛 /</a:t>
            </a:r>
            <a:r>
              <a:rPr lang="en-US" sz="2400">
                <a:latin typeface="Times New Roman"/>
              </a:rPr>
              <a:t>180,3.00</a:t>
            </a:r>
            <a:r>
              <a:rPr lang="zh-CN" sz="2500">
                <a:latin typeface="SimSun"/>
                <a:ea typeface="SimSun"/>
              </a:rPr>
              <a:t>）</a:t>
            </a:r>
          </a:p>
          <a:p>
            <a:pPr indent="520700">
              <a:lnSpc>
                <a:spcPts val="3288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近月点处抛物线切线方向与。丫</a:t>
            </a:r>
            <a:r>
              <a:rPr lang="zh-CN" sz="1800">
                <a:solidFill>
                  <a:srgbClr val="4E0000"/>
                </a:solidFill>
                <a:latin typeface="Garamond"/>
                <a:ea typeface="Garamond"/>
              </a:rPr>
              <a:t>1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轴夹角可近似为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90 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度，因此在处对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y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求导可得</a:t>
            </a:r>
            <a:r>
              <a:rPr lang="en-US" i="1" sz="2400">
                <a:latin typeface="Times New Roman"/>
              </a:rPr>
              <a:t>y</a:t>
            </a:r>
            <a:r>
              <a:rPr lang="en-US" i="1" baseline="30000" sz="2400">
                <a:latin typeface="Times New Roman"/>
              </a:rPr>
              <a:t>f</a:t>
            </a:r>
            <a:r>
              <a:rPr lang="zh-CN" sz="2500">
                <a:latin typeface="SimSun"/>
                <a:ea typeface="SimSun"/>
              </a:rPr>
              <a:t>（</a:t>
            </a:r>
            <a:r>
              <a:rPr lang="zh-CN" sz="2400">
                <a:latin typeface="Times New Roman"/>
                <a:ea typeface="Times New Roman"/>
              </a:rPr>
              <a:t>0</a:t>
            </a:r>
            <a:r>
              <a:rPr lang="zh-CN" sz="2500">
                <a:latin typeface="SimSun"/>
                <a:ea typeface="SimSun"/>
              </a:rPr>
              <a:t>） </a:t>
            </a:r>
            <a:r>
              <a:rPr lang="en-US" i="1" sz="2800">
                <a:latin typeface="SimSun"/>
              </a:rPr>
              <a:t>= </a:t>
            </a:r>
            <a:r>
              <a:rPr lang="en-US" i="1" sz="2400">
                <a:latin typeface="Times New Roman"/>
              </a:rPr>
              <a:t>b</a:t>
            </a:r>
            <a:r>
              <a:rPr lang="en-US" sz="1900">
                <a:latin typeface="SimSun"/>
              </a:rPr>
              <a:t> </a:t>
            </a:r>
            <a:r>
              <a:rPr lang="zh-CN" sz="1900">
                <a:latin typeface="SimSun"/>
                <a:ea typeface="SimSun"/>
              </a:rPr>
              <a:t>= </a:t>
            </a:r>
            <a:r>
              <a:rPr lang="zh-CN" sz="2400">
                <a:latin typeface="Times New Roman"/>
                <a:ea typeface="Times New Roman"/>
              </a:rPr>
              <a:t>0, </a:t>
            </a:r>
            <a:r>
              <a:rPr lang="en-US" i="1" sz="2400">
                <a:latin typeface="Times New Roman"/>
              </a:rPr>
              <a:t>y</a:t>
            </a:r>
            <a:r>
              <a:rPr lang="en-US" sz="2500">
                <a:latin typeface="SimSun"/>
              </a:rPr>
              <a:t>（</a:t>
            </a:r>
            <a:r>
              <a:rPr lang="en-US" sz="2400">
                <a:latin typeface="Times New Roman"/>
              </a:rPr>
              <a:t>0 </a:t>
            </a:r>
            <a:r>
              <a:rPr lang="en-US" sz="2500">
                <a:latin typeface="SimSun"/>
              </a:rPr>
              <a:t>） </a:t>
            </a:r>
            <a:r>
              <a:rPr lang="en-US" sz="1900">
                <a:latin typeface="SimSun"/>
              </a:rPr>
              <a:t>= </a:t>
            </a:r>
            <a:r>
              <a:rPr lang="en-US" i="1" sz="2400">
                <a:latin typeface="Times New Roman"/>
              </a:rPr>
              <a:t>c</a:t>
            </a:r>
            <a:r>
              <a:rPr lang="en-US" sz="1900">
                <a:latin typeface="SimSun"/>
              </a:rPr>
              <a:t> = </a:t>
            </a:r>
            <a:r>
              <a:rPr lang="en-US" sz="2400">
                <a:latin typeface="Times New Roman"/>
              </a:rPr>
              <a:t>15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。</a:t>
            </a:r>
          </a:p>
          <a:p>
            <a:pPr indent="520700">
              <a:lnSpc>
                <a:spcPts val="3288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最后，可通过两方程作比求甲</a:t>
            </a:r>
            <a:r>
              <a:rPr lang="zh-CN" sz="5500">
                <a:solidFill>
                  <a:srgbClr val="4E0000"/>
                </a:solidFill>
                <a:latin typeface="SimSun"/>
                <a:ea typeface="SimSun"/>
              </a:rPr>
              <a:t>。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。</a:t>
            </a:r>
          </a:p>
        </p:txBody>
      </p:sp>
      <p:sp>
        <p:nvSpPr>
          <p:cNvPr id="4" name=""/>
          <p:cNvSpPr/>
          <p:nvPr/>
        </p:nvSpPr>
        <p:spPr>
          <a:xfrm>
            <a:off x="2545080" y="4236720"/>
            <a:ext cx="5815584" cy="10027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lnSpc>
                <a:spcPts val="3708"/>
              </a:lnSpc>
            </a:pPr>
            <a:r>
              <a:rPr lang="zh-CN" u="sng" sz="2500">
                <a:latin typeface="SimSun"/>
                <a:ea typeface="SimSun"/>
              </a:rPr>
              <a:t>两</a:t>
            </a:r>
            <a:r>
              <a:rPr lang="zh-CN" sz="2500">
                <a:latin typeface="SimSun"/>
                <a:ea typeface="SimSun"/>
              </a:rPr>
              <a:t>=</a:t>
            </a:r>
            <a:r>
              <a:rPr lang="en-US" sz="2700">
                <a:latin typeface="Times New Roman"/>
              </a:rPr>
              <a:t>'</a:t>
            </a:r>
            <a:r>
              <a:rPr lang="zh-CN" u="sng" baseline="30000" sz="2700">
                <a:latin typeface="Times New Roman"/>
                <a:ea typeface="Times New Roman"/>
              </a:rPr>
              <a:t>30</a:t>
            </a:r>
            <a:r>
              <a:rPr lang="zh-CN" u="sng" sz="2600">
                <a:latin typeface="Times New Roman"/>
                <a:ea typeface="Times New Roman"/>
              </a:rPr>
              <a:t>.</a:t>
            </a:r>
            <a:r>
              <a:rPr lang="zh-CN" u="sng" baseline="30000" sz="2700">
                <a:latin typeface="Times New Roman"/>
                <a:ea typeface="Times New Roman"/>
              </a:rPr>
              <a:t>44</a:t>
            </a:r>
            <a:r>
              <a:rPr lang="zh-CN" u="sng" sz="2700">
                <a:latin typeface="Times New Roman"/>
                <a:ea typeface="Times New Roman"/>
              </a:rPr>
              <a:t> </a:t>
            </a:r>
            <a:r>
              <a:rPr lang="zh-CN" u="sng" sz="2500">
                <a:latin typeface="SimSun"/>
                <a:ea typeface="SimSun"/>
              </a:rPr>
              <a:t>- </a:t>
            </a:r>
            <a:r>
              <a:rPr lang="zh-CN" i="1" u="sng" sz="2500">
                <a:latin typeface="SimSun"/>
                <a:ea typeface="SimSun"/>
              </a:rPr>
              <a:t>甲</a:t>
            </a:r>
            <a:r>
              <a:rPr lang="zh-CN" i="1" u="sng" sz="1500">
                <a:latin typeface="Times New Roman"/>
                <a:ea typeface="Times New Roman"/>
              </a:rPr>
              <a:t>0</a:t>
            </a:r>
            <a:r>
              <a:rPr lang="zh-CN" sz="2500">
                <a:latin typeface="SimSun"/>
                <a:ea typeface="SimSun"/>
              </a:rPr>
              <a:t>、= </a:t>
            </a:r>
            <a:r>
              <a:rPr lang="en-US" i="1" u="sng" baseline="30000" sz="1500">
                <a:latin typeface="Times New Roman"/>
              </a:rPr>
              <a:t>y</a:t>
            </a:r>
            <a:r>
              <a:rPr lang="en-US" u="sng" sz="1500">
                <a:latin typeface="Times New Roman"/>
              </a:rPr>
              <a:t>1 </a:t>
            </a:r>
            <a:r>
              <a:rPr lang="zh-CN" u="sng" baseline="30000" sz="2500">
                <a:latin typeface="SimSun"/>
                <a:ea typeface="SimSun"/>
              </a:rPr>
              <a:t>-</a:t>
            </a:r>
            <a:r>
              <a:rPr lang="zh-CN" u="sng" baseline="30000" sz="2700">
                <a:latin typeface="Times New Roman"/>
                <a:ea typeface="Times New Roman"/>
              </a:rPr>
              <a:t>15</a:t>
            </a:r>
            <a:r>
              <a:rPr lang="zh-CN" sz="2700">
                <a:latin typeface="Times New Roman"/>
                <a:ea typeface="Times New Roman"/>
              </a:rPr>
              <a:t> </a:t>
            </a:r>
            <a:r>
              <a:rPr lang="zh-CN" sz="2500">
                <a:latin typeface="SimSun"/>
                <a:ea typeface="SimSun"/>
              </a:rPr>
              <a:t>= </a:t>
            </a:r>
            <a:r>
              <a:rPr lang="zh-CN" u="sng" baseline="30000" sz="2700">
                <a:latin typeface="Times New Roman"/>
                <a:ea typeface="Times New Roman"/>
              </a:rPr>
              <a:t>14</a:t>
            </a:r>
            <a:r>
              <a:rPr lang="zh-CN" u="sng" sz="2600">
                <a:latin typeface="Times New Roman"/>
                <a:ea typeface="Times New Roman"/>
              </a:rPr>
              <a:t>.</a:t>
            </a:r>
            <a:r>
              <a:rPr lang="zh-CN" u="sng" baseline="30000" sz="2700">
                <a:latin typeface="Times New Roman"/>
                <a:ea typeface="Times New Roman"/>
              </a:rPr>
              <a:t>89</a:t>
            </a:r>
            <a:r>
              <a:rPr lang="zh-CN" u="sng" sz="2700">
                <a:latin typeface="Times New Roman"/>
                <a:ea typeface="Times New Roman"/>
              </a:rPr>
              <a:t> </a:t>
            </a:r>
            <a:r>
              <a:rPr lang="zh-CN" u="sng" sz="2500">
                <a:latin typeface="SimSun"/>
                <a:ea typeface="SimSun"/>
              </a:rPr>
              <a:t>-</a:t>
            </a:r>
            <a:r>
              <a:rPr lang="zh-CN" u="sng" baseline="30000" sz="2700">
                <a:latin typeface="Times New Roman"/>
                <a:ea typeface="Times New Roman"/>
              </a:rPr>
              <a:t>15 </a:t>
            </a:r>
            <a:r>
              <a:rPr lang="en-US" i="1" sz="2700">
                <a:latin typeface="Times New Roman"/>
              </a:rPr>
              <a:t>ax</a:t>
            </a:r>
            <a:r>
              <a:rPr lang="zh-CN" i="1" sz="2700">
                <a:latin typeface="Times New Roman"/>
                <a:ea typeface="Times New Roman"/>
              </a:rPr>
              <a:t>[ —</a:t>
            </a:r>
            <a:r>
              <a:rPr lang="zh-CN" sz="2500">
                <a:latin typeface="SimSun"/>
                <a:ea typeface="SimSun"/>
              </a:rPr>
              <a:t> </a:t>
            </a:r>
            <a:r>
              <a:rPr lang="en-US" sz="2500">
                <a:latin typeface="SimSun"/>
              </a:rPr>
              <a:t>[ </a:t>
            </a:r>
            <a:r>
              <a:rPr lang="en-US" sz="2600">
                <a:latin typeface="Times New Roman"/>
              </a:rPr>
              <a:t>44.12</a:t>
            </a:r>
            <a:r>
              <a:rPr lang="zh-CN" sz="2500">
                <a:latin typeface="SimSun"/>
                <a:ea typeface="SimSun"/>
              </a:rPr>
              <a:t>-</a:t>
            </a:r>
            <a:r>
              <a:rPr lang="zh-CN" i="1" sz="2500">
                <a:latin typeface="SimSun"/>
                <a:ea typeface="SimSun"/>
              </a:rPr>
              <a:t>。</a:t>
            </a:r>
            <a:r>
              <a:rPr lang="zh-CN" baseline="-25000" sz="2700">
                <a:latin typeface="Times New Roman"/>
                <a:ea typeface="Times New Roman"/>
              </a:rPr>
              <a:t>0</a:t>
            </a:r>
            <a:r>
              <a:rPr lang="zh-CN" sz="2700">
                <a:latin typeface="Times New Roman"/>
                <a:ea typeface="Times New Roman"/>
              </a:rPr>
              <a:t> </a:t>
            </a:r>
            <a:r>
              <a:rPr lang="zh-CN" sz="2500">
                <a:latin typeface="SimSun"/>
                <a:ea typeface="SimSun"/>
              </a:rPr>
              <a:t>厂 </a:t>
            </a:r>
            <a:r>
              <a:rPr lang="en-US" i="1" sz="2700">
                <a:latin typeface="Times New Roman"/>
              </a:rPr>
              <a:t>y</a:t>
            </a:r>
            <a:r>
              <a:rPr lang="en-US" baseline="-25000" sz="2700">
                <a:latin typeface="Times New Roman"/>
              </a:rPr>
              <a:t>2</a:t>
            </a:r>
            <a:r>
              <a:rPr lang="en-US" sz="2500">
                <a:latin typeface="SimSun"/>
              </a:rPr>
              <a:t>-</a:t>
            </a:r>
            <a:r>
              <a:rPr lang="en-US" sz="2600">
                <a:latin typeface="Times New Roman"/>
              </a:rPr>
              <a:t>15 </a:t>
            </a:r>
            <a:r>
              <a:rPr lang="zh-CN" sz="2600">
                <a:latin typeface="Times New Roman"/>
                <a:ea typeface="Times New Roman"/>
              </a:rPr>
              <a:t>— </a:t>
            </a:r>
            <a:r>
              <a:rPr lang="en-US" sz="2600">
                <a:latin typeface="Times New Roman"/>
              </a:rPr>
              <a:t>3.00</a:t>
            </a:r>
            <a:r>
              <a:rPr lang="en-US" sz="2500">
                <a:latin typeface="SimSun"/>
              </a:rPr>
              <a:t>-</a:t>
            </a:r>
            <a:r>
              <a:rPr lang="en-US" sz="2600">
                <a:latin typeface="Times New Roman"/>
              </a:rPr>
              <a:t>15</a:t>
            </a:r>
          </a:p>
        </p:txBody>
      </p:sp>
      <p:sp>
        <p:nvSpPr>
          <p:cNvPr id="5" name=""/>
          <p:cNvSpPr/>
          <p:nvPr/>
        </p:nvSpPr>
        <p:spPr>
          <a:xfrm>
            <a:off x="1219200" y="5644896"/>
            <a:ext cx="8327136" cy="12222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520700">
              <a:lnSpc>
                <a:spcPts val="3216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求解甲</a:t>
            </a:r>
            <a:r>
              <a:rPr lang="zh-CN" sz="5500">
                <a:solidFill>
                  <a:srgbClr val="4E0000"/>
                </a:solidFill>
                <a:latin typeface="SimSun"/>
                <a:ea typeface="SimSun"/>
              </a:rPr>
              <a:t>°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,可确定着陆准备轨道近月点的位置为 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19.06W, 28.96N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,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距月球表面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15km;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远月点的位置为 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160.94E, 28.96S,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距月 球表面 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100km</a:t>
            </a:r>
            <a:r>
              <a:rPr lang="en-US" sz="2500">
                <a:solidFill>
                  <a:srgbClr val="4E0000"/>
                </a:solidFill>
                <a:latin typeface="SimSun"/>
              </a:rPr>
              <a:t>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200912" y="556260"/>
            <a:ext cx="8478012" cy="5501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114300"/>
            <a:r>
              <a:rPr lang="zh-CN" sz="3600">
                <a:latin typeface="SimSun"/>
                <a:ea typeface="SimSun"/>
              </a:rPr>
              <a:t>模型建立与求解                     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XIXN</a:t>
            </a:r>
            <a:r>
              <a:rPr lang="en-US" b="1" u="sng" sz="2500">
                <a:solidFill>
                  <a:srgbClr val="1C1A1A"/>
                </a:solidFill>
                <a:latin typeface="SimSun"/>
              </a:rPr>
              <a:t>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KAOTONO</a:t>
            </a:r>
            <a:r>
              <a:rPr lang="en-US" b="1" u="sng" sz="2500">
                <a:solidFill>
                  <a:srgbClr val="1C1A1A"/>
                </a:solidFill>
                <a:latin typeface="SimSun"/>
              </a:rPr>
              <a:t>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UNIV6RSI^&lt;</a:t>
            </a:r>
          </a:p>
        </p:txBody>
      </p:sp>
      <p:sp>
        <p:nvSpPr>
          <p:cNvPr id="3" name=""/>
          <p:cNvSpPr/>
          <p:nvPr/>
        </p:nvSpPr>
        <p:spPr>
          <a:xfrm>
            <a:off x="1200912" y="1418844"/>
            <a:ext cx="8478012" cy="50215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0">
              <a:lnSpc>
                <a:spcPts val="3321"/>
              </a:lnSpc>
            </a:pPr>
            <a:r>
              <a:rPr lang="en-US" sz="2700">
                <a:solidFill>
                  <a:srgbClr val="4E0000"/>
                </a:solidFill>
                <a:latin typeface="Garamond"/>
              </a:rPr>
              <a:t>1.2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嫦娥三号相应速度求解</a:t>
            </a:r>
          </a:p>
          <a:p>
            <a:pPr algn="just" indent="0">
              <a:lnSpc>
                <a:spcPts val="3321"/>
              </a:lnSpc>
            </a:pP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1) 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物理关系模型</a:t>
            </a:r>
          </a:p>
          <a:p>
            <a:pPr indent="533400">
              <a:spcAft>
                <a:spcPts val="770"/>
              </a:spcAft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开普勒定律：</a:t>
            </a:r>
            <a:r>
              <a:rPr lang="en-US" i="1" sz="2700">
                <a:latin typeface="Times New Roman"/>
              </a:rPr>
              <a:t>v</a:t>
            </a:r>
            <a:r>
              <a:rPr lang="en-US" i="1" sz="1500">
                <a:latin typeface="Times New Roman"/>
              </a:rPr>
              <a:t>1 </a:t>
            </a:r>
            <a:r>
              <a:rPr lang="en-US" i="1" sz="3400">
                <a:latin typeface="Arial"/>
              </a:rPr>
              <a:t>(</a:t>
            </a:r>
            <a:r>
              <a:rPr lang="en-US" i="1" sz="2700">
                <a:latin typeface="Times New Roman"/>
              </a:rPr>
              <a:t>a </a:t>
            </a:r>
            <a:r>
              <a:rPr lang="zh-CN" i="1" sz="2500">
                <a:latin typeface="SimSun"/>
                <a:ea typeface="SimSun"/>
              </a:rPr>
              <a:t>- </a:t>
            </a:r>
            <a:r>
              <a:rPr lang="en-US" i="1" sz="2700">
                <a:latin typeface="Times New Roman"/>
              </a:rPr>
              <a:t>c</a:t>
            </a:r>
            <a:r>
              <a:rPr lang="zh-CN" sz="2500">
                <a:latin typeface="SimSun"/>
                <a:ea typeface="SimSun"/>
              </a:rPr>
              <a:t>) </a:t>
            </a:r>
            <a:r>
              <a:rPr lang="en-US" i="1" sz="2700">
                <a:latin typeface="Times New Roman"/>
              </a:rPr>
              <a:t>dt</a:t>
            </a:r>
            <a:r>
              <a:rPr lang="en-US" b="1" sz="2500">
                <a:latin typeface="SimSun"/>
              </a:rPr>
              <a:t> </a:t>
            </a:r>
            <a:r>
              <a:rPr lang="zh-CN" b="1" sz="2500">
                <a:latin typeface="SimSun"/>
                <a:ea typeface="SimSun"/>
              </a:rPr>
              <a:t>= </a:t>
            </a:r>
            <a:r>
              <a:rPr lang="en-US" i="1" sz="2700">
                <a:latin typeface="Times New Roman"/>
              </a:rPr>
              <a:t>v</a:t>
            </a:r>
            <a:r>
              <a:rPr lang="en-US" i="1" baseline="-25000" sz="2700">
                <a:latin typeface="Times New Roman"/>
              </a:rPr>
              <a:t>2</a:t>
            </a:r>
            <a:r>
              <a:rPr lang="en-US" i="1" sz="3400">
                <a:latin typeface="Arial"/>
              </a:rPr>
              <a:t>(</a:t>
            </a:r>
            <a:r>
              <a:rPr lang="en-US" i="1" sz="2700">
                <a:latin typeface="Times New Roman"/>
              </a:rPr>
              <a:t>a</a:t>
            </a:r>
            <a:r>
              <a:rPr lang="en-US" b="1" sz="2500">
                <a:latin typeface="SimSun"/>
              </a:rPr>
              <a:t> </a:t>
            </a:r>
            <a:r>
              <a:rPr lang="zh-CN" b="1" sz="2500">
                <a:latin typeface="SimSun"/>
                <a:ea typeface="SimSun"/>
              </a:rPr>
              <a:t>+ </a:t>
            </a:r>
            <a:r>
              <a:rPr lang="en-US" i="1" sz="2700">
                <a:latin typeface="Times New Roman"/>
              </a:rPr>
              <a:t>c</a:t>
            </a:r>
            <a:r>
              <a:rPr lang="en-US" sz="2500">
                <a:latin typeface="SimSun"/>
              </a:rPr>
              <a:t>) </a:t>
            </a:r>
            <a:r>
              <a:rPr lang="en-US" i="1" sz="2700">
                <a:latin typeface="Times New Roman"/>
              </a:rPr>
              <a:t>dt</a:t>
            </a:r>
          </a:p>
          <a:p>
            <a:pPr marL="2923100" indent="0"/>
            <a:r>
              <a:rPr lang="en-US" sz="2600">
                <a:latin typeface="Times New Roman"/>
              </a:rPr>
              <a:t>1  </a:t>
            </a:r>
            <a:r>
              <a:rPr lang="en-US" baseline="-25000" sz="2600">
                <a:latin typeface="Times New Roman"/>
              </a:rPr>
              <a:t>2</a:t>
            </a:r>
            <a:r>
              <a:rPr lang="en-US" sz="2600">
                <a:latin typeface="Times New Roman"/>
              </a:rPr>
              <a:t> </a:t>
            </a:r>
            <a:r>
              <a:rPr lang="en-US" i="1" sz="2600">
                <a:latin typeface="Times New Roman"/>
              </a:rPr>
              <a:t>GM</a:t>
            </a:r>
            <a:r>
              <a:rPr lang="en-US" sz="2600">
                <a:latin typeface="Times New Roman"/>
              </a:rPr>
              <a:t> 1  </a:t>
            </a:r>
            <a:r>
              <a:rPr lang="en-US" baseline="-25000" sz="2600">
                <a:latin typeface="Times New Roman"/>
              </a:rPr>
              <a:t>2</a:t>
            </a:r>
            <a:r>
              <a:rPr lang="en-US" sz="2600">
                <a:latin typeface="Times New Roman"/>
              </a:rPr>
              <a:t> </a:t>
            </a:r>
            <a:r>
              <a:rPr lang="en-US" i="1" sz="2600">
                <a:latin typeface="Times New Roman"/>
              </a:rPr>
              <a:t>GM</a:t>
            </a:r>
          </a:p>
          <a:p>
            <a:pPr indent="533400">
              <a:spcAft>
                <a:spcPts val="2590"/>
              </a:spcAft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能量守恒定律：</a:t>
            </a:r>
            <a:r>
              <a:rPr lang="en-US" sz="2600">
                <a:latin typeface="Times New Roman"/>
              </a:rPr>
              <a:t>2</a:t>
            </a:r>
            <a:r>
              <a:rPr lang="en-US" i="1" baseline="30000" sz="2600">
                <a:latin typeface="Times New Roman"/>
              </a:rPr>
              <a:t>mV</a:t>
            </a:r>
            <a:r>
              <a:rPr lang="en-US" i="1" sz="1500">
                <a:latin typeface="Times New Roman"/>
              </a:rPr>
              <a:t>1</a:t>
            </a:r>
            <a:r>
              <a:rPr lang="en-US" b="1" sz="2500">
                <a:latin typeface="SimSun"/>
              </a:rPr>
              <a:t> </a:t>
            </a:r>
            <a:r>
              <a:rPr lang="zh-CN" b="1" sz="2500">
                <a:latin typeface="SimSun"/>
                <a:ea typeface="SimSun"/>
              </a:rPr>
              <a:t>-⑶</a:t>
            </a:r>
            <a:r>
              <a:rPr lang="en-US" b="1" sz="2500">
                <a:latin typeface="SimSun"/>
              </a:rPr>
              <a:t>_ </a:t>
            </a:r>
            <a:r>
              <a:rPr lang="en-US" i="1" baseline="-25000" sz="2600">
                <a:latin typeface="Times New Roman"/>
              </a:rPr>
              <a:t>c</a:t>
            </a:r>
            <a:r>
              <a:rPr lang="en-US" i="1" sz="3300">
                <a:latin typeface="Arial"/>
              </a:rPr>
              <a:t>)</a:t>
            </a:r>
            <a:r>
              <a:rPr lang="en-US" sz="2600">
                <a:latin typeface="Times New Roman"/>
              </a:rPr>
              <a:t> = 2</a:t>
            </a:r>
            <a:r>
              <a:rPr lang="en-US" i="1" baseline="30000" sz="2600">
                <a:latin typeface="Times New Roman"/>
              </a:rPr>
              <a:t>mV</a:t>
            </a:r>
            <a:r>
              <a:rPr lang="en-US" i="1" sz="1500">
                <a:latin typeface="Times New Roman"/>
              </a:rPr>
              <a:t>2 </a:t>
            </a:r>
            <a:r>
              <a:rPr lang="en-US" i="1" baseline="30000" sz="1500">
                <a:latin typeface="Times New Roman"/>
              </a:rPr>
              <a:t>-</a:t>
            </a:r>
            <a:r>
              <a:rPr lang="en-US" i="1" sz="1500">
                <a:latin typeface="Times New Roman"/>
              </a:rPr>
              <a:t> J</a:t>
            </a:r>
            <a:r>
              <a:rPr lang="en-US" b="1" sz="2500">
                <a:latin typeface="SimSun"/>
              </a:rPr>
              <a:t> * </a:t>
            </a:r>
            <a:r>
              <a:rPr lang="en-US" i="1" baseline="-25000" sz="2600">
                <a:latin typeface="Times New Roman"/>
              </a:rPr>
              <a:t>c</a:t>
            </a:r>
            <a:r>
              <a:rPr lang="en-US" sz="2500">
                <a:latin typeface="SimSun"/>
              </a:rPr>
              <a:t>)</a:t>
            </a:r>
          </a:p>
          <a:p>
            <a:pPr algn="just" indent="0">
              <a:lnSpc>
                <a:spcPts val="3321"/>
              </a:lnSpc>
            </a:pPr>
            <a:r>
              <a:rPr lang="en-US" sz="2700">
                <a:solidFill>
                  <a:srgbClr val="4E0000"/>
                </a:solidFill>
                <a:latin typeface="Garamond"/>
              </a:rPr>
              <a:t>2</a:t>
            </a:r>
            <a:r>
              <a:rPr lang="en-US" sz="2400">
                <a:solidFill>
                  <a:srgbClr val="4E0000"/>
                </a:solidFill>
                <a:latin typeface="SimSun"/>
              </a:rPr>
              <a:t>)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 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模型求解与结论</a:t>
            </a:r>
          </a:p>
          <a:p>
            <a:pPr algn="just" indent="533400">
              <a:lnSpc>
                <a:spcPts val="3321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近月点处嫦娥三号的速度大小为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</a:t>
            </a:r>
            <a:r>
              <a:rPr lang="en-US" sz="2500">
                <a:solidFill>
                  <a:srgbClr val="4E0000"/>
                </a:solidFill>
                <a:latin typeface="SimSun"/>
              </a:rPr>
              <a:t>・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685km/s</a:t>
            </a:r>
            <a:r>
              <a:rPr lang="en-US" sz="2400">
                <a:solidFill>
                  <a:srgbClr val="4E0000"/>
                </a:solidFill>
                <a:latin typeface="SimSun"/>
              </a:rPr>
              <a:t>，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远月 点处为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1.607km/s</a:t>
            </a:r>
            <a:r>
              <a:rPr lang="en-US" sz="2500">
                <a:solidFill>
                  <a:srgbClr val="4E0000"/>
                </a:solidFill>
                <a:latin typeface="SimSun"/>
              </a:rPr>
              <a:t>。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嫦娥三号在远月点处的方向可确定 为沿着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160.94E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由北向南，与指向月心的矢径垂直。嫦 娥三号在近月点处的方向可确定为沿着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19.06W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由南向 北，与指向月心的矢径夹角接近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90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度。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7562088" y="527304"/>
            <a:ext cx="2118360" cy="576072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1344168" y="585216"/>
            <a:ext cx="3468624" cy="539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3600">
                <a:latin typeface="SimSun"/>
                <a:ea typeface="SimSun"/>
              </a:rPr>
              <a:t>模型建立与求解</a:t>
            </a:r>
          </a:p>
        </p:txBody>
      </p:sp>
      <p:sp>
        <p:nvSpPr>
          <p:cNvPr id="4" name=""/>
          <p:cNvSpPr/>
          <p:nvPr/>
        </p:nvSpPr>
        <p:spPr>
          <a:xfrm>
            <a:off x="1200912" y="1399032"/>
            <a:ext cx="6041136" cy="7833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0">
              <a:lnSpc>
                <a:spcPts val="3468"/>
              </a:lnSpc>
            </a:pPr>
            <a:r>
              <a:rPr lang="en-US" sz="2700">
                <a:solidFill>
                  <a:srgbClr val="4E0000"/>
                </a:solidFill>
                <a:latin typeface="Garamond"/>
              </a:rPr>
              <a:t>2.2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着陆准备轨道至快速调整段最优控制 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1）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微分优化模型</a:t>
            </a:r>
          </a:p>
        </p:txBody>
      </p:sp>
      <p:sp>
        <p:nvSpPr>
          <p:cNvPr id="5" name=""/>
          <p:cNvSpPr/>
          <p:nvPr/>
        </p:nvSpPr>
        <p:spPr>
          <a:xfrm>
            <a:off x="1213104" y="2255520"/>
            <a:ext cx="8378952" cy="2063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533400">
              <a:lnSpc>
                <a:spcPts val="3336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在主减速阶段，通过控制主减速发动机的推力的大 小和方向控制嫦娥三号的速度。题中要求在满足阶段 要求的情况下能够达到燃料消耗的最小，故将问题转 换为优化问题。参考附件一提供的信息，发动机燃料 的消耗量和发动机对嫦娥三号的冲量之间存在线性关</a:t>
            </a:r>
          </a:p>
        </p:txBody>
      </p:sp>
      <p:sp>
        <p:nvSpPr>
          <p:cNvPr id="6" name=""/>
          <p:cNvSpPr/>
          <p:nvPr/>
        </p:nvSpPr>
        <p:spPr>
          <a:xfrm>
            <a:off x="1258824" y="4379976"/>
            <a:ext cx="3755136" cy="8442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840"/>
              </a:spcAft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系。得目标函数为：</a:t>
            </a:r>
          </a:p>
          <a:p>
            <a:pPr algn="r" indent="0"/>
            <a:r>
              <a:rPr lang="en-US" i="1" sz="2300">
                <a:latin typeface="Times New Roman"/>
              </a:rPr>
              <a:t>z</a:t>
            </a:r>
            <a:r>
              <a:rPr lang="en-US" sz="2600">
                <a:latin typeface="Times New Roman"/>
              </a:rPr>
              <a:t> </a:t>
            </a:r>
            <a:r>
              <a:rPr lang="zh-CN" sz="2600">
                <a:latin typeface="Times New Roman"/>
                <a:ea typeface="Times New Roman"/>
              </a:rPr>
              <a:t>= </a:t>
            </a:r>
            <a:r>
              <a:rPr lang="en-US" sz="2300">
                <a:latin typeface="Times New Roman"/>
              </a:rPr>
              <a:t>min</a:t>
            </a:r>
          </a:p>
        </p:txBody>
      </p:sp>
      <p:sp>
        <p:nvSpPr>
          <p:cNvPr id="7" name=""/>
          <p:cNvSpPr/>
          <p:nvPr/>
        </p:nvSpPr>
        <p:spPr>
          <a:xfrm>
            <a:off x="5004816" y="4706112"/>
            <a:ext cx="1359408" cy="8503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/>
            <a:r>
              <a:rPr lang="zh-CN" sz="7000">
                <a:latin typeface="SimSun"/>
                <a:ea typeface="SimSun"/>
              </a:rPr>
              <a:t>，</a:t>
            </a:r>
            <a:r>
              <a:rPr lang="zh-CN" sz="1300">
                <a:latin typeface="Times New Roman"/>
                <a:ea typeface="Times New Roman"/>
              </a:rPr>
              <a:t>1 </a:t>
            </a:r>
            <a:r>
              <a:rPr lang="zh-CN" sz="7000">
                <a:latin typeface="SimSun"/>
                <a:ea typeface="SimSun"/>
              </a:rPr>
              <a:t>一 、</a:t>
            </a:r>
          </a:p>
          <a:p>
            <a:pPr indent="152400"/>
            <a:r>
              <a:rPr lang="zh-CN" i="1" sz="2600">
                <a:latin typeface="Times New Roman"/>
                <a:ea typeface="Times New Roman"/>
              </a:rPr>
              <a:t>-</a:t>
            </a:r>
            <a:r>
              <a:rPr lang="en-US" i="1" sz="2700">
                <a:latin typeface="SimSun"/>
              </a:rPr>
              <a:t>「</a:t>
            </a:r>
            <a:r>
              <a:rPr lang="en-US" i="1" sz="2300">
                <a:latin typeface="Times New Roman"/>
              </a:rPr>
              <a:t>Fdt</a:t>
            </a:r>
          </a:p>
          <a:p>
            <a:pPr algn="just" indent="152400"/>
            <a:r>
              <a:rPr lang="en-US" i="1" baseline="-25000" sz="1300">
                <a:latin typeface="Times New Roman"/>
              </a:rPr>
              <a:t>v</a:t>
            </a:r>
            <a:r>
              <a:rPr lang="en-US" sz="1300">
                <a:latin typeface="Times New Roman"/>
              </a:rPr>
              <a:t> Jo</a:t>
            </a:r>
          </a:p>
          <a:p>
            <a:pPr algn="just" indent="0"/>
            <a:r>
              <a:rPr lang="en-US" sz="2600">
                <a:latin typeface="Times New Roman"/>
              </a:rPr>
              <a:t>k</a:t>
            </a:r>
            <a:r>
              <a:rPr lang="zh-CN" sz="3500">
                <a:latin typeface="SimSun"/>
                <a:ea typeface="SimSun"/>
              </a:rPr>
              <a:t>七      </a:t>
            </a:r>
            <a:r>
              <a:rPr lang="en-US" sz="2600">
                <a:latin typeface="Times New Roman"/>
              </a:rPr>
              <a:t>7</a:t>
            </a:r>
          </a:p>
        </p:txBody>
      </p:sp>
      <p:sp>
        <p:nvSpPr>
          <p:cNvPr id="8" name=""/>
          <p:cNvSpPr/>
          <p:nvPr/>
        </p:nvSpPr>
        <p:spPr>
          <a:xfrm>
            <a:off x="1222248" y="5650992"/>
            <a:ext cx="8357616" cy="12527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533400">
              <a:lnSpc>
                <a:spcPts val="3360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其中，</a:t>
            </a:r>
            <a:r>
              <a:rPr lang="en-US" i="1" sz="2500">
                <a:latin typeface="SimSun"/>
              </a:rPr>
              <a:t>F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为主减速发动机推力，单位为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N</a:t>
            </a:r>
            <a:r>
              <a:rPr lang="en-US" sz="2400">
                <a:solidFill>
                  <a:srgbClr val="4E0000"/>
                </a:solidFill>
                <a:latin typeface="SimSun"/>
              </a:rPr>
              <a:t>；</a:t>
            </a:r>
            <a:r>
              <a:rPr lang="en-US" i="1" sz="3200">
                <a:latin typeface="Times New Roman"/>
              </a:rPr>
              <a:t>V</a:t>
            </a:r>
            <a:r>
              <a:rPr lang="en-US" i="1" sz="1800">
                <a:latin typeface="Calibri"/>
              </a:rPr>
              <a:t>e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为主减 速发动机比冲，即发动机单位质量推进剂产生的冲量， 单位为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m/s</a:t>
            </a:r>
            <a:r>
              <a:rPr lang="en-US" sz="2400">
                <a:solidFill>
                  <a:srgbClr val="4E0000"/>
                </a:solidFill>
                <a:latin typeface="SimSun"/>
              </a:rPr>
              <a:t>；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 </a:t>
            </a:r>
            <a:r>
              <a:rPr lang="en-US" i="1" sz="2900">
                <a:latin typeface="Times New Roman"/>
              </a:rPr>
              <a:t>t</a:t>
            </a:r>
            <a:r>
              <a:rPr lang="en-US" i="1" baseline="-25000" sz="1700">
                <a:latin typeface="Times New Roman"/>
              </a:rPr>
              <a:t>d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为第二阶段结束的时间，单位为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s</a:t>
            </a:r>
            <a:r>
              <a:rPr lang="en-US" sz="2500">
                <a:solidFill>
                  <a:srgbClr val="4E0000"/>
                </a:solidFill>
                <a:latin typeface="SimSun"/>
              </a:rPr>
              <a:t>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7562088" y="527304"/>
            <a:ext cx="2118360" cy="576072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1344168" y="585216"/>
            <a:ext cx="3468624" cy="539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3600">
                <a:latin typeface="SimSun"/>
                <a:ea typeface="SimSun"/>
              </a:rPr>
              <a:t>模型建立与求解</a:t>
            </a:r>
          </a:p>
        </p:txBody>
      </p:sp>
      <p:sp>
        <p:nvSpPr>
          <p:cNvPr id="4" name=""/>
          <p:cNvSpPr/>
          <p:nvPr/>
        </p:nvSpPr>
        <p:spPr>
          <a:xfrm>
            <a:off x="1213104" y="1383792"/>
            <a:ext cx="8327136" cy="12313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520700">
              <a:lnSpc>
                <a:spcPts val="3360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设第二阶段开始时刻嫦娥三号的经纬坐标为</a:t>
            </a:r>
            <a:r>
              <a:rPr lang="zh-CN" i="1" sz="2200">
                <a:latin typeface="SimSun"/>
                <a:ea typeface="SimSun"/>
              </a:rPr>
              <a:t>网</a:t>
            </a:r>
            <a:r>
              <a:rPr lang="zh-CN" sz="2100">
                <a:latin typeface="Times New Roman"/>
                <a:ea typeface="Times New Roman"/>
              </a:rPr>
              <a:t>,</a:t>
            </a:r>
            <a:r>
              <a:rPr lang="en-US" i="1" sz="2100">
                <a:latin typeface="Times New Roman"/>
              </a:rPr>
              <a:t>N</a:t>
            </a:r>
            <a:r>
              <a:rPr lang="zh-CN" sz="1300">
                <a:latin typeface="Times New Roman"/>
                <a:ea typeface="Times New Roman"/>
              </a:rPr>
              <a:t>)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, 预着陆点的经纬坐标为</a:t>
            </a:r>
            <a:r>
              <a:rPr lang="en-US" i="1" sz="2200">
                <a:latin typeface="Times New Roman"/>
              </a:rPr>
              <a:t>W</a:t>
            </a:r>
            <a:r>
              <a:rPr lang="en-US" sz="2200">
                <a:latin typeface="Times New Roman"/>
              </a:rPr>
              <a:t> </a:t>
            </a:r>
            <a:r>
              <a:rPr lang="zh-CN" sz="2200">
                <a:latin typeface="Times New Roman"/>
                <a:ea typeface="Times New Roman"/>
              </a:rPr>
              <a:t>, </a:t>
            </a:r>
            <a:r>
              <a:rPr lang="en-US" i="1" cap="small" sz="2800">
                <a:latin typeface="Times New Roman"/>
              </a:rPr>
              <a:t>n\</a:t>
            </a:r>
            <a:r>
              <a:rPr lang="en-US" sz="2500">
                <a:latin typeface="SimSun"/>
              </a:rPr>
              <a:t> 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嫦娥三号在第二阶段中 沿</a:t>
            </a:r>
            <a:r>
              <a:rPr lang="en-US" sz="2500">
                <a:latin typeface="SimSun"/>
              </a:rPr>
              <a:t>*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轴方向运动距离为：</a:t>
            </a:r>
          </a:p>
        </p:txBody>
      </p:sp>
      <p:sp>
        <p:nvSpPr>
          <p:cNvPr id="5" name=""/>
          <p:cNvSpPr/>
          <p:nvPr/>
        </p:nvSpPr>
        <p:spPr>
          <a:xfrm>
            <a:off x="3599688" y="3032760"/>
            <a:ext cx="1124712" cy="3139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marL="141800" indent="-177800">
              <a:lnSpc>
                <a:spcPts val="564"/>
              </a:lnSpc>
            </a:pPr>
            <a:r>
              <a:rPr lang="en-US" i="1" sz="2300">
                <a:latin typeface="Times New Roman"/>
              </a:rPr>
              <a:t>Sx</a:t>
            </a:r>
            <a:r>
              <a:rPr lang="en-US" sz="2500">
                <a:latin typeface="SimSun"/>
              </a:rPr>
              <a:t> </a:t>
            </a:r>
            <a:r>
              <a:rPr lang="zh-CN" sz="2500">
                <a:latin typeface="SimSun"/>
                <a:ea typeface="SimSun"/>
              </a:rPr>
              <a:t>= </a:t>
            </a:r>
            <a:r>
              <a:rPr lang="zh-CN" sz="2300">
                <a:latin typeface="Times New Roman"/>
                <a:ea typeface="Times New Roman"/>
              </a:rPr>
              <a:t>2 </a:t>
            </a:r>
            <a:r>
              <a:rPr lang="zh-CN" sz="2500">
                <a:latin typeface="SimSun"/>
                <a:ea typeface="SimSun"/>
              </a:rPr>
              <a:t>状 </a:t>
            </a:r>
            <a:r>
              <a:rPr lang="en-US" i="1" sz="2300">
                <a:latin typeface="Times New Roman"/>
              </a:rPr>
              <a:t>^x</a:t>
            </a:r>
          </a:p>
        </p:txBody>
      </p:sp>
      <p:sp>
        <p:nvSpPr>
          <p:cNvPr id="6" name=""/>
          <p:cNvSpPr/>
          <p:nvPr/>
        </p:nvSpPr>
        <p:spPr>
          <a:xfrm>
            <a:off x="4733544" y="2795016"/>
            <a:ext cx="1514856" cy="7680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0"/>
            <a:r>
              <a:rPr lang="en-US" sz="2500">
                <a:latin typeface="Times New Roman"/>
              </a:rPr>
              <a:t>[L</a:t>
            </a:r>
            <a:r>
              <a:rPr lang="en-US" i="1" sz="2300">
                <a:latin typeface="Times New Roman"/>
              </a:rPr>
              <a:t>N</a:t>
            </a:r>
            <a:r>
              <a:rPr lang="en-US" sz="2500">
                <a:latin typeface="Times New Roman"/>
              </a:rPr>
              <a:t>_z</a:t>
            </a:r>
            <a:r>
              <a:rPr lang="en-US" i="1" sz="2300">
                <a:latin typeface="Times New Roman"/>
              </a:rPr>
              <a:t>N</a:t>
            </a:r>
            <a:r>
              <a:rPr lang="en-US" sz="2500">
                <a:latin typeface="Times New Roman"/>
              </a:rPr>
              <a:t>d ]</a:t>
            </a:r>
          </a:p>
          <a:p>
            <a:pPr algn="ctr" indent="0">
              <a:lnSpc>
                <a:spcPct val="78000"/>
              </a:lnSpc>
            </a:pPr>
            <a:r>
              <a:rPr lang="en-US" sz="2500">
                <a:latin typeface="Times New Roman"/>
              </a:rPr>
              <a:t>I </a:t>
            </a:r>
            <a:r>
              <a:rPr lang="zh-CN" sz="2300">
                <a:latin typeface="Times New Roman"/>
                <a:ea typeface="Times New Roman"/>
              </a:rPr>
              <a:t>360 )</a:t>
            </a:r>
          </a:p>
        </p:txBody>
      </p:sp>
      <p:sp>
        <p:nvSpPr>
          <p:cNvPr id="7" name=""/>
          <p:cNvSpPr/>
          <p:nvPr/>
        </p:nvSpPr>
        <p:spPr>
          <a:xfrm>
            <a:off x="1737360" y="3956304"/>
            <a:ext cx="5169408" cy="306628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520700">
              <a:spcAft>
                <a:spcPts val="700"/>
              </a:spcAft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在</a:t>
            </a:r>
            <a:r>
              <a:rPr lang="en-US" i="1" sz="2900">
                <a:latin typeface="Times New Roman"/>
              </a:rPr>
              <a:t>Y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轴方向运动的距离可近似为:</a:t>
            </a:r>
          </a:p>
          <a:p>
            <a:pPr algn="ctr" indent="0">
              <a:lnSpc>
                <a:spcPts val="2364"/>
              </a:lnSpc>
              <a:spcAft>
                <a:spcPts val="1330"/>
              </a:spcAft>
            </a:pPr>
            <a:r>
              <a:rPr lang="en-US" i="1" sz="2400">
                <a:latin typeface="Times New Roman"/>
              </a:rPr>
              <a:t>S</a:t>
            </a:r>
            <a:r>
              <a:rPr lang="en-US" i="1" sz="2300">
                <a:latin typeface="Times New Roman"/>
              </a:rPr>
              <a:t>y</a:t>
            </a:r>
            <a:r>
              <a:rPr lang="en-US" sz="2500">
                <a:latin typeface="SimSun"/>
              </a:rPr>
              <a:t> </a:t>
            </a:r>
            <a:r>
              <a:rPr lang="zh-CN" sz="2500">
                <a:latin typeface="SimSun"/>
                <a:ea typeface="SimSun"/>
              </a:rPr>
              <a:t>= </a:t>
            </a:r>
            <a:r>
              <a:rPr lang="en-US" i="1" sz="2400">
                <a:latin typeface="Times New Roman"/>
              </a:rPr>
              <a:t>H</a:t>
            </a:r>
            <a:r>
              <a:rPr lang="zh-CN" i="1" sz="1400">
                <a:latin typeface="Times New Roman"/>
                <a:ea typeface="Times New Roman"/>
              </a:rPr>
              <a:t>0 </a:t>
            </a:r>
            <a:r>
              <a:rPr lang="zh-CN" i="1" sz="2400">
                <a:latin typeface="Times New Roman"/>
                <a:ea typeface="Times New Roman"/>
              </a:rPr>
              <a:t>- </a:t>
            </a:r>
            <a:r>
              <a:rPr lang="en-US" i="1" sz="2400">
                <a:latin typeface="Times New Roman"/>
              </a:rPr>
              <a:t>H</a:t>
            </a:r>
            <a:r>
              <a:rPr lang="en-US" i="1" baseline="-25000" sz="2400">
                <a:latin typeface="Times New Roman"/>
              </a:rPr>
              <a:t>t</a:t>
            </a:r>
          </a:p>
          <a:p>
            <a:pPr indent="520700">
              <a:spcAft>
                <a:spcPts val="350"/>
              </a:spcAft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进一步得到关系表达式：</a:t>
            </a:r>
          </a:p>
          <a:p>
            <a:pPr algn="ctr" indent="0"/>
            <a:r>
              <a:rPr lang="en-US" i="1" sz="2200">
                <a:latin typeface="Times New Roman"/>
              </a:rPr>
              <a:t>"t</a:t>
            </a:r>
            <a:r>
              <a:rPr lang="en-US" sz="2500">
                <a:latin typeface="Times New Roman"/>
              </a:rPr>
              <a:t> </a:t>
            </a:r>
            <a:r>
              <a:rPr lang="zh-CN" sz="2500">
                <a:latin typeface="Times New Roman"/>
                <a:ea typeface="Times New Roman"/>
              </a:rPr>
              <a:t>= </a:t>
            </a:r>
            <a:r>
              <a:rPr lang="zh-CN" sz="2200">
                <a:latin typeface="Times New Roman"/>
                <a:ea typeface="Times New Roman"/>
              </a:rPr>
              <a:t>2 </a:t>
            </a:r>
            <a:r>
              <a:rPr lang="zh-CN" sz="2500">
                <a:latin typeface="SimSun"/>
                <a:ea typeface="SimSun"/>
              </a:rPr>
              <a:t>肃 </a:t>
            </a:r>
            <a:r>
              <a:rPr lang="en-US" sz="2500">
                <a:latin typeface="Times New Roman"/>
              </a:rPr>
              <a:t>L</a:t>
            </a:r>
            <a:r>
              <a:rPr lang="en-US" i="1" sz="2200">
                <a:latin typeface="Times New Roman"/>
              </a:rPr>
              <a:t>N</a:t>
            </a:r>
            <a:r>
              <a:rPr lang="en-US" sz="2500">
                <a:latin typeface="Times New Roman"/>
              </a:rPr>
              <a:t>z</a:t>
            </a:r>
            <a:r>
              <a:rPr lang="en-US" i="1" sz="2200">
                <a:latin typeface="Times New Roman"/>
              </a:rPr>
              <a:t>N</a:t>
            </a:r>
            <a:r>
              <a:rPr lang="en-US" sz="2500">
                <a:latin typeface="Times New Roman"/>
              </a:rPr>
              <a:t>d ]</a:t>
            </a:r>
          </a:p>
          <a:p>
            <a:pPr marL="1963996" indent="50800">
              <a:lnSpc>
                <a:spcPct val="82000"/>
              </a:lnSpc>
            </a:pPr>
            <a:r>
              <a:rPr lang="en-US" sz="2500">
                <a:latin typeface="Times New Roman"/>
              </a:rPr>
              <a:t>J</a:t>
            </a:r>
            <a:r>
              <a:rPr lang="zh-CN" baseline="30000" sz="2500">
                <a:latin typeface="Times New Roman"/>
                <a:ea typeface="Times New Roman"/>
              </a:rPr>
              <a:t>0 </a:t>
            </a:r>
            <a:r>
              <a:rPr lang="en-US" i="1" baseline="30000" sz="2200">
                <a:latin typeface="Times New Roman"/>
              </a:rPr>
              <a:t>x</a:t>
            </a:r>
            <a:r>
              <a:rPr lang="en-US" sz="2500">
                <a:latin typeface="Times New Roman"/>
              </a:rPr>
              <a:t> " </a:t>
            </a:r>
            <a:r>
              <a:rPr lang="zh-CN" sz="2200">
                <a:latin typeface="Times New Roman"/>
                <a:ea typeface="Times New Roman"/>
              </a:rPr>
              <a:t>360 </a:t>
            </a:r>
            <a:r>
              <a:rPr lang="zh-CN" i="1" sz="1900">
                <a:latin typeface="SimSun"/>
                <a:ea typeface="SimSun"/>
              </a:rPr>
              <a:t>) </a:t>
            </a:r>
            <a:r>
              <a:rPr lang="en-US" sz="2500">
                <a:latin typeface="Times New Roman"/>
              </a:rPr>
              <a:t>f</a:t>
            </a:r>
            <a:r>
              <a:rPr lang="en-US" i="1" baseline="30000" sz="2200">
                <a:latin typeface="Times New Roman"/>
              </a:rPr>
              <a:t>t</a:t>
            </a:r>
            <a:r>
              <a:rPr lang="en-US" i="1" sz="2200">
                <a:latin typeface="Times New Roman"/>
              </a:rPr>
              <a:t>" v</a:t>
            </a:r>
            <a:r>
              <a:rPr lang="en-US" i="1" baseline="-25000" sz="2200">
                <a:latin typeface="Times New Roman"/>
              </a:rPr>
              <a:t>y</a:t>
            </a:r>
            <a:r>
              <a:rPr lang="en-US" i="1" sz="2200">
                <a:latin typeface="Times New Roman"/>
              </a:rPr>
              <a:t>dt</a:t>
            </a:r>
            <a:r>
              <a:rPr lang="en-US" sz="2500">
                <a:latin typeface="Times New Roman"/>
              </a:rPr>
              <a:t> = </a:t>
            </a:r>
            <a:r>
              <a:rPr lang="en-US" i="1" sz="2200">
                <a:latin typeface="Times New Roman"/>
              </a:rPr>
              <a:t>H</a:t>
            </a:r>
            <a:r>
              <a:rPr lang="en-US" i="1" sz="1300">
                <a:latin typeface="Times New Roman"/>
              </a:rPr>
              <a:t>0 </a:t>
            </a:r>
            <a:r>
              <a:rPr lang="zh-CN" i="1" sz="1900">
                <a:latin typeface="SimSun"/>
                <a:ea typeface="SimSun"/>
              </a:rPr>
              <a:t>- </a:t>
            </a:r>
            <a:r>
              <a:rPr lang="en-US" i="1" sz="2200">
                <a:latin typeface="Times New Roman"/>
              </a:rPr>
              <a:t>H </a:t>
            </a:r>
            <a:r>
              <a:rPr lang="en-US" sz="2500">
                <a:latin typeface="Times New Roman"/>
              </a:rPr>
              <a:t>[J 0 </a:t>
            </a:r>
            <a:r>
              <a:rPr lang="en-US" i="1" baseline="30000" sz="2200">
                <a:latin typeface="Times New Roman"/>
              </a:rPr>
              <a:t>y</a:t>
            </a:r>
            <a:r>
              <a:rPr lang="en-US" baseline="30000" sz="2500">
                <a:latin typeface="Times New Roman"/>
              </a:rPr>
              <a:t> 0 </a:t>
            </a:r>
            <a:r>
              <a:rPr lang="en-US" i="1" baseline="30000" sz="2200">
                <a:latin typeface="Times New Roman"/>
              </a:rPr>
              <a:t>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197864" y="554736"/>
            <a:ext cx="8479536" cy="5532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114300"/>
            <a:r>
              <a:rPr lang="zh-CN" sz="3600">
                <a:latin typeface="SimSun"/>
                <a:ea typeface="SimSun"/>
              </a:rPr>
              <a:t>模型建立与求解                      </a:t>
            </a:r>
            <a:r>
              <a:rPr lang="en-US" b="1" sz="550">
                <a:latin typeface="Constantia"/>
              </a:rPr>
              <a:t>XI'AN</a:t>
            </a:r>
            <a:r>
              <a:rPr lang="en-US" b="1" u="sng" sz="550">
                <a:latin typeface="Constantia"/>
              </a:rPr>
              <a:t> </a:t>
            </a:r>
            <a:r>
              <a:rPr lang="en-US" b="1" sz="550">
                <a:latin typeface="Constantia"/>
              </a:rPr>
              <a:t>JIAOTONC</a:t>
            </a:r>
            <a:r>
              <a:rPr lang="en-US" b="1" u="sng" sz="550">
                <a:latin typeface="Constantia"/>
              </a:rPr>
              <a:t> </a:t>
            </a:r>
            <a:r>
              <a:rPr lang="en-US" b="1" sz="550">
                <a:latin typeface="Constantia"/>
              </a:rPr>
              <a:t>UNIVERSmf</a:t>
            </a:r>
          </a:p>
        </p:txBody>
      </p:sp>
      <p:sp>
        <p:nvSpPr>
          <p:cNvPr id="3" name=""/>
          <p:cNvSpPr/>
          <p:nvPr/>
        </p:nvSpPr>
        <p:spPr>
          <a:xfrm>
            <a:off x="1197864" y="1424940"/>
            <a:ext cx="8500872" cy="7726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533400">
              <a:lnSpc>
                <a:spcPts val="3408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其中飞行器的速度在不考虑离心惯性力和哥氏惯性 力的情况下，才根据动量定理：</a:t>
            </a:r>
          </a:p>
        </p:txBody>
      </p:sp>
      <p:sp>
        <p:nvSpPr>
          <p:cNvPr id="4" name=""/>
          <p:cNvSpPr/>
          <p:nvPr/>
        </p:nvSpPr>
        <p:spPr>
          <a:xfrm>
            <a:off x="2682240" y="2407920"/>
            <a:ext cx="5547360" cy="8686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lnSpc>
                <a:spcPts val="3528"/>
              </a:lnSpc>
            </a:pPr>
            <a:r>
              <a:rPr lang="en-US" i="1" sz="2700">
                <a:latin typeface="SimSun"/>
              </a:rPr>
              <a:t>（</a:t>
            </a:r>
            <a:r>
              <a:rPr lang="en-US" i="1" sz="2300">
                <a:latin typeface="Times New Roman"/>
              </a:rPr>
              <a:t>F</a:t>
            </a:r>
            <a:r>
              <a:rPr lang="en-US" sz="2300">
                <a:latin typeface="Times New Roman"/>
              </a:rPr>
              <a:t> sin </a:t>
            </a:r>
            <a:r>
              <a:rPr lang="zh-CN" i="1" sz="2700">
                <a:latin typeface="SimSun"/>
                <a:ea typeface="SimSun"/>
              </a:rPr>
              <a:t>以</a:t>
            </a:r>
            <a:r>
              <a:rPr lang="zh-CN" sz="2600">
                <a:latin typeface="Times New Roman"/>
                <a:ea typeface="Times New Roman"/>
              </a:rPr>
              <a:t> + </a:t>
            </a:r>
            <a:r>
              <a:rPr lang="en-US" i="1" sz="2300">
                <a:latin typeface="Times New Roman"/>
              </a:rPr>
              <a:t>mg</a:t>
            </a:r>
            <a:r>
              <a:rPr lang="en-US" sz="2300">
                <a:latin typeface="Times New Roman"/>
              </a:rPr>
              <a:t> sin </a:t>
            </a:r>
            <a:r>
              <a:rPr lang="zh-CN" i="1" sz="2700">
                <a:latin typeface="SimSun"/>
                <a:ea typeface="SimSun"/>
              </a:rPr>
              <a:t>月</a:t>
            </a:r>
            <a:r>
              <a:rPr lang="zh-CN" sz="3500">
                <a:latin typeface="SimSun"/>
                <a:ea typeface="SimSun"/>
              </a:rPr>
              <a:t>）</a:t>
            </a:r>
            <a:r>
              <a:rPr lang="en-US" i="1" sz="2300">
                <a:latin typeface="Times New Roman"/>
              </a:rPr>
              <a:t>dt</a:t>
            </a:r>
            <a:r>
              <a:rPr lang="en-US" sz="2600">
                <a:latin typeface="Times New Roman"/>
              </a:rPr>
              <a:t> </a:t>
            </a:r>
            <a:r>
              <a:rPr lang="zh-CN" sz="2600">
                <a:latin typeface="Times New Roman"/>
                <a:ea typeface="Times New Roman"/>
              </a:rPr>
              <a:t>= </a:t>
            </a:r>
            <a:r>
              <a:rPr lang="en-US" i="1" sz="2300">
                <a:latin typeface="Times New Roman"/>
              </a:rPr>
              <a:t>d</a:t>
            </a:r>
            <a:r>
              <a:rPr lang="en-US" sz="3500">
                <a:latin typeface="SimSun"/>
              </a:rPr>
              <a:t>（</a:t>
            </a:r>
            <a:r>
              <a:rPr lang="en-US" i="1" sz="2300">
                <a:latin typeface="Times New Roman"/>
              </a:rPr>
              <a:t>m</a:t>
            </a:r>
            <a:r>
              <a:rPr lang="en-US" sz="3500">
                <a:latin typeface="SimSun"/>
              </a:rPr>
              <a:t>、</a:t>
            </a:r>
            <a:r>
              <a:rPr lang="zh-CN" sz="3500">
                <a:latin typeface="SimSun"/>
                <a:ea typeface="SimSun"/>
              </a:rPr>
              <a:t>） </a:t>
            </a:r>
            <a:r>
              <a:rPr lang="en-US" sz="2600">
                <a:latin typeface="Times New Roman"/>
              </a:rPr>
              <a:t>= </a:t>
            </a:r>
            <a:r>
              <a:rPr lang="en-US" i="1" sz="2300">
                <a:latin typeface="Times New Roman"/>
              </a:rPr>
              <a:t>mdv</a:t>
            </a:r>
            <a:r>
              <a:rPr lang="en-US" i="1" baseline="-25000" sz="2300">
                <a:latin typeface="Times New Roman"/>
              </a:rPr>
              <a:t>x</a:t>
            </a:r>
            <a:r>
              <a:rPr lang="en-US" sz="2600">
                <a:latin typeface="Times New Roman"/>
              </a:rPr>
              <a:t> </a:t>
            </a:r>
            <a:r>
              <a:rPr lang="zh-CN" sz="2600">
                <a:latin typeface="Times New Roman"/>
                <a:ea typeface="Times New Roman"/>
              </a:rPr>
              <a:t>+ </a:t>
            </a:r>
            <a:r>
              <a:rPr lang="en-US" i="1" sz="2300">
                <a:latin typeface="Times New Roman"/>
              </a:rPr>
              <a:t>v</a:t>
            </a:r>
            <a:r>
              <a:rPr lang="en-US" i="1" baseline="-25000" sz="2300">
                <a:latin typeface="Times New Roman"/>
              </a:rPr>
              <a:t>x</a:t>
            </a:r>
            <a:r>
              <a:rPr lang="en-US" i="1" sz="2300">
                <a:latin typeface="Times New Roman"/>
              </a:rPr>
              <a:t>dm </a:t>
            </a:r>
            <a:r>
              <a:rPr lang="en-US" i="1" sz="2700">
                <a:latin typeface="SimSun"/>
              </a:rPr>
              <a:t>（</a:t>
            </a:r>
            <a:r>
              <a:rPr lang="en-US" i="1" sz="2300">
                <a:latin typeface="Times New Roman"/>
              </a:rPr>
              <a:t>F</a:t>
            </a:r>
            <a:r>
              <a:rPr lang="en-US" sz="2300">
                <a:latin typeface="Times New Roman"/>
              </a:rPr>
              <a:t> sin </a:t>
            </a:r>
            <a:r>
              <a:rPr lang="zh-CN" i="1" sz="2600">
                <a:latin typeface="Times New Roman"/>
                <a:ea typeface="Times New Roman"/>
              </a:rPr>
              <a:t>^</a:t>
            </a:r>
            <a:r>
              <a:rPr lang="zh-CN" sz="2600">
                <a:latin typeface="Times New Roman"/>
                <a:ea typeface="Times New Roman"/>
              </a:rPr>
              <a:t> + </a:t>
            </a:r>
            <a:r>
              <a:rPr lang="en-US" i="1" sz="2300">
                <a:latin typeface="Times New Roman"/>
              </a:rPr>
              <a:t>mg</a:t>
            </a:r>
            <a:r>
              <a:rPr lang="en-US" sz="2300">
                <a:latin typeface="Times New Roman"/>
              </a:rPr>
              <a:t> sin </a:t>
            </a:r>
            <a:r>
              <a:rPr lang="en-US" i="1" sz="2300">
                <a:latin typeface="Times New Roman"/>
              </a:rPr>
              <a:t>a） dt </a:t>
            </a:r>
            <a:r>
              <a:rPr lang="en-US" i="1" sz="2600">
                <a:latin typeface="Times New Roman"/>
              </a:rPr>
              <a:t>= </a:t>
            </a:r>
            <a:r>
              <a:rPr lang="en-US" i="1" sz="2300">
                <a:latin typeface="Times New Roman"/>
              </a:rPr>
              <a:t>d{^^</a:t>
            </a:r>
            <a:r>
              <a:rPr lang="en-US" i="1" baseline="-25000" sz="2300">
                <a:latin typeface="Times New Roman"/>
              </a:rPr>
              <a:t>y</a:t>
            </a:r>
            <a:r>
              <a:rPr lang="en-US" sz="3500">
                <a:latin typeface="SimSun"/>
              </a:rPr>
              <a:t>） </a:t>
            </a:r>
            <a:r>
              <a:rPr lang="en-US" sz="2600">
                <a:latin typeface="Times New Roman"/>
              </a:rPr>
              <a:t>= </a:t>
            </a:r>
            <a:r>
              <a:rPr lang="en-US" i="1" sz="2300">
                <a:latin typeface="Times New Roman"/>
              </a:rPr>
              <a:t>mdv</a:t>
            </a:r>
            <a:r>
              <a:rPr lang="en-US" i="1" baseline="-25000" sz="2300">
                <a:latin typeface="Times New Roman"/>
              </a:rPr>
              <a:t>y</a:t>
            </a:r>
            <a:r>
              <a:rPr lang="en-US" sz="2600">
                <a:latin typeface="Times New Roman"/>
              </a:rPr>
              <a:t> </a:t>
            </a:r>
            <a:r>
              <a:rPr lang="zh-CN" sz="2600">
                <a:latin typeface="Times New Roman"/>
                <a:ea typeface="Times New Roman"/>
              </a:rPr>
              <a:t>+ </a:t>
            </a:r>
            <a:r>
              <a:rPr lang="en-US" i="1" sz="2300">
                <a:latin typeface="Times New Roman"/>
              </a:rPr>
              <a:t>v</a:t>
            </a:r>
            <a:r>
              <a:rPr lang="en-US" i="1" baseline="-25000" sz="2300">
                <a:latin typeface="Times New Roman"/>
              </a:rPr>
              <a:t>y</a:t>
            </a:r>
            <a:r>
              <a:rPr lang="en-US" i="1" sz="2300">
                <a:latin typeface="Times New Roman"/>
              </a:rPr>
              <a:t>dm</a:t>
            </a:r>
          </a:p>
        </p:txBody>
      </p:sp>
      <p:sp>
        <p:nvSpPr>
          <p:cNvPr id="5" name=""/>
          <p:cNvSpPr/>
          <p:nvPr/>
        </p:nvSpPr>
        <p:spPr>
          <a:xfrm>
            <a:off x="1249680" y="3526536"/>
            <a:ext cx="8595360" cy="20665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533400">
              <a:lnSpc>
                <a:spcPts val="3450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其中参数的取值：</a:t>
            </a:r>
          </a:p>
          <a:p>
            <a:pPr marL="445584" indent="0">
              <a:lnSpc>
                <a:spcPts val="3420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重力与</a:t>
            </a:r>
            <a:r>
              <a:rPr lang="en-US" i="1" sz="2400">
                <a:latin typeface="Times New Roman"/>
              </a:rPr>
              <a:t>X</a:t>
            </a:r>
            <a:r>
              <a:rPr lang="en-US" i="1" sz="1400">
                <a:latin typeface="Times New Roman"/>
              </a:rPr>
              <a:t>1</a:t>
            </a:r>
            <a:r>
              <a:rPr lang="zh-CN" baseline="-25000" sz="1300">
                <a:latin typeface="Times New Roman"/>
                <a:ea typeface="Times New Roman"/>
              </a:rPr>
              <a:t>1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正半轴的夹角</a:t>
            </a:r>
            <a:r>
              <a:rPr lang="zh-CN" i="1" sz="2500">
                <a:latin typeface="SimSun"/>
                <a:ea typeface="SimSun"/>
              </a:rPr>
              <a:t>”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满足:</a:t>
            </a:r>
            <a:r>
              <a:rPr lang="en-US" sz="2300">
                <a:latin typeface="Times New Roman"/>
              </a:rPr>
              <a:t>tan </a:t>
            </a:r>
            <a:r>
              <a:rPr lang="en-US" i="1" sz="2200">
                <a:latin typeface="Arial"/>
              </a:rPr>
              <a:t>P </a:t>
            </a:r>
            <a:r>
              <a:rPr lang="zh-CN" i="1" sz="2200">
                <a:latin typeface="Arial"/>
                <a:ea typeface="Arial"/>
              </a:rPr>
              <a:t>- </a:t>
            </a:r>
            <a:r>
              <a:rPr lang="en-US" i="1" sz="2300">
                <a:latin typeface="Times New Roman"/>
              </a:rPr>
              <a:t>y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/ </a:t>
            </a:r>
            <a:r>
              <a:rPr lang="en-US" i="1" sz="2300">
                <a:latin typeface="Times New Roman"/>
              </a:rPr>
              <a:t>x</a:t>
            </a:r>
            <a:r>
              <a:rPr lang="en-US" sz="2500">
                <a:latin typeface="SimSun"/>
              </a:rPr>
              <a:t> 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, </a:t>
            </a:r>
            <a:r>
              <a:rPr lang="en-US" i="1" sz="1900">
                <a:latin typeface="SimSun"/>
              </a:rPr>
              <a:t>p </a:t>
            </a:r>
            <a:r>
              <a:rPr lang="zh-CN" i="1" sz="1900">
                <a:latin typeface="SimSun"/>
                <a:ea typeface="SimSun"/>
              </a:rPr>
              <a:t>-</a:t>
            </a:r>
            <a:r>
              <a:rPr lang="zh-CN" sz="2200">
                <a:latin typeface="Times New Roman"/>
                <a:ea typeface="Times New Roman"/>
              </a:rPr>
              <a:t> </a:t>
            </a:r>
            <a:r>
              <a:rPr lang="en-US" sz="2200">
                <a:latin typeface="Times New Roman"/>
              </a:rPr>
              <a:t>arctan</a:t>
            </a:r>
            <a:r>
              <a:rPr lang="en-US" sz="3300">
                <a:latin typeface="Times New Roman"/>
              </a:rPr>
              <a:t>(</a:t>
            </a:r>
            <a:r>
              <a:rPr lang="en-US" i="1" sz="2200">
                <a:latin typeface="Times New Roman"/>
              </a:rPr>
              <a:t>y</a:t>
            </a:r>
            <a:r>
              <a:rPr lang="zh-CN" i="1" sz="2200">
                <a:latin typeface="Times New Roman"/>
                <a:ea typeface="Times New Roman"/>
              </a:rPr>
              <a:t>/</a:t>
            </a:r>
            <a:r>
              <a:rPr lang="en-US" i="1" sz="2200">
                <a:latin typeface="Times New Roman"/>
              </a:rPr>
              <a:t>x</a:t>
            </a:r>
            <a:r>
              <a:rPr lang="zh-CN" sz="3300">
                <a:latin typeface="Times New Roman"/>
                <a:ea typeface="Times New Roman"/>
              </a:rPr>
              <a:t>) 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月球表面重力加速度满足:</a:t>
            </a:r>
            <a:r>
              <a:rPr lang="en-US" i="1" sz="2200">
                <a:latin typeface="Times New Roman"/>
              </a:rPr>
              <a:t>g</a:t>
            </a:r>
            <a:r>
              <a:rPr lang="en-US" sz="2400">
                <a:latin typeface="Times New Roman"/>
              </a:rPr>
              <a:t> </a:t>
            </a:r>
            <a:r>
              <a:rPr lang="zh-CN" sz="2400">
                <a:latin typeface="Times New Roman"/>
                <a:ea typeface="Times New Roman"/>
              </a:rPr>
              <a:t>= </a:t>
            </a:r>
            <a:r>
              <a:rPr lang="en-US" i="1" sz="2200">
                <a:latin typeface="Times New Roman"/>
              </a:rPr>
              <a:t>GM</a:t>
            </a:r>
            <a:r>
              <a:rPr lang="en-US" i="1" sz="2500">
                <a:latin typeface="SimSun"/>
              </a:rPr>
              <a:t>〔</a:t>
            </a:r>
            <a:r>
              <a:rPr lang="en-US" i="1" sz="2200">
                <a:latin typeface="Times New Roman"/>
              </a:rPr>
              <a:t>R</a:t>
            </a:r>
            <a:r>
              <a:rPr lang="zh-CN" i="1" sz="2200">
                <a:latin typeface="Times New Roman"/>
                <a:ea typeface="Times New Roman"/>
              </a:rPr>
              <a:t>2</a:t>
            </a:r>
          </a:p>
          <a:p>
            <a:pPr algn="just" indent="533400">
              <a:lnSpc>
                <a:spcPts val="3480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由于嫦娥三号的质量随着燃料的消耗而减少，根据 附件一提供的信息，则在/时刻嫦娥三号的质量满足：</a:t>
            </a:r>
          </a:p>
        </p:txBody>
      </p:sp>
      <p:sp>
        <p:nvSpPr>
          <p:cNvPr id="6" name=""/>
          <p:cNvSpPr/>
          <p:nvPr/>
        </p:nvSpPr>
        <p:spPr>
          <a:xfrm>
            <a:off x="3651504" y="6102096"/>
            <a:ext cx="256032" cy="1859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i="1" sz="2500">
                <a:latin typeface="Times New Roman"/>
              </a:rPr>
              <a:t>m</a:t>
            </a:r>
          </a:p>
        </p:txBody>
      </p:sp>
      <p:sp>
        <p:nvSpPr>
          <p:cNvPr id="7" name=""/>
          <p:cNvSpPr/>
          <p:nvPr/>
        </p:nvSpPr>
        <p:spPr>
          <a:xfrm>
            <a:off x="4078224" y="6102096"/>
            <a:ext cx="1121664" cy="2651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CN" i="1" sz="2400">
                <a:latin typeface="Arial"/>
                <a:ea typeface="Arial"/>
              </a:rPr>
              <a:t>=</a:t>
            </a:r>
            <a:r>
              <a:rPr lang="en-US" i="1" baseline="30000" sz="1500">
                <a:latin typeface="Times New Roman"/>
              </a:rPr>
              <a:t>m</a:t>
            </a:r>
            <a:r>
              <a:rPr lang="en-US" sz="1500">
                <a:latin typeface="Times New Roman"/>
              </a:rPr>
              <a:t> </a:t>
            </a:r>
            <a:r>
              <a:rPr lang="zh-CN" sz="1500">
                <a:latin typeface="Times New Roman"/>
                <a:ea typeface="Times New Roman"/>
              </a:rPr>
              <a:t>0 </a:t>
            </a:r>
            <a:r>
              <a:rPr lang="zh-CN" sz="2400">
                <a:latin typeface="Arial"/>
                <a:ea typeface="Arial"/>
              </a:rPr>
              <a:t>-</a:t>
            </a:r>
          </a:p>
        </p:txBody>
      </p:sp>
      <p:sp>
        <p:nvSpPr>
          <p:cNvPr id="8" name=""/>
          <p:cNvSpPr/>
          <p:nvPr/>
        </p:nvSpPr>
        <p:spPr>
          <a:xfrm>
            <a:off x="5358384" y="5818632"/>
            <a:ext cx="307848" cy="80467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spcAft>
                <a:spcPts val="630"/>
              </a:spcAft>
            </a:pPr>
            <a:r>
              <a:rPr lang="zh-CN" i="1" sz="2500">
                <a:latin typeface="Times New Roman"/>
                <a:ea typeface="Times New Roman"/>
              </a:rPr>
              <a:t>1</a:t>
            </a:r>
          </a:p>
          <a:p>
            <a:pPr algn="ctr" indent="0"/>
            <a:r>
              <a:rPr lang="en-US" i="1" baseline="30000" sz="1500">
                <a:latin typeface="Times New Roman"/>
              </a:rPr>
              <a:t>V</a:t>
            </a:r>
            <a:r>
              <a:rPr lang="en-US" i="1" sz="1500">
                <a:latin typeface="Times New Roman"/>
              </a:rPr>
              <a:t>e</a:t>
            </a:r>
          </a:p>
        </p:txBody>
      </p:sp>
      <p:sp>
        <p:nvSpPr>
          <p:cNvPr id="9" name=""/>
          <p:cNvSpPr/>
          <p:nvPr/>
        </p:nvSpPr>
        <p:spPr>
          <a:xfrm>
            <a:off x="5833872" y="5894832"/>
            <a:ext cx="871728" cy="5699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0">
              <a:lnSpc>
                <a:spcPts val="1392"/>
              </a:lnSpc>
            </a:pPr>
            <a:r>
              <a:rPr lang="zh-CN" i="1" sz="3700">
                <a:latin typeface="Arial"/>
                <a:ea typeface="Arial"/>
              </a:rPr>
              <a:t>1 </a:t>
            </a:r>
            <a:r>
              <a:rPr lang="en-US" i="1" sz="2500">
                <a:latin typeface="Times New Roman"/>
              </a:rPr>
              <a:t>Fdt </a:t>
            </a:r>
            <a:r>
              <a:rPr lang="zh-CN" i="1" sz="1500">
                <a:latin typeface="Times New Roman"/>
                <a:ea typeface="Times New Roman"/>
              </a:rPr>
              <a:t>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344168" y="585216"/>
            <a:ext cx="3468624" cy="539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3600">
                <a:latin typeface="SimSun"/>
                <a:ea typeface="SimSun"/>
              </a:rPr>
              <a:t>模型建立与求解</a:t>
            </a:r>
          </a:p>
        </p:txBody>
      </p:sp>
      <p:sp>
        <p:nvSpPr>
          <p:cNvPr id="3" name=""/>
          <p:cNvSpPr/>
          <p:nvPr/>
        </p:nvSpPr>
        <p:spPr>
          <a:xfrm>
            <a:off x="7546848" y="512064"/>
            <a:ext cx="2151888" cy="5928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/>
            <a:r>
              <a:rPr lang="zh-CN" sz="2500">
                <a:solidFill>
                  <a:srgbClr val="1C1A1A"/>
                </a:solidFill>
                <a:latin typeface="SimSun"/>
                <a:ea typeface="SimSun"/>
              </a:rPr>
              <a:t>障时</a:t>
            </a:r>
            <a:r>
              <a:rPr lang="zh-CN" sz="2500">
                <a:latin typeface="SimSun"/>
                <a:ea typeface="SimSun"/>
              </a:rPr>
              <a:t>戏乂亭</a:t>
            </a:r>
          </a:p>
          <a:p>
            <a:pPr marL="632020" indent="0"/>
            <a:r>
              <a:rPr lang="en-US" b="1" sz="550">
                <a:solidFill>
                  <a:srgbClr val="1C1A1A"/>
                </a:solidFill>
                <a:latin typeface="Constantia"/>
              </a:rPr>
              <a:t>XfAN JIAOTONG UNIVERSITY</a:t>
            </a:r>
          </a:p>
        </p:txBody>
      </p:sp>
      <p:sp>
        <p:nvSpPr>
          <p:cNvPr id="4" name=""/>
          <p:cNvSpPr/>
          <p:nvPr/>
        </p:nvSpPr>
        <p:spPr>
          <a:xfrm>
            <a:off x="1746504" y="1411224"/>
            <a:ext cx="3304032" cy="3566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得到最终的优化模型:</a:t>
            </a:r>
          </a:p>
        </p:txBody>
      </p:sp>
      <p:sp>
        <p:nvSpPr>
          <p:cNvPr id="5" name=""/>
          <p:cNvSpPr/>
          <p:nvPr/>
        </p:nvSpPr>
        <p:spPr>
          <a:xfrm>
            <a:off x="3992880" y="2029968"/>
            <a:ext cx="780288" cy="2103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i="1" sz="1900">
                <a:latin typeface="Times New Roman"/>
              </a:rPr>
              <a:t>z</a:t>
            </a:r>
            <a:r>
              <a:rPr lang="en-US" sz="850">
                <a:latin typeface="SimSun"/>
              </a:rPr>
              <a:t> </a:t>
            </a:r>
            <a:r>
              <a:rPr lang="zh-CN" sz="850">
                <a:latin typeface="SimSun"/>
                <a:ea typeface="SimSun"/>
              </a:rPr>
              <a:t>= </a:t>
            </a:r>
            <a:r>
              <a:rPr lang="en-US" sz="1800">
                <a:latin typeface="Calibri"/>
              </a:rPr>
              <a:t>min</a:t>
            </a:r>
          </a:p>
        </p:txBody>
      </p:sp>
      <p:sp>
        <p:nvSpPr>
          <p:cNvPr id="6" name=""/>
          <p:cNvSpPr/>
          <p:nvPr/>
        </p:nvSpPr>
        <p:spPr>
          <a:xfrm>
            <a:off x="4760976" y="1801368"/>
            <a:ext cx="1143000" cy="7162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/>
            <a:r>
              <a:rPr lang="en-US" sz="850">
                <a:latin typeface="SimSun"/>
              </a:rPr>
              <a:t>r 1</a:t>
            </a:r>
            <a:r>
              <a:rPr lang="zh-CN" sz="650">
                <a:latin typeface="SimSun"/>
                <a:ea typeface="SimSun"/>
              </a:rPr>
              <a:t>前 </a:t>
            </a:r>
            <a:r>
              <a:rPr lang="en-US" cap="small" sz="2500">
                <a:latin typeface="Arial"/>
              </a:rPr>
              <a:t>a</a:t>
            </a:r>
          </a:p>
          <a:p>
            <a:pPr algn="ctr" indent="0">
              <a:lnSpc>
                <a:spcPts val="912"/>
              </a:lnSpc>
            </a:pPr>
            <a:r>
              <a:rPr lang="zh-CN" i="1" sz="1900">
                <a:latin typeface="SimSun"/>
                <a:ea typeface="SimSun"/>
              </a:rPr>
              <a:t>-</a:t>
            </a:r>
            <a:r>
              <a:rPr lang="en-US" i="1" sz="1900">
                <a:latin typeface="SimSun"/>
              </a:rPr>
              <a:t>「</a:t>
            </a:r>
            <a:r>
              <a:rPr lang="en-US" i="1" sz="1900">
                <a:latin typeface="Times New Roman"/>
              </a:rPr>
              <a:t>Fdt</a:t>
            </a:r>
          </a:p>
          <a:p>
            <a:pPr indent="127000">
              <a:lnSpc>
                <a:spcPts val="912"/>
              </a:lnSpc>
            </a:pPr>
            <a:r>
              <a:rPr lang="en-US" i="1" baseline="-25000" sz="1900">
                <a:latin typeface="Times New Roman"/>
              </a:rPr>
              <a:t>v</a:t>
            </a:r>
            <a:r>
              <a:rPr lang="en-US" i="1" sz="1900">
                <a:latin typeface="Times New Roman"/>
              </a:rPr>
              <a:t> J0 </a:t>
            </a:r>
            <a:r>
              <a:rPr lang="en-US" i="1" sz="1900">
                <a:latin typeface="SimSun"/>
              </a:rPr>
              <a:t>\ </a:t>
            </a:r>
            <a:r>
              <a:rPr lang="en-US" i="1" baseline="30000" sz="1100">
                <a:latin typeface="Times New Roman"/>
              </a:rPr>
              <a:t>v</a:t>
            </a:r>
            <a:r>
              <a:rPr lang="en-US" i="1" sz="1100">
                <a:latin typeface="Times New Roman"/>
              </a:rPr>
              <a:t>e</a:t>
            </a:r>
            <a:r>
              <a:rPr lang="en-US" sz="850">
                <a:latin typeface="SimSun"/>
              </a:rPr>
              <a:t>        J</a:t>
            </a:r>
          </a:p>
        </p:txBody>
      </p:sp>
      <p:sp>
        <p:nvSpPr>
          <p:cNvPr id="7" name=""/>
          <p:cNvSpPr/>
          <p:nvPr/>
        </p:nvSpPr>
        <p:spPr>
          <a:xfrm>
            <a:off x="1761744" y="2679192"/>
            <a:ext cx="2228088" cy="3627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其约束条件为:</a:t>
            </a:r>
          </a:p>
        </p:txBody>
      </p:sp>
      <p:sp>
        <p:nvSpPr>
          <p:cNvPr id="9" name=""/>
          <p:cNvSpPr/>
          <p:nvPr/>
        </p:nvSpPr>
        <p:spPr>
          <a:xfrm>
            <a:off x="3529584" y="3418332"/>
            <a:ext cx="1060704" cy="2453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i="1" sz="1300">
                <a:latin typeface="Times New Roman"/>
              </a:rPr>
              <a:t>rtd</a:t>
            </a:r>
            <a:r>
              <a:rPr lang="en-US" sz="1000">
                <a:latin typeface="SimHei"/>
              </a:rPr>
              <a:t> </a:t>
            </a:r>
            <a:r>
              <a:rPr lang="zh-CN" sz="1000">
                <a:latin typeface="SimHei"/>
                <a:ea typeface="SimHei"/>
              </a:rPr>
              <a:t>一 -</a:t>
            </a:r>
          </a:p>
        </p:txBody>
      </p:sp>
      <p:sp>
        <p:nvSpPr>
          <p:cNvPr id="10" name=""/>
          <p:cNvSpPr/>
          <p:nvPr/>
        </p:nvSpPr>
        <p:spPr>
          <a:xfrm>
            <a:off x="3579876" y="3579876"/>
            <a:ext cx="1356360" cy="3931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800">
                <a:latin typeface="SimSun"/>
              </a:rPr>
              <a:t>j</a:t>
            </a:r>
            <a:r>
              <a:rPr lang="en-US" sz="1300">
                <a:latin typeface="Times New Roman"/>
              </a:rPr>
              <a:t>0 </a:t>
            </a:r>
            <a:r>
              <a:rPr lang="en-US" i="1" baseline="30000" sz="1300">
                <a:latin typeface="Times New Roman"/>
              </a:rPr>
              <a:t>V</a:t>
            </a:r>
            <a:r>
              <a:rPr lang="en-US" i="1" sz="1300">
                <a:latin typeface="Times New Roman"/>
              </a:rPr>
              <a:t>x</a:t>
            </a:r>
            <a:r>
              <a:rPr lang="en-US" i="1" baseline="30000" sz="1300">
                <a:latin typeface="Times New Roman"/>
              </a:rPr>
              <a:t>dt</a:t>
            </a:r>
            <a:r>
              <a:rPr lang="en-US" sz="1800">
                <a:latin typeface="SimSun"/>
              </a:rPr>
              <a:t> = </a:t>
            </a:r>
            <a:r>
              <a:rPr lang="en-US" baseline="30000" sz="1800">
                <a:latin typeface="SimSun"/>
              </a:rPr>
              <a:t>2</a:t>
            </a:r>
            <a:r>
              <a:rPr lang="en-US" sz="1800">
                <a:latin typeface="SimSun"/>
              </a:rPr>
              <a:t> </a:t>
            </a:r>
            <a:r>
              <a:rPr lang="zh-CN" sz="1800">
                <a:latin typeface="SimSun"/>
                <a:ea typeface="SimSun"/>
              </a:rPr>
              <a:t>林</a:t>
            </a:r>
          </a:p>
        </p:txBody>
      </p:sp>
      <p:sp>
        <p:nvSpPr>
          <p:cNvPr id="11" name=""/>
          <p:cNvSpPr/>
          <p:nvPr/>
        </p:nvSpPr>
        <p:spPr>
          <a:xfrm>
            <a:off x="3579876" y="4232148"/>
            <a:ext cx="1731264" cy="4145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800">
                <a:latin typeface="SimSun"/>
              </a:rPr>
              <a:t>E = </a:t>
            </a:r>
            <a:r>
              <a:rPr lang="en-US" i="1" baseline="30000" sz="1900">
                <a:latin typeface="Times New Roman"/>
              </a:rPr>
              <a:t>H</a:t>
            </a:r>
            <a:r>
              <a:rPr lang="en-US" sz="1300">
                <a:latin typeface="Times New Roman"/>
              </a:rPr>
              <a:t>0 </a:t>
            </a:r>
            <a:r>
              <a:rPr lang="zh-CN" sz="1800">
                <a:latin typeface="SimSun"/>
                <a:ea typeface="SimSun"/>
              </a:rPr>
              <a:t>- </a:t>
            </a:r>
            <a:r>
              <a:rPr lang="en-US" i="1" sz="1900">
                <a:latin typeface="Times New Roman"/>
              </a:rPr>
              <a:t>H</a:t>
            </a:r>
          </a:p>
        </p:txBody>
      </p:sp>
      <p:sp>
        <p:nvSpPr>
          <p:cNvPr id="12" name=""/>
          <p:cNvSpPr/>
          <p:nvPr/>
        </p:nvSpPr>
        <p:spPr>
          <a:xfrm>
            <a:off x="5053584" y="3438144"/>
            <a:ext cx="1103376" cy="6583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r" indent="0">
              <a:spcAft>
                <a:spcPts val="210"/>
              </a:spcAft>
            </a:pPr>
            <a:r>
              <a:rPr lang="zh-CN" i="1" u="sng" sz="1900">
                <a:latin typeface="SimSun"/>
                <a:ea typeface="SimSun"/>
              </a:rPr>
              <a:t>\州-</a:t>
            </a:r>
            <a:r>
              <a:rPr lang="en-US" i="1" u="sng" sz="1900">
                <a:latin typeface="Times New Roman"/>
              </a:rPr>
              <a:t>N</a:t>
            </a:r>
            <a:r>
              <a:rPr lang="en-US" u="sng" sz="1300">
                <a:latin typeface="Times New Roman"/>
              </a:rPr>
              <a:t>°</a:t>
            </a:r>
            <a:r>
              <a:rPr lang="en-US" u="sng" sz="1900">
                <a:latin typeface="Times New Roman"/>
              </a:rPr>
              <a:t>|</a:t>
            </a:r>
            <a:r>
              <a:rPr lang="en-US" sz="1900">
                <a:latin typeface="Times New Roman"/>
              </a:rPr>
              <a:t> </a:t>
            </a:r>
            <a:r>
              <a:rPr lang="en-US" sz="2200">
                <a:latin typeface="Times New Roman"/>
              </a:rPr>
              <a:t>]</a:t>
            </a:r>
          </a:p>
          <a:p>
            <a:pPr algn="r" indent="0"/>
            <a:r>
              <a:rPr lang="en-US" sz="1900">
                <a:latin typeface="Times New Roman"/>
              </a:rPr>
              <a:t>360 </a:t>
            </a:r>
            <a:r>
              <a:rPr lang="en-US" sz="2200">
                <a:latin typeface="Times New Roman"/>
              </a:rPr>
              <a:t>J</a:t>
            </a:r>
          </a:p>
        </p:txBody>
      </p:sp>
      <p:sp>
        <p:nvSpPr>
          <p:cNvPr id="13" name=""/>
          <p:cNvSpPr/>
          <p:nvPr/>
        </p:nvSpPr>
        <p:spPr>
          <a:xfrm>
            <a:off x="3563112" y="4928616"/>
            <a:ext cx="2999232" cy="3352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CN" sz="2500">
                <a:latin typeface="Arial"/>
                <a:ea typeface="Arial"/>
              </a:rPr>
              <a:t>(</a:t>
            </a:r>
            <a:r>
              <a:rPr lang="en-US" i="1" sz="1900">
                <a:latin typeface="Times New Roman"/>
              </a:rPr>
              <a:t>F</a:t>
            </a:r>
            <a:r>
              <a:rPr lang="en-US" sz="1900">
                <a:latin typeface="Times New Roman"/>
              </a:rPr>
              <a:t> sin </a:t>
            </a:r>
            <a:r>
              <a:rPr lang="en-US" i="1" sz="1800">
                <a:latin typeface="SimSun"/>
              </a:rPr>
              <a:t>P</a:t>
            </a:r>
            <a:r>
              <a:rPr lang="en-US" sz="1800">
                <a:latin typeface="SimSun"/>
              </a:rPr>
              <a:t> </a:t>
            </a:r>
            <a:r>
              <a:rPr lang="zh-CN" sz="1800">
                <a:latin typeface="SimSun"/>
                <a:ea typeface="SimSun"/>
              </a:rPr>
              <a:t>+ </a:t>
            </a:r>
            <a:r>
              <a:rPr lang="en-US" i="1" sz="1900">
                <a:latin typeface="Times New Roman"/>
              </a:rPr>
              <a:t>mg</a:t>
            </a:r>
            <a:r>
              <a:rPr lang="en-US" sz="1900">
                <a:latin typeface="Times New Roman"/>
              </a:rPr>
              <a:t> sin </a:t>
            </a:r>
            <a:r>
              <a:rPr lang="zh-CN" i="1" sz="1900">
                <a:latin typeface="SimSun"/>
                <a:ea typeface="SimSun"/>
              </a:rPr>
              <a:t>仅</a:t>
            </a:r>
            <a:r>
              <a:rPr lang="zh-CN" sz="2500">
                <a:latin typeface="Arial"/>
                <a:ea typeface="Arial"/>
              </a:rPr>
              <a:t>)</a:t>
            </a:r>
            <a:r>
              <a:rPr lang="en-US" i="1" sz="1900">
                <a:latin typeface="Times New Roman"/>
              </a:rPr>
              <a:t>dt</a:t>
            </a:r>
            <a:r>
              <a:rPr lang="en-US" sz="1800">
                <a:latin typeface="SimSun"/>
              </a:rPr>
              <a:t> </a:t>
            </a:r>
            <a:r>
              <a:rPr lang="zh-CN" sz="1800">
                <a:latin typeface="SimSun"/>
                <a:ea typeface="SimSun"/>
              </a:rPr>
              <a:t>= </a:t>
            </a:r>
            <a:r>
              <a:rPr lang="en-US" i="1" sz="1900">
                <a:latin typeface="Times New Roman"/>
              </a:rPr>
              <a:t>mdv</a:t>
            </a:r>
            <a:r>
              <a:rPr lang="en-US" i="1" baseline="-25000" sz="1900">
                <a:latin typeface="Times New Roman"/>
              </a:rPr>
              <a:t>X</a:t>
            </a:r>
          </a:p>
        </p:txBody>
      </p:sp>
      <p:sp>
        <p:nvSpPr>
          <p:cNvPr id="14" name=""/>
          <p:cNvSpPr/>
          <p:nvPr/>
        </p:nvSpPr>
        <p:spPr>
          <a:xfrm>
            <a:off x="6601968" y="4748784"/>
            <a:ext cx="1139952" cy="154228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406400"/>
            <a:r>
              <a:rPr lang="en-US" i="1" sz="1900">
                <a:latin typeface="Times New Roman"/>
              </a:rPr>
              <a:t>(F</a:t>
            </a:r>
            <a:r>
              <a:rPr lang="en-US" sz="1800">
                <a:latin typeface="SimSun"/>
              </a:rPr>
              <a:t> )</a:t>
            </a:r>
          </a:p>
          <a:p>
            <a:pPr indent="0"/>
            <a:r>
              <a:rPr lang="zh-CN" sz="1800">
                <a:latin typeface="SimSun"/>
                <a:ea typeface="SimSun"/>
              </a:rPr>
              <a:t>+ </a:t>
            </a:r>
            <a:r>
              <a:rPr lang="en-US" i="1" baseline="30000" sz="1900">
                <a:latin typeface="Times New Roman"/>
              </a:rPr>
              <a:t>v</a:t>
            </a:r>
            <a:r>
              <a:rPr lang="en-US" i="1" baseline="-25000" sz="1900">
                <a:latin typeface="Times New Roman"/>
              </a:rPr>
              <a:t>X</a:t>
            </a:r>
            <a:r>
              <a:rPr lang="en-US" i="1" sz="1900">
                <a:latin typeface="Times New Roman"/>
              </a:rPr>
              <a:t> </a:t>
            </a:r>
            <a:r>
              <a:rPr lang="zh-CN" i="1" sz="1900">
                <a:latin typeface="Times New Roman"/>
                <a:ea typeface="Times New Roman"/>
              </a:rPr>
              <a:t>— </a:t>
            </a:r>
            <a:r>
              <a:rPr lang="en-US" i="1" baseline="30000" sz="1900">
                <a:latin typeface="Times New Roman"/>
              </a:rPr>
              <a:t>dt</a:t>
            </a:r>
          </a:p>
          <a:p>
            <a:pPr indent="406400">
              <a:spcAft>
                <a:spcPts val="560"/>
              </a:spcAft>
            </a:pPr>
            <a:r>
              <a:rPr lang="zh-CN" sz="1800">
                <a:latin typeface="SimSun"/>
                <a:ea typeface="SimSun"/>
              </a:rPr>
              <a:t>〔</a:t>
            </a:r>
            <a:r>
              <a:rPr lang="en-US" i="1" sz="1900">
                <a:latin typeface="Times New Roman"/>
              </a:rPr>
              <a:t>v</a:t>
            </a:r>
            <a:r>
              <a:rPr lang="en-US" sz="2500">
                <a:latin typeface="Arial"/>
              </a:rPr>
              <a:t>j</a:t>
            </a:r>
          </a:p>
          <a:p>
            <a:pPr indent="406400"/>
            <a:r>
              <a:rPr lang="en-US" i="1" sz="1900">
                <a:latin typeface="Times New Roman"/>
              </a:rPr>
              <a:t>(F</a:t>
            </a:r>
            <a:r>
              <a:rPr lang="en-US" sz="1800">
                <a:latin typeface="SimSun"/>
              </a:rPr>
              <a:t> ) 7</a:t>
            </a:r>
          </a:p>
          <a:p>
            <a:pPr indent="0"/>
            <a:r>
              <a:rPr lang="en-US" sz="1800">
                <a:latin typeface="SimSun"/>
              </a:rPr>
              <a:t>+ </a:t>
            </a:r>
            <a:r>
              <a:rPr lang="en-US" i="1" baseline="30000" sz="1900">
                <a:latin typeface="Times New Roman"/>
              </a:rPr>
              <a:t>V</a:t>
            </a:r>
            <a:r>
              <a:rPr lang="en-US" i="1" sz="1300">
                <a:latin typeface="Times New Roman"/>
              </a:rPr>
              <a:t>y</a:t>
            </a:r>
            <a:r>
              <a:rPr lang="en-US" i="1" sz="2100">
                <a:latin typeface="SimSun"/>
              </a:rPr>
              <a:t> </a:t>
            </a:r>
            <a:r>
              <a:rPr lang="zh-CN" i="1" sz="2100">
                <a:latin typeface="SimSun"/>
                <a:ea typeface="SimSun"/>
              </a:rPr>
              <a:t>—出</a:t>
            </a:r>
          </a:p>
          <a:p>
            <a:pPr indent="406400">
              <a:lnSpc>
                <a:spcPct val="96000"/>
              </a:lnSpc>
            </a:pPr>
            <a:r>
              <a:rPr lang="en-US" i="1" sz="1900">
                <a:latin typeface="Times New Roman"/>
              </a:rPr>
              <a:t>\ </a:t>
            </a:r>
            <a:r>
              <a:rPr lang="en-US" i="1" baseline="30000" sz="1900">
                <a:latin typeface="Times New Roman"/>
              </a:rPr>
              <a:t>V</a:t>
            </a:r>
            <a:r>
              <a:rPr lang="en-US" i="1" sz="1300">
                <a:latin typeface="Times New Roman"/>
              </a:rPr>
              <a:t>e </a:t>
            </a:r>
            <a:r>
              <a:rPr lang="en-US" i="1" sz="1900">
                <a:latin typeface="Times New Roman"/>
              </a:rPr>
              <a:t>J</a:t>
            </a:r>
          </a:p>
        </p:txBody>
      </p:sp>
      <p:sp>
        <p:nvSpPr>
          <p:cNvPr id="15" name=""/>
          <p:cNvSpPr/>
          <p:nvPr/>
        </p:nvSpPr>
        <p:spPr>
          <a:xfrm>
            <a:off x="6894576" y="5154168"/>
            <a:ext cx="106680" cy="10363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CN" i="1" sz="1300"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17" name=""/>
          <p:cNvSpPr/>
          <p:nvPr/>
        </p:nvSpPr>
        <p:spPr>
          <a:xfrm>
            <a:off x="3581400" y="5760720"/>
            <a:ext cx="3418332" cy="3246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sz="2500">
                <a:latin typeface="Arial"/>
              </a:rPr>
              <a:t>(</a:t>
            </a:r>
            <a:r>
              <a:rPr lang="en-US" i="1" sz="1900">
                <a:latin typeface="Times New Roman"/>
              </a:rPr>
              <a:t>F</a:t>
            </a:r>
            <a:r>
              <a:rPr lang="en-US" sz="1900">
                <a:latin typeface="Times New Roman"/>
              </a:rPr>
              <a:t> sin </a:t>
            </a:r>
            <a:r>
              <a:rPr lang="en-US" i="1" sz="1800">
                <a:latin typeface="SimSun"/>
              </a:rPr>
              <a:t>a</a:t>
            </a:r>
            <a:r>
              <a:rPr lang="en-US" sz="1800">
                <a:latin typeface="SimSun"/>
              </a:rPr>
              <a:t> + </a:t>
            </a:r>
            <a:r>
              <a:rPr lang="en-US" i="1" sz="1900">
                <a:latin typeface="Times New Roman"/>
              </a:rPr>
              <a:t>mg</a:t>
            </a:r>
            <a:r>
              <a:rPr lang="en-US" sz="1900">
                <a:latin typeface="Times New Roman"/>
              </a:rPr>
              <a:t> sin </a:t>
            </a:r>
            <a:r>
              <a:rPr lang="en-US" i="1" sz="1800">
                <a:latin typeface="SimSun"/>
              </a:rPr>
              <a:t>/3</a:t>
            </a:r>
            <a:r>
              <a:rPr lang="en-US" i="1" sz="1900">
                <a:latin typeface="SimSun"/>
              </a:rPr>
              <a:t>) </a:t>
            </a:r>
            <a:r>
              <a:rPr lang="en-US" i="1" sz="1900">
                <a:latin typeface="Times New Roman"/>
              </a:rPr>
              <a:t>dt</a:t>
            </a:r>
            <a:r>
              <a:rPr lang="en-US" sz="1800">
                <a:latin typeface="SimSun"/>
              </a:rPr>
              <a:t> </a:t>
            </a:r>
            <a:r>
              <a:rPr lang="zh-CN" sz="1800">
                <a:latin typeface="SimSun"/>
                <a:ea typeface="SimSun"/>
              </a:rPr>
              <a:t>= </a:t>
            </a:r>
            <a:r>
              <a:rPr lang="en-US" i="1" sz="1900">
                <a:latin typeface="Times New Roman"/>
              </a:rPr>
              <a:t>mdVy . ,</a:t>
            </a:r>
            <a:r>
              <a:rPr lang="en-US" i="1" baseline="-25000" sz="1900">
                <a:latin typeface="Times New Roman"/>
              </a:rPr>
              <a:t>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213104" y="556260"/>
            <a:ext cx="8485632" cy="5501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101600"/>
            <a:r>
              <a:rPr lang="zh-CN" sz="3600">
                <a:latin typeface="SimSun"/>
                <a:ea typeface="SimSun"/>
              </a:rPr>
              <a:t>模型建立与求解                     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XIXN</a:t>
            </a:r>
            <a:r>
              <a:rPr lang="en-US" b="1" u="sng" sz="2500">
                <a:solidFill>
                  <a:srgbClr val="1C1A1A"/>
                </a:solidFill>
                <a:latin typeface="SimSun"/>
              </a:rPr>
              <a:t>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KAOTONO</a:t>
            </a:r>
            <a:r>
              <a:rPr lang="en-US" b="1" u="sng" sz="2500">
                <a:solidFill>
                  <a:srgbClr val="1C1A1A"/>
                </a:solidFill>
                <a:latin typeface="SimSun"/>
              </a:rPr>
              <a:t>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UNIV6RSI^&lt;</a:t>
            </a:r>
          </a:p>
        </p:txBody>
      </p:sp>
      <p:sp>
        <p:nvSpPr>
          <p:cNvPr id="3" name=""/>
          <p:cNvSpPr/>
          <p:nvPr/>
        </p:nvSpPr>
        <p:spPr>
          <a:xfrm>
            <a:off x="1213104" y="1418844"/>
            <a:ext cx="8485632" cy="50215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520700">
              <a:lnSpc>
                <a:spcPts val="3348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嫦娥三号在近月点速度大小为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1685m/s,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方向在模 型中近似认为速度方向与</a:t>
            </a:r>
            <a:r>
              <a:rPr lang="en-US" i="1" sz="2200">
                <a:latin typeface="Times New Roman"/>
              </a:rPr>
              <a:t>Y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轴垂直。取月球半径为 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1737km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求解重力加速度得 </a:t>
            </a:r>
            <a:r>
              <a:rPr lang="zh-CN" i="1" sz="2300">
                <a:latin typeface="SimSun"/>
                <a:ea typeface="SimSun"/>
              </a:rPr>
              <a:t>：</a:t>
            </a:r>
            <a:r>
              <a:rPr lang="zh-CN" sz="2000">
                <a:latin typeface="Arial"/>
                <a:ea typeface="Arial"/>
              </a:rPr>
              <a:t>=</a:t>
            </a:r>
            <a:r>
              <a:rPr lang="en-US" sz="2100">
                <a:latin typeface="Times New Roman"/>
              </a:rPr>
              <a:t>1.62m /s</a:t>
            </a:r>
            <a:r>
              <a:rPr lang="en-US" baseline="30000" sz="1300">
                <a:latin typeface="Times New Roman"/>
              </a:rPr>
              <a:t>2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。水平距 离 </a:t>
            </a:r>
            <a:r>
              <a:rPr lang="zh-CN" sz="2600">
                <a:latin typeface="Times New Roman"/>
                <a:ea typeface="Times New Roman"/>
              </a:rPr>
              <a:t>= </a:t>
            </a:r>
            <a:r>
              <a:rPr lang="en-US" sz="2300">
                <a:latin typeface="Times New Roman"/>
              </a:rPr>
              <a:t>464.14km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，竖直距离 </a:t>
            </a:r>
            <a:r>
              <a:rPr lang="en-US" i="1" sz="2400">
                <a:latin typeface="Times New Roman"/>
              </a:rPr>
              <a:t>s</a:t>
            </a:r>
            <a:r>
              <a:rPr lang="en-US" sz="1300">
                <a:latin typeface="Times New Roman"/>
              </a:rPr>
              <a:t> </a:t>
            </a:r>
            <a:r>
              <a:rPr lang="en-US" baseline="-25000" sz="1300">
                <a:latin typeface="Times New Roman"/>
              </a:rPr>
              <a:t>y</a:t>
            </a:r>
            <a:r>
              <a:rPr lang="en-US" sz="1300">
                <a:latin typeface="Times New Roman"/>
              </a:rPr>
              <a:t> </a:t>
            </a:r>
            <a:r>
              <a:rPr lang="zh-CN" b="1" sz="2500">
                <a:latin typeface="SimSun"/>
                <a:ea typeface="SimSun"/>
              </a:rPr>
              <a:t>= </a:t>
            </a:r>
            <a:r>
              <a:rPr lang="zh-CN" sz="2400">
                <a:latin typeface="Times New Roman"/>
                <a:ea typeface="Times New Roman"/>
              </a:rPr>
              <a:t>12</a:t>
            </a:r>
            <a:r>
              <a:rPr lang="en-US" sz="2400">
                <a:latin typeface="Times New Roman"/>
              </a:rPr>
              <a:t>.6km</a:t>
            </a:r>
            <a:r>
              <a:rPr lang="zh-CN" i="1" sz="2500">
                <a:solidFill>
                  <a:srgbClr val="4E0000"/>
                </a:solidFill>
                <a:latin typeface="SimSun"/>
                <a:ea typeface="SimSun"/>
              </a:rPr>
              <a:t>。</a:t>
            </a:r>
          </a:p>
          <a:p>
            <a:pPr algn="just" indent="520700">
              <a:lnSpc>
                <a:spcPts val="3332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理论可证若在主减速阶段初期，调节推力使其最大, 根据嫦娥三号质量与推力的关系，嫦娥三号的质量减 小将最快，此时，根据上述公式，引力的冲量和嫦娥 三号的动量变化将会最小，进而达到推力冲量的最小， 即燃料消耗的最小。确定在减速阶段初期</a:t>
            </a:r>
            <a:r>
              <a:rPr lang="en-US" i="1" sz="2200">
                <a:latin typeface="Times New Roman"/>
              </a:rPr>
              <a:t>F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的控制策 略为调节发动机推力达到最大至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7500N</a:t>
            </a:r>
            <a:r>
              <a:rPr lang="en-US" sz="2500">
                <a:solidFill>
                  <a:srgbClr val="4E0000"/>
                </a:solidFill>
                <a:latin typeface="SimSun"/>
              </a:rPr>
              <a:t>。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为了保证嫦娥 三号的稳定性，人为控制嫦娥三号在</a:t>
            </a:r>
            <a:r>
              <a:rPr lang="en-US" i="1" sz="2700">
                <a:latin typeface="Times New Roman"/>
              </a:rPr>
              <a:t>Y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方向上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0.05m/s</a:t>
            </a:r>
            <a:r>
              <a:rPr lang="en-US" baseline="30000" sz="2700">
                <a:solidFill>
                  <a:srgbClr val="4E0000"/>
                </a:solidFill>
                <a:latin typeface="Garamond"/>
              </a:rPr>
              <a:t>2 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匀加速下降。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7562088" y="527304"/>
            <a:ext cx="2118360" cy="576072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063752" y="1905000"/>
            <a:ext cx="4291584" cy="2551176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5620512" y="1911096"/>
            <a:ext cx="4209288" cy="255422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1103376" y="4648200"/>
            <a:ext cx="4047744" cy="242316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5583936" y="4660392"/>
            <a:ext cx="4273296" cy="2532888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1344168" y="585216"/>
            <a:ext cx="3468624" cy="539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3600">
                <a:latin typeface="SimSun"/>
                <a:ea typeface="SimSun"/>
              </a:rPr>
              <a:t>模型建立与求解</a:t>
            </a:r>
          </a:p>
        </p:txBody>
      </p:sp>
      <p:sp>
        <p:nvSpPr>
          <p:cNvPr id="8" name=""/>
          <p:cNvSpPr/>
          <p:nvPr/>
        </p:nvSpPr>
        <p:spPr>
          <a:xfrm>
            <a:off x="1749552" y="1405128"/>
            <a:ext cx="7193280" cy="36576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对上述过程进行计算机仿真，最终仿真结果为:</a:t>
            </a:r>
          </a:p>
        </p:txBody>
      </p:sp>
      <p:sp>
        <p:nvSpPr>
          <p:cNvPr id="9" name=""/>
          <p:cNvSpPr/>
          <p:nvPr/>
        </p:nvSpPr>
        <p:spPr>
          <a:xfrm>
            <a:off x="1856232" y="1758696"/>
            <a:ext cx="2560320" cy="13716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1000">
                <a:latin typeface="SimHei"/>
                <a:ea typeface="SimHei"/>
              </a:rPr>
              <a:t>主减速段质量大小与水平速度随时间的变化</a:t>
            </a:r>
          </a:p>
        </p:txBody>
      </p:sp>
      <p:sp>
        <p:nvSpPr>
          <p:cNvPr id="10" name=""/>
          <p:cNvSpPr/>
          <p:nvPr/>
        </p:nvSpPr>
        <p:spPr>
          <a:xfrm>
            <a:off x="2855976" y="4465320"/>
            <a:ext cx="573024" cy="1493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CN" sz="650">
                <a:latin typeface="SimSun"/>
                <a:ea typeface="SimSun"/>
              </a:rPr>
              <a:t>日寸 </a:t>
            </a:r>
            <a:r>
              <a:rPr lang="en-US" sz="850">
                <a:latin typeface="SimSun"/>
              </a:rPr>
              <a:t>1^(0.</a:t>
            </a:r>
            <a:r>
              <a:rPr lang="en-US" sz="850">
                <a:solidFill>
                  <a:srgbClr val="1C1A1A"/>
                </a:solidFill>
                <a:latin typeface="SimSun"/>
              </a:rPr>
              <a:t>1s)</a:t>
            </a:r>
          </a:p>
        </p:txBody>
      </p:sp>
      <p:sp>
        <p:nvSpPr>
          <p:cNvPr id="11" name=""/>
          <p:cNvSpPr/>
          <p:nvPr/>
        </p:nvSpPr>
        <p:spPr>
          <a:xfrm>
            <a:off x="6550152" y="1764792"/>
            <a:ext cx="2292096" cy="13716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1000">
                <a:latin typeface="SimHei"/>
                <a:ea typeface="SimHei"/>
              </a:rPr>
              <a:t>主减速段受力太小与方向随时间的变化</a:t>
            </a:r>
          </a:p>
        </p:txBody>
      </p:sp>
      <p:sp>
        <p:nvSpPr>
          <p:cNvPr id="12" name=""/>
          <p:cNvSpPr/>
          <p:nvPr/>
        </p:nvSpPr>
        <p:spPr>
          <a:xfrm>
            <a:off x="2862072" y="7071360"/>
            <a:ext cx="576072" cy="12192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750">
                <a:latin typeface="SimHei"/>
                <a:ea typeface="SimHei"/>
              </a:rPr>
              <a:t>时间</a:t>
            </a:r>
            <a:r>
              <a:rPr lang="zh-CN" sz="750">
                <a:solidFill>
                  <a:srgbClr val="292929"/>
                </a:solidFill>
                <a:latin typeface="SimHei"/>
                <a:ea typeface="SimHei"/>
              </a:rPr>
              <a:t>［。一</a:t>
            </a:r>
            <a:r>
              <a:rPr lang="zh-CN" sz="650">
                <a:solidFill>
                  <a:srgbClr val="292929"/>
                </a:solidFill>
                <a:latin typeface="Arial"/>
                <a:ea typeface="Arial"/>
              </a:rPr>
              <a:t>1</a:t>
            </a:r>
            <a:r>
              <a:rPr lang="zh-CN" sz="750">
                <a:solidFill>
                  <a:srgbClr val="292929"/>
                </a:solidFill>
                <a:latin typeface="SimHei"/>
                <a:ea typeface="SimHei"/>
              </a:rPr>
              <a:t>时</a:t>
            </a:r>
          </a:p>
        </p:txBody>
      </p:sp>
      <p:sp>
        <p:nvSpPr>
          <p:cNvPr id="13" name=""/>
          <p:cNvSpPr/>
          <p:nvPr/>
        </p:nvSpPr>
        <p:spPr>
          <a:xfrm>
            <a:off x="7412736" y="4471416"/>
            <a:ext cx="576072" cy="1524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650">
                <a:latin typeface="SimSun"/>
                <a:ea typeface="SimSun"/>
              </a:rPr>
              <a:t>日寸 </a:t>
            </a:r>
            <a:r>
              <a:rPr lang="en-US" sz="850">
                <a:latin typeface="SimSun"/>
              </a:rPr>
              <a:t>0(0.13)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7565136" y="530352"/>
            <a:ext cx="2115312" cy="569976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307592" y="1920240"/>
            <a:ext cx="3880104" cy="2459736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5739384" y="1935480"/>
            <a:ext cx="3913632" cy="2557272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344168" y="585216"/>
            <a:ext cx="3468624" cy="539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3600">
                <a:latin typeface="SimSun"/>
                <a:ea typeface="SimSun"/>
              </a:rPr>
              <a:t>模型建立与求解</a:t>
            </a:r>
          </a:p>
        </p:txBody>
      </p:sp>
      <p:sp>
        <p:nvSpPr>
          <p:cNvPr id="7" name=""/>
          <p:cNvSpPr/>
          <p:nvPr/>
        </p:nvSpPr>
        <p:spPr>
          <a:xfrm>
            <a:off x="1121664" y="1740408"/>
            <a:ext cx="472440" cy="7010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r" indent="0"/>
            <a:r>
              <a:rPr lang="zh-CN" b="1" sz="600">
                <a:solidFill>
                  <a:srgbClr val="292929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8" name=""/>
          <p:cNvSpPr/>
          <p:nvPr/>
        </p:nvSpPr>
        <p:spPr>
          <a:xfrm>
            <a:off x="1121664" y="1810512"/>
            <a:ext cx="472440" cy="670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177800"/>
            <a:r>
              <a:rPr lang="en-US" sz="850">
                <a:solidFill>
                  <a:srgbClr val="292929"/>
                </a:solidFill>
                <a:latin typeface="SimSun"/>
              </a:rPr>
              <a:t>x </a:t>
            </a:r>
            <a:r>
              <a:rPr lang="zh-CN" sz="850">
                <a:solidFill>
                  <a:srgbClr val="292929"/>
                </a:solidFill>
                <a:latin typeface="SimSun"/>
                <a:ea typeface="SimSun"/>
              </a:rPr>
              <a:t>10</a:t>
            </a:r>
          </a:p>
        </p:txBody>
      </p:sp>
      <p:sp>
        <p:nvSpPr>
          <p:cNvPr id="9" name=""/>
          <p:cNvSpPr/>
          <p:nvPr/>
        </p:nvSpPr>
        <p:spPr>
          <a:xfrm>
            <a:off x="1121664" y="1885188"/>
            <a:ext cx="141732" cy="7056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0">
              <a:spcAft>
                <a:spcPts val="1050"/>
              </a:spcAft>
            </a:pPr>
            <a:r>
              <a:rPr lang="en-US" sz="850">
                <a:solidFill>
                  <a:srgbClr val="292929"/>
                </a:solidFill>
                <a:latin typeface="SimSun"/>
              </a:rPr>
              <a:t>1.5</a:t>
            </a:r>
          </a:p>
          <a:p>
            <a:pPr algn="just" indent="0">
              <a:spcAft>
                <a:spcPts val="1050"/>
              </a:spcAft>
            </a:pPr>
            <a:r>
              <a:rPr lang="en-US" sz="850">
                <a:solidFill>
                  <a:srgbClr val="292929"/>
                </a:solidFill>
                <a:latin typeface="SimSun"/>
              </a:rPr>
              <a:t>1.4</a:t>
            </a:r>
          </a:p>
          <a:p>
            <a:pPr algn="just" indent="0"/>
            <a:r>
              <a:rPr lang="en-US" sz="850">
                <a:solidFill>
                  <a:srgbClr val="292929"/>
                </a:solidFill>
                <a:latin typeface="SimSun"/>
              </a:rPr>
              <a:t>1.3</a:t>
            </a:r>
          </a:p>
        </p:txBody>
      </p:sp>
      <p:sp>
        <p:nvSpPr>
          <p:cNvPr id="10" name=""/>
          <p:cNvSpPr/>
          <p:nvPr/>
        </p:nvSpPr>
        <p:spPr>
          <a:xfrm>
            <a:off x="1100328" y="4087368"/>
            <a:ext cx="182880" cy="1127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wordArtVertRtl" wrap="none">
            <a:noAutofit/>
          </a:bodyPr>
          <a:p>
            <a:pPr indent="0"/>
            <a:r>
              <a:rPr lang="zh-CN" b="1" sz="900">
                <a:solidFill>
                  <a:srgbClr val="1C1A1A"/>
                </a:solidFill>
                <a:latin typeface="SimSun"/>
                <a:ea typeface="SimSun"/>
              </a:rPr>
              <a:t>8</a:t>
            </a:r>
          </a:p>
          <a:p>
            <a:pPr indent="0"/>
            <a:r>
              <a:rPr lang="zh-CN" b="1" sz="900">
                <a:solidFill>
                  <a:srgbClr val="1C1A1A"/>
                </a:solidFill>
                <a:latin typeface="SimSun"/>
                <a:ea typeface="SimSun"/>
              </a:rPr>
              <a:t>0_</a:t>
            </a:r>
          </a:p>
        </p:txBody>
      </p:sp>
      <p:sp>
        <p:nvSpPr>
          <p:cNvPr id="11" name=""/>
          <p:cNvSpPr/>
          <p:nvPr/>
        </p:nvSpPr>
        <p:spPr>
          <a:xfrm>
            <a:off x="1740408" y="1405128"/>
            <a:ext cx="7202424" cy="48463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/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仿真得到的主减速段和快速调整段的行驶轨迹:</a:t>
            </a:r>
          </a:p>
          <a:p>
            <a:pPr algn="ctr" indent="0"/>
            <a:r>
              <a:rPr lang="zh-CN" sz="1000">
                <a:latin typeface="SimHei"/>
                <a:ea typeface="SimHei"/>
              </a:rPr>
              <a:t>主减速段优化轨迹仿真图                     快速调整段优化轨送仿真图</a:t>
            </a:r>
          </a:p>
        </p:txBody>
      </p:sp>
      <p:sp>
        <p:nvSpPr>
          <p:cNvPr id="12" name=""/>
          <p:cNvSpPr/>
          <p:nvPr/>
        </p:nvSpPr>
        <p:spPr>
          <a:xfrm>
            <a:off x="5218176" y="2862072"/>
            <a:ext cx="478536" cy="7528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wordArtVertRtl" wrap="none">
            <a:noAutofit/>
          </a:bodyPr>
          <a:p>
            <a:pPr indent="0">
              <a:lnSpc>
                <a:spcPts val="492"/>
              </a:lnSpc>
            </a:pPr>
            <a:r>
              <a:rPr lang="en-US" b="1" sz="900">
                <a:solidFill>
                  <a:srgbClr val="1C1A1A"/>
                </a:solidFill>
                <a:latin typeface="SimSun"/>
              </a:rPr>
              <a:t>o O</a:t>
            </a:r>
          </a:p>
          <a:p>
            <a:pPr indent="0">
              <a:lnSpc>
                <a:spcPts val="492"/>
              </a:lnSpc>
            </a:pPr>
            <a:r>
              <a:rPr lang="en-US" b="1" sz="900">
                <a:solidFill>
                  <a:srgbClr val="1C1A1A"/>
                </a:solidFill>
                <a:latin typeface="SimSun"/>
              </a:rPr>
              <a:t>o O</a:t>
            </a:r>
          </a:p>
          <a:p>
            <a:pPr indent="0">
              <a:lnSpc>
                <a:spcPts val="1092"/>
              </a:lnSpc>
            </a:pPr>
            <a:r>
              <a:rPr lang="zh-CN" b="1" sz="900">
                <a:solidFill>
                  <a:srgbClr val="1C1A1A"/>
                </a:solidFill>
                <a:latin typeface="SimSun"/>
                <a:ea typeface="SimSun"/>
              </a:rPr>
              <a:t>5 </a:t>
            </a:r>
            <a:r>
              <a:rPr lang="en-US" b="1" sz="900">
                <a:solidFill>
                  <a:srgbClr val="1C1A1A"/>
                </a:solidFill>
                <a:latin typeface="SimSun"/>
              </a:rPr>
              <a:t>O</a:t>
            </a:r>
          </a:p>
          <a:p>
            <a:pPr indent="0">
              <a:lnSpc>
                <a:spcPts val="1092"/>
              </a:lnSpc>
            </a:pPr>
            <a:r>
              <a:rPr lang="zh-CN" b="1" i="1" sz="900">
                <a:solidFill>
                  <a:srgbClr val="1C1A1A"/>
                </a:solidFill>
                <a:latin typeface="SimSun"/>
                <a:ea typeface="SimSun"/>
              </a:rPr>
              <a:t>3</a:t>
            </a:r>
            <a:r>
              <a:rPr lang="zh-CN" b="1" sz="900">
                <a:solidFill>
                  <a:srgbClr val="1C1A1A"/>
                </a:solidFill>
                <a:latin typeface="SimSun"/>
                <a:ea typeface="SimSun"/>
              </a:rPr>
              <a:t> 3</a:t>
            </a:r>
          </a:p>
          <a:p>
            <a:pPr indent="0">
              <a:lnSpc>
                <a:spcPts val="1092"/>
              </a:lnSpc>
            </a:pPr>
            <a:r>
              <a:rPr lang="zh-CN" sz="900">
                <a:latin typeface="SimSun"/>
                <a:ea typeface="SimSun"/>
              </a:rPr>
              <a:t>(米)«姬同皿留</a:t>
            </a:r>
          </a:p>
        </p:txBody>
      </p:sp>
      <p:sp>
        <p:nvSpPr>
          <p:cNvPr id="13" name=""/>
          <p:cNvSpPr/>
          <p:nvPr/>
        </p:nvSpPr>
        <p:spPr>
          <a:xfrm>
            <a:off x="5434584" y="1880616"/>
            <a:ext cx="280416" cy="6187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2100"/>
              </a:spcAft>
            </a:pPr>
            <a:r>
              <a:rPr lang="zh-CN" sz="850">
                <a:solidFill>
                  <a:srgbClr val="1C1A1A"/>
                </a:solidFill>
                <a:latin typeface="SimSun"/>
                <a:ea typeface="SimSun"/>
              </a:rPr>
              <a:t>4500</a:t>
            </a:r>
          </a:p>
          <a:p>
            <a:pPr indent="0"/>
            <a:r>
              <a:rPr lang="zh-CN" sz="850">
                <a:solidFill>
                  <a:srgbClr val="1C1A1A"/>
                </a:solidFill>
                <a:latin typeface="SimSun"/>
                <a:ea typeface="SimSun"/>
              </a:rPr>
              <a:t>4000</a:t>
            </a:r>
          </a:p>
        </p:txBody>
      </p:sp>
      <p:sp>
        <p:nvSpPr>
          <p:cNvPr id="14" name=""/>
          <p:cNvSpPr/>
          <p:nvPr/>
        </p:nvSpPr>
        <p:spPr>
          <a:xfrm>
            <a:off x="5434584" y="3913632"/>
            <a:ext cx="262128" cy="1127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wordArtVertRtl" wrap="none">
            <a:noAutofit/>
          </a:bodyPr>
          <a:p>
            <a:pPr indent="0">
              <a:lnSpc>
                <a:spcPts val="520"/>
              </a:lnSpc>
            </a:pPr>
            <a:r>
              <a:rPr lang="en-US" b="1" sz="900">
                <a:solidFill>
                  <a:srgbClr val="1C1A1A"/>
                </a:solidFill>
                <a:latin typeface="SimSun"/>
              </a:rPr>
              <a:t>O</a:t>
            </a:r>
          </a:p>
          <a:p>
            <a:pPr indent="0">
              <a:lnSpc>
                <a:spcPts val="520"/>
              </a:lnSpc>
            </a:pPr>
            <a:r>
              <a:rPr lang="en-US" b="1" sz="900">
                <a:solidFill>
                  <a:srgbClr val="1C1A1A"/>
                </a:solidFill>
                <a:latin typeface="SimSun"/>
              </a:rPr>
              <a:t>O</a:t>
            </a:r>
          </a:p>
          <a:p>
            <a:pPr indent="0">
              <a:lnSpc>
                <a:spcPts val="520"/>
              </a:lnSpc>
            </a:pPr>
            <a:r>
              <a:rPr lang="zh-CN" b="1" sz="900">
                <a:solidFill>
                  <a:srgbClr val="1C1A1A"/>
                </a:solidFill>
                <a:latin typeface="SimSun"/>
                <a:ea typeface="SimSun"/>
              </a:rPr>
              <a:t>5</a:t>
            </a:r>
          </a:p>
          <a:p>
            <a:pPr indent="0">
              <a:lnSpc>
                <a:spcPts val="520"/>
              </a:lnSpc>
            </a:pPr>
            <a:r>
              <a:rPr lang="zh-CN" b="1" sz="900">
                <a:solidFill>
                  <a:srgbClr val="1C1A1A"/>
                </a:solidFill>
                <a:latin typeface="SimSun"/>
                <a:ea typeface="SimSun"/>
              </a:rPr>
              <a:t>2</a:t>
            </a:r>
          </a:p>
        </p:txBody>
      </p:sp>
      <p:sp>
        <p:nvSpPr>
          <p:cNvPr id="15" name=""/>
          <p:cNvSpPr/>
          <p:nvPr/>
        </p:nvSpPr>
        <p:spPr>
          <a:xfrm>
            <a:off x="896112" y="2834640"/>
            <a:ext cx="387096" cy="10454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wordArtVertRtl" wrap="none">
            <a:noAutofit/>
          </a:bodyPr>
          <a:p>
            <a:pPr indent="0">
              <a:lnSpc>
                <a:spcPts val="1230"/>
              </a:lnSpc>
            </a:pPr>
            <a:r>
              <a:rPr lang="en-US" b="1" sz="1100">
                <a:solidFill>
                  <a:srgbClr val="1C1A1A"/>
                </a:solidFill>
                <a:latin typeface="SimHei"/>
              </a:rPr>
              <a:t>.21 </a:t>
            </a:r>
            <a:r>
              <a:rPr lang="zh-CN" b="1" sz="1100">
                <a:solidFill>
                  <a:srgbClr val="1C1A1A"/>
                </a:solidFill>
                <a:latin typeface="SimHei"/>
                <a:ea typeface="SimHei"/>
              </a:rPr>
              <a:t>1 9</a:t>
            </a:r>
          </a:p>
          <a:p>
            <a:pPr indent="0">
              <a:lnSpc>
                <a:spcPts val="1230"/>
              </a:lnSpc>
            </a:pPr>
            <a:r>
              <a:rPr lang="en-US" b="1" sz="1100">
                <a:solidFill>
                  <a:srgbClr val="1C1A1A"/>
                </a:solidFill>
                <a:latin typeface="SimHei"/>
              </a:rPr>
              <a:t>L LO.</a:t>
            </a:r>
          </a:p>
          <a:p>
            <a:pPr indent="0">
              <a:lnSpc>
                <a:spcPts val="1230"/>
              </a:lnSpc>
            </a:pPr>
            <a:r>
              <a:rPr lang="en-US" sz="900">
                <a:solidFill>
                  <a:srgbClr val="1C1A1A"/>
                </a:solidFill>
                <a:latin typeface="SimSun"/>
              </a:rPr>
              <a:t>(</a:t>
            </a:r>
            <a:r>
              <a:rPr lang="en-US" sz="900">
                <a:latin typeface="SimSun"/>
              </a:rPr>
              <a:t>*«</a:t>
            </a:r>
            <a:r>
              <a:rPr lang="zh-CN" sz="900">
                <a:latin typeface="SimSun"/>
                <a:ea typeface="SimSun"/>
              </a:rPr>
              <a:t>腿回吹回</a:t>
            </a:r>
          </a:p>
        </p:txBody>
      </p:sp>
      <p:sp>
        <p:nvSpPr>
          <p:cNvPr id="17" name=""/>
          <p:cNvSpPr/>
          <p:nvPr/>
        </p:nvSpPr>
        <p:spPr>
          <a:xfrm>
            <a:off x="1203960" y="4495800"/>
            <a:ext cx="8574024" cy="23530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88900"/>
            <a:r>
              <a:rPr lang="zh-CN" sz="850">
                <a:solidFill>
                  <a:srgbClr val="1C1A1A"/>
                </a:solidFill>
                <a:latin typeface="SimSun"/>
                <a:ea typeface="SimSun"/>
              </a:rPr>
              <a:t>0     </a:t>
            </a:r>
            <a:r>
              <a:rPr lang="en-US" sz="850">
                <a:solidFill>
                  <a:srgbClr val="1C1A1A"/>
                </a:solidFill>
                <a:latin typeface="SimSun"/>
              </a:rPr>
              <a:t>0.5     </a:t>
            </a:r>
            <a:r>
              <a:rPr lang="zh-CN" sz="850">
                <a:solidFill>
                  <a:srgbClr val="1C1A1A"/>
                </a:solidFill>
                <a:latin typeface="SimSun"/>
                <a:ea typeface="SimSun"/>
              </a:rPr>
              <a:t>1     </a:t>
            </a:r>
            <a:r>
              <a:rPr lang="en-US" sz="850">
                <a:solidFill>
                  <a:srgbClr val="1C1A1A"/>
                </a:solidFill>
                <a:latin typeface="SimSun"/>
              </a:rPr>
              <a:t>1-5     </a:t>
            </a:r>
            <a:r>
              <a:rPr lang="zh-CN" sz="850">
                <a:solidFill>
                  <a:srgbClr val="1C1A1A"/>
                </a:solidFill>
                <a:latin typeface="SimSun"/>
                <a:ea typeface="SimSun"/>
              </a:rPr>
              <a:t>2     </a:t>
            </a:r>
            <a:r>
              <a:rPr lang="en-US" sz="850">
                <a:solidFill>
                  <a:srgbClr val="1C1A1A"/>
                </a:solidFill>
                <a:latin typeface="SimSun"/>
              </a:rPr>
              <a:t>2.5     </a:t>
            </a:r>
            <a:r>
              <a:rPr lang="zh-CN" sz="850">
                <a:solidFill>
                  <a:srgbClr val="1C1A1A"/>
                </a:solidFill>
                <a:latin typeface="SimSun"/>
                <a:ea typeface="SimSun"/>
              </a:rPr>
              <a:t>3     </a:t>
            </a:r>
            <a:r>
              <a:rPr lang="en-US" sz="850">
                <a:solidFill>
                  <a:srgbClr val="1C1A1A"/>
                </a:solidFill>
                <a:latin typeface="SimSun"/>
              </a:rPr>
              <a:t>3-5     </a:t>
            </a:r>
            <a:r>
              <a:rPr lang="zh-CN" sz="850">
                <a:solidFill>
                  <a:srgbClr val="1C1A1A"/>
                </a:solidFill>
                <a:latin typeface="SimSun"/>
                <a:ea typeface="SimSun"/>
              </a:rPr>
              <a:t>4    </a:t>
            </a:r>
            <a:r>
              <a:rPr lang="en-US" sz="850">
                <a:solidFill>
                  <a:srgbClr val="1C1A1A"/>
                </a:solidFill>
                <a:latin typeface="SimSun"/>
              </a:rPr>
              <a:t>4.5     </a:t>
            </a:r>
            <a:r>
              <a:rPr lang="zh-CN" i="1" sz="1100">
                <a:solidFill>
                  <a:srgbClr val="1C1A1A"/>
                </a:solidFill>
                <a:latin typeface="Times New Roman"/>
                <a:ea typeface="Times New Roman"/>
              </a:rPr>
              <a:t>5</a:t>
            </a:r>
            <a:r>
              <a:rPr lang="zh-CN" sz="850">
                <a:solidFill>
                  <a:srgbClr val="1C1A1A"/>
                </a:solidFill>
                <a:latin typeface="SimSun"/>
                <a:ea typeface="SimSun"/>
              </a:rPr>
              <a:t>    </a:t>
            </a:r>
            <a:r>
              <a:rPr lang="en-US" sz="850">
                <a:solidFill>
                  <a:srgbClr val="1C1A1A"/>
                </a:solidFill>
                <a:latin typeface="SimSun"/>
              </a:rPr>
              <a:t>""&lt;616 4.618 4.62 4.622 4.624 4.626 4.628 4.63 4.632 4.634 4.636</a:t>
            </a:r>
          </a:p>
          <a:p>
            <a:pPr algn="r" marR="76776" indent="0"/>
            <a:r>
              <a:rPr lang="zh-CN" sz="1000">
                <a:latin typeface="SimHei"/>
                <a:ea typeface="SimHei"/>
              </a:rPr>
              <a:t>水平距离</a:t>
            </a:r>
            <a:r>
              <a:rPr lang="zh-CN" sz="1000">
                <a:solidFill>
                  <a:srgbClr val="1C1A1A"/>
                </a:solidFill>
                <a:latin typeface="SimHei"/>
                <a:ea typeface="SimHei"/>
              </a:rPr>
              <a:t>［米）              </a:t>
            </a:r>
            <a:r>
              <a:rPr lang="en-US" baseline="-25000" sz="1000">
                <a:solidFill>
                  <a:srgbClr val="1C1A1A"/>
                </a:solidFill>
                <a:latin typeface="SimHei"/>
              </a:rPr>
              <a:t>x10</a:t>
            </a:r>
            <a:r>
              <a:rPr lang="en-US" sz="1000">
                <a:solidFill>
                  <a:srgbClr val="1C1A1A"/>
                </a:solidFill>
                <a:latin typeface="SimHei"/>
              </a:rPr>
              <a:t>-                       </a:t>
            </a:r>
            <a:r>
              <a:rPr lang="zh-CN" sz="1000">
                <a:latin typeface="SimHei"/>
                <a:ea typeface="SimHei"/>
              </a:rPr>
              <a:t>水平距离</a:t>
            </a:r>
            <a:r>
              <a:rPr lang="zh-CN" sz="1000">
                <a:solidFill>
                  <a:srgbClr val="1C1A1A"/>
                </a:solidFill>
                <a:latin typeface="SimHei"/>
                <a:ea typeface="SimHei"/>
              </a:rPr>
              <a:t>［米）              </a:t>
            </a:r>
            <a:r>
              <a:rPr lang="zh-CN" sz="850">
                <a:solidFill>
                  <a:srgbClr val="1C1A1A"/>
                </a:solidFill>
                <a:latin typeface="SimSun"/>
                <a:ea typeface="SimSun"/>
              </a:rPr>
              <a:t>*1</a:t>
            </a:r>
            <a:r>
              <a:rPr lang="zh-CN" sz="1000">
                <a:solidFill>
                  <a:srgbClr val="1C1A1A"/>
                </a:solidFill>
                <a:latin typeface="SimHei"/>
                <a:ea typeface="SimHei"/>
              </a:rPr>
              <a:t>口</a:t>
            </a:r>
            <a:r>
              <a:rPr lang="zh-CN" sz="850">
                <a:solidFill>
                  <a:srgbClr val="1C1A1A"/>
                </a:solidFill>
                <a:latin typeface="SimSun"/>
                <a:ea typeface="SimSun"/>
              </a:rPr>
              <a:t>5</a:t>
            </a:r>
          </a:p>
          <a:p>
            <a:pPr algn="just" indent="533400">
              <a:lnSpc>
                <a:spcPts val="3333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主减速阶段和快速调整阶段经历时间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695s,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阶段结 束后水平速度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1.78m/s,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竖直速度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59.8m/s,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质量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1030kg</a:t>
            </a:r>
            <a:r>
              <a:rPr lang="en-US" sz="2500">
                <a:solidFill>
                  <a:srgbClr val="4E0000"/>
                </a:solidFill>
                <a:latin typeface="SimSun"/>
              </a:rPr>
              <a:t>。 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水平方向飞行的距离为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463.5km</a:t>
            </a:r>
            <a:r>
              <a:rPr lang="en-US" sz="2400">
                <a:solidFill>
                  <a:srgbClr val="4E0000"/>
                </a:solidFill>
                <a:latin typeface="SimSun"/>
              </a:rPr>
              <a:t>，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在竖直方向飞行的距 离为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12.56km</a:t>
            </a:r>
            <a:r>
              <a:rPr lang="zh-CN" sz="2400">
                <a:solidFill>
                  <a:srgbClr val="4E0000"/>
                </a:solidFill>
                <a:latin typeface="SimSun"/>
                <a:ea typeface="SimSun"/>
              </a:rPr>
              <a:t>，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与预期的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464.1km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与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12.6km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分别相差 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0.14%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与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0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・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31%</a:t>
            </a:r>
            <a:r>
              <a:rPr lang="zh-CN" sz="2400">
                <a:solidFill>
                  <a:srgbClr val="4E0000"/>
                </a:solidFill>
                <a:latin typeface="SimSun"/>
                <a:ea typeface="SimSun"/>
              </a:rPr>
              <a:t>，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故仿真的精度较高</a:t>
            </a:r>
            <a:r>
              <a:rPr lang="zh-CN" sz="1000">
                <a:latin typeface="SimHei"/>
                <a:ea typeface="SimHei"/>
              </a:rPr>
              <a:t>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7562088" y="527304"/>
            <a:ext cx="2118360" cy="576072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1389888" y="612648"/>
            <a:ext cx="1905000" cy="4968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3600">
                <a:latin typeface="SimSun"/>
                <a:ea typeface="SimSun"/>
              </a:rPr>
              <a:t>问题分析</a:t>
            </a:r>
          </a:p>
        </p:txBody>
      </p:sp>
      <p:sp>
        <p:nvSpPr>
          <p:cNvPr id="4" name=""/>
          <p:cNvSpPr/>
          <p:nvPr/>
        </p:nvSpPr>
        <p:spPr>
          <a:xfrm>
            <a:off x="1182624" y="1618488"/>
            <a:ext cx="8406384" cy="28925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723900">
              <a:lnSpc>
                <a:spcPts val="3338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针对问题一，为确定近月点和远月点的位置，先 基于</a:t>
            </a:r>
            <a:r>
              <a:rPr lang="zh-CN" u="sng" sz="2500">
                <a:solidFill>
                  <a:srgbClr val="4E0000"/>
                </a:solidFill>
                <a:latin typeface="SimSun"/>
                <a:ea typeface="SimSun"/>
              </a:rPr>
              <a:t>坐标变换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通过</a:t>
            </a:r>
            <a:r>
              <a:rPr lang="zh-CN" u="sng" sz="2500">
                <a:solidFill>
                  <a:srgbClr val="4E0000"/>
                </a:solidFill>
                <a:latin typeface="SimSun"/>
                <a:ea typeface="SimSun"/>
              </a:rPr>
              <a:t>理论分析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确定两点经纬度表达式。 实际计算时，通过</a:t>
            </a:r>
            <a:r>
              <a:rPr lang="zh-CN" sz="2500">
                <a:solidFill>
                  <a:srgbClr val="CC0000"/>
                </a:solidFill>
                <a:latin typeface="SimSun"/>
                <a:ea typeface="SimSun"/>
              </a:rPr>
              <a:t>抛物线定位模型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求解得到近月点和 远月点的具体位置及距月球表面的高度。以这两点处 的质点为研究对象基于</a:t>
            </a:r>
            <a:r>
              <a:rPr lang="zh-CN" u="sng" sz="2500">
                <a:solidFill>
                  <a:srgbClr val="4E0000"/>
                </a:solidFill>
                <a:latin typeface="SimSun"/>
                <a:ea typeface="SimSun"/>
              </a:rPr>
              <a:t>开普勒第二定律和能量守恒定 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律建立物理方程，求解得到嫦娥三号在近月点和远月 点处的速度大小及速度方向。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7562088" y="527304"/>
            <a:ext cx="2118360" cy="576072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1344168" y="585216"/>
            <a:ext cx="3468624" cy="539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3600">
                <a:latin typeface="SimSun"/>
                <a:ea typeface="SimSun"/>
              </a:rPr>
              <a:t>模型建立与求解</a:t>
            </a:r>
          </a:p>
        </p:txBody>
      </p:sp>
      <p:sp>
        <p:nvSpPr>
          <p:cNvPr id="4" name=""/>
          <p:cNvSpPr/>
          <p:nvPr/>
        </p:nvSpPr>
        <p:spPr>
          <a:xfrm>
            <a:off x="1200912" y="1408176"/>
            <a:ext cx="8455152" cy="459943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lnSpc>
                <a:spcPts val="3348"/>
              </a:lnSpc>
            </a:pPr>
            <a:r>
              <a:rPr lang="en-US" sz="2700">
                <a:solidFill>
                  <a:srgbClr val="4E0000"/>
                </a:solidFill>
                <a:latin typeface="Garamond"/>
              </a:rPr>
              <a:t>2.3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粗避障段的最优控制策略</a:t>
            </a:r>
          </a:p>
          <a:p>
            <a:pPr algn="just" indent="533400">
              <a:lnSpc>
                <a:spcPts val="3348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通过评价地面安全程度，模拟退火寻求最佳着陆位 置，计算能源消耗这三个步骤，完成粗避障段最优策 略的求解。</a:t>
            </a:r>
          </a:p>
          <a:p>
            <a:pPr indent="0">
              <a:lnSpc>
                <a:spcPts val="3348"/>
              </a:lnSpc>
            </a:pP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1</a:t>
            </a:r>
            <a:r>
              <a:rPr lang="zh-CN" sz="2400">
                <a:solidFill>
                  <a:srgbClr val="4E0000"/>
                </a:solidFill>
                <a:latin typeface="SimSun"/>
                <a:ea typeface="SimSun"/>
              </a:rPr>
              <a:t>)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粗避障调控优化模型</a:t>
            </a:r>
          </a:p>
          <a:p>
            <a:pPr indent="0">
              <a:lnSpc>
                <a:spcPts val="3348"/>
              </a:lnSpc>
            </a:pP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(1)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综合评价地面安全程度</a:t>
            </a:r>
          </a:p>
          <a:p>
            <a:pPr algn="just" indent="533400">
              <a:lnSpc>
                <a:spcPts val="3408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为评价月球表面各区域的安全程度，综合考虑海拔、 坡度等因素。</a:t>
            </a:r>
          </a:p>
          <a:p>
            <a:pPr algn="just" indent="533400">
              <a:lnSpc>
                <a:spcPts val="3444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取距月 球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2400m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处的数字高程图中任一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100X100m</a:t>
            </a:r>
            <a:r>
              <a:rPr lang="en-US" baseline="30000" sz="2700">
                <a:solidFill>
                  <a:srgbClr val="4E0000"/>
                </a:solidFill>
                <a:latin typeface="Garamond"/>
              </a:rPr>
              <a:t>2 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子区域，设子区域内最高海拔为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h</a:t>
            </a:r>
            <a:r>
              <a:rPr lang="en-US" sz="1800">
                <a:solidFill>
                  <a:srgbClr val="4E0000"/>
                </a:solidFill>
                <a:latin typeface="Garamond"/>
              </a:rPr>
              <a:t>max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，最低海拔为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h</a:t>
            </a:r>
            <a:r>
              <a:rPr lang="en-US" sz="1800">
                <a:solidFill>
                  <a:srgbClr val="4E0000"/>
                </a:solidFill>
                <a:latin typeface="Garamond"/>
              </a:rPr>
              <a:t>mm</a:t>
            </a:r>
            <a:r>
              <a:rPr lang="en-US" sz="2500">
                <a:solidFill>
                  <a:srgbClr val="4E0000"/>
                </a:solidFill>
                <a:latin typeface="SimSun"/>
              </a:rPr>
              <a:t>, 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定义子区域的最小可能坡新的表达式为：</a:t>
            </a:r>
          </a:p>
        </p:txBody>
      </p:sp>
      <p:sp>
        <p:nvSpPr>
          <p:cNvPr id="5" name=""/>
          <p:cNvSpPr/>
          <p:nvPr/>
        </p:nvSpPr>
        <p:spPr>
          <a:xfrm>
            <a:off x="3938016" y="6391656"/>
            <a:ext cx="1060704" cy="2042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i="1" sz="2100">
                <a:latin typeface="Times New Roman"/>
              </a:rPr>
              <a:t>i</a:t>
            </a:r>
            <a:r>
              <a:rPr lang="en-US" sz="2000">
                <a:latin typeface="Arial"/>
              </a:rPr>
              <a:t> </a:t>
            </a:r>
            <a:r>
              <a:rPr lang="zh-CN" sz="2000">
                <a:latin typeface="Arial"/>
                <a:ea typeface="Arial"/>
              </a:rPr>
              <a:t>= </a:t>
            </a:r>
            <a:r>
              <a:rPr lang="en-US" sz="2100">
                <a:latin typeface="Times New Roman"/>
              </a:rPr>
              <a:t>arctan</a:t>
            </a:r>
          </a:p>
        </p:txBody>
      </p:sp>
      <p:sp>
        <p:nvSpPr>
          <p:cNvPr id="6" name=""/>
          <p:cNvSpPr/>
          <p:nvPr/>
        </p:nvSpPr>
        <p:spPr>
          <a:xfrm>
            <a:off x="5120640" y="6138672"/>
            <a:ext cx="1173480" cy="35052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i="1" u="sng" sz="2100">
                <a:latin typeface="Times New Roman"/>
              </a:rPr>
              <a:t>"</a:t>
            </a:r>
            <a:r>
              <a:rPr lang="en-US" u="sng" sz="1300">
                <a:latin typeface="Times New Roman"/>
              </a:rPr>
              <a:t>max </a:t>
            </a:r>
            <a:r>
              <a:rPr lang="zh-CN" u="sng" sz="2000">
                <a:latin typeface="Arial"/>
                <a:ea typeface="Arial"/>
              </a:rPr>
              <a:t>— </a:t>
            </a:r>
            <a:r>
              <a:rPr lang="en-US" i="1" u="sng" sz="2100">
                <a:latin typeface="Times New Roman"/>
              </a:rPr>
              <a:t>"</a:t>
            </a:r>
            <a:r>
              <a:rPr lang="en-US" u="sng" sz="1300">
                <a:latin typeface="Times New Roman"/>
              </a:rPr>
              <a:t>min</a:t>
            </a:r>
          </a:p>
        </p:txBody>
      </p:sp>
      <p:sp>
        <p:nvSpPr>
          <p:cNvPr id="7" name=""/>
          <p:cNvSpPr/>
          <p:nvPr/>
        </p:nvSpPr>
        <p:spPr>
          <a:xfrm>
            <a:off x="5004816" y="6519672"/>
            <a:ext cx="1429512" cy="3535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2000">
                <a:latin typeface="Arial"/>
              </a:rPr>
              <a:t>I </a:t>
            </a:r>
            <a:r>
              <a:rPr lang="en-US" sz="2100">
                <a:latin typeface="Times New Roman"/>
              </a:rPr>
              <a:t>10W2 </a:t>
            </a:r>
            <a:r>
              <a:rPr lang="zh-CN" sz="2100">
                <a:latin typeface="Times New Roman"/>
                <a:ea typeface="Times New Roman"/>
              </a:rPr>
              <a:t>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176528" y="556260"/>
            <a:ext cx="8520684" cy="5501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139700"/>
            <a:r>
              <a:rPr lang="zh-CN" sz="3600">
                <a:latin typeface="SimSun"/>
                <a:ea typeface="SimSun"/>
              </a:rPr>
              <a:t>模型建立与求解                     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XIXN</a:t>
            </a:r>
            <a:r>
              <a:rPr lang="en-US" b="1" u="sng" sz="2500">
                <a:solidFill>
                  <a:srgbClr val="1C1A1A"/>
                </a:solidFill>
                <a:latin typeface="SimSun"/>
              </a:rPr>
              <a:t>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KAOTONO</a:t>
            </a:r>
            <a:r>
              <a:rPr lang="en-US" b="1" u="sng" sz="2500">
                <a:solidFill>
                  <a:srgbClr val="1C1A1A"/>
                </a:solidFill>
                <a:latin typeface="SimSun"/>
              </a:rPr>
              <a:t>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UNIV6RSI^&lt;</a:t>
            </a:r>
          </a:p>
        </p:txBody>
      </p:sp>
      <p:sp>
        <p:nvSpPr>
          <p:cNvPr id="3" name=""/>
          <p:cNvSpPr/>
          <p:nvPr/>
        </p:nvSpPr>
        <p:spPr>
          <a:xfrm>
            <a:off x="1176528" y="1427988"/>
            <a:ext cx="8520684" cy="457962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558800">
              <a:lnSpc>
                <a:spcPts val="3333"/>
              </a:lnSpc>
              <a:spcAft>
                <a:spcPts val="910"/>
              </a:spcAft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设距月球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2400m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处的数字高程图中最高海拔为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H</a:t>
            </a:r>
            <a:r>
              <a:rPr lang="en-US" sz="1800">
                <a:solidFill>
                  <a:srgbClr val="4E0000"/>
                </a:solidFill>
                <a:latin typeface="Garamond"/>
              </a:rPr>
              <a:t>max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, 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最低海拔为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H</a:t>
            </a:r>
            <a:r>
              <a:rPr lang="en-US" sz="1800">
                <a:solidFill>
                  <a:srgbClr val="4E0000"/>
                </a:solidFill>
                <a:latin typeface="Garamond"/>
              </a:rPr>
              <a:t>min</a:t>
            </a:r>
            <a:r>
              <a:rPr lang="en-US" sz="2500">
                <a:solidFill>
                  <a:srgbClr val="4E0000"/>
                </a:solidFill>
                <a:latin typeface="SimSun"/>
              </a:rPr>
              <a:t>。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采用极差变换法对各子区域的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h</a:t>
            </a:r>
            <a:r>
              <a:rPr lang="en-US" sz="1800">
                <a:solidFill>
                  <a:srgbClr val="4E0000"/>
                </a:solidFill>
                <a:latin typeface="Garamond"/>
              </a:rPr>
              <a:t>max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进 行标准化处理。为避免嫦娥三号落入陨石坑中，即各 子区域的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h</a:t>
            </a:r>
            <a:r>
              <a:rPr lang="en-US" sz="1800">
                <a:solidFill>
                  <a:srgbClr val="4E0000"/>
                </a:solidFill>
                <a:latin typeface="Garamond"/>
              </a:rPr>
              <a:t>m</a:t>
            </a:r>
            <a:r>
              <a:rPr lang="en-US" baseline="-25000" sz="2500">
                <a:solidFill>
                  <a:srgbClr val="4E0000"/>
                </a:solidFill>
                <a:latin typeface="SimSun"/>
              </a:rPr>
              <a:t>ln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不能过小，因此将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h</a:t>
            </a:r>
            <a:r>
              <a:rPr lang="en-US" sz="1800">
                <a:solidFill>
                  <a:srgbClr val="4E0000"/>
                </a:solidFill>
                <a:latin typeface="Garamond"/>
              </a:rPr>
              <a:t>min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进行反向标准化， 标准化表达式为：</a:t>
            </a:r>
          </a:p>
          <a:p>
            <a:pPr marL="2808800" indent="0"/>
            <a:r>
              <a:rPr lang="zh-CN" sz="1900">
                <a:latin typeface="SimSun"/>
                <a:ea typeface="SimSun"/>
              </a:rPr>
              <a:t>〜 </a:t>
            </a:r>
            <a:r>
              <a:rPr lang="en-US" i="1" sz="1900">
                <a:latin typeface="SimSun"/>
              </a:rPr>
              <a:t>H —h .</a:t>
            </a:r>
          </a:p>
          <a:p>
            <a:pPr algn="r" marL="2783400" marR="3520000" indent="0">
              <a:lnSpc>
                <a:spcPts val="2688"/>
              </a:lnSpc>
            </a:pPr>
            <a:r>
              <a:rPr lang="zh-CN" sz="1900">
                <a:latin typeface="SimSun"/>
                <a:ea typeface="SimSun"/>
              </a:rPr>
              <a:t>心 _ </a:t>
            </a:r>
            <a:r>
              <a:rPr lang="en-US" u="sng" sz="1300">
                <a:latin typeface="Times New Roman"/>
              </a:rPr>
              <a:t>max min </a:t>
            </a:r>
            <a:r>
              <a:rPr lang="en-US" baseline="30000" sz="1300">
                <a:latin typeface="Times New Roman"/>
              </a:rPr>
              <a:t>min</a:t>
            </a:r>
            <a:r>
              <a:rPr lang="en-US" sz="1300">
                <a:latin typeface="Times New Roman"/>
              </a:rPr>
              <a:t> </a:t>
            </a:r>
            <a:r>
              <a:rPr lang="zh-CN" sz="1300">
                <a:latin typeface="Times New Roman"/>
                <a:ea typeface="Times New Roman"/>
              </a:rPr>
              <a:t>_ </a:t>
            </a:r>
            <a:r>
              <a:rPr lang="en-US" i="1" sz="1900">
                <a:latin typeface="SimSun"/>
              </a:rPr>
              <a:t>H</a:t>
            </a:r>
            <a:r>
              <a:rPr lang="zh-CN" sz="1900">
                <a:latin typeface="SimSun"/>
                <a:ea typeface="SimSun"/>
              </a:rPr>
              <a:t>— </a:t>
            </a:r>
            <a:r>
              <a:rPr lang="en-US" i="1" sz="1900">
                <a:latin typeface="SimSun"/>
              </a:rPr>
              <a:t>H .</a:t>
            </a:r>
          </a:p>
          <a:p>
            <a:pPr algn="ctr" indent="0">
              <a:lnSpc>
                <a:spcPct val="75000"/>
              </a:lnSpc>
              <a:spcAft>
                <a:spcPts val="1750"/>
              </a:spcAft>
            </a:pPr>
            <a:r>
              <a:rPr lang="en-US" sz="1300">
                <a:latin typeface="Times New Roman"/>
              </a:rPr>
              <a:t>max min</a:t>
            </a:r>
          </a:p>
          <a:p>
            <a:pPr algn="just" indent="558800">
              <a:lnSpc>
                <a:spcPts val="3306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同理，对子区域的最小可能坡角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I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进行标准化，， 由于坡度角不超过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n/2,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因此将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i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与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n/2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的比值作为标准 化后的最小可能坡角。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219200" y="556260"/>
            <a:ext cx="8479536" cy="5501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101600"/>
            <a:r>
              <a:rPr lang="zh-CN" sz="3600">
                <a:latin typeface="SimSun"/>
                <a:ea typeface="SimSun"/>
              </a:rPr>
              <a:t>模型建立与求解                     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XIXN</a:t>
            </a:r>
            <a:r>
              <a:rPr lang="en-US" b="1" u="sng" sz="2500">
                <a:solidFill>
                  <a:srgbClr val="1C1A1A"/>
                </a:solidFill>
                <a:latin typeface="SimSun"/>
              </a:rPr>
              <a:t>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KAOTONO</a:t>
            </a:r>
            <a:r>
              <a:rPr lang="en-US" b="1" u="sng" sz="2500">
                <a:solidFill>
                  <a:srgbClr val="1C1A1A"/>
                </a:solidFill>
                <a:latin typeface="SimSun"/>
              </a:rPr>
              <a:t>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UNIV6RSI^&lt;</a:t>
            </a:r>
          </a:p>
        </p:txBody>
      </p:sp>
      <p:sp>
        <p:nvSpPr>
          <p:cNvPr id="3" name=""/>
          <p:cNvSpPr/>
          <p:nvPr/>
        </p:nvSpPr>
        <p:spPr>
          <a:xfrm>
            <a:off x="1219200" y="1418844"/>
            <a:ext cx="8479536" cy="460400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520700">
              <a:lnSpc>
                <a:spcPts val="3352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为使嫦娥三号最终降至月球表面时可以避开陨石坑、 岩石、断层与较陡的坡地，应使得标准化后的三个参 数均尽可能小。设子区域的着陆安全度为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D</a:t>
            </a:r>
            <a:r>
              <a:rPr lang="en-US" sz="2400">
                <a:solidFill>
                  <a:srgbClr val="4E0000"/>
                </a:solidFill>
                <a:latin typeface="SimSun"/>
              </a:rPr>
              <a:t>，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定义其 表达式为：</a:t>
            </a:r>
          </a:p>
          <a:p>
            <a:pPr algn="just" marL="2571056" indent="0"/>
            <a:r>
              <a:rPr lang="zh-CN" sz="2300">
                <a:latin typeface="Times New Roman"/>
                <a:ea typeface="Times New Roman"/>
              </a:rPr>
              <a:t>_ _ 1</a:t>
            </a:r>
            <a:r>
              <a:rPr lang="zh-CN" i="1" sz="2400">
                <a:latin typeface="SimSun"/>
                <a:ea typeface="SimSun"/>
              </a:rPr>
              <a:t>(</a:t>
            </a:r>
            <a:r>
              <a:rPr lang="zh-CN" i="1" sz="2300">
                <a:latin typeface="Times New Roman"/>
                <a:ea typeface="Times New Roman"/>
              </a:rPr>
              <a:t>~     ~</a:t>
            </a:r>
            <a:r>
              <a:rPr lang="zh-CN" sz="3600">
                <a:latin typeface="SimSun"/>
                <a:ea typeface="SimSun"/>
              </a:rPr>
              <a:t>    〜、</a:t>
            </a:r>
          </a:p>
          <a:p>
            <a:pPr marL="2571056" indent="0">
              <a:lnSpc>
                <a:spcPct val="80000"/>
              </a:lnSpc>
              <a:spcAft>
                <a:spcPts val="490"/>
              </a:spcAft>
            </a:pPr>
            <a:r>
              <a:rPr lang="en-US" i="1" baseline="30000" sz="2300">
                <a:latin typeface="Times New Roman"/>
              </a:rPr>
              <a:t>D</a:t>
            </a:r>
            <a:r>
              <a:rPr lang="en-US" sz="2600">
                <a:latin typeface="Times New Roman"/>
              </a:rPr>
              <a:t> </a:t>
            </a:r>
            <a:r>
              <a:rPr lang="zh-CN" sz="2600">
                <a:latin typeface="Times New Roman"/>
                <a:ea typeface="Times New Roman"/>
              </a:rPr>
              <a:t>= </a:t>
            </a:r>
            <a:r>
              <a:rPr lang="zh-CN" baseline="30000" sz="2300">
                <a:latin typeface="Times New Roman"/>
                <a:ea typeface="Times New Roman"/>
              </a:rPr>
              <a:t>1</a:t>
            </a:r>
            <a:r>
              <a:rPr lang="zh-CN" sz="2300">
                <a:latin typeface="Times New Roman"/>
                <a:ea typeface="Times New Roman"/>
              </a:rPr>
              <a:t> </a:t>
            </a:r>
            <a:r>
              <a:rPr lang="zh-CN" sz="2600">
                <a:latin typeface="Times New Roman"/>
                <a:ea typeface="Times New Roman"/>
              </a:rPr>
              <a:t>- </a:t>
            </a:r>
            <a:r>
              <a:rPr lang="zh-CN" sz="2300">
                <a:latin typeface="Times New Roman"/>
                <a:ea typeface="Times New Roman"/>
              </a:rPr>
              <a:t>3 </a:t>
            </a:r>
            <a:r>
              <a:rPr lang="en-US" sz="3900">
                <a:latin typeface="Arial"/>
              </a:rPr>
              <a:t>(</a:t>
            </a:r>
            <a:r>
              <a:rPr lang="en-US" i="1" sz="2300">
                <a:latin typeface="Times New Roman"/>
              </a:rPr>
              <a:t>"</a:t>
            </a:r>
            <a:r>
              <a:rPr lang="en-US" sz="1300">
                <a:latin typeface="Times New Roman"/>
              </a:rPr>
              <a:t>max </a:t>
            </a:r>
            <a:r>
              <a:rPr lang="zh-CN" sz="2600">
                <a:latin typeface="Times New Roman"/>
                <a:ea typeface="Times New Roman"/>
              </a:rPr>
              <a:t>+ </a:t>
            </a:r>
            <a:r>
              <a:rPr lang="en-US" i="1" baseline="30000" sz="2300">
                <a:latin typeface="Times New Roman"/>
              </a:rPr>
              <a:t>h</a:t>
            </a:r>
            <a:r>
              <a:rPr lang="en-US" sz="1300">
                <a:latin typeface="Times New Roman"/>
              </a:rPr>
              <a:t>min </a:t>
            </a:r>
            <a:r>
              <a:rPr lang="zh-CN" sz="2600">
                <a:latin typeface="Times New Roman"/>
                <a:ea typeface="Times New Roman"/>
              </a:rPr>
              <a:t>+ </a:t>
            </a:r>
            <a:r>
              <a:rPr lang="en-US" baseline="30000" sz="2600">
                <a:latin typeface="Times New Roman"/>
              </a:rPr>
              <a:t>i</a:t>
            </a:r>
            <a:r>
              <a:rPr lang="en-US" sz="3900">
                <a:latin typeface="Arial"/>
              </a:rPr>
              <a:t> </a:t>
            </a:r>
            <a:r>
              <a:rPr lang="zh-CN" sz="3900">
                <a:latin typeface="Arial"/>
                <a:ea typeface="Arial"/>
              </a:rPr>
              <a:t>)</a:t>
            </a:r>
          </a:p>
          <a:p>
            <a:pPr algn="just" indent="520700">
              <a:lnSpc>
                <a:spcPts val="3352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这里初步假设三个参数的权重相等，在第三问的误 差分析时会定义错判率，寻求最佳参数权重配比。</a:t>
            </a:r>
          </a:p>
          <a:p>
            <a:pPr algn="just" indent="520700">
              <a:lnSpc>
                <a:spcPts val="3352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标准化后的三个参数均属于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［0,1］</a:t>
            </a:r>
            <a:r>
              <a:rPr lang="en-US" sz="2400">
                <a:solidFill>
                  <a:srgbClr val="4E0000"/>
                </a:solidFill>
                <a:latin typeface="SimSun"/>
              </a:rPr>
              <a:t>，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且越小，对应子 区域越满足着陆要求。根据的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D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定义表达式，可知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D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属 于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［0,1］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，且越接近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1</a:t>
            </a:r>
            <a:r>
              <a:rPr lang="zh-CN" sz="2400">
                <a:solidFill>
                  <a:srgbClr val="4E0000"/>
                </a:solidFill>
                <a:latin typeface="SimSun"/>
                <a:ea typeface="SimSun"/>
              </a:rPr>
              <a:t>，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说明在子区域着陆越安全。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188720" y="556260"/>
            <a:ext cx="8490204" cy="5501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127000">
              <a:lnSpc>
                <a:spcPts val="2700"/>
              </a:lnSpc>
            </a:pPr>
            <a:r>
              <a:rPr lang="zh-CN" sz="3600">
                <a:latin typeface="SimSun"/>
                <a:ea typeface="SimSun"/>
              </a:rPr>
              <a:t>模型建立与求解                     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XIXN</a:t>
            </a:r>
            <a:r>
              <a:rPr lang="en-US" b="1" u="sng" sz="2500">
                <a:solidFill>
                  <a:srgbClr val="1C1A1A"/>
                </a:solidFill>
                <a:latin typeface="SimSun"/>
              </a:rPr>
              <a:t>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KAOTONO</a:t>
            </a:r>
            <a:r>
              <a:rPr lang="en-US" b="1" u="sng" sz="2500">
                <a:solidFill>
                  <a:srgbClr val="1C1A1A"/>
                </a:solidFill>
                <a:latin typeface="SimSun"/>
              </a:rPr>
              <a:t>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UNIV6RSI^&lt;</a:t>
            </a:r>
          </a:p>
        </p:txBody>
      </p:sp>
      <p:sp>
        <p:nvSpPr>
          <p:cNvPr id="3" name=""/>
          <p:cNvSpPr/>
          <p:nvPr/>
        </p:nvSpPr>
        <p:spPr>
          <a:xfrm>
            <a:off x="1188720" y="1418844"/>
            <a:ext cx="8490204" cy="45887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546100">
              <a:lnSpc>
                <a:spcPts val="3396"/>
              </a:lnSpc>
              <a:spcAft>
                <a:spcPts val="350"/>
              </a:spcAft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按各子区域的安全状况，将其分为禁止着陆区，不 适于着陆区，勉强着陆区，适于着陆区和理想着陆区 五类，并按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1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至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5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标号。利用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D</a:t>
            </a:r>
            <a:r>
              <a:rPr lang="en-US" sz="1800">
                <a:solidFill>
                  <a:srgbClr val="4E0000"/>
                </a:solidFill>
                <a:latin typeface="Garamond"/>
              </a:rPr>
              <a:t>x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定量描述五类子区域的 安全度，对于偏大型柯西分布隶属函数：</a:t>
            </a:r>
          </a:p>
          <a:p>
            <a:pPr algn="ctr" indent="0">
              <a:lnSpc>
                <a:spcPts val="2700"/>
              </a:lnSpc>
              <a:spcAft>
                <a:spcPts val="980"/>
              </a:spcAft>
            </a:pPr>
            <a:r>
              <a:rPr lang="en-US" i="1" sz="1900">
                <a:latin typeface="SimSun"/>
              </a:rPr>
              <a:t>D</a:t>
            </a:r>
            <a:r>
              <a:rPr lang="en-US" sz="2500">
                <a:latin typeface="Times New Roman"/>
              </a:rPr>
              <a:t> =J</a:t>
            </a:r>
            <a:r>
              <a:rPr lang="en-US" sz="1900">
                <a:latin typeface="SimSun"/>
              </a:rPr>
              <a:t>[。</a:t>
            </a:r>
            <a:r>
              <a:rPr lang="zh-CN" i="1" sz="1900">
                <a:latin typeface="SimSun"/>
                <a:ea typeface="SimSun"/>
              </a:rPr>
              <a:t>+ 叮</a:t>
            </a:r>
            <a:r>
              <a:rPr lang="en-US" i="1" sz="1900">
                <a:latin typeface="SimSun"/>
              </a:rPr>
              <a:t>(</a:t>
            </a:r>
            <a:r>
              <a:rPr lang="en-US" i="1" baseline="30000" sz="2300">
                <a:latin typeface="Times New Roman"/>
              </a:rPr>
              <a:t>x</a:t>
            </a:r>
            <a:r>
              <a:rPr lang="en-US" sz="1900">
                <a:latin typeface="SimSun"/>
              </a:rPr>
              <a:t> </a:t>
            </a:r>
            <a:r>
              <a:rPr lang="zh-CN" sz="1900">
                <a:latin typeface="SimSun"/>
                <a:ea typeface="SimSun"/>
              </a:rPr>
              <a:t>一 </a:t>
            </a:r>
            <a:r>
              <a:rPr lang="zh-CN" i="1" sz="1900">
                <a:latin typeface="SimSun"/>
                <a:ea typeface="SimSun"/>
              </a:rPr>
              <a:t>〃</a:t>
            </a:r>
            <a:r>
              <a:rPr lang="zh-CN" sz="2300">
                <a:latin typeface="Times New Roman"/>
                <a:ea typeface="Times New Roman"/>
              </a:rPr>
              <a:t>)</a:t>
            </a:r>
            <a:r>
              <a:rPr lang="zh-CN" sz="1900">
                <a:latin typeface="SimSun"/>
                <a:ea typeface="SimSun"/>
              </a:rPr>
              <a:t>一</a:t>
            </a:r>
            <a:r>
              <a:rPr lang="zh-CN" baseline="30000" sz="1300">
                <a:latin typeface="Times New Roman"/>
                <a:ea typeface="Times New Roman"/>
              </a:rPr>
              <a:t>2</a:t>
            </a:r>
            <a:r>
              <a:rPr lang="zh-CN" sz="1300">
                <a:latin typeface="Times New Roman"/>
                <a:ea typeface="Times New Roman"/>
              </a:rPr>
              <a:t> </a:t>
            </a:r>
            <a:r>
              <a:rPr lang="zh-CN" sz="2300">
                <a:latin typeface="Times New Roman"/>
                <a:ea typeface="Times New Roman"/>
              </a:rPr>
              <a:t>I </a:t>
            </a:r>
            <a:r>
              <a:rPr lang="en-US" cap="small" sz="3000">
                <a:latin typeface="Times New Roman"/>
              </a:rPr>
              <a:t>L [</a:t>
            </a:r>
            <a:r>
              <a:rPr lang="en-US" i="1" cap="small" sz="2800">
                <a:latin typeface="Times New Roman"/>
              </a:rPr>
              <a:t>q</a:t>
            </a:r>
            <a:r>
              <a:rPr lang="en-US" sz="2300">
                <a:latin typeface="Times New Roman"/>
              </a:rPr>
              <a:t> ln( </a:t>
            </a:r>
            <a:r>
              <a:rPr lang="en-US" i="1" sz="1900">
                <a:latin typeface="SimSun"/>
              </a:rPr>
              <a:t>x</a:t>
            </a:r>
            <a:r>
              <a:rPr lang="zh-CN" sz="2300">
                <a:latin typeface="Times New Roman"/>
                <a:ea typeface="Times New Roman"/>
              </a:rPr>
              <a:t>) </a:t>
            </a:r>
            <a:r>
              <a:rPr lang="zh-CN" sz="2500">
                <a:latin typeface="Times New Roman"/>
                <a:ea typeface="Times New Roman"/>
              </a:rPr>
              <a:t>+ </a:t>
            </a:r>
            <a:r>
              <a:rPr lang="en-US" i="1" sz="1900">
                <a:latin typeface="SimSun"/>
              </a:rPr>
              <a:t>b</a:t>
            </a:r>
          </a:p>
          <a:p>
            <a:pPr algn="ctr" indent="0">
              <a:lnSpc>
                <a:spcPts val="2700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令</a:t>
            </a:r>
            <a:r>
              <a:rPr lang="zh-CN" i="1" sz="1900">
                <a:latin typeface="SimSun"/>
                <a:ea typeface="SimSun"/>
              </a:rPr>
              <a:t>口</a:t>
            </a:r>
            <a:r>
              <a:rPr lang="zh-CN" b="1" sz="2500">
                <a:latin typeface="SimSun"/>
                <a:ea typeface="SimSun"/>
              </a:rPr>
              <a:t> = </a:t>
            </a:r>
            <a:r>
              <a:rPr lang="en-US" sz="2200">
                <a:latin typeface="Times New Roman"/>
              </a:rPr>
              <a:t>0.1, </a:t>
            </a:r>
            <a:r>
              <a:rPr lang="en-US" i="1" sz="2200">
                <a:latin typeface="Times New Roman"/>
              </a:rPr>
              <a:t>D</a:t>
            </a:r>
            <a:r>
              <a:rPr lang="en-US" b="1" sz="2500">
                <a:latin typeface="SimSun"/>
              </a:rPr>
              <a:t> </a:t>
            </a:r>
            <a:r>
              <a:rPr lang="zh-CN" b="1" sz="2500">
                <a:latin typeface="SimSun"/>
                <a:ea typeface="SimSun"/>
              </a:rPr>
              <a:t>= </a:t>
            </a:r>
            <a:r>
              <a:rPr lang="en-US" sz="2200">
                <a:latin typeface="Times New Roman"/>
              </a:rPr>
              <a:t>0.4, </a:t>
            </a:r>
            <a:r>
              <a:rPr lang="en-US" i="1" sz="2200">
                <a:latin typeface="Times New Roman"/>
              </a:rPr>
              <a:t>D</a:t>
            </a:r>
            <a:r>
              <a:rPr lang="en-US" b="1" baseline="-25000" sz="2500">
                <a:latin typeface="SimSun"/>
              </a:rPr>
              <a:t>5</a:t>
            </a:r>
            <a:r>
              <a:rPr lang="en-US" b="1" sz="2500">
                <a:latin typeface="SimSun"/>
              </a:rPr>
              <a:t> = </a:t>
            </a:r>
            <a:r>
              <a:rPr lang="en-US" sz="2200">
                <a:latin typeface="Times New Roman"/>
              </a:rPr>
              <a:t>0.75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，得各参数值，进而得到</a:t>
            </a:r>
          </a:p>
          <a:p>
            <a:pPr algn="just" indent="0">
              <a:lnSpc>
                <a:spcPts val="3540"/>
              </a:lnSpc>
            </a:pPr>
            <a:r>
              <a:rPr lang="en-US" i="1" sz="1900">
                <a:latin typeface="SimSun"/>
              </a:rPr>
              <a:t>D</a:t>
            </a:r>
            <a:r>
              <a:rPr lang="en-US" i="1" sz="1300">
                <a:latin typeface="Times New Roman"/>
              </a:rPr>
              <a:t>2 </a:t>
            </a:r>
            <a:r>
              <a:rPr lang="zh-CN" i="1" sz="2300">
                <a:latin typeface="Times New Roman"/>
                <a:ea typeface="Times New Roman"/>
              </a:rPr>
              <a:t>=</a:t>
            </a:r>
            <a:r>
              <a:rPr lang="zh-CN" sz="2300">
                <a:latin typeface="Times New Roman"/>
                <a:ea typeface="Times New Roman"/>
              </a:rPr>
              <a:t> </a:t>
            </a:r>
            <a:r>
              <a:rPr lang="en-US" sz="2300">
                <a:latin typeface="Times New Roman"/>
              </a:rPr>
              <a:t>0.289, </a:t>
            </a:r>
            <a:r>
              <a:rPr lang="en-US" i="1" sz="1900">
                <a:latin typeface="SimSun"/>
              </a:rPr>
              <a:t>D</a:t>
            </a:r>
            <a:r>
              <a:rPr lang="en-US" b="1" sz="2500">
                <a:latin typeface="SimSun"/>
              </a:rPr>
              <a:t>4 </a:t>
            </a:r>
            <a:r>
              <a:rPr lang="zh-CN" sz="2500">
                <a:latin typeface="Times New Roman"/>
                <a:ea typeface="Times New Roman"/>
              </a:rPr>
              <a:t>= </a:t>
            </a:r>
            <a:r>
              <a:rPr lang="en-US" sz="2300">
                <a:latin typeface="Times New Roman"/>
              </a:rPr>
              <a:t>0.62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。因此，当子区域的着陆安全度大于 等于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0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.62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时，则认为嫦娥三号可以将此子区域视为较好 的落月地点。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7565136" y="530352"/>
            <a:ext cx="2115312" cy="569976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234440" y="3035808"/>
            <a:ext cx="3596640" cy="3605784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4962144" y="3029712"/>
            <a:ext cx="204216" cy="361797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5599176" y="5675376"/>
            <a:ext cx="152400" cy="69494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5769864" y="3051048"/>
            <a:ext cx="3611880" cy="361188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5772912" y="6035040"/>
            <a:ext cx="170688" cy="62484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6397752" y="4462272"/>
            <a:ext cx="161544" cy="313944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9503664" y="3051048"/>
            <a:ext cx="192024" cy="254508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PictId8"/>
          <a:stretch>
            <a:fillRect/>
          </a:stretch>
        </p:blipFill>
        <p:spPr>
          <a:xfrm>
            <a:off x="9506712" y="5596128"/>
            <a:ext cx="188976" cy="1072896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>
          <a:blip r:embed="rPictId9"/>
          <a:stretch>
            <a:fillRect/>
          </a:stretch>
        </p:blipFill>
        <p:spPr>
          <a:xfrm>
            <a:off x="9698736" y="5160264"/>
            <a:ext cx="128016" cy="112776"/>
          </a:xfrm>
          <a:prstGeom prst="rect">
            <a:avLst/>
          </a:prstGeom>
        </p:spPr>
      </p:pic>
      <p:sp>
        <p:nvSpPr>
          <p:cNvPr id="12" name=""/>
          <p:cNvSpPr/>
          <p:nvPr/>
        </p:nvSpPr>
        <p:spPr>
          <a:xfrm>
            <a:off x="1344168" y="585216"/>
            <a:ext cx="3468624" cy="539496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3600">
                <a:latin typeface="SimSun"/>
                <a:ea typeface="SimSun"/>
              </a:rPr>
              <a:t>模型建立与求解</a:t>
            </a:r>
          </a:p>
        </p:txBody>
      </p:sp>
      <p:sp>
        <p:nvSpPr>
          <p:cNvPr id="13" name=""/>
          <p:cNvSpPr/>
          <p:nvPr/>
        </p:nvSpPr>
        <p:spPr>
          <a:xfrm>
            <a:off x="1219200" y="1408176"/>
            <a:ext cx="8372856" cy="1194816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>
            <a:noAutofit/>
          </a:bodyPr>
          <a:p>
            <a:pPr algn="just" indent="520700">
              <a:lnSpc>
                <a:spcPts val="3396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为初步得到评价结果，首先将数字高值图初步分为 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23X23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的子区域方阵。计算得到每一个子区域的安全 程度，并通过灰度图像进行直观展示。</a:t>
            </a:r>
          </a:p>
        </p:txBody>
      </p:sp>
      <p:sp>
        <p:nvSpPr>
          <p:cNvPr id="14" name=""/>
          <p:cNvSpPr/>
          <p:nvPr/>
        </p:nvSpPr>
        <p:spPr>
          <a:xfrm>
            <a:off x="850392" y="4893564"/>
            <a:ext cx="128016" cy="266700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vert="wordArtVertRtl" wrap="none">
            <a:noAutofit/>
          </a:bodyPr>
          <a:p>
            <a:pPr indent="0"/>
            <a:r>
              <a:rPr lang="zh-CN" sz="750">
                <a:latin typeface="SimHei"/>
                <a:ea typeface="SimHei"/>
              </a:rPr>
              <a:t>叵盖</a:t>
            </a:r>
          </a:p>
        </p:txBody>
      </p:sp>
      <p:sp>
        <p:nvSpPr>
          <p:cNvPr id="15" name=""/>
          <p:cNvSpPr/>
          <p:nvPr/>
        </p:nvSpPr>
        <p:spPr>
          <a:xfrm>
            <a:off x="2670048" y="2877312"/>
            <a:ext cx="697992" cy="118872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750">
                <a:latin typeface="SimHei"/>
                <a:ea typeface="SimHei"/>
              </a:rPr>
              <a:t>地形等高线图</a:t>
            </a:r>
          </a:p>
        </p:txBody>
      </p:sp>
      <p:sp>
        <p:nvSpPr>
          <p:cNvPr id="16" name=""/>
          <p:cNvSpPr/>
          <p:nvPr/>
        </p:nvSpPr>
        <p:spPr>
          <a:xfrm>
            <a:off x="987552" y="3160776"/>
            <a:ext cx="210312" cy="1024128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vert="wordArtVertRtl" wrap="none">
            <a:noAutofit/>
          </a:bodyPr>
          <a:p>
            <a:pPr indent="0">
              <a:lnSpc>
                <a:spcPts val="384"/>
              </a:lnSpc>
            </a:pPr>
            <a:r>
              <a:rPr lang="en-US" sz="850">
                <a:latin typeface="SimSun"/>
              </a:rPr>
              <a:t>o -u o o</a:t>
            </a:r>
          </a:p>
          <a:p>
            <a:pPr indent="0">
              <a:lnSpc>
                <a:spcPts val="384"/>
              </a:lnSpc>
            </a:pPr>
            <a:r>
              <a:rPr lang="en-US" sz="850">
                <a:latin typeface="SimSun"/>
              </a:rPr>
              <a:t>o o o o</a:t>
            </a:r>
          </a:p>
          <a:p>
            <a:pPr indent="0">
              <a:lnSpc>
                <a:spcPts val="384"/>
              </a:lnSpc>
            </a:pPr>
            <a:r>
              <a:rPr lang="en-US" b="1" sz="800">
                <a:latin typeface="SimSun"/>
              </a:rPr>
              <a:t>2 0 8 6</a:t>
            </a:r>
          </a:p>
          <a:p>
            <a:pPr indent="0">
              <a:lnSpc>
                <a:spcPts val="384"/>
              </a:lnSpc>
            </a:pPr>
            <a:r>
              <a:rPr lang="en-US" b="1" sz="800">
                <a:latin typeface="SimSun"/>
              </a:rPr>
              <a:t>2 2 11</a:t>
            </a:r>
          </a:p>
        </p:txBody>
      </p:sp>
      <p:sp>
        <p:nvSpPr>
          <p:cNvPr id="17" name=""/>
          <p:cNvSpPr/>
          <p:nvPr/>
        </p:nvSpPr>
        <p:spPr>
          <a:xfrm>
            <a:off x="1056132" y="4386072"/>
            <a:ext cx="141732" cy="109728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vert="wordArtVertRtl" wrap="none">
            <a:noAutofit/>
          </a:bodyPr>
          <a:p>
            <a:pPr indent="0"/>
            <a:r>
              <a:rPr lang="en-US" b="1" sz="800">
                <a:latin typeface="SimSun"/>
              </a:rPr>
              <a:t>00</a:t>
            </a:r>
          </a:p>
        </p:txBody>
      </p:sp>
      <p:sp>
        <p:nvSpPr>
          <p:cNvPr id="18" name=""/>
          <p:cNvSpPr/>
          <p:nvPr/>
        </p:nvSpPr>
        <p:spPr>
          <a:xfrm>
            <a:off x="996696" y="4696968"/>
            <a:ext cx="201168" cy="109728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vert="wordArtVertRtl" wrap="none">
            <a:noAutofit/>
          </a:bodyPr>
          <a:p>
            <a:pPr indent="0"/>
            <a:r>
              <a:rPr lang="en-US" b="1" sz="800">
                <a:latin typeface="SimSun"/>
              </a:rPr>
              <a:t>00</a:t>
            </a:r>
          </a:p>
          <a:p>
            <a:pPr indent="0"/>
            <a:r>
              <a:rPr lang="en-US" sz="700">
                <a:latin typeface="SimHei"/>
              </a:rPr>
              <a:t>121</a:t>
            </a:r>
          </a:p>
        </p:txBody>
      </p:sp>
      <p:sp>
        <p:nvSpPr>
          <p:cNvPr id="19" name=""/>
          <p:cNvSpPr/>
          <p:nvPr/>
        </p:nvSpPr>
        <p:spPr>
          <a:xfrm>
            <a:off x="1007364" y="5010912"/>
            <a:ext cx="190500" cy="420624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vert="wordArtVertRtl" wrap="none">
            <a:noAutofit/>
          </a:bodyPr>
          <a:p>
            <a:pPr indent="0">
              <a:lnSpc>
                <a:spcPts val="384"/>
              </a:lnSpc>
            </a:pPr>
            <a:r>
              <a:rPr lang="en-US" sz="850">
                <a:latin typeface="SimSun"/>
              </a:rPr>
              <a:t>□ o</a:t>
            </a:r>
          </a:p>
          <a:p>
            <a:pPr indent="0">
              <a:lnSpc>
                <a:spcPts val="384"/>
              </a:lnSpc>
            </a:pPr>
            <a:r>
              <a:rPr lang="en-US" sz="850">
                <a:latin typeface="SimSun"/>
              </a:rPr>
              <a:t>o o</a:t>
            </a:r>
          </a:p>
          <a:p>
            <a:pPr indent="0">
              <a:lnSpc>
                <a:spcPts val="384"/>
              </a:lnSpc>
            </a:pPr>
            <a:r>
              <a:rPr lang="en-US" sz="850">
                <a:latin typeface="SimSun"/>
              </a:rPr>
              <a:t>o 8</a:t>
            </a:r>
          </a:p>
        </p:txBody>
      </p:sp>
      <p:sp>
        <p:nvSpPr>
          <p:cNvPr id="20" name=""/>
          <p:cNvSpPr/>
          <p:nvPr/>
        </p:nvSpPr>
        <p:spPr>
          <a:xfrm>
            <a:off x="1039368" y="5632704"/>
            <a:ext cx="158496" cy="719328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vert="wordArtVertRtl" wrap="none">
            <a:noAutofit/>
          </a:bodyPr>
          <a:p>
            <a:pPr indent="0">
              <a:lnSpc>
                <a:spcPts val="396"/>
              </a:lnSpc>
            </a:pPr>
            <a:r>
              <a:rPr lang="en-US" sz="850">
                <a:latin typeface="SimSun"/>
              </a:rPr>
              <a:t>o -u o</a:t>
            </a:r>
          </a:p>
          <a:p>
            <a:pPr indent="0">
              <a:lnSpc>
                <a:spcPts val="396"/>
              </a:lnSpc>
            </a:pPr>
            <a:r>
              <a:rPr lang="en-US" sz="850">
                <a:latin typeface="SimSun"/>
              </a:rPr>
              <a:t>o o _u</a:t>
            </a:r>
          </a:p>
          <a:p>
            <a:pPr indent="0">
              <a:lnSpc>
                <a:spcPts val="396"/>
              </a:lnSpc>
            </a:pPr>
            <a:r>
              <a:rPr lang="en-US" b="1" sz="800">
                <a:latin typeface="SimSun"/>
              </a:rPr>
              <a:t>6 4 2</a:t>
            </a:r>
          </a:p>
        </p:txBody>
      </p:sp>
      <p:sp>
        <p:nvSpPr>
          <p:cNvPr id="21" name=""/>
          <p:cNvSpPr/>
          <p:nvPr/>
        </p:nvSpPr>
        <p:spPr>
          <a:xfrm>
            <a:off x="1447800" y="6665976"/>
            <a:ext cx="3319272" cy="216408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>
            <a:noAutofit/>
          </a:bodyPr>
          <a:p>
            <a:pPr algn="just" indent="0"/>
            <a:r>
              <a:rPr lang="zh-CN" sz="650">
                <a:latin typeface="Arial"/>
                <a:ea typeface="Arial"/>
              </a:rPr>
              <a:t>200   400   600   800   1000 1200 1400 1600 1800 2000 2200</a:t>
            </a:r>
          </a:p>
          <a:p>
            <a:pPr algn="ctr" indent="0"/>
            <a:r>
              <a:rPr lang="zh-CN" sz="750">
                <a:latin typeface="SimHei"/>
                <a:ea typeface="SimHei"/>
              </a:rPr>
              <a:t>横向距离（米）</a:t>
            </a:r>
          </a:p>
        </p:txBody>
      </p:sp>
      <p:sp>
        <p:nvSpPr>
          <p:cNvPr id="22" name=""/>
          <p:cNvSpPr/>
          <p:nvPr/>
        </p:nvSpPr>
        <p:spPr>
          <a:xfrm>
            <a:off x="5209032" y="4181856"/>
            <a:ext cx="131064" cy="109728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vert="wordArtVertRtl" wrap="none">
            <a:noAutofit/>
          </a:bodyPr>
          <a:p>
            <a:pPr indent="0"/>
            <a:r>
              <a:rPr lang="zh-CN" b="1" sz="800">
                <a:latin typeface="SimSun"/>
                <a:ea typeface="SimSun"/>
              </a:rPr>
              <a:t>40</a:t>
            </a:r>
          </a:p>
        </p:txBody>
      </p:sp>
      <p:sp>
        <p:nvSpPr>
          <p:cNvPr id="23" name=""/>
          <p:cNvSpPr/>
          <p:nvPr/>
        </p:nvSpPr>
        <p:spPr>
          <a:xfrm>
            <a:off x="5178552" y="5782056"/>
            <a:ext cx="109728" cy="106680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vert="wordArtVertRtl" wrap="none">
            <a:noAutofit/>
          </a:bodyPr>
          <a:p>
            <a:pPr indent="0"/>
            <a:r>
              <a:rPr lang="zh-CN" b="1" sz="800">
                <a:latin typeface="SimSun"/>
                <a:ea typeface="SimSun"/>
              </a:rPr>
              <a:t>60</a:t>
            </a:r>
          </a:p>
        </p:txBody>
      </p:sp>
      <p:sp>
        <p:nvSpPr>
          <p:cNvPr id="24" name=""/>
          <p:cNvSpPr/>
          <p:nvPr/>
        </p:nvSpPr>
        <p:spPr>
          <a:xfrm>
            <a:off x="5178552" y="2987040"/>
            <a:ext cx="579120" cy="271272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>
            <a:noAutofit/>
          </a:bodyPr>
          <a:p>
            <a:pPr indent="0">
              <a:spcAft>
                <a:spcPts val="350"/>
              </a:spcAft>
            </a:pPr>
            <a:r>
              <a:rPr lang="zh-CN" sz="650">
                <a:latin typeface="Arial"/>
                <a:ea typeface="Arial"/>
              </a:rPr>
              <a:t>200</a:t>
            </a:r>
          </a:p>
          <a:p>
            <a:pPr indent="381000"/>
            <a:r>
              <a:rPr lang="zh-CN" sz="650">
                <a:solidFill>
                  <a:srgbClr val="3A1B3F"/>
                </a:solidFill>
                <a:latin typeface="Arial"/>
                <a:ea typeface="Arial"/>
              </a:rPr>
              <a:t>2200</a:t>
            </a:r>
          </a:p>
        </p:txBody>
      </p:sp>
      <p:sp>
        <p:nvSpPr>
          <p:cNvPr id="25" name=""/>
          <p:cNvSpPr/>
          <p:nvPr/>
        </p:nvSpPr>
        <p:spPr>
          <a:xfrm>
            <a:off x="5178552" y="3779520"/>
            <a:ext cx="579120" cy="91440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650">
                <a:latin typeface="Arial"/>
                <a:ea typeface="Arial"/>
              </a:rPr>
              <a:t>160     </a:t>
            </a:r>
            <a:r>
              <a:rPr lang="zh-CN" sz="650">
                <a:solidFill>
                  <a:srgbClr val="3A1B3F"/>
                </a:solidFill>
                <a:latin typeface="Arial"/>
                <a:ea typeface="Arial"/>
              </a:rPr>
              <a:t>1800</a:t>
            </a:r>
          </a:p>
        </p:txBody>
      </p:sp>
      <p:sp>
        <p:nvSpPr>
          <p:cNvPr id="27" name=""/>
          <p:cNvSpPr/>
          <p:nvPr/>
        </p:nvSpPr>
        <p:spPr>
          <a:xfrm>
            <a:off x="5707380" y="4165092"/>
            <a:ext cx="33528" cy="957072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vert="wordArtVertRtl" wrap="none">
            <a:noAutofit/>
          </a:bodyPr>
          <a:p>
            <a:pPr indent="0"/>
            <a:r>
              <a:rPr lang="zh-CN" sz="850">
                <a:solidFill>
                  <a:srgbClr val="3A1B3F"/>
                </a:solidFill>
                <a:latin typeface="SimSun"/>
                <a:ea typeface="SimSun"/>
              </a:rPr>
              <a:t>« </a:t>
            </a:r>
            <a:r>
              <a:rPr lang="en-US" sz="850">
                <a:solidFill>
                  <a:srgbClr val="3A1B3F"/>
                </a:solidFill>
                <a:latin typeface="SimSun"/>
              </a:rPr>
              <a:t>o o O</a:t>
            </a:r>
          </a:p>
        </p:txBody>
      </p:sp>
      <p:sp>
        <p:nvSpPr>
          <p:cNvPr id="28" name=""/>
          <p:cNvSpPr/>
          <p:nvPr/>
        </p:nvSpPr>
        <p:spPr>
          <a:xfrm>
            <a:off x="5660136" y="4122420"/>
            <a:ext cx="35052" cy="999744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vert="wordArtVertRtl" wrap="none">
            <a:noAutofit/>
          </a:bodyPr>
          <a:p>
            <a:pPr indent="0"/>
            <a:r>
              <a:rPr lang="en-US" sz="850">
                <a:solidFill>
                  <a:srgbClr val="3A1B3F"/>
                </a:solidFill>
                <a:latin typeface="SimSun"/>
              </a:rPr>
              <a:t>L o o O</a:t>
            </a:r>
          </a:p>
        </p:txBody>
      </p:sp>
      <p:sp>
        <p:nvSpPr>
          <p:cNvPr id="29" name=""/>
          <p:cNvSpPr/>
          <p:nvPr/>
        </p:nvSpPr>
        <p:spPr>
          <a:xfrm>
            <a:off x="5608320" y="4102608"/>
            <a:ext cx="51816" cy="1060704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vert="wordArtVertRtl" wrap="none">
            <a:noAutofit/>
          </a:bodyPr>
          <a:p>
            <a:pPr indent="0"/>
            <a:r>
              <a:rPr lang="zh-CN" sz="850">
                <a:solidFill>
                  <a:srgbClr val="3A1B3F"/>
                </a:solidFill>
                <a:latin typeface="SimSun"/>
                <a:ea typeface="SimSun"/>
              </a:rPr>
              <a:t>6 4 </a:t>
            </a:r>
            <a:r>
              <a:rPr lang="zh-CN" sz="850">
                <a:latin typeface="SimSun"/>
                <a:ea typeface="SimSun"/>
              </a:rPr>
              <a:t>2 </a:t>
            </a:r>
            <a:r>
              <a:rPr lang="zh-CN" sz="850">
                <a:solidFill>
                  <a:srgbClr val="3A1B3F"/>
                </a:solidFill>
                <a:latin typeface="SimSun"/>
                <a:ea typeface="SimSun"/>
              </a:rPr>
              <a:t>0</a:t>
            </a:r>
          </a:p>
        </p:txBody>
      </p:sp>
      <p:sp>
        <p:nvSpPr>
          <p:cNvPr id="30" name=""/>
          <p:cNvSpPr/>
          <p:nvPr/>
        </p:nvSpPr>
        <p:spPr>
          <a:xfrm>
            <a:off x="5228844" y="4596384"/>
            <a:ext cx="379476" cy="566928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vert="wordArtVertRtl" wrap="none">
            <a:noAutofit/>
          </a:bodyPr>
          <a:p>
            <a:pPr indent="0">
              <a:lnSpc>
                <a:spcPts val="684"/>
              </a:lnSpc>
            </a:pPr>
            <a:r>
              <a:rPr lang="zh-CN" sz="750">
                <a:latin typeface="SimHei"/>
                <a:ea typeface="SimHei"/>
              </a:rPr>
              <a:t>(米</a:t>
            </a:r>
            <a:r>
              <a:rPr lang="en-US" sz="850">
                <a:latin typeface="SimSun"/>
              </a:rPr>
              <a:t>JW</a:t>
            </a:r>
            <a:r>
              <a:rPr lang="zh-CN" sz="750">
                <a:latin typeface="SimHei"/>
                <a:ea typeface="SimHei"/>
              </a:rPr>
              <a:t>昌叵恭</a:t>
            </a:r>
          </a:p>
          <a:p>
            <a:pPr indent="0">
              <a:lnSpc>
                <a:spcPts val="684"/>
              </a:lnSpc>
            </a:pPr>
            <a:r>
              <a:rPr lang="en-US" sz="850">
                <a:latin typeface="SimSun"/>
              </a:rPr>
              <a:t>o _u</a:t>
            </a:r>
          </a:p>
          <a:p>
            <a:pPr indent="0">
              <a:lnSpc>
                <a:spcPts val="684"/>
              </a:lnSpc>
            </a:pPr>
            <a:r>
              <a:rPr lang="zh-CN" sz="850">
                <a:latin typeface="SimSun"/>
                <a:ea typeface="SimSun"/>
              </a:rPr>
              <a:t>2 </a:t>
            </a:r>
            <a:r>
              <a:rPr lang="en-US" sz="850">
                <a:latin typeface="SimSun"/>
              </a:rPr>
              <a:t>-U</a:t>
            </a:r>
          </a:p>
        </p:txBody>
      </p:sp>
      <p:sp>
        <p:nvSpPr>
          <p:cNvPr id="31" name=""/>
          <p:cNvSpPr/>
          <p:nvPr/>
        </p:nvSpPr>
        <p:spPr>
          <a:xfrm>
            <a:off x="7184136" y="2901696"/>
            <a:ext cx="762000" cy="112776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750">
                <a:latin typeface="SimHei"/>
                <a:ea typeface="SimHei"/>
              </a:rPr>
              <a:t>安全程度灰度图</a:t>
            </a:r>
          </a:p>
        </p:txBody>
      </p:sp>
      <p:sp>
        <p:nvSpPr>
          <p:cNvPr id="33" name=""/>
          <p:cNvSpPr/>
          <p:nvPr/>
        </p:nvSpPr>
        <p:spPr>
          <a:xfrm>
            <a:off x="5178552" y="6598920"/>
            <a:ext cx="109728" cy="71628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650">
                <a:latin typeface="Arial"/>
                <a:ea typeface="Arial"/>
              </a:rPr>
              <a:t>20</a:t>
            </a:r>
          </a:p>
        </p:txBody>
      </p:sp>
      <p:sp>
        <p:nvSpPr>
          <p:cNvPr id="34" name=""/>
          <p:cNvSpPr/>
          <p:nvPr/>
        </p:nvSpPr>
        <p:spPr>
          <a:xfrm>
            <a:off x="5178552" y="6693408"/>
            <a:ext cx="4136136" cy="201168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>
            <a:noAutofit/>
          </a:bodyPr>
          <a:p>
            <a:pPr marL="796104" indent="0">
              <a:lnSpc>
                <a:spcPct val="94000"/>
              </a:lnSpc>
            </a:pPr>
            <a:r>
              <a:rPr lang="zh-CN" sz="650">
                <a:solidFill>
                  <a:srgbClr val="3A1B3F"/>
                </a:solidFill>
                <a:latin typeface="Arial"/>
                <a:ea typeface="Arial"/>
              </a:rPr>
              <a:t>200    400    600    800   1000   1200   1400   1600   1800 2000 2200</a:t>
            </a:r>
          </a:p>
          <a:p>
            <a:pPr algn="ctr" indent="0"/>
            <a:r>
              <a:rPr lang="zh-CN" sz="750">
                <a:latin typeface="SimHei"/>
                <a:ea typeface="SimHei"/>
              </a:rPr>
              <a:t>横向距离（米；</a:t>
            </a:r>
          </a:p>
        </p:txBody>
      </p:sp>
      <p:sp>
        <p:nvSpPr>
          <p:cNvPr id="36" name=""/>
          <p:cNvSpPr/>
          <p:nvPr/>
        </p:nvSpPr>
        <p:spPr>
          <a:xfrm>
            <a:off x="9698736" y="3329940"/>
            <a:ext cx="121920" cy="492252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>
            <a:noAutofit/>
          </a:bodyPr>
          <a:p>
            <a:pPr indent="0">
              <a:spcAft>
                <a:spcPts val="1400"/>
              </a:spcAft>
            </a:pPr>
            <a:r>
              <a:rPr lang="en-US" sz="650">
                <a:solidFill>
                  <a:srgbClr val="3A1B3F"/>
                </a:solidFill>
                <a:latin typeface="Arial"/>
              </a:rPr>
              <a:t>0.9</a:t>
            </a:r>
          </a:p>
          <a:p>
            <a:pPr indent="0"/>
            <a:r>
              <a:rPr lang="en-US" sz="650">
                <a:solidFill>
                  <a:srgbClr val="3A1B3F"/>
                </a:solidFill>
                <a:latin typeface="Arial"/>
              </a:rPr>
              <a:t>0.8</a:t>
            </a:r>
          </a:p>
        </p:txBody>
      </p:sp>
      <p:sp>
        <p:nvSpPr>
          <p:cNvPr id="37" name=""/>
          <p:cNvSpPr/>
          <p:nvPr/>
        </p:nvSpPr>
        <p:spPr>
          <a:xfrm>
            <a:off x="9698736" y="4102608"/>
            <a:ext cx="128016" cy="807720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vert="wordArtVertRtl" wrap="none">
            <a:noAutofit/>
          </a:bodyPr>
          <a:p>
            <a:pPr indent="0">
              <a:lnSpc>
                <a:spcPts val="576"/>
              </a:lnSpc>
            </a:pPr>
            <a:r>
              <a:rPr lang="zh-CN" sz="850">
                <a:solidFill>
                  <a:srgbClr val="3A1B3F"/>
                </a:solidFill>
                <a:latin typeface="SimSun"/>
                <a:ea typeface="SimSun"/>
              </a:rPr>
              <a:t>7 6 6</a:t>
            </a:r>
          </a:p>
          <a:p>
            <a:pPr indent="0">
              <a:lnSpc>
                <a:spcPts val="576"/>
              </a:lnSpc>
            </a:pPr>
            <a:r>
              <a:rPr lang="zh-CN" sz="850">
                <a:solidFill>
                  <a:srgbClr val="3A1B3F"/>
                </a:solidFill>
                <a:latin typeface="SimSun"/>
                <a:ea typeface="SimSun"/>
              </a:rPr>
              <a:t>0_0_0_</a:t>
            </a:r>
          </a:p>
        </p:txBody>
      </p:sp>
      <p:sp>
        <p:nvSpPr>
          <p:cNvPr id="38" name=""/>
          <p:cNvSpPr/>
          <p:nvPr/>
        </p:nvSpPr>
        <p:spPr>
          <a:xfrm>
            <a:off x="9698736" y="5519928"/>
            <a:ext cx="128016" cy="829056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vert="wordArtVertRtl" wrap="none">
            <a:noAutofit/>
          </a:bodyPr>
          <a:p>
            <a:pPr indent="0">
              <a:lnSpc>
                <a:spcPts val="576"/>
              </a:lnSpc>
            </a:pPr>
            <a:r>
              <a:rPr lang="zh-CN" sz="850">
                <a:solidFill>
                  <a:srgbClr val="271132"/>
                </a:solidFill>
                <a:latin typeface="SimSun"/>
                <a:ea typeface="SimSun"/>
              </a:rPr>
              <a:t>3.2'</a:t>
            </a:r>
            <a:r>
              <a:rPr lang="zh-CN" sz="850">
                <a:solidFill>
                  <a:srgbClr val="3A1B3F"/>
                </a:solidFill>
                <a:latin typeface="SimSun"/>
                <a:ea typeface="SimSun"/>
              </a:rPr>
              <a:t>1</a:t>
            </a:r>
          </a:p>
          <a:p>
            <a:pPr indent="0">
              <a:lnSpc>
                <a:spcPts val="576"/>
              </a:lnSpc>
            </a:pPr>
            <a:r>
              <a:rPr lang="zh-CN" sz="850">
                <a:solidFill>
                  <a:srgbClr val="3A1B3F"/>
                </a:solidFill>
                <a:latin typeface="SimSun"/>
                <a:ea typeface="SimSun"/>
              </a:rPr>
              <a:t>0-0_0_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219200" y="556260"/>
            <a:ext cx="8459724" cy="5501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101600"/>
            <a:r>
              <a:rPr lang="zh-CN" sz="3600">
                <a:latin typeface="SimSun"/>
                <a:ea typeface="SimSun"/>
              </a:rPr>
              <a:t>模型建立与求解                    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XIXN</a:t>
            </a:r>
            <a:r>
              <a:rPr lang="en-US" b="1" u="sng" sz="2500">
                <a:solidFill>
                  <a:srgbClr val="1C1A1A"/>
                </a:solidFill>
                <a:latin typeface="SimSun"/>
              </a:rPr>
              <a:t>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KAOTONO</a:t>
            </a:r>
            <a:r>
              <a:rPr lang="en-US" b="1" u="sng" sz="2500">
                <a:solidFill>
                  <a:srgbClr val="1C1A1A"/>
                </a:solidFill>
                <a:latin typeface="SimSun"/>
              </a:rPr>
              <a:t>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UNIV6RSI^&lt;</a:t>
            </a:r>
          </a:p>
        </p:txBody>
      </p:sp>
      <p:sp>
        <p:nvSpPr>
          <p:cNvPr id="3" name=""/>
          <p:cNvSpPr/>
          <p:nvPr/>
        </p:nvSpPr>
        <p:spPr>
          <a:xfrm>
            <a:off x="1219200" y="1418844"/>
            <a:ext cx="8459724" cy="55275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0">
              <a:lnSpc>
                <a:spcPts val="3353"/>
              </a:lnSpc>
            </a:pP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(2)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模拟退火寻求最佳着陆位置</a:t>
            </a:r>
          </a:p>
          <a:p>
            <a:pPr algn="just" indent="520700">
              <a:lnSpc>
                <a:spcPts val="3353"/>
              </a:lnSpc>
              <a:spcAft>
                <a:spcPts val="770"/>
              </a:spcAft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由于在粗避障段，嫦娥三号行驶轨迹弧度较小，为 寻求最优燃料策略，不需实时控制行驶方向和受力情 况。假设在这一阶段，嫦娥三号以加速、匀速和减速 三种方式依次下落，嫦娥三号朝着陆位置行驶时行驶 方向与水平面的夹角为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0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。设嫦娥三号在此阶段初始速 度为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V</a:t>
            </a:r>
            <a:r>
              <a:rPr lang="zh-CN" sz="5500">
                <a:solidFill>
                  <a:srgbClr val="4E0000"/>
                </a:solidFill>
                <a:latin typeface="SimSun"/>
                <a:ea typeface="SimSun"/>
              </a:rPr>
              <a:t>。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。设加速下落时，所用时间为顷 减速主推动器 推力为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F</a:t>
            </a:r>
            <a:r>
              <a:rPr lang="en-US" sz="1800">
                <a:solidFill>
                  <a:srgbClr val="4E0000"/>
                </a:solidFill>
                <a:latin typeface="Garamond"/>
              </a:rPr>
              <a:t>1</a:t>
            </a:r>
            <a:r>
              <a:rPr lang="en-US" sz="2500">
                <a:solidFill>
                  <a:srgbClr val="4E0000"/>
                </a:solidFill>
                <a:latin typeface="SimSun"/>
              </a:rPr>
              <a:t>；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匀速下落时，速度为％,所用时间为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t</a:t>
            </a:r>
            <a:r>
              <a:rPr lang="en-US" sz="1800">
                <a:solidFill>
                  <a:srgbClr val="4E0000"/>
                </a:solidFill>
                <a:latin typeface="Garamond"/>
              </a:rPr>
              <a:t>2</a:t>
            </a:r>
            <a:r>
              <a:rPr lang="en-US" sz="2500">
                <a:solidFill>
                  <a:srgbClr val="4E0000"/>
                </a:solidFill>
                <a:latin typeface="SimSun"/>
              </a:rPr>
              <a:t>,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减 速主推动器推力为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F</a:t>
            </a:r>
            <a:r>
              <a:rPr lang="en-US" sz="1800">
                <a:solidFill>
                  <a:srgbClr val="4E0000"/>
                </a:solidFill>
                <a:latin typeface="Garamond"/>
              </a:rPr>
              <a:t>2</a:t>
            </a:r>
            <a:r>
              <a:rPr lang="en-US" sz="2500">
                <a:solidFill>
                  <a:srgbClr val="4E0000"/>
                </a:solidFill>
                <a:latin typeface="SimSun"/>
              </a:rPr>
              <a:t>；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加速下落时，所用时间为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t</a:t>
            </a:r>
            <a:r>
              <a:rPr lang="en-US" sz="1800">
                <a:solidFill>
                  <a:srgbClr val="4E0000"/>
                </a:solidFill>
                <a:latin typeface="Garamond"/>
              </a:rPr>
              <a:t>3</a:t>
            </a:r>
            <a:r>
              <a:rPr lang="en-US" sz="2500">
                <a:solidFill>
                  <a:srgbClr val="4E0000"/>
                </a:solidFill>
                <a:latin typeface="SimSun"/>
              </a:rPr>
              <a:t>,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减 速主推动器推力为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F</a:t>
            </a:r>
            <a:r>
              <a:rPr lang="en-US" sz="1800">
                <a:solidFill>
                  <a:srgbClr val="4E0000"/>
                </a:solidFill>
                <a:latin typeface="Garamond"/>
              </a:rPr>
              <a:t>3</a:t>
            </a:r>
            <a:r>
              <a:rPr lang="en-US" sz="2500">
                <a:solidFill>
                  <a:srgbClr val="4E0000"/>
                </a:solidFill>
                <a:latin typeface="SimSun"/>
              </a:rPr>
              <a:t>。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为使燃料消耗最少，建立目标 函数，其表达式为：</a:t>
            </a:r>
          </a:p>
          <a:p>
            <a:pPr algn="ctr" indent="0"/>
            <a:r>
              <a:rPr lang="en-US" i="1" sz="1900">
                <a:latin typeface="SimSun"/>
              </a:rPr>
              <a:t>f</a:t>
            </a:r>
            <a:r>
              <a:rPr lang="en-US" sz="1900">
                <a:latin typeface="SimSun"/>
              </a:rPr>
              <a:t> </a:t>
            </a:r>
            <a:r>
              <a:rPr lang="zh-CN" sz="1900">
                <a:latin typeface="SimSun"/>
                <a:ea typeface="SimSun"/>
              </a:rPr>
              <a:t>= </a:t>
            </a:r>
            <a:r>
              <a:rPr lang="en-US" sz="2700">
                <a:latin typeface="Garamond"/>
              </a:rPr>
              <a:t>min" &amp;</a:t>
            </a:r>
            <a:r>
              <a:rPr lang="en-US" i="1" sz="1900">
                <a:latin typeface="SimSun"/>
              </a:rPr>
              <a:t>t</a:t>
            </a:r>
            <a:r>
              <a:rPr lang="en-US" sz="1900">
                <a:latin typeface="SimSun"/>
              </a:rPr>
              <a:t> </a:t>
            </a:r>
            <a:r>
              <a:rPr lang="zh-CN" sz="1900">
                <a:latin typeface="SimSun"/>
                <a:ea typeface="SimSun"/>
              </a:rPr>
              <a:t>+「</a:t>
            </a:r>
            <a:r>
              <a:rPr lang="zh-CN" sz="850">
                <a:latin typeface="SimSun"/>
                <a:ea typeface="SimSun"/>
              </a:rPr>
              <a:t>+ </a:t>
            </a:r>
            <a:r>
              <a:rPr lang="en-US" i="1" sz="850">
                <a:latin typeface="SimSun"/>
              </a:rPr>
              <a:t>”</a:t>
            </a:r>
            <a:r>
              <a:rPr lang="en-US" baseline="30000" sz="850">
                <a:latin typeface="SimSun"/>
              </a:rPr>
              <a:t>2</a:t>
            </a:r>
            <a:r>
              <a:rPr lang="en-US" sz="850">
                <a:latin typeface="SimSun"/>
              </a:rPr>
              <a:t> </a:t>
            </a:r>
            <a:r>
              <a:rPr lang="zh-CN" i="1" sz="2400">
                <a:latin typeface="SimSun"/>
                <a:ea typeface="SimSun"/>
              </a:rPr>
              <a:t>羸</a:t>
            </a:r>
            <a:r>
              <a:rPr lang="zh-CN" sz="1900">
                <a:latin typeface="SimSun"/>
                <a:ea typeface="SimSun"/>
              </a:rPr>
              <a:t> +「</a:t>
            </a:r>
            <a:r>
              <a:rPr lang="zh-CN" sz="850">
                <a:latin typeface="SimSun"/>
                <a:ea typeface="SimSun"/>
              </a:rPr>
              <a:t>+</a:t>
            </a:r>
            <a:r>
              <a:rPr lang="en-US" i="1" sz="850">
                <a:latin typeface="SimSun"/>
              </a:rPr>
              <a:t>'</a:t>
            </a:r>
            <a:r>
              <a:rPr lang="zh-CN" baseline="30000" sz="850">
                <a:latin typeface="SimSun"/>
                <a:ea typeface="SimSun"/>
              </a:rPr>
              <a:t>2</a:t>
            </a:r>
            <a:r>
              <a:rPr lang="zh-CN" sz="850">
                <a:latin typeface="SimSun"/>
                <a:ea typeface="SimSun"/>
              </a:rPr>
              <a:t>+</a:t>
            </a:r>
            <a:r>
              <a:rPr lang="en-US" i="1" sz="850">
                <a:latin typeface="SimSun"/>
              </a:rPr>
              <a:t>'</a:t>
            </a:r>
            <a:r>
              <a:rPr lang="zh-CN" baseline="30000" sz="850">
                <a:latin typeface="SimSun"/>
                <a:ea typeface="SimSun"/>
              </a:rPr>
              <a:t>3 </a:t>
            </a:r>
            <a:r>
              <a:rPr lang="en-US" i="1" baseline="30000" sz="850">
                <a:latin typeface="SimSun"/>
              </a:rPr>
              <a:t>F</a:t>
            </a:r>
            <a:r>
              <a:rPr lang="en-US" i="1" sz="850">
                <a:latin typeface="SimSun"/>
              </a:rPr>
              <a:t>"</a:t>
            </a:r>
          </a:p>
          <a:p>
            <a:pPr marL="2710756" indent="0"/>
            <a:r>
              <a:rPr lang="en-US" sz="2700">
                <a:latin typeface="Garamond"/>
              </a:rPr>
              <a:t>"J0 </a:t>
            </a:r>
            <a:r>
              <a:rPr lang="en-US" i="1" sz="1900">
                <a:latin typeface="SimSun"/>
              </a:rPr>
              <a:t>v</a:t>
            </a:r>
            <a:r>
              <a:rPr lang="en-US" i="1" baseline="-25000" sz="1900">
                <a:latin typeface="SimSun"/>
              </a:rPr>
              <a:t>e</a:t>
            </a:r>
            <a:r>
              <a:rPr lang="en-US" sz="2700">
                <a:latin typeface="Garamond"/>
              </a:rPr>
              <a:t>      J" </a:t>
            </a:r>
            <a:r>
              <a:rPr lang="en-US" i="1" sz="1900">
                <a:latin typeface="SimSun"/>
              </a:rPr>
              <a:t>v</a:t>
            </a:r>
            <a:r>
              <a:rPr lang="en-US" i="1" baseline="-25000" sz="1900">
                <a:latin typeface="SimSun"/>
              </a:rPr>
              <a:t>e</a:t>
            </a:r>
            <a:r>
              <a:rPr lang="en-US" sz="2700">
                <a:latin typeface="Garamond"/>
              </a:rPr>
              <a:t>      J"</a:t>
            </a:r>
            <a:r>
              <a:rPr lang="en-US" baseline="30000" sz="2700">
                <a:latin typeface="Garamond"/>
              </a:rPr>
              <a:t>+</a:t>
            </a:r>
            <a:r>
              <a:rPr lang="en-US" i="1" sz="1900">
                <a:latin typeface="SimSun"/>
              </a:rPr>
              <a:t>1</a:t>
            </a:r>
            <a:r>
              <a:rPr lang="en-US" sz="850">
                <a:latin typeface="SimSun"/>
              </a:rPr>
              <a:t>2 </a:t>
            </a:r>
            <a:r>
              <a:rPr lang="en-US" i="1" sz="1900">
                <a:latin typeface="SimSun"/>
              </a:rPr>
              <a:t>V</a:t>
            </a:r>
            <a:r>
              <a:rPr lang="en-US" i="1" baseline="-25000" sz="1900">
                <a:latin typeface="SimSun"/>
              </a:rPr>
              <a:t>e</a:t>
            </a:r>
            <a:r>
              <a:rPr lang="en-US" i="1" sz="1900">
                <a:latin typeface="SimSun"/>
              </a:rPr>
              <a:t> J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7562088" y="527304"/>
            <a:ext cx="2118360" cy="576072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1344168" y="585216"/>
            <a:ext cx="3468624" cy="539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3600">
                <a:latin typeface="SimSun"/>
                <a:ea typeface="SimSun"/>
              </a:rPr>
              <a:t>模型建立与求解</a:t>
            </a:r>
          </a:p>
        </p:txBody>
      </p:sp>
      <p:sp>
        <p:nvSpPr>
          <p:cNvPr id="5" name=""/>
          <p:cNvSpPr/>
          <p:nvPr/>
        </p:nvSpPr>
        <p:spPr>
          <a:xfrm>
            <a:off x="1752600" y="1424940"/>
            <a:ext cx="6836664" cy="8717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520700">
              <a:spcAft>
                <a:spcPts val="350"/>
              </a:spcAft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进一步结合运动学关系，得其约束条件满足:</a:t>
            </a:r>
          </a:p>
          <a:p>
            <a:pPr marL="843856" indent="0"/>
            <a:r>
              <a:rPr lang="en-US" i="1" sz="2900">
                <a:latin typeface="Arial"/>
              </a:rPr>
              <a:t>'(</a:t>
            </a:r>
            <a:r>
              <a:rPr lang="en-US" i="1" sz="1900">
                <a:latin typeface="SimSun"/>
              </a:rPr>
              <a:t>mg </a:t>
            </a:r>
            <a:r>
              <a:rPr lang="zh-CN" i="1" sz="1900">
                <a:latin typeface="SimSun"/>
                <a:ea typeface="SimSun"/>
              </a:rPr>
              <a:t>- </a:t>
            </a:r>
            <a:r>
              <a:rPr lang="en-US" i="1" sz="1900">
                <a:latin typeface="SimSun"/>
              </a:rPr>
              <a:t>F</a:t>
            </a:r>
            <a:r>
              <a:rPr lang="en-US" i="1" sz="1300">
                <a:latin typeface="Times New Roman"/>
              </a:rPr>
              <a:t>1</a:t>
            </a:r>
            <a:r>
              <a:rPr lang="en-US" sz="2300">
                <a:latin typeface="Times New Roman"/>
              </a:rPr>
              <a:t> sin </a:t>
            </a:r>
            <a:r>
              <a:rPr lang="zh-CN" i="1" sz="2900">
                <a:latin typeface="Arial"/>
                <a:ea typeface="Arial"/>
              </a:rPr>
              <a:t>6</a:t>
            </a:r>
            <a:r>
              <a:rPr lang="zh-CN" i="1" sz="3400">
                <a:latin typeface="SimSun"/>
                <a:ea typeface="SimSun"/>
              </a:rPr>
              <a:t>)</a:t>
            </a:r>
            <a:r>
              <a:rPr lang="en-US" i="1" sz="1900">
                <a:latin typeface="SimSun"/>
              </a:rPr>
              <a:t>t</a:t>
            </a:r>
            <a:r>
              <a:rPr lang="en-US" i="1" sz="1300">
                <a:latin typeface="Times New Roman"/>
              </a:rPr>
              <a:t>1 </a:t>
            </a:r>
            <a:r>
              <a:rPr lang="zh-CN" i="1" sz="1900">
                <a:latin typeface="SimSun"/>
                <a:ea typeface="SimSun"/>
              </a:rPr>
              <a:t>= </a:t>
            </a:r>
            <a:r>
              <a:rPr lang="en-US" i="1" sz="1900">
                <a:latin typeface="SimSun"/>
              </a:rPr>
              <a:t>m</a:t>
            </a:r>
            <a:r>
              <a:rPr lang="en-US" i="1" sz="2900">
                <a:latin typeface="Arial"/>
              </a:rPr>
              <a:t>^</a:t>
            </a:r>
            <a:r>
              <a:rPr lang="en-US" i="1" sz="1900">
                <a:latin typeface="SimSun"/>
              </a:rPr>
              <a:t>v</a:t>
            </a:r>
            <a:r>
              <a:rPr lang="en-US" i="1" baseline="-25000" sz="1900">
                <a:latin typeface="SimSun"/>
              </a:rPr>
              <a:t>m</a:t>
            </a:r>
            <a:r>
              <a:rPr lang="en-US" i="1" sz="1900">
                <a:latin typeface="SimSun"/>
              </a:rPr>
              <a:t> </a:t>
            </a:r>
            <a:r>
              <a:rPr lang="zh-CN" i="1" sz="1900">
                <a:latin typeface="SimSun"/>
                <a:ea typeface="SimSun"/>
              </a:rPr>
              <a:t>- </a:t>
            </a:r>
            <a:r>
              <a:rPr lang="en-US" i="1" sz="1900">
                <a:latin typeface="SimSun"/>
              </a:rPr>
              <a:t>v</a:t>
            </a:r>
            <a:r>
              <a:rPr lang="en-US" baseline="-25000" sz="1300">
                <a:latin typeface="Times New Roman"/>
              </a:rPr>
              <a:t>0</a:t>
            </a:r>
            <a:r>
              <a:rPr lang="zh-CN" sz="1900">
                <a:latin typeface="SimSun"/>
                <a:ea typeface="SimSun"/>
              </a:rPr>
              <a:t>)</a:t>
            </a:r>
            <a:r>
              <a:rPr lang="en-US" sz="2300">
                <a:latin typeface="Times New Roman"/>
              </a:rPr>
              <a:t>sin </a:t>
            </a:r>
            <a:r>
              <a:rPr lang="en-US" i="1" sz="1900">
                <a:latin typeface="SimSun"/>
              </a:rPr>
              <a:t>0</a:t>
            </a:r>
          </a:p>
        </p:txBody>
      </p:sp>
      <p:sp>
        <p:nvSpPr>
          <p:cNvPr id="6" name=""/>
          <p:cNvSpPr/>
          <p:nvPr/>
        </p:nvSpPr>
        <p:spPr>
          <a:xfrm>
            <a:off x="2706624" y="2296668"/>
            <a:ext cx="5882640" cy="8884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/>
            <a:r>
              <a:rPr lang="en-US" i="1" sz="1900">
                <a:latin typeface="SimSun"/>
              </a:rPr>
              <a:t>mg</a:t>
            </a:r>
            <a:r>
              <a:rPr lang="en-US" sz="1900">
                <a:latin typeface="SimSun"/>
              </a:rPr>
              <a:t> </a:t>
            </a:r>
            <a:r>
              <a:rPr lang="zh-CN" sz="1900">
                <a:latin typeface="SimSun"/>
                <a:ea typeface="SimSun"/>
              </a:rPr>
              <a:t>— </a:t>
            </a:r>
            <a:r>
              <a:rPr lang="en-US" i="1" sz="1900">
                <a:latin typeface="SimSun"/>
              </a:rPr>
              <a:t>F</a:t>
            </a:r>
            <a:r>
              <a:rPr lang="en-US" sz="1300">
                <a:latin typeface="Times New Roman"/>
              </a:rPr>
              <a:t>2 </a:t>
            </a:r>
            <a:r>
              <a:rPr lang="en-US" sz="2300">
                <a:latin typeface="Times New Roman"/>
              </a:rPr>
              <a:t>sin </a:t>
            </a:r>
            <a:r>
              <a:rPr lang="en-US" i="1" sz="1900">
                <a:latin typeface="SimSun"/>
              </a:rPr>
              <a:t>0</a:t>
            </a:r>
            <a:r>
              <a:rPr lang="en-US" sz="1900">
                <a:latin typeface="SimSun"/>
              </a:rPr>
              <a:t> = </a:t>
            </a:r>
            <a:r>
              <a:rPr lang="en-US" sz="2300">
                <a:latin typeface="Times New Roman"/>
              </a:rPr>
              <a:t>0</a:t>
            </a:r>
          </a:p>
          <a:p>
            <a:pPr indent="0"/>
            <a:r>
              <a:rPr lang="en-US" sz="1900">
                <a:latin typeface="SimSun"/>
              </a:rPr>
              <a:t>(</a:t>
            </a:r>
            <a:r>
              <a:rPr lang="en-US" i="1" sz="1900">
                <a:latin typeface="SimSun"/>
              </a:rPr>
              <a:t>F</a:t>
            </a:r>
            <a:r>
              <a:rPr lang="en-US" i="1" baseline="-25000" sz="1900">
                <a:latin typeface="SimSun"/>
              </a:rPr>
              <a:t>3</a:t>
            </a:r>
            <a:r>
              <a:rPr lang="en-US" sz="2300">
                <a:latin typeface="Times New Roman"/>
              </a:rPr>
              <a:t> sin </a:t>
            </a:r>
            <a:r>
              <a:rPr lang="en-US" i="1" sz="1900">
                <a:latin typeface="SimSun"/>
              </a:rPr>
              <a:t>6 </a:t>
            </a:r>
            <a:r>
              <a:rPr lang="zh-CN" i="1" sz="1900">
                <a:latin typeface="SimSun"/>
                <a:ea typeface="SimSun"/>
              </a:rPr>
              <a:t>- </a:t>
            </a:r>
            <a:r>
              <a:rPr lang="en-US" i="1" sz="1900">
                <a:latin typeface="SimSun"/>
              </a:rPr>
              <a:t>mg</a:t>
            </a:r>
            <a:r>
              <a:rPr lang="en-US" sz="1900">
                <a:latin typeface="SimSun"/>
              </a:rPr>
              <a:t>) </a:t>
            </a:r>
            <a:r>
              <a:rPr lang="en-US" i="1" sz="1900">
                <a:latin typeface="SimSun"/>
              </a:rPr>
              <a:t>t</a:t>
            </a:r>
            <a:r>
              <a:rPr lang="en-US" i="1" baseline="-25000" sz="1900">
                <a:latin typeface="SimSun"/>
              </a:rPr>
              <a:t>3</a:t>
            </a:r>
            <a:r>
              <a:rPr lang="en-US" sz="1900">
                <a:latin typeface="SimSun"/>
              </a:rPr>
              <a:t> = </a:t>
            </a:r>
            <a:r>
              <a:rPr lang="en-US" i="1" sz="1900">
                <a:latin typeface="SimSun"/>
              </a:rPr>
              <a:t>mv</a:t>
            </a:r>
            <a:r>
              <a:rPr lang="en-US" i="1" baseline="-25000" sz="1900">
                <a:latin typeface="SimSun"/>
              </a:rPr>
              <a:t>m</a:t>
            </a:r>
            <a:r>
              <a:rPr lang="en-US" sz="2300">
                <a:latin typeface="Times New Roman"/>
              </a:rPr>
              <a:t> sin </a:t>
            </a:r>
            <a:r>
              <a:rPr lang="en-US" i="1" sz="1900">
                <a:latin typeface="SimSun"/>
              </a:rPr>
              <a:t>6</a:t>
            </a:r>
          </a:p>
        </p:txBody>
      </p:sp>
      <p:sp>
        <p:nvSpPr>
          <p:cNvPr id="7" name=""/>
          <p:cNvSpPr/>
          <p:nvPr/>
        </p:nvSpPr>
        <p:spPr>
          <a:xfrm>
            <a:off x="3381756" y="3185160"/>
            <a:ext cx="451104" cy="4770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i="1" baseline="30000" sz="2300">
                <a:latin typeface="Times New Roman"/>
              </a:rPr>
              <a:t>mv</a:t>
            </a:r>
            <a:r>
              <a:rPr lang="en-US" i="1" sz="1300">
                <a:latin typeface="Times New Roman"/>
              </a:rPr>
              <a:t>m</a:t>
            </a:r>
          </a:p>
        </p:txBody>
      </p:sp>
      <p:sp>
        <p:nvSpPr>
          <p:cNvPr id="8" name=""/>
          <p:cNvSpPr/>
          <p:nvPr/>
        </p:nvSpPr>
        <p:spPr>
          <a:xfrm>
            <a:off x="6784848" y="3322320"/>
            <a:ext cx="487680" cy="3566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i="1" sz="1900">
                <a:latin typeface="SimSun"/>
              </a:rPr>
              <a:t>mv，</a:t>
            </a:r>
          </a:p>
        </p:txBody>
      </p:sp>
      <p:sp>
        <p:nvSpPr>
          <p:cNvPr id="10" name=""/>
          <p:cNvSpPr/>
          <p:nvPr/>
        </p:nvSpPr>
        <p:spPr>
          <a:xfrm>
            <a:off x="2891028" y="3555492"/>
            <a:ext cx="5952744" cy="2804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330200"/>
            <a:r>
              <a:rPr lang="zh-CN" sz="1900">
                <a:latin typeface="SimSun"/>
                <a:ea typeface="SimSun"/>
              </a:rPr>
              <a:t>/         、</a:t>
            </a:r>
            <a:r>
              <a:rPr lang="en-US" sz="1900">
                <a:latin typeface="SimSun"/>
              </a:rPr>
              <a:t>+ </a:t>
            </a:r>
            <a:r>
              <a:rPr lang="en-US" i="1" sz="1900">
                <a:latin typeface="SimSun"/>
              </a:rPr>
              <a:t>v</a:t>
            </a:r>
            <a:r>
              <a:rPr lang="en-US" i="1" baseline="-25000" sz="1900">
                <a:latin typeface="SimSun"/>
              </a:rPr>
              <a:t>m</a:t>
            </a:r>
            <a:r>
              <a:rPr lang="en-US" i="1" sz="1900">
                <a:latin typeface="SimSun"/>
              </a:rPr>
              <a:t>t</a:t>
            </a:r>
            <a:r>
              <a:rPr lang="en-US" sz="1300">
                <a:latin typeface="Times New Roman"/>
              </a:rPr>
              <a:t> </a:t>
            </a:r>
            <a:r>
              <a:rPr lang="en-US" baseline="-25000" sz="1300">
                <a:latin typeface="Times New Roman"/>
              </a:rPr>
              <a:t>2</a:t>
            </a:r>
            <a:r>
              <a:rPr lang="en-US" sz="1300">
                <a:latin typeface="Times New Roman"/>
              </a:rPr>
              <a:t> </a:t>
            </a:r>
            <a:r>
              <a:rPr lang="en-US" sz="2300">
                <a:latin typeface="Times New Roman"/>
              </a:rPr>
              <a:t>sin </a:t>
            </a:r>
            <a:r>
              <a:rPr lang="en-US" i="1" sz="1900">
                <a:latin typeface="SimSun"/>
              </a:rPr>
              <a:t>6</a:t>
            </a:r>
            <a:r>
              <a:rPr lang="en-US" sz="1900">
                <a:latin typeface="SimSun"/>
              </a:rPr>
              <a:t> + </a:t>
            </a:r>
            <a:r>
              <a:rPr lang="zh-CN" sz="1900">
                <a:latin typeface="SimSun"/>
                <a:ea typeface="SimSun"/>
              </a:rPr>
              <a:t>—</a:t>
            </a:r>
            <a:r>
              <a:rPr lang="en-US" sz="1900">
                <a:latin typeface="SimSun"/>
              </a:rPr>
              <a:t>3</a:t>
            </a:r>
            <a:r>
              <a:rPr lang="zh-CN" sz="1900">
                <a:latin typeface="SimSun"/>
                <a:ea typeface="SimSun"/>
              </a:rPr>
              <a:t>----</a:t>
            </a:r>
            <a:r>
              <a:rPr lang="en-US" baseline="-25000" sz="1900">
                <a:latin typeface="SimSun"/>
              </a:rPr>
              <a:t>v</a:t>
            </a:r>
            <a:r>
              <a:rPr lang="en-US" sz="1900">
                <a:latin typeface="SimSun"/>
              </a:rPr>
              <a:t> = </a:t>
            </a:r>
            <a:r>
              <a:rPr lang="en-US" sz="2300">
                <a:latin typeface="Times New Roman"/>
              </a:rPr>
              <a:t>2300</a:t>
            </a:r>
          </a:p>
        </p:txBody>
      </p:sp>
      <p:sp>
        <p:nvSpPr>
          <p:cNvPr id="11" name=""/>
          <p:cNvSpPr/>
          <p:nvPr/>
        </p:nvSpPr>
        <p:spPr>
          <a:xfrm>
            <a:off x="2606040" y="3835908"/>
            <a:ext cx="6254496" cy="2651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1900">
                <a:latin typeface="SimSun"/>
                <a:ea typeface="SimSun"/>
              </a:rPr>
              <a:t>、</a:t>
            </a:r>
            <a:r>
              <a:rPr lang="en-US" sz="2300">
                <a:latin typeface="Times New Roman"/>
              </a:rPr>
              <a:t>2</a:t>
            </a:r>
            <a:r>
              <a:rPr lang="en-US" sz="1900">
                <a:latin typeface="SimSun"/>
              </a:rPr>
              <a:t>(</a:t>
            </a:r>
            <a:r>
              <a:rPr lang="en-US" i="1" sz="1900">
                <a:latin typeface="SimSun"/>
              </a:rPr>
              <a:t>mg</a:t>
            </a:r>
            <a:r>
              <a:rPr lang="en-US" sz="1900">
                <a:latin typeface="SimSun"/>
              </a:rPr>
              <a:t> </a:t>
            </a:r>
            <a:r>
              <a:rPr lang="zh-CN" sz="1900">
                <a:latin typeface="SimSun"/>
                <a:ea typeface="SimSun"/>
              </a:rPr>
              <a:t>- </a:t>
            </a:r>
            <a:r>
              <a:rPr lang="en-US" i="1" sz="1900">
                <a:latin typeface="SimSun"/>
              </a:rPr>
              <a:t>F</a:t>
            </a:r>
            <a:r>
              <a:rPr lang="en-US" i="1" sz="1300">
                <a:latin typeface="Times New Roman"/>
              </a:rPr>
              <a:t>1</a:t>
            </a:r>
            <a:r>
              <a:rPr lang="en-US" sz="2300">
                <a:latin typeface="Times New Roman"/>
              </a:rPr>
              <a:t> sin </a:t>
            </a:r>
            <a:r>
              <a:rPr lang="en-US" i="1" sz="1900">
                <a:latin typeface="SimSun"/>
              </a:rPr>
              <a:t>6</a:t>
            </a:r>
            <a:r>
              <a:rPr lang="en-US" sz="1900">
                <a:latin typeface="SimSun"/>
              </a:rPr>
              <a:t>)            </a:t>
            </a:r>
            <a:r>
              <a:rPr lang="en-US" sz="2300">
                <a:latin typeface="Times New Roman"/>
              </a:rPr>
              <a:t>2</a:t>
            </a:r>
            <a:r>
              <a:rPr lang="en-US" sz="1900">
                <a:latin typeface="SimSun"/>
              </a:rPr>
              <a:t>(</a:t>
            </a:r>
            <a:r>
              <a:rPr lang="en-US" i="1" sz="1900">
                <a:latin typeface="SimSun"/>
              </a:rPr>
              <a:t>F</a:t>
            </a:r>
            <a:r>
              <a:rPr lang="en-US" i="1" baseline="-25000" sz="1900">
                <a:latin typeface="SimSun"/>
              </a:rPr>
              <a:t>3</a:t>
            </a:r>
            <a:r>
              <a:rPr lang="en-US" sz="2300">
                <a:latin typeface="Times New Roman"/>
              </a:rPr>
              <a:t> sin </a:t>
            </a:r>
            <a:r>
              <a:rPr lang="en-US" i="1" sz="1900">
                <a:latin typeface="SimSun"/>
              </a:rPr>
              <a:t>6 </a:t>
            </a:r>
            <a:r>
              <a:rPr lang="zh-CN" i="1" sz="1900">
                <a:latin typeface="SimSun"/>
                <a:ea typeface="SimSun"/>
              </a:rPr>
              <a:t>- </a:t>
            </a:r>
            <a:r>
              <a:rPr lang="en-US" i="1" sz="1900">
                <a:latin typeface="SimSun"/>
              </a:rPr>
              <a:t>mg</a:t>
            </a:r>
            <a:r>
              <a:rPr lang="en-US" sz="1900">
                <a:latin typeface="SimSun"/>
              </a:rPr>
              <a:t>)</a:t>
            </a:r>
          </a:p>
        </p:txBody>
      </p:sp>
      <p:sp>
        <p:nvSpPr>
          <p:cNvPr id="12" name=""/>
          <p:cNvSpPr/>
          <p:nvPr/>
        </p:nvSpPr>
        <p:spPr>
          <a:xfrm>
            <a:off x="1216152" y="4370832"/>
            <a:ext cx="8351520" cy="12192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520700">
              <a:lnSpc>
                <a:spcPts val="3300"/>
              </a:lnSpc>
              <a:spcBef>
                <a:spcPts val="350"/>
              </a:spcBef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为在所有安全着陆子区域找到最佳选择，以使得燃 料消耗最优，即目标函数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f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最小，采用模拟退火法进一 步求解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100X100m</a:t>
            </a:r>
            <a:r>
              <a:rPr lang="en-US" baseline="30000" sz="2700">
                <a:solidFill>
                  <a:srgbClr val="4E0000"/>
                </a:solidFill>
                <a:latin typeface="Garamond"/>
              </a:rPr>
              <a:t>2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着陆位置。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200912" y="556260"/>
            <a:ext cx="8497824" cy="5501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114300"/>
            <a:r>
              <a:rPr lang="zh-CN" sz="3600">
                <a:latin typeface="SimSun"/>
                <a:ea typeface="SimSun"/>
              </a:rPr>
              <a:t>模型建立与求解                    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XIXN</a:t>
            </a:r>
            <a:r>
              <a:rPr lang="en-US" b="1" u="sng" sz="2500">
                <a:solidFill>
                  <a:srgbClr val="1C1A1A"/>
                </a:solidFill>
                <a:latin typeface="SimSun"/>
              </a:rPr>
              <a:t>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KAOTONO</a:t>
            </a:r>
            <a:r>
              <a:rPr lang="en-US" b="1" u="sng" sz="2500">
                <a:solidFill>
                  <a:srgbClr val="1C1A1A"/>
                </a:solidFill>
                <a:latin typeface="SimSun"/>
              </a:rPr>
              <a:t>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UNIV6RSI^&lt;</a:t>
            </a:r>
          </a:p>
        </p:txBody>
      </p:sp>
      <p:sp>
        <p:nvSpPr>
          <p:cNvPr id="3" name=""/>
          <p:cNvSpPr/>
          <p:nvPr/>
        </p:nvSpPr>
        <p:spPr>
          <a:xfrm>
            <a:off x="1200912" y="1421892"/>
            <a:ext cx="8497824" cy="544220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533400">
              <a:lnSpc>
                <a:spcPts val="3341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为加快模拟退火算法的求解收敛速度，采用蒙特卡 罗法寻求一个较安全的着陆子区域作为初始解。</a:t>
            </a:r>
          </a:p>
          <a:p>
            <a:pPr algn="just" indent="533400">
              <a:lnSpc>
                <a:spcPts val="3341"/>
              </a:lnSpc>
              <a:spcAft>
                <a:spcPts val="490"/>
              </a:spcAft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退火过程中的新解由当前最优着陆安全子区域所在 位置随机抖动的方法产生，即在当前最优解附近随机 选取坐标，作为新的着陆子区域的左下角坐标。若新 着陆子区域的安全程度。大于等于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0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.62</a:t>
            </a:r>
            <a:r>
              <a:rPr lang="en-US" sz="2400">
                <a:solidFill>
                  <a:srgbClr val="4E0000"/>
                </a:solidFill>
                <a:latin typeface="SimSun"/>
              </a:rPr>
              <a:t>，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则进一步求解 嫦娥三号在粗避障段所消耗的燃料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f</a:t>
            </a:r>
            <a:r>
              <a:rPr lang="en-US" sz="2400">
                <a:solidFill>
                  <a:srgbClr val="4E0000"/>
                </a:solidFill>
                <a:latin typeface="SimSun"/>
              </a:rPr>
              <a:t>，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记代价函数差， 即新解所得的消耗燃料与当前最优燃料消耗的差为</a:t>
            </a:r>
            <a:r>
              <a:rPr lang="en-US" b="1" sz="2500">
                <a:solidFill>
                  <a:srgbClr val="4E0000"/>
                </a:solidFill>
                <a:latin typeface="SimSun"/>
              </a:rPr>
              <a:t>^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f</a:t>
            </a:r>
            <a:r>
              <a:rPr lang="en-US" sz="2500">
                <a:solidFill>
                  <a:srgbClr val="4E0000"/>
                </a:solidFill>
                <a:latin typeface="SimSun"/>
              </a:rPr>
              <a:t>。 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取模拟退火算法的接受概率表达式为：</a:t>
            </a:r>
          </a:p>
          <a:p>
            <a:pPr algn="ctr" indent="0">
              <a:spcAft>
                <a:spcPts val="140"/>
              </a:spcAft>
            </a:pPr>
            <a:r>
              <a:rPr lang="en-US" i="1" sz="1900">
                <a:latin typeface="Times New Roman"/>
              </a:rPr>
              <a:t>P</a:t>
            </a:r>
            <a:r>
              <a:rPr lang="en-US" sz="3600">
                <a:latin typeface="SimSun"/>
              </a:rPr>
              <a:t>」</a:t>
            </a:r>
            <a:r>
              <a:rPr lang="en-US" sz="2000">
                <a:latin typeface="Times New Roman"/>
              </a:rPr>
              <a:t>1        </a:t>
            </a:r>
            <a:r>
              <a:rPr lang="zh-CN" sz="2000">
                <a:latin typeface="Times New Roman"/>
                <a:ea typeface="Times New Roman"/>
              </a:rPr>
              <a:t>V &lt;</a:t>
            </a:r>
            <a:r>
              <a:rPr lang="zh-CN" sz="3600">
                <a:latin typeface="SimSun"/>
                <a:ea typeface="SimSun"/>
              </a:rPr>
              <a:t>。</a:t>
            </a:r>
          </a:p>
          <a:p>
            <a:pPr algn="ctr" indent="0">
              <a:lnSpc>
                <a:spcPct val="93000"/>
              </a:lnSpc>
              <a:spcAft>
                <a:spcPts val="140"/>
              </a:spcAft>
            </a:pPr>
            <a:r>
              <a:rPr lang="en-US" sz="2200">
                <a:latin typeface="Times New Roman"/>
              </a:rPr>
              <a:t>[</a:t>
            </a:r>
            <a:r>
              <a:rPr lang="en-US" sz="2000">
                <a:latin typeface="Times New Roman"/>
              </a:rPr>
              <a:t>exp( </a:t>
            </a:r>
            <a:r>
              <a:rPr lang="en-US" sz="2200">
                <a:latin typeface="Times New Roman"/>
              </a:rPr>
              <a:t>-A</a:t>
            </a:r>
            <a:r>
              <a:rPr lang="en-US" i="1" sz="1900">
                <a:latin typeface="Times New Roman"/>
              </a:rPr>
              <a:t>f /T</a:t>
            </a:r>
            <a:r>
              <a:rPr lang="zh-CN" sz="2000">
                <a:latin typeface="Times New Roman"/>
                <a:ea typeface="Times New Roman"/>
              </a:rPr>
              <a:t>) </a:t>
            </a:r>
            <a:r>
              <a:rPr lang="en-US" sz="2200">
                <a:latin typeface="Times New Roman"/>
              </a:rPr>
              <a:t>A</a:t>
            </a:r>
            <a:r>
              <a:rPr lang="en-US" i="1" sz="1900">
                <a:latin typeface="Times New Roman"/>
              </a:rPr>
              <a:t>f</a:t>
            </a:r>
            <a:r>
              <a:rPr lang="en-US" sz="2200">
                <a:latin typeface="Times New Roman"/>
              </a:rPr>
              <a:t> &gt; </a:t>
            </a:r>
            <a:r>
              <a:rPr lang="en-US" sz="2000">
                <a:latin typeface="Times New Roman"/>
              </a:rPr>
              <a:t>0</a:t>
            </a:r>
          </a:p>
          <a:p>
            <a:pPr algn="just" indent="533400">
              <a:lnSpc>
                <a:spcPts val="3300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参考相关文献，设降温系数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a=0.999,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并用终止温 度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10</a:t>
            </a:r>
            <a:r>
              <a:rPr lang="en-US" sz="1800">
                <a:solidFill>
                  <a:srgbClr val="4E0000"/>
                </a:solidFill>
                <a:latin typeface="Garamond"/>
              </a:rPr>
              <a:t>-3</a:t>
            </a:r>
            <a:r>
              <a:rPr lang="zh-CN" baseline="30000" sz="2700">
                <a:solidFill>
                  <a:srgbClr val="4E0000"/>
                </a:solidFill>
                <a:latin typeface="Garamond"/>
                <a:ea typeface="Garamond"/>
              </a:rPr>
              <a:t>0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以判断退火过程是否结束。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207008" y="554736"/>
            <a:ext cx="8470392" cy="553212"/>
          </a:xfrm>
          <a:prstGeom prst="rect">
            <a:avLst/>
          </a:prstGeom>
          <a:solidFill>
            <a:srgbClr val="D9D0C7"/>
          </a:solidFill>
        </p:spPr>
        <p:txBody>
          <a:bodyPr lIns="0" tIns="0" rIns="0" bIns="0" wrap="none">
            <a:noAutofit/>
          </a:bodyPr>
          <a:p>
            <a:pPr algn="just" indent="114300"/>
            <a:r>
              <a:rPr lang="zh-CN" sz="3600">
                <a:latin typeface="SimSun"/>
                <a:ea typeface="SimSun"/>
              </a:rPr>
              <a:t>模型建立与求解                      </a:t>
            </a:r>
            <a:r>
              <a:rPr lang="en-US" b="1" sz="550">
                <a:latin typeface="Constantia"/>
              </a:rPr>
              <a:t>XI'AN JIAOTONC UNIVERSmf</a:t>
            </a:r>
          </a:p>
        </p:txBody>
      </p:sp>
      <p:sp>
        <p:nvSpPr>
          <p:cNvPr id="3" name=""/>
          <p:cNvSpPr/>
          <p:nvPr/>
        </p:nvSpPr>
        <p:spPr>
          <a:xfrm>
            <a:off x="1207008" y="1418844"/>
            <a:ext cx="8470392" cy="2055876"/>
          </a:xfrm>
          <a:prstGeom prst="rect">
            <a:avLst/>
          </a:prstGeom>
          <a:solidFill>
            <a:srgbClr val="D9D0C7"/>
          </a:solidFill>
        </p:spPr>
        <p:txBody>
          <a:bodyPr lIns="0" tIns="0" rIns="0" bIns="0">
            <a:noAutofit/>
          </a:bodyPr>
          <a:p>
            <a:pPr algn="just" indent="533400">
              <a:lnSpc>
                <a:spcPts val="3297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为观察模拟退火算法对寻找最佳着陆子区域的可行 性</a:t>
            </a:r>
            <a:r>
              <a:rPr lang="zh-CN" i="1" sz="2500">
                <a:solidFill>
                  <a:srgbClr val="4E0000"/>
                </a:solidFill>
                <a:latin typeface="SimSun"/>
                <a:ea typeface="SimSun"/>
              </a:rPr>
              <a:t>,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在求解初始时刻嫦娥三号在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2300 X 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2300m</a:t>
            </a:r>
            <a:r>
              <a:rPr lang="en-US" baseline="30000" sz="2700">
                <a:solidFill>
                  <a:srgbClr val="4E0000"/>
                </a:solidFill>
                <a:latin typeface="Garamond"/>
              </a:rPr>
              <a:t>2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区域的 中心位置后，考虑初始位置在其他点时的退火结果。 相关结果如表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1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所示，其中</a:t>
            </a:r>
            <a:r>
              <a:rPr lang="zh-CN" sz="2800">
                <a:solidFill>
                  <a:srgbClr val="4E0000"/>
                </a:solidFill>
                <a:latin typeface="Arial"/>
                <a:ea typeface="Arial"/>
              </a:rPr>
              <a:t>“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着陆子区域坐标</a:t>
            </a:r>
            <a:r>
              <a:rPr lang="zh-CN" sz="2800">
                <a:solidFill>
                  <a:srgbClr val="4E0000"/>
                </a:solidFill>
                <a:latin typeface="Arial"/>
                <a:ea typeface="Arial"/>
              </a:rPr>
              <a:t>”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表示 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100X100m</a:t>
            </a:r>
            <a:r>
              <a:rPr lang="en-US" baseline="30000" sz="2700">
                <a:solidFill>
                  <a:srgbClr val="4E0000"/>
                </a:solidFill>
                <a:latin typeface="Garamond"/>
              </a:rPr>
              <a:t>2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着陆子区域中心的坐标位置。</a:t>
            </a: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1344168" y="3660648"/>
          <a:ext cx="8193024" cy="1749552"/>
        </p:xfrm>
        <a:graphic>
          <a:graphicData uri="http://schemas.openxmlformats.org/drawingml/2006/table">
            <a:tbl>
              <a:tblPr/>
              <a:tblGrid>
                <a:gridCol w="1914144"/>
                <a:gridCol w="1676400"/>
                <a:gridCol w="2118360"/>
                <a:gridCol w="1155192"/>
                <a:gridCol w="1328928"/>
              </a:tblGrid>
              <a:tr h="448056"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CN" sz="1800">
                          <a:latin typeface="SimSun"/>
                          <a:ea typeface="SimSun"/>
                        </a:rPr>
                        <a:t>初始位置坐标</a:t>
                      </a:r>
                      <a:r>
                        <a:rPr lang="en-US" sz="1800">
                          <a:latin typeface="Calibri"/>
                        </a:rPr>
                        <a:t>(m)</a:t>
                      </a:r>
                    </a:p>
                  </a:txBody>
                  <a:tcPr marL="0" marR="0" marT="0" marB="0" anchor="b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CN" sz="1800">
                          <a:latin typeface="SimSun"/>
                          <a:ea typeface="SimSun"/>
                        </a:rPr>
                        <a:t>模拟退火次数</a:t>
                      </a:r>
                    </a:p>
                  </a:txBody>
                  <a:tcPr marL="0" marR="0" marT="0" marB="0" anchor="b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CN" sz="1800">
                          <a:latin typeface="SimSun"/>
                          <a:ea typeface="SimSun"/>
                        </a:rPr>
                        <a:t>着陆子区域坐标</a:t>
                      </a:r>
                      <a:r>
                        <a:rPr lang="en-US" sz="1800">
                          <a:latin typeface="Calibri"/>
                        </a:rPr>
                        <a:t>(m)</a:t>
                      </a:r>
                    </a:p>
                  </a:txBody>
                  <a:tcPr marL="0" marR="0" marT="0" marB="0" anchor="b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CN" sz="1800">
                          <a:latin typeface="SimSun"/>
                          <a:ea typeface="SimSun"/>
                        </a:rPr>
                        <a:t>安全程度</a:t>
                      </a:r>
                    </a:p>
                  </a:txBody>
                  <a:tcPr marL="0" marR="0" marT="0" marB="0" anchor="b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CN" sz="1800">
                          <a:latin typeface="SimSun"/>
                          <a:ea typeface="SimSun"/>
                        </a:rPr>
                        <a:t>耗油量</a:t>
                      </a:r>
                      <a:r>
                        <a:rPr lang="en-US" sz="1800">
                          <a:latin typeface="Calibri"/>
                        </a:rPr>
                        <a:t>(kg)</a:t>
                      </a:r>
                    </a:p>
                  </a:txBody>
                  <a:tcPr marL="0" marR="0" marT="0" marB="0" anchor="b">
                    <a:solidFill>
                      <a:srgbClr val="DABEB7"/>
                    </a:solidFill>
                  </a:tcPr>
                </a:tc>
              </a:tr>
              <a:tr h="466344"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CN" sz="1800">
                          <a:latin typeface="Calibri"/>
                          <a:ea typeface="Calibri"/>
                        </a:rPr>
                        <a:t>(1100,1100,2493)</a:t>
                      </a:r>
                    </a:p>
                  </a:txBody>
                  <a:tcPr marL="0" marR="0" marT="0" marB="0" anchor="ctr">
                    <a:solidFill>
                      <a:srgbClr val="E1D8CF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CN" sz="1800">
                          <a:latin typeface="Calibri"/>
                          <a:ea typeface="Calibri"/>
                        </a:rPr>
                        <a:t>69044</a:t>
                      </a:r>
                    </a:p>
                  </a:txBody>
                  <a:tcPr marL="0" marR="0" marT="0" marB="0" anchor="ctr">
                    <a:solidFill>
                      <a:srgbClr val="E1D8CF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CN" sz="1800">
                          <a:latin typeface="Calibri"/>
                          <a:ea typeface="Calibri"/>
                        </a:rPr>
                        <a:t>(1101,1101,193)</a:t>
                      </a:r>
                    </a:p>
                  </a:txBody>
                  <a:tcPr marL="0" marR="0" marT="0" marB="0" anchor="ctr">
                    <a:solidFill>
                      <a:srgbClr val="E1D8CF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800">
                          <a:latin typeface="Calibri"/>
                        </a:rPr>
                        <a:t>0.69</a:t>
                      </a:r>
                    </a:p>
                  </a:txBody>
                  <a:tcPr marL="0" marR="0" marT="0" marB="0" anchor="ctr">
                    <a:solidFill>
                      <a:srgbClr val="E1D8CF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800">
                          <a:latin typeface="Calibri"/>
                        </a:rPr>
                        <a:t>63.86</a:t>
                      </a:r>
                    </a:p>
                  </a:txBody>
                  <a:tcPr marL="0" marR="0" marT="0" marB="0" anchor="ctr">
                    <a:solidFill>
                      <a:srgbClr val="E1D8CF"/>
                    </a:solidFill>
                  </a:tcPr>
                </a:tc>
              </a:tr>
              <a:tr h="441960"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CN" sz="1800">
                          <a:latin typeface="Calibri"/>
                          <a:ea typeface="Calibri"/>
                        </a:rPr>
                        <a:t>(1,1500,2500)</a:t>
                      </a:r>
                    </a:p>
                  </a:txBody>
                  <a:tcPr marL="0" marR="0" marT="0" marB="0" anchor="ctr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CN" sz="1800">
                          <a:latin typeface="Calibri"/>
                          <a:ea typeface="Calibri"/>
                        </a:rPr>
                        <a:t>69044</a:t>
                      </a:r>
                    </a:p>
                  </a:txBody>
                  <a:tcPr marL="0" marR="0" marT="0" marB="0" anchor="ctr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CN" sz="1800">
                          <a:latin typeface="Calibri"/>
                          <a:ea typeface="Calibri"/>
                        </a:rPr>
                        <a:t>(236,2106,192)</a:t>
                      </a:r>
                    </a:p>
                  </a:txBody>
                  <a:tcPr marL="0" marR="0" marT="0" marB="0" anchor="ctr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800">
                          <a:latin typeface="Calibri"/>
                        </a:rPr>
                        <a:t>0.63</a:t>
                      </a:r>
                    </a:p>
                  </a:txBody>
                  <a:tcPr marL="0" marR="0" marT="0" marB="0" anchor="ctr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800">
                          <a:latin typeface="Calibri"/>
                        </a:rPr>
                        <a:t>77.60</a:t>
                      </a:r>
                    </a:p>
                  </a:txBody>
                  <a:tcPr marL="0" marR="0" marT="0" marB="0" anchor="ctr">
                    <a:solidFill>
                      <a:srgbClr val="DABEB7"/>
                    </a:solidFill>
                  </a:tcPr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CN" sz="1800">
                          <a:latin typeface="Calibri"/>
                          <a:ea typeface="Calibri"/>
                        </a:rPr>
                        <a:t>(1500,500,2495)</a:t>
                      </a:r>
                    </a:p>
                  </a:txBody>
                  <a:tcPr marL="0" marR="0" marT="0" marB="0" anchor="ctr">
                    <a:solidFill>
                      <a:srgbClr val="E1D8CF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CN" sz="1800">
                          <a:latin typeface="Calibri"/>
                          <a:ea typeface="Calibri"/>
                        </a:rPr>
                        <a:t>69044</a:t>
                      </a:r>
                    </a:p>
                  </a:txBody>
                  <a:tcPr marL="0" marR="0" marT="0" marB="0" anchor="ctr">
                    <a:solidFill>
                      <a:srgbClr val="E1D8CF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CN" sz="1800">
                          <a:latin typeface="Calibri"/>
                          <a:ea typeface="Calibri"/>
                        </a:rPr>
                        <a:t>(1603,500,205)</a:t>
                      </a:r>
                    </a:p>
                  </a:txBody>
                  <a:tcPr marL="0" marR="0" marT="0" marB="0" anchor="ctr">
                    <a:solidFill>
                      <a:srgbClr val="E1D8CF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800">
                          <a:latin typeface="Calibri"/>
                        </a:rPr>
                        <a:t>0.63</a:t>
                      </a:r>
                    </a:p>
                  </a:txBody>
                  <a:tcPr marL="0" marR="0" marT="0" marB="0" anchor="ctr">
                    <a:solidFill>
                      <a:srgbClr val="E1D8CF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800">
                          <a:latin typeface="Calibri"/>
                        </a:rPr>
                        <a:t>81.91</a:t>
                      </a:r>
                    </a:p>
                  </a:txBody>
                  <a:tcPr marL="0" marR="0" marT="0" marB="0" anchor="ctr">
                    <a:solidFill>
                      <a:srgbClr val="E1D8CF"/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200912" y="5644896"/>
            <a:ext cx="8375904" cy="1225296"/>
          </a:xfrm>
          <a:prstGeom prst="rect">
            <a:avLst/>
          </a:prstGeom>
          <a:solidFill>
            <a:srgbClr val="D9D0C7"/>
          </a:solidFill>
        </p:spPr>
        <p:txBody>
          <a:bodyPr lIns="0" tIns="0" rIns="0" bIns="0">
            <a:noAutofit/>
          </a:bodyPr>
          <a:p>
            <a:pPr algn="just" indent="533400">
              <a:lnSpc>
                <a:spcPts val="3258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得到不同初始位置所对应的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100X100m</a:t>
            </a:r>
            <a:r>
              <a:rPr lang="en-US" baseline="30000" sz="2700">
                <a:solidFill>
                  <a:srgbClr val="4E0000"/>
                </a:solidFill>
                <a:latin typeface="Garamond"/>
              </a:rPr>
              <a:t>2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着陆子区域 位置和耗油量后，通过计算及仿真的方法直观描绘出 嫦娥三号在粗避障段下降轨迹。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712976" y="2578608"/>
            <a:ext cx="7235952" cy="3246120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1362456" y="585216"/>
            <a:ext cx="3450336" cy="539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3600">
                <a:latin typeface="SimSun"/>
                <a:ea typeface="SimSun"/>
              </a:rPr>
              <a:t>模型建立与求解</a:t>
            </a:r>
          </a:p>
        </p:txBody>
      </p:sp>
      <p:sp>
        <p:nvSpPr>
          <p:cNvPr id="4" name=""/>
          <p:cNvSpPr/>
          <p:nvPr/>
        </p:nvSpPr>
        <p:spPr>
          <a:xfrm>
            <a:off x="8171688" y="536448"/>
            <a:ext cx="1508760" cy="5684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/>
            <a:r>
              <a:rPr lang="zh-CN" sz="1900">
                <a:latin typeface="SimSun"/>
                <a:ea typeface="SimSun"/>
              </a:rPr>
              <a:t>时戏乂亭</a:t>
            </a:r>
          </a:p>
          <a:p>
            <a:pPr indent="0"/>
            <a:r>
              <a:rPr lang="en-US" b="1" sz="550">
                <a:solidFill>
                  <a:srgbClr val="1C1A1A"/>
                </a:solidFill>
                <a:latin typeface="Constantia"/>
              </a:rPr>
              <a:t>XfAN JIAOTONG UNIVERSITY</a:t>
            </a:r>
          </a:p>
        </p:txBody>
      </p:sp>
      <p:sp>
        <p:nvSpPr>
          <p:cNvPr id="5" name=""/>
          <p:cNvSpPr/>
          <p:nvPr/>
        </p:nvSpPr>
        <p:spPr>
          <a:xfrm>
            <a:off x="4608576" y="1438656"/>
            <a:ext cx="1514856" cy="1402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750">
                <a:latin typeface="SimHei"/>
                <a:ea typeface="SimHei"/>
              </a:rPr>
              <a:t>嫦蛾三号粗避障段下落仿真图</a:t>
            </a:r>
          </a:p>
        </p:txBody>
      </p:sp>
      <p:sp>
        <p:nvSpPr>
          <p:cNvPr id="6" name=""/>
          <p:cNvSpPr/>
          <p:nvPr/>
        </p:nvSpPr>
        <p:spPr>
          <a:xfrm>
            <a:off x="6394704" y="1834896"/>
            <a:ext cx="1511808" cy="1402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750">
                <a:latin typeface="SimHei"/>
                <a:ea typeface="SimHei"/>
              </a:rPr>
              <a:t>改变初始位置验证算法合理性</a:t>
            </a:r>
          </a:p>
        </p:txBody>
      </p:sp>
      <p:sp>
        <p:nvSpPr>
          <p:cNvPr id="8" name=""/>
          <p:cNvSpPr/>
          <p:nvPr/>
        </p:nvSpPr>
        <p:spPr>
          <a:xfrm>
            <a:off x="5276088" y="2301240"/>
            <a:ext cx="249936" cy="27432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lnSpc>
                <a:spcPts val="1044"/>
              </a:lnSpc>
            </a:pPr>
            <a:r>
              <a:rPr lang="en-US" sz="2500">
                <a:latin typeface="SimSun"/>
              </a:rPr>
              <a:t>□</a:t>
            </a:r>
            <a:r>
              <a:rPr lang="zh-CN" sz="2500">
                <a:latin typeface="SimSun"/>
                <a:ea typeface="SimSun"/>
              </a:rPr>
              <a:t>: 口:</a:t>
            </a:r>
          </a:p>
        </p:txBody>
      </p:sp>
      <p:sp>
        <p:nvSpPr>
          <p:cNvPr id="9" name=""/>
          <p:cNvSpPr/>
          <p:nvPr/>
        </p:nvSpPr>
        <p:spPr>
          <a:xfrm>
            <a:off x="5276088" y="2575560"/>
            <a:ext cx="135636" cy="1280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2500">
                <a:latin typeface="SimSun"/>
              </a:rPr>
              <a:t>□</a:t>
            </a:r>
          </a:p>
        </p:txBody>
      </p:sp>
      <p:sp>
        <p:nvSpPr>
          <p:cNvPr id="11" name=""/>
          <p:cNvSpPr/>
          <p:nvPr/>
        </p:nvSpPr>
        <p:spPr>
          <a:xfrm>
            <a:off x="7039356" y="2383536"/>
            <a:ext cx="571500" cy="65227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/>
            <a:r>
              <a:rPr lang="en-US" sz="2500">
                <a:latin typeface="SimSun"/>
              </a:rPr>
              <a:t>口 </a:t>
            </a:r>
            <a:r>
              <a:rPr lang="zh-CN" sz="2500">
                <a:latin typeface="SimSun"/>
                <a:ea typeface="SimSun"/>
              </a:rPr>
              <a:t>«</a:t>
            </a:r>
          </a:p>
          <a:p>
            <a:pPr indent="0"/>
            <a:r>
              <a:rPr lang="en-US" sz="2500">
                <a:latin typeface="SimSun"/>
              </a:rPr>
              <a:t>□</a:t>
            </a:r>
            <a:r>
              <a:rPr lang="zh-CN" sz="2500">
                <a:latin typeface="SimSun"/>
                <a:ea typeface="SimSun"/>
              </a:rPr>
              <a:t>-</a:t>
            </a:r>
          </a:p>
          <a:p>
            <a:pPr indent="152400"/>
            <a:r>
              <a:rPr lang="en-US" sz="2500">
                <a:latin typeface="SimSun"/>
              </a:rPr>
              <a:t>□</a:t>
            </a:r>
          </a:p>
        </p:txBody>
      </p:sp>
      <p:sp>
        <p:nvSpPr>
          <p:cNvPr id="12" name=""/>
          <p:cNvSpPr/>
          <p:nvPr/>
        </p:nvSpPr>
        <p:spPr>
          <a:xfrm>
            <a:off x="7190232" y="3035808"/>
            <a:ext cx="420624" cy="2286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152400"/>
            <a:r>
              <a:rPr lang="zh-CN" sz="2500">
                <a:latin typeface="SimSun"/>
                <a:ea typeface="SimSun"/>
              </a:rPr>
              <a:t>口</a:t>
            </a:r>
          </a:p>
          <a:p>
            <a:pPr indent="215900"/>
            <a:r>
              <a:rPr lang="zh-CN" sz="750">
                <a:latin typeface="SimHei"/>
                <a:ea typeface="SimHei"/>
              </a:rPr>
              <a:t>口 </a:t>
            </a:r>
            <a:r>
              <a:rPr lang="en-US" sz="750">
                <a:latin typeface="SimHei"/>
              </a:rPr>
              <a:t>■■ ■■■</a:t>
            </a:r>
          </a:p>
        </p:txBody>
      </p:sp>
      <p:sp>
        <p:nvSpPr>
          <p:cNvPr id="13" name=""/>
          <p:cNvSpPr/>
          <p:nvPr/>
        </p:nvSpPr>
        <p:spPr>
          <a:xfrm>
            <a:off x="1380744" y="3523488"/>
            <a:ext cx="109728" cy="5852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wordArtVertRtl" wrap="none">
            <a:noAutofit/>
          </a:bodyPr>
          <a:p>
            <a:pPr indent="0"/>
            <a:r>
              <a:rPr lang="zh-CN" sz="750">
                <a:latin typeface="SimHei"/>
                <a:ea typeface="SimHei"/>
              </a:rPr>
              <a:t>(共)幌金叵盖</a:t>
            </a:r>
          </a:p>
        </p:txBody>
      </p:sp>
      <p:sp>
        <p:nvSpPr>
          <p:cNvPr id="14" name=""/>
          <p:cNvSpPr/>
          <p:nvPr/>
        </p:nvSpPr>
        <p:spPr>
          <a:xfrm>
            <a:off x="1539240" y="3831336"/>
            <a:ext cx="289560" cy="1249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sz="650">
                <a:latin typeface="Arial"/>
              </a:rPr>
              <a:t>200-^.</a:t>
            </a:r>
          </a:p>
        </p:txBody>
      </p:sp>
      <p:sp>
        <p:nvSpPr>
          <p:cNvPr id="15" name=""/>
          <p:cNvSpPr/>
          <p:nvPr/>
        </p:nvSpPr>
        <p:spPr>
          <a:xfrm>
            <a:off x="2081784" y="2426208"/>
            <a:ext cx="1545336" cy="1737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750">
                <a:latin typeface="SimHei"/>
                <a:ea typeface="SimHei"/>
              </a:rPr>
              <a:t>改变初始位置睑证算</a:t>
            </a:r>
            <a:r>
              <a:rPr lang="zh-CN" sz="650">
                <a:latin typeface="Arial"/>
                <a:ea typeface="Arial"/>
              </a:rPr>
              <a:t>•</a:t>
            </a:r>
            <a:r>
              <a:rPr lang="zh-CN" sz="750">
                <a:latin typeface="SimHei"/>
                <a:ea typeface="SimHei"/>
              </a:rPr>
              <a:t>法吾理性</a:t>
            </a:r>
          </a:p>
        </p:txBody>
      </p:sp>
      <p:sp>
        <p:nvSpPr>
          <p:cNvPr id="16" name=""/>
          <p:cNvSpPr/>
          <p:nvPr/>
        </p:nvSpPr>
        <p:spPr>
          <a:xfrm>
            <a:off x="1539240" y="3044952"/>
            <a:ext cx="164592" cy="1097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CN" sz="650">
                <a:latin typeface="Arial"/>
                <a:ea typeface="Arial"/>
              </a:rPr>
              <a:t>500</a:t>
            </a:r>
          </a:p>
        </p:txBody>
      </p:sp>
      <p:sp>
        <p:nvSpPr>
          <p:cNvPr id="17" name=""/>
          <p:cNvSpPr/>
          <p:nvPr/>
        </p:nvSpPr>
        <p:spPr>
          <a:xfrm>
            <a:off x="1539240" y="3304032"/>
            <a:ext cx="164592" cy="1097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CN" sz="650">
                <a:latin typeface="Arial"/>
                <a:ea typeface="Arial"/>
              </a:rPr>
              <a:t>400</a:t>
            </a:r>
          </a:p>
        </p:txBody>
      </p:sp>
      <p:sp>
        <p:nvSpPr>
          <p:cNvPr id="18" name=""/>
          <p:cNvSpPr/>
          <p:nvPr/>
        </p:nvSpPr>
        <p:spPr>
          <a:xfrm>
            <a:off x="1539240" y="3572256"/>
            <a:ext cx="164592" cy="1097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CN" sz="650">
                <a:latin typeface="Arial"/>
                <a:ea typeface="Arial"/>
              </a:rPr>
              <a:t>300</a:t>
            </a:r>
          </a:p>
        </p:txBody>
      </p:sp>
      <p:sp>
        <p:nvSpPr>
          <p:cNvPr id="19" name=""/>
          <p:cNvSpPr/>
          <p:nvPr/>
        </p:nvSpPr>
        <p:spPr>
          <a:xfrm>
            <a:off x="1539240" y="4096512"/>
            <a:ext cx="289560" cy="11887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sz="650">
                <a:latin typeface="Arial"/>
              </a:rPr>
              <a:t>1W</a:t>
            </a:r>
            <a:r>
              <a:rPr lang="zh-CN" sz="650">
                <a:latin typeface="Arial"/>
                <a:ea typeface="Arial"/>
              </a:rPr>
              <a:t>〜</a:t>
            </a:r>
          </a:p>
        </p:txBody>
      </p:sp>
      <p:sp>
        <p:nvSpPr>
          <p:cNvPr id="20" name=""/>
          <p:cNvSpPr/>
          <p:nvPr/>
        </p:nvSpPr>
        <p:spPr>
          <a:xfrm>
            <a:off x="1621536" y="4355592"/>
            <a:ext cx="82296" cy="1097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CN" sz="650">
                <a:latin typeface="Arial"/>
                <a:ea typeface="Arial"/>
              </a:rPr>
              <a:t>0</a:t>
            </a:r>
          </a:p>
        </p:txBody>
      </p:sp>
      <p:sp>
        <p:nvSpPr>
          <p:cNvPr id="21" name=""/>
          <p:cNvSpPr/>
          <p:nvPr/>
        </p:nvSpPr>
        <p:spPr>
          <a:xfrm>
            <a:off x="8625840" y="4398264"/>
            <a:ext cx="231648" cy="1127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r" indent="0"/>
            <a:r>
              <a:rPr lang="zh-CN" sz="650">
                <a:latin typeface="Arial"/>
                <a:ea typeface="Arial"/>
              </a:rPr>
              <a:t>2000</a:t>
            </a:r>
          </a:p>
        </p:txBody>
      </p:sp>
      <p:sp>
        <p:nvSpPr>
          <p:cNvPr id="22" name=""/>
          <p:cNvSpPr/>
          <p:nvPr/>
        </p:nvSpPr>
        <p:spPr>
          <a:xfrm>
            <a:off x="9293352" y="1813560"/>
            <a:ext cx="173736" cy="35448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1540"/>
              </a:spcAft>
            </a:pPr>
            <a:r>
              <a:rPr lang="zh-CN" sz="650">
                <a:latin typeface="Arial"/>
                <a:ea typeface="Arial"/>
              </a:rPr>
              <a:t>200</a:t>
            </a:r>
          </a:p>
          <a:p>
            <a:pPr indent="0">
              <a:spcAft>
                <a:spcPts val="1540"/>
              </a:spcAft>
            </a:pPr>
            <a:r>
              <a:rPr lang="zh-CN" sz="650">
                <a:latin typeface="Arial"/>
                <a:ea typeface="Arial"/>
              </a:rPr>
              <a:t>180</a:t>
            </a:r>
          </a:p>
          <a:p>
            <a:pPr indent="0">
              <a:spcAft>
                <a:spcPts val="1540"/>
              </a:spcAft>
            </a:pPr>
            <a:r>
              <a:rPr lang="zh-CN" sz="650">
                <a:latin typeface="Arial"/>
                <a:ea typeface="Arial"/>
              </a:rPr>
              <a:t>160</a:t>
            </a:r>
          </a:p>
          <a:p>
            <a:pPr indent="0">
              <a:spcAft>
                <a:spcPts val="1540"/>
              </a:spcAft>
            </a:pPr>
            <a:r>
              <a:rPr lang="zh-CN" sz="650">
                <a:latin typeface="Arial"/>
                <a:ea typeface="Arial"/>
              </a:rPr>
              <a:t>140</a:t>
            </a:r>
          </a:p>
          <a:p>
            <a:pPr indent="0">
              <a:spcAft>
                <a:spcPts val="1540"/>
              </a:spcAft>
            </a:pPr>
            <a:r>
              <a:rPr lang="zh-CN" sz="650">
                <a:latin typeface="Arial"/>
                <a:ea typeface="Arial"/>
              </a:rPr>
              <a:t>120</a:t>
            </a:r>
          </a:p>
          <a:p>
            <a:pPr indent="0">
              <a:spcAft>
                <a:spcPts val="1540"/>
              </a:spcAft>
            </a:pPr>
            <a:r>
              <a:rPr lang="zh-CN" sz="650">
                <a:latin typeface="Arial"/>
                <a:ea typeface="Arial"/>
              </a:rPr>
              <a:t>100</a:t>
            </a:r>
          </a:p>
          <a:p>
            <a:pPr indent="0">
              <a:spcAft>
                <a:spcPts val="1540"/>
              </a:spcAft>
            </a:pPr>
            <a:r>
              <a:rPr lang="zh-CN" sz="650">
                <a:latin typeface="Arial"/>
                <a:ea typeface="Arial"/>
              </a:rPr>
              <a:t>80</a:t>
            </a:r>
          </a:p>
          <a:p>
            <a:pPr indent="0">
              <a:spcAft>
                <a:spcPts val="1540"/>
              </a:spcAft>
            </a:pPr>
            <a:r>
              <a:rPr lang="zh-CN" sz="650">
                <a:latin typeface="Arial"/>
                <a:ea typeface="Arial"/>
              </a:rPr>
              <a:t>60</a:t>
            </a:r>
          </a:p>
          <a:p>
            <a:pPr indent="0">
              <a:spcAft>
                <a:spcPts val="1540"/>
              </a:spcAft>
            </a:pPr>
            <a:r>
              <a:rPr lang="zh-CN" sz="650">
                <a:latin typeface="Arial"/>
                <a:ea typeface="Arial"/>
              </a:rPr>
              <a:t>40</a:t>
            </a:r>
          </a:p>
          <a:p>
            <a:pPr indent="0"/>
            <a:r>
              <a:rPr lang="zh-CN" sz="650">
                <a:latin typeface="Arial"/>
                <a:ea typeface="Arial"/>
              </a:rPr>
              <a:t>20</a:t>
            </a:r>
          </a:p>
        </p:txBody>
      </p:sp>
      <p:sp>
        <p:nvSpPr>
          <p:cNvPr id="23" name=""/>
          <p:cNvSpPr/>
          <p:nvPr/>
        </p:nvSpPr>
        <p:spPr>
          <a:xfrm>
            <a:off x="4904232" y="1886712"/>
            <a:ext cx="1161288" cy="1737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sz="750">
                <a:latin typeface="SimHei"/>
              </a:rPr>
              <a:t>■ ■ ■■</a:t>
            </a:r>
            <a:r>
              <a:rPr lang="zh-CN" sz="750">
                <a:latin typeface="SimHei"/>
                <a:ea typeface="SimHei"/>
              </a:rPr>
              <a:t>实际</a:t>
            </a:r>
            <a:r>
              <a:rPr lang="en-US" sz="650">
                <a:latin typeface="Arial"/>
              </a:rPr>
              <a:t>T</a:t>
            </a:r>
            <a:r>
              <a:rPr lang="zh-CN" sz="750">
                <a:latin typeface="SimHei"/>
                <a:ea typeface="SimHei"/>
              </a:rPr>
              <a:t>落轨迹,</a:t>
            </a:r>
            <a:r>
              <a:rPr lang="zh-CN" sz="650">
                <a:latin typeface="Arial"/>
                <a:ea typeface="Arial"/>
              </a:rPr>
              <a:t>•</a:t>
            </a:r>
            <a:r>
              <a:rPr lang="zh-CN" sz="750">
                <a:latin typeface="SimHei"/>
                <a:ea typeface="SimHei"/>
              </a:rPr>
              <a:t>—</a:t>
            </a:r>
          </a:p>
        </p:txBody>
      </p:sp>
      <p:sp>
        <p:nvSpPr>
          <p:cNvPr id="24" name=""/>
          <p:cNvSpPr/>
          <p:nvPr/>
        </p:nvSpPr>
        <p:spPr>
          <a:xfrm>
            <a:off x="1237488" y="6068568"/>
            <a:ext cx="7403592" cy="8016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520700">
              <a:lnSpc>
                <a:spcPts val="3516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水平分辨率为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1m/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像素,高度数值单位为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1m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, 叉号表示嫦娥三号在精避障后的垂直投影位置。</a:t>
            </a:r>
          </a:p>
        </p:txBody>
      </p:sp>
      <p:sp>
        <p:nvSpPr>
          <p:cNvPr id="25" name=""/>
          <p:cNvSpPr/>
          <p:nvPr/>
        </p:nvSpPr>
        <p:spPr>
          <a:xfrm>
            <a:off x="8906256" y="6071616"/>
            <a:ext cx="658368" cy="3352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r" indent="0"/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白色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7562088" y="527304"/>
            <a:ext cx="2118360" cy="576072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1389888" y="612648"/>
            <a:ext cx="1905000" cy="4968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3600">
                <a:latin typeface="SimSun"/>
                <a:ea typeface="SimSun"/>
              </a:rPr>
              <a:t>问题分析</a:t>
            </a:r>
          </a:p>
        </p:txBody>
      </p:sp>
      <p:sp>
        <p:nvSpPr>
          <p:cNvPr id="4" name=""/>
          <p:cNvSpPr/>
          <p:nvPr/>
        </p:nvSpPr>
        <p:spPr>
          <a:xfrm>
            <a:off x="1203960" y="1609344"/>
            <a:ext cx="8394192" cy="50383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711200">
              <a:lnSpc>
                <a:spcPts val="3244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针对问题二，首先将软着陆过程划分为三个阶段 进行分析，并分别建立</a:t>
            </a:r>
            <a:r>
              <a:rPr lang="zh-CN" sz="2500">
                <a:solidFill>
                  <a:srgbClr val="CC0000"/>
                </a:solidFill>
                <a:latin typeface="SimSun"/>
                <a:ea typeface="SimSun"/>
              </a:rPr>
              <a:t>软着陆动力学模型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。结合后续 工作对前三个阶</a:t>
            </a:r>
            <a:r>
              <a:rPr lang="zh-CN" u="sng" sz="2500">
                <a:solidFill>
                  <a:srgbClr val="4E0000"/>
                </a:solidFill>
                <a:latin typeface="SimSun"/>
                <a:ea typeface="SimSun"/>
              </a:rPr>
              <a:t>段燃料消耗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的</a:t>
            </a:r>
            <a:r>
              <a:rPr lang="zh-CN" sz="2500">
                <a:solidFill>
                  <a:srgbClr val="CC0000"/>
                </a:solidFill>
                <a:latin typeface="SimSun"/>
                <a:ea typeface="SimSun"/>
              </a:rPr>
              <a:t>优化控制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，可</a:t>
            </a:r>
            <a:r>
              <a:rPr lang="zh-CN" sz="2500">
                <a:solidFill>
                  <a:srgbClr val="CC0000"/>
                </a:solidFill>
                <a:latin typeface="SimSun"/>
                <a:ea typeface="SimSun"/>
              </a:rPr>
              <a:t>仿真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得到 嫦娥三号</a:t>
            </a:r>
            <a:r>
              <a:rPr lang="zh-CN" u="sng" sz="2500">
                <a:solidFill>
                  <a:srgbClr val="4E0000"/>
                </a:solidFill>
                <a:latin typeface="SimSun"/>
                <a:ea typeface="SimSun"/>
              </a:rPr>
              <a:t>软着陆轨迹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。</a:t>
            </a:r>
          </a:p>
          <a:p>
            <a:pPr algn="just" indent="711200">
              <a:lnSpc>
                <a:spcPts val="3351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为分析嫦娥三号着陆前三个阶段的优化控制策略， 首先</a:t>
            </a:r>
            <a:r>
              <a:rPr lang="zh-CN" u="sng" sz="2500">
                <a:solidFill>
                  <a:srgbClr val="4E0000"/>
                </a:solidFill>
                <a:latin typeface="SimSun"/>
                <a:ea typeface="SimSun"/>
              </a:rPr>
              <a:t>建立适当坐标系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，以燃料消耗量为目标函数，以 嫦娥三号的始末位置和初末速度为约束条件建立</a:t>
            </a:r>
            <a:r>
              <a:rPr lang="zh-CN" sz="2500">
                <a:solidFill>
                  <a:srgbClr val="CC0000"/>
                </a:solidFill>
                <a:latin typeface="SimSun"/>
                <a:ea typeface="SimSun"/>
              </a:rPr>
              <a:t>优化 模型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。然后建立</a:t>
            </a:r>
            <a:r>
              <a:rPr lang="zh-CN" u="sng" sz="2500">
                <a:solidFill>
                  <a:srgbClr val="4E0000"/>
                </a:solidFill>
                <a:latin typeface="SimSun"/>
                <a:ea typeface="SimSun"/>
              </a:rPr>
              <a:t>冲量、质量和速度变化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的</a:t>
            </a:r>
            <a:r>
              <a:rPr lang="zh-CN" sz="2500">
                <a:solidFill>
                  <a:srgbClr val="CC0000"/>
                </a:solidFill>
                <a:latin typeface="SimSun"/>
                <a:ea typeface="SimSun"/>
              </a:rPr>
              <a:t>微分关系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， 通过</a:t>
            </a:r>
            <a:r>
              <a:rPr lang="zh-CN" u="sng" sz="2500">
                <a:solidFill>
                  <a:srgbClr val="4E0000"/>
                </a:solidFill>
                <a:latin typeface="SimSun"/>
                <a:ea typeface="SimSun"/>
              </a:rPr>
              <a:t>冲量定律与功能关系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的定性讨论，得到在阶段初 期保持的最大输出的</a:t>
            </a:r>
            <a:r>
              <a:rPr lang="zh-CN" sz="2500">
                <a:solidFill>
                  <a:srgbClr val="CC0000"/>
                </a:solidFill>
                <a:latin typeface="SimSun"/>
                <a:ea typeface="SimSun"/>
              </a:rPr>
              <a:t>初步控制策略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。进一步结合实际 情况，调节</a:t>
            </a:r>
            <a:r>
              <a:rPr lang="zh-CN" u="sng" sz="2500">
                <a:solidFill>
                  <a:srgbClr val="4E0000"/>
                </a:solidFill>
                <a:latin typeface="SimSun"/>
                <a:ea typeface="SimSun"/>
              </a:rPr>
              <a:t>推力夹角随时间的变化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，通过对</a:t>
            </a:r>
            <a:r>
              <a:rPr lang="zh-CN" u="sng" sz="2500">
                <a:solidFill>
                  <a:srgbClr val="4E0000"/>
                </a:solidFill>
                <a:latin typeface="SimSun"/>
                <a:ea typeface="SimSun"/>
              </a:rPr>
              <a:t>微分方程 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的仿真得到</a:t>
            </a:r>
            <a:r>
              <a:rPr lang="zh-CN" u="sng" sz="2500">
                <a:solidFill>
                  <a:srgbClr val="4E0000"/>
                </a:solidFill>
                <a:latin typeface="SimSun"/>
                <a:ea typeface="SimSun"/>
              </a:rPr>
              <a:t>推力及其夹角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的</a:t>
            </a:r>
            <a:r>
              <a:rPr lang="zh-CN" sz="2500">
                <a:solidFill>
                  <a:srgbClr val="CC0000"/>
                </a:solidFill>
                <a:latin typeface="SimSun"/>
                <a:ea typeface="SimSun"/>
              </a:rPr>
              <a:t>最优控制策略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222248" y="556260"/>
            <a:ext cx="8464296" cy="5501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101600"/>
            <a:r>
              <a:rPr lang="zh-CN" sz="3600">
                <a:latin typeface="SimSun"/>
                <a:ea typeface="SimSun"/>
              </a:rPr>
              <a:t>模型建立与求解                    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XIXN</a:t>
            </a:r>
            <a:r>
              <a:rPr lang="en-US" b="1" u="sng" sz="2500">
                <a:solidFill>
                  <a:srgbClr val="1C1A1A"/>
                </a:solidFill>
                <a:latin typeface="SimSun"/>
              </a:rPr>
              <a:t>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KAOTONO</a:t>
            </a:r>
            <a:r>
              <a:rPr lang="en-US" b="1" u="sng" sz="2500">
                <a:solidFill>
                  <a:srgbClr val="1C1A1A"/>
                </a:solidFill>
                <a:latin typeface="SimSun"/>
              </a:rPr>
              <a:t>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UNIV6RSI^&lt;</a:t>
            </a:r>
          </a:p>
        </p:txBody>
      </p:sp>
      <p:sp>
        <p:nvSpPr>
          <p:cNvPr id="3" name=""/>
          <p:cNvSpPr/>
          <p:nvPr/>
        </p:nvSpPr>
        <p:spPr>
          <a:xfrm>
            <a:off x="1222248" y="1418844"/>
            <a:ext cx="8464296" cy="250393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520700">
              <a:lnSpc>
                <a:spcPts val="3352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当嫦娥三号以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57m/s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的速度进入粗避障段且初始位 置为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(1100,1100,2493)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时</a:t>
            </a:r>
            <a:r>
              <a:rPr lang="zh-CN" i="1" sz="2500">
                <a:solidFill>
                  <a:srgbClr val="4E0000"/>
                </a:solidFill>
                <a:latin typeface="SimSun"/>
                <a:ea typeface="SimSun"/>
              </a:rPr>
              <a:t>,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其最佳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100X100m</a:t>
            </a:r>
            <a:r>
              <a:rPr lang="en-US" baseline="30000" sz="2700">
                <a:solidFill>
                  <a:srgbClr val="4E0000"/>
                </a:solidFill>
                <a:latin typeface="Garamond"/>
              </a:rPr>
              <a:t>2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着陆子区域 的中心坐标位置为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(1101,1101,193)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，其中坐标单位为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m</a:t>
            </a:r>
            <a:r>
              <a:rPr lang="en-US" sz="2500">
                <a:solidFill>
                  <a:srgbClr val="4E0000"/>
                </a:solidFill>
                <a:latin typeface="SimSun"/>
              </a:rPr>
              <a:t>。 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通过对加速下落时间、匀速下落时间和加速下落时间 求和，可得到粗避障段总耗时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25.7s</a:t>
            </a:r>
            <a:r>
              <a:rPr lang="en-US" sz="2500">
                <a:solidFill>
                  <a:srgbClr val="4E0000"/>
                </a:solidFill>
                <a:latin typeface="SimSun"/>
              </a:rPr>
              <a:t>。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并由前面的表格 可知，最优消耗燃料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63.86kg</a:t>
            </a:r>
            <a:r>
              <a:rPr lang="en-US" sz="2500">
                <a:solidFill>
                  <a:srgbClr val="4E0000"/>
                </a:solidFill>
                <a:latin typeface="SimSun"/>
              </a:rPr>
              <a:t>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200912" y="556260"/>
            <a:ext cx="8478012" cy="5501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114300"/>
            <a:r>
              <a:rPr lang="zh-CN" sz="3600">
                <a:latin typeface="SimSun"/>
                <a:ea typeface="SimSun"/>
              </a:rPr>
              <a:t>模型建立与求解                    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XIXN</a:t>
            </a:r>
            <a:r>
              <a:rPr lang="en-US" b="1" u="sng" sz="2500">
                <a:solidFill>
                  <a:srgbClr val="1C1A1A"/>
                </a:solidFill>
                <a:latin typeface="SimSun"/>
              </a:rPr>
              <a:t>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KAOTONO</a:t>
            </a:r>
            <a:r>
              <a:rPr lang="en-US" b="1" u="sng" sz="2500">
                <a:solidFill>
                  <a:srgbClr val="1C1A1A"/>
                </a:solidFill>
                <a:latin typeface="SimSun"/>
              </a:rPr>
              <a:t>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UNIV6RSI^&lt;</a:t>
            </a:r>
          </a:p>
        </p:txBody>
      </p:sp>
      <p:sp>
        <p:nvSpPr>
          <p:cNvPr id="3" name=""/>
          <p:cNvSpPr/>
          <p:nvPr/>
        </p:nvSpPr>
        <p:spPr>
          <a:xfrm>
            <a:off x="1200912" y="1421892"/>
            <a:ext cx="8478012" cy="41589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0">
              <a:lnSpc>
                <a:spcPts val="3320"/>
              </a:lnSpc>
            </a:pPr>
            <a:r>
              <a:rPr lang="en-US" sz="2700">
                <a:solidFill>
                  <a:srgbClr val="4E0000"/>
                </a:solidFill>
                <a:latin typeface="Garamond"/>
              </a:rPr>
              <a:t>2.4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精避障段的最优控制策略</a:t>
            </a:r>
          </a:p>
          <a:p>
            <a:pPr algn="just" indent="533400">
              <a:lnSpc>
                <a:spcPts val="3320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为使嫦娥三号降至月球表面时可以精确地避开较小 的陨石坑，并合理调动各姿态调整发动机以减少能源 消耗，需要探求飞嫦娥三号在精避障段的最优控制策 略。</a:t>
            </a:r>
          </a:p>
          <a:p>
            <a:pPr algn="just" indent="533400">
              <a:lnSpc>
                <a:spcPts val="3320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基于距月球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100m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处的数字高程图，嫦娥三号需要 在月球表面精确寻求安全着陆子区域，考虑到嫦娥三 号的大小参数和着陆后月球车的行驶空间大小，将嫦 娥三号精确寻得的安全着陆子区域选为平坦且无小陨 石坑的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10X10m</a:t>
            </a:r>
            <a:r>
              <a:rPr lang="en-US" baseline="30000" sz="2700">
                <a:solidFill>
                  <a:srgbClr val="4E0000"/>
                </a:solidFill>
                <a:latin typeface="Garamond"/>
              </a:rPr>
              <a:t>2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子区域。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7565136" y="530352"/>
            <a:ext cx="2115312" cy="569976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219200" y="3026664"/>
            <a:ext cx="3566160" cy="3560064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4919472" y="3029712"/>
            <a:ext cx="198120" cy="358140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5775960" y="3041904"/>
            <a:ext cx="3584448" cy="3584448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9479280" y="3038856"/>
            <a:ext cx="192024" cy="3593592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9677400" y="4794504"/>
            <a:ext cx="115824" cy="429768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9674352" y="6211824"/>
            <a:ext cx="112776" cy="88392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1231392" y="585216"/>
            <a:ext cx="3581400" cy="522732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CN" sz="3600">
                <a:latin typeface="SimSun"/>
                <a:ea typeface="SimSun"/>
              </a:rPr>
              <a:t>模型建立与求解</a:t>
            </a:r>
          </a:p>
        </p:txBody>
      </p:sp>
      <p:sp>
        <p:nvSpPr>
          <p:cNvPr id="11" name=""/>
          <p:cNvSpPr/>
          <p:nvPr/>
        </p:nvSpPr>
        <p:spPr>
          <a:xfrm>
            <a:off x="1231392" y="1427988"/>
            <a:ext cx="8382000" cy="1162812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>
            <a:noAutofit/>
          </a:bodyPr>
          <a:p>
            <a:pPr algn="just" indent="520700">
              <a:lnSpc>
                <a:spcPts val="3372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同样，绘制出距月球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100m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观测所得地形的等高线 图和安全程度灰度图。白色方框所围部分表示着陆安 全度大于等于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0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.56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的子区域。</a:t>
            </a:r>
          </a:p>
        </p:txBody>
      </p:sp>
      <p:sp>
        <p:nvSpPr>
          <p:cNvPr id="12" name=""/>
          <p:cNvSpPr/>
          <p:nvPr/>
        </p:nvSpPr>
        <p:spPr>
          <a:xfrm>
            <a:off x="2645664" y="2868168"/>
            <a:ext cx="682752" cy="118872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750">
                <a:latin typeface="SimHei"/>
                <a:ea typeface="SimHei"/>
              </a:rPr>
              <a:t>地形等高线图</a:t>
            </a:r>
          </a:p>
        </p:txBody>
      </p:sp>
      <p:sp>
        <p:nvSpPr>
          <p:cNvPr id="13" name=""/>
          <p:cNvSpPr/>
          <p:nvPr/>
        </p:nvSpPr>
        <p:spPr>
          <a:xfrm>
            <a:off x="1027176" y="5465064"/>
            <a:ext cx="158496" cy="804672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vert="wordArtVertRtl" wrap="none">
            <a:noAutofit/>
          </a:bodyPr>
          <a:p>
            <a:pPr indent="0">
              <a:lnSpc>
                <a:spcPts val="384"/>
              </a:lnSpc>
            </a:pPr>
            <a:r>
              <a:rPr lang="en-US" sz="850">
                <a:latin typeface="SimSun"/>
              </a:rPr>
              <a:t>o o _u</a:t>
            </a:r>
          </a:p>
          <a:p>
            <a:pPr indent="0">
              <a:lnSpc>
                <a:spcPts val="384"/>
              </a:lnSpc>
            </a:pPr>
            <a:r>
              <a:rPr lang="en-US" sz="850">
                <a:latin typeface="SimSun"/>
              </a:rPr>
              <a:t>-u -u -u</a:t>
            </a:r>
          </a:p>
          <a:p>
            <a:pPr indent="0">
              <a:lnSpc>
                <a:spcPts val="384"/>
              </a:lnSpc>
            </a:pPr>
            <a:r>
              <a:rPr lang="en-US" b="1" sz="800">
                <a:latin typeface="SimSun"/>
              </a:rPr>
              <a:t>3 2 1</a:t>
            </a:r>
          </a:p>
        </p:txBody>
      </p:sp>
      <p:sp>
        <p:nvSpPr>
          <p:cNvPr id="14" name=""/>
          <p:cNvSpPr/>
          <p:nvPr/>
        </p:nvSpPr>
        <p:spPr>
          <a:xfrm>
            <a:off x="844296" y="2987040"/>
            <a:ext cx="341376" cy="2228088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vert="wordArtVertRtl" wrap="none">
            <a:noAutofit/>
          </a:bodyPr>
          <a:p>
            <a:pPr indent="0">
              <a:lnSpc>
                <a:spcPts val="384"/>
              </a:lnSpc>
            </a:pPr>
            <a:r>
              <a:rPr lang="en-US" sz="850">
                <a:latin typeface="SimSun"/>
              </a:rPr>
              <a:t>o o o o o o o</a:t>
            </a:r>
          </a:p>
          <a:p>
            <a:pPr indent="0">
              <a:lnSpc>
                <a:spcPts val="384"/>
              </a:lnSpc>
            </a:pPr>
            <a:r>
              <a:rPr lang="en-US" sz="850">
                <a:latin typeface="SimSun"/>
              </a:rPr>
              <a:t>o o -u -u -u -u o</a:t>
            </a:r>
          </a:p>
          <a:p>
            <a:pPr indent="0">
              <a:lnSpc>
                <a:spcPts val="384"/>
              </a:lnSpc>
            </a:pPr>
            <a:r>
              <a:rPr lang="en-US" sz="850">
                <a:latin typeface="SimSun"/>
              </a:rPr>
              <a:t>^ 9 8 7 6 5 4</a:t>
            </a:r>
          </a:p>
          <a:p>
            <a:pPr indent="0">
              <a:lnSpc>
                <a:spcPts val="384"/>
              </a:lnSpc>
            </a:pPr>
            <a:r>
              <a:rPr lang="en-US" sz="750">
                <a:latin typeface="SimHei"/>
              </a:rPr>
              <a:t>(■L.m</a:t>
            </a:r>
            <a:r>
              <a:rPr lang="zh-CN" sz="750">
                <a:latin typeface="SimHei"/>
                <a:ea typeface="SimHei"/>
              </a:rPr>
              <a:t>胃</a:t>
            </a:r>
          </a:p>
        </p:txBody>
      </p:sp>
      <p:sp>
        <p:nvSpPr>
          <p:cNvPr id="15" name=""/>
          <p:cNvSpPr/>
          <p:nvPr/>
        </p:nvSpPr>
        <p:spPr>
          <a:xfrm>
            <a:off x="1508760" y="6617208"/>
            <a:ext cx="3377184" cy="240792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>
            <a:noAutofit/>
          </a:bodyPr>
          <a:p>
            <a:pPr indent="0"/>
            <a:r>
              <a:rPr lang="zh-CN" sz="650">
                <a:latin typeface="Arial"/>
                <a:ea typeface="Arial"/>
              </a:rPr>
              <a:t>100    200    300    400    500    600    700    800    900    1000</a:t>
            </a:r>
          </a:p>
          <a:p>
            <a:pPr marL="1062804" indent="0"/>
            <a:r>
              <a:rPr lang="zh-CN" sz="750">
                <a:latin typeface="SimHei"/>
                <a:ea typeface="SimHei"/>
              </a:rPr>
              <a:t>横向距离皿</a:t>
            </a:r>
            <a:r>
              <a:rPr lang="zh-CN" sz="650">
                <a:latin typeface="Arial"/>
                <a:ea typeface="Arial"/>
              </a:rPr>
              <a:t>1</a:t>
            </a:r>
            <a:r>
              <a:rPr lang="zh-CN" sz="750">
                <a:latin typeface="SimHei"/>
                <a:ea typeface="SimHei"/>
              </a:rPr>
              <a:t>米）</a:t>
            </a:r>
          </a:p>
        </p:txBody>
      </p:sp>
      <p:sp>
        <p:nvSpPr>
          <p:cNvPr id="17" name=""/>
          <p:cNvSpPr/>
          <p:nvPr/>
        </p:nvSpPr>
        <p:spPr>
          <a:xfrm>
            <a:off x="5129784" y="2977896"/>
            <a:ext cx="633984" cy="96012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wrap="none">
            <a:noAutofit/>
          </a:bodyPr>
          <a:p>
            <a:pPr algn="r" indent="0"/>
            <a:r>
              <a:rPr lang="zh-CN" sz="650">
                <a:latin typeface="Arial"/>
                <a:ea typeface="Arial"/>
              </a:rPr>
              <a:t>220       </a:t>
            </a:r>
            <a:r>
              <a:rPr lang="zh-CN" sz="650">
                <a:solidFill>
                  <a:srgbClr val="3A1B3F"/>
                </a:solidFill>
                <a:latin typeface="Arial"/>
                <a:ea typeface="Arial"/>
              </a:rPr>
              <a:t>1000</a:t>
            </a:r>
          </a:p>
        </p:txBody>
      </p:sp>
      <p:sp>
        <p:nvSpPr>
          <p:cNvPr id="18" name=""/>
          <p:cNvSpPr/>
          <p:nvPr/>
        </p:nvSpPr>
        <p:spPr>
          <a:xfrm>
            <a:off x="5120640" y="3328416"/>
            <a:ext cx="643128" cy="118872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650">
                <a:latin typeface="Arial"/>
                <a:ea typeface="Arial"/>
              </a:rPr>
              <a:t>200       </a:t>
            </a:r>
            <a:r>
              <a:rPr lang="zh-CN" sz="650">
                <a:solidFill>
                  <a:srgbClr val="3A1B3F"/>
                </a:solidFill>
                <a:latin typeface="Arial"/>
                <a:ea typeface="Arial"/>
              </a:rPr>
              <a:t>900</a:t>
            </a:r>
          </a:p>
        </p:txBody>
      </p:sp>
      <p:sp>
        <p:nvSpPr>
          <p:cNvPr id="19" name=""/>
          <p:cNvSpPr/>
          <p:nvPr/>
        </p:nvSpPr>
        <p:spPr>
          <a:xfrm>
            <a:off x="5135880" y="3706368"/>
            <a:ext cx="627888" cy="82296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650">
                <a:latin typeface="Arial"/>
                <a:ea typeface="Arial"/>
              </a:rPr>
              <a:t>180        </a:t>
            </a:r>
            <a:r>
              <a:rPr lang="zh-CN" sz="650">
                <a:solidFill>
                  <a:srgbClr val="3A1B3F"/>
                </a:solidFill>
                <a:latin typeface="Arial"/>
                <a:ea typeface="Arial"/>
              </a:rPr>
              <a:t>800</a:t>
            </a:r>
          </a:p>
        </p:txBody>
      </p:sp>
      <p:sp>
        <p:nvSpPr>
          <p:cNvPr id="20" name=""/>
          <p:cNvSpPr/>
          <p:nvPr/>
        </p:nvSpPr>
        <p:spPr>
          <a:xfrm>
            <a:off x="5135880" y="4062984"/>
            <a:ext cx="627888" cy="85344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650">
                <a:latin typeface="Arial"/>
                <a:ea typeface="Arial"/>
              </a:rPr>
              <a:t>160        </a:t>
            </a:r>
            <a:r>
              <a:rPr lang="zh-CN" sz="650">
                <a:solidFill>
                  <a:srgbClr val="3A1B3F"/>
                </a:solidFill>
                <a:latin typeface="Arial"/>
                <a:ea typeface="Arial"/>
              </a:rPr>
              <a:t>700</a:t>
            </a:r>
          </a:p>
        </p:txBody>
      </p:sp>
      <p:sp>
        <p:nvSpPr>
          <p:cNvPr id="21" name=""/>
          <p:cNvSpPr/>
          <p:nvPr/>
        </p:nvSpPr>
        <p:spPr>
          <a:xfrm>
            <a:off x="5135880" y="4422648"/>
            <a:ext cx="627888" cy="801624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vert="wordArtVertRtl" wrap="none">
            <a:noAutofit/>
          </a:bodyPr>
          <a:p>
            <a:pPr indent="0">
              <a:lnSpc>
                <a:spcPts val="854"/>
              </a:lnSpc>
            </a:pPr>
            <a:r>
              <a:rPr lang="en-US" sz="850">
                <a:solidFill>
                  <a:srgbClr val="3A1B3F"/>
                </a:solidFill>
                <a:latin typeface="SimSun"/>
              </a:rPr>
              <a:t>o o O</a:t>
            </a:r>
          </a:p>
          <a:p>
            <a:pPr indent="0">
              <a:lnSpc>
                <a:spcPts val="854"/>
              </a:lnSpc>
            </a:pPr>
            <a:r>
              <a:rPr lang="en-US" sz="850">
                <a:solidFill>
                  <a:srgbClr val="3A1B3F"/>
                </a:solidFill>
                <a:latin typeface="SimSun"/>
              </a:rPr>
              <a:t>o o O</a:t>
            </a:r>
          </a:p>
          <a:p>
            <a:pPr indent="0">
              <a:lnSpc>
                <a:spcPts val="854"/>
              </a:lnSpc>
            </a:pPr>
            <a:r>
              <a:rPr lang="zh-CN" sz="850">
                <a:solidFill>
                  <a:srgbClr val="3A1B3F"/>
                </a:solidFill>
                <a:latin typeface="SimSun"/>
                <a:ea typeface="SimSun"/>
              </a:rPr>
              <a:t>6 6 4</a:t>
            </a:r>
          </a:p>
          <a:p>
            <a:pPr indent="0">
              <a:lnSpc>
                <a:spcPts val="854"/>
              </a:lnSpc>
            </a:pPr>
            <a:r>
              <a:rPr lang="zh-CN" sz="750">
                <a:latin typeface="SimHei"/>
                <a:ea typeface="SimHei"/>
              </a:rPr>
              <a:t>(米</a:t>
            </a:r>
            <a:r>
              <a:rPr lang="en-US" sz="850">
                <a:latin typeface="SimSun"/>
              </a:rPr>
              <a:t>LOJW</a:t>
            </a:r>
            <a:r>
              <a:rPr lang="zh-CN" sz="750">
                <a:latin typeface="SimHei"/>
                <a:ea typeface="SimHei"/>
              </a:rPr>
              <a:t>金叵盖</a:t>
            </a:r>
          </a:p>
          <a:p>
            <a:pPr indent="0">
              <a:lnSpc>
                <a:spcPts val="854"/>
              </a:lnSpc>
            </a:pPr>
            <a:r>
              <a:rPr lang="en-US" sz="850">
                <a:latin typeface="SimSun"/>
              </a:rPr>
              <a:t>o _u -U</a:t>
            </a:r>
          </a:p>
          <a:p>
            <a:pPr indent="0">
              <a:lnSpc>
                <a:spcPts val="854"/>
              </a:lnSpc>
            </a:pPr>
            <a:r>
              <a:rPr lang="zh-CN" sz="850">
                <a:latin typeface="SimSun"/>
                <a:ea typeface="SimSun"/>
              </a:rPr>
              <a:t>142 </a:t>
            </a:r>
            <a:r>
              <a:rPr lang="en-US" sz="850">
                <a:latin typeface="SimSun"/>
              </a:rPr>
              <a:t>D</a:t>
            </a:r>
          </a:p>
        </p:txBody>
      </p:sp>
      <p:sp>
        <p:nvSpPr>
          <p:cNvPr id="22" name=""/>
          <p:cNvSpPr/>
          <p:nvPr/>
        </p:nvSpPr>
        <p:spPr>
          <a:xfrm>
            <a:off x="5129784" y="5489448"/>
            <a:ext cx="633984" cy="88392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650">
                <a:latin typeface="Arial"/>
                <a:ea typeface="Arial"/>
              </a:rPr>
              <a:t>80         </a:t>
            </a:r>
            <a:r>
              <a:rPr lang="zh-CN" sz="650">
                <a:solidFill>
                  <a:srgbClr val="3A1B3F"/>
                </a:solidFill>
                <a:latin typeface="Arial"/>
                <a:ea typeface="Arial"/>
              </a:rPr>
              <a:t>300</a:t>
            </a:r>
          </a:p>
        </p:txBody>
      </p:sp>
      <p:sp>
        <p:nvSpPr>
          <p:cNvPr id="23" name=""/>
          <p:cNvSpPr/>
          <p:nvPr/>
        </p:nvSpPr>
        <p:spPr>
          <a:xfrm>
            <a:off x="5129784" y="5846064"/>
            <a:ext cx="633984" cy="91440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650">
                <a:latin typeface="Arial"/>
                <a:ea typeface="Arial"/>
              </a:rPr>
              <a:t>60         </a:t>
            </a:r>
            <a:r>
              <a:rPr lang="zh-CN" sz="650">
                <a:solidFill>
                  <a:srgbClr val="3A1B3F"/>
                </a:solidFill>
                <a:latin typeface="Arial"/>
                <a:ea typeface="Arial"/>
              </a:rPr>
              <a:t>900</a:t>
            </a:r>
          </a:p>
        </p:txBody>
      </p:sp>
      <p:sp>
        <p:nvSpPr>
          <p:cNvPr id="24" name=""/>
          <p:cNvSpPr/>
          <p:nvPr/>
        </p:nvSpPr>
        <p:spPr>
          <a:xfrm>
            <a:off x="5129784" y="6205728"/>
            <a:ext cx="633984" cy="94488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650">
                <a:latin typeface="Arial"/>
                <a:ea typeface="Arial"/>
              </a:rPr>
              <a:t>4</a:t>
            </a:r>
            <a:r>
              <a:rPr lang="zh-CN" sz="750">
                <a:latin typeface="SimHei"/>
                <a:ea typeface="SimHei"/>
              </a:rPr>
              <a:t>口 </a:t>
            </a:r>
            <a:r>
              <a:rPr lang="zh-CN" sz="650">
                <a:solidFill>
                  <a:srgbClr val="3A1B3F"/>
                </a:solidFill>
                <a:latin typeface="Arial"/>
                <a:ea typeface="Arial"/>
              </a:rPr>
              <a:t>100</a:t>
            </a:r>
          </a:p>
        </p:txBody>
      </p:sp>
      <p:sp>
        <p:nvSpPr>
          <p:cNvPr id="25" name=""/>
          <p:cNvSpPr/>
          <p:nvPr/>
        </p:nvSpPr>
        <p:spPr>
          <a:xfrm>
            <a:off x="5120640" y="6562344"/>
            <a:ext cx="118872" cy="91440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CN" sz="650">
                <a:latin typeface="Arial"/>
                <a:ea typeface="Arial"/>
              </a:rPr>
              <a:t>20</a:t>
            </a:r>
          </a:p>
        </p:txBody>
      </p:sp>
      <p:sp>
        <p:nvSpPr>
          <p:cNvPr id="26" name=""/>
          <p:cNvSpPr/>
          <p:nvPr/>
        </p:nvSpPr>
        <p:spPr>
          <a:xfrm>
            <a:off x="7178040" y="2871216"/>
            <a:ext cx="752856" cy="131064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750">
                <a:latin typeface="SimHei"/>
                <a:ea typeface="SimHei"/>
              </a:rPr>
              <a:t>安全程度灰度图</a:t>
            </a:r>
          </a:p>
        </p:txBody>
      </p:sp>
      <p:sp>
        <p:nvSpPr>
          <p:cNvPr id="27" name=""/>
          <p:cNvSpPr/>
          <p:nvPr/>
        </p:nvSpPr>
        <p:spPr>
          <a:xfrm>
            <a:off x="6059424" y="6641592"/>
            <a:ext cx="3398520" cy="216408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>
            <a:noAutofit/>
          </a:bodyPr>
          <a:p>
            <a:pPr algn="just" indent="0"/>
            <a:r>
              <a:rPr lang="zh-CN" sz="650">
                <a:solidFill>
                  <a:srgbClr val="3A1B3F"/>
                </a:solidFill>
                <a:latin typeface="Arial"/>
                <a:ea typeface="Arial"/>
              </a:rPr>
              <a:t>100    200    300    400    500    600    700    800    900 </a:t>
            </a:r>
            <a:r>
              <a:rPr lang="en-US" sz="650">
                <a:solidFill>
                  <a:srgbClr val="3A1B3F"/>
                </a:solidFill>
                <a:latin typeface="Arial"/>
              </a:rPr>
              <a:t>M</a:t>
            </a:r>
          </a:p>
          <a:p>
            <a:pPr algn="ctr" indent="0"/>
            <a:r>
              <a:rPr lang="zh-CN" sz="750">
                <a:latin typeface="SimHei"/>
                <a:ea typeface="SimHei"/>
              </a:rPr>
              <a:t>横向距离</a:t>
            </a:r>
            <a:r>
              <a:rPr lang="zh-CN" sz="750">
                <a:solidFill>
                  <a:srgbClr val="3A1B3F"/>
                </a:solidFill>
                <a:latin typeface="SimHei"/>
                <a:ea typeface="SimHei"/>
              </a:rPr>
              <a:t>皿</a:t>
            </a:r>
            <a:r>
              <a:rPr lang="zh-CN" sz="650">
                <a:solidFill>
                  <a:srgbClr val="3A1B3F"/>
                </a:solidFill>
                <a:latin typeface="Arial"/>
                <a:ea typeface="Arial"/>
              </a:rPr>
              <a:t>1</a:t>
            </a:r>
            <a:r>
              <a:rPr lang="zh-CN" sz="750">
                <a:latin typeface="SimHei"/>
                <a:ea typeface="SimHei"/>
              </a:rPr>
              <a:t>米；</a:t>
            </a:r>
          </a:p>
        </p:txBody>
      </p:sp>
      <p:sp>
        <p:nvSpPr>
          <p:cNvPr id="28" name=""/>
          <p:cNvSpPr/>
          <p:nvPr/>
        </p:nvSpPr>
        <p:spPr>
          <a:xfrm>
            <a:off x="9674352" y="4062984"/>
            <a:ext cx="124968" cy="85344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650">
                <a:solidFill>
                  <a:srgbClr val="3A1B3F"/>
                </a:solidFill>
                <a:latin typeface="Arial"/>
              </a:rPr>
              <a:t>0.7</a:t>
            </a:r>
          </a:p>
        </p:txBody>
      </p:sp>
      <p:sp>
        <p:nvSpPr>
          <p:cNvPr id="29" name=""/>
          <p:cNvSpPr/>
          <p:nvPr/>
        </p:nvSpPr>
        <p:spPr>
          <a:xfrm>
            <a:off x="9674352" y="3706368"/>
            <a:ext cx="118872" cy="82296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650">
                <a:solidFill>
                  <a:srgbClr val="3A1B3F"/>
                </a:solidFill>
                <a:latin typeface="Arial"/>
              </a:rPr>
              <a:t>0.8</a:t>
            </a:r>
          </a:p>
        </p:txBody>
      </p:sp>
      <p:sp>
        <p:nvSpPr>
          <p:cNvPr id="30" name=""/>
          <p:cNvSpPr/>
          <p:nvPr/>
        </p:nvSpPr>
        <p:spPr>
          <a:xfrm>
            <a:off x="9674352" y="3343656"/>
            <a:ext cx="118872" cy="103632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650">
                <a:solidFill>
                  <a:srgbClr val="3A1B3F"/>
                </a:solidFill>
                <a:latin typeface="Arial"/>
              </a:rPr>
              <a:t>0.9</a:t>
            </a:r>
          </a:p>
        </p:txBody>
      </p:sp>
      <p:sp>
        <p:nvSpPr>
          <p:cNvPr id="31" name=""/>
          <p:cNvSpPr/>
          <p:nvPr/>
        </p:nvSpPr>
        <p:spPr>
          <a:xfrm>
            <a:off x="9674352" y="5492496"/>
            <a:ext cx="118872" cy="85344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650">
                <a:solidFill>
                  <a:srgbClr val="3A1B3F"/>
                </a:solidFill>
                <a:latin typeface="Arial"/>
              </a:rPr>
              <a:t>0.3</a:t>
            </a:r>
          </a:p>
        </p:txBody>
      </p:sp>
      <p:sp>
        <p:nvSpPr>
          <p:cNvPr id="32" name=""/>
          <p:cNvSpPr/>
          <p:nvPr/>
        </p:nvSpPr>
        <p:spPr>
          <a:xfrm>
            <a:off x="9674352" y="5852160"/>
            <a:ext cx="118872" cy="85344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650">
                <a:solidFill>
                  <a:srgbClr val="271132"/>
                </a:solidFill>
                <a:latin typeface="Arial"/>
              </a:rPr>
              <a:t>0.2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176528" y="554736"/>
            <a:ext cx="8522208" cy="5532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139700"/>
            <a:r>
              <a:rPr lang="zh-CN" sz="3600">
                <a:latin typeface="SimSun"/>
                <a:ea typeface="SimSun"/>
              </a:rPr>
              <a:t>模型建立与求解                      </a:t>
            </a:r>
            <a:r>
              <a:rPr lang="en-US" b="1" sz="550">
                <a:latin typeface="Constantia"/>
              </a:rPr>
              <a:t>XI'AN</a:t>
            </a:r>
            <a:r>
              <a:rPr lang="en-US" b="1" u="sng" sz="550">
                <a:latin typeface="Constantia"/>
              </a:rPr>
              <a:t> </a:t>
            </a:r>
            <a:r>
              <a:rPr lang="en-US" b="1" sz="550">
                <a:latin typeface="Constantia"/>
              </a:rPr>
              <a:t>JIAOTONC</a:t>
            </a:r>
            <a:r>
              <a:rPr lang="en-US" b="1" u="sng" sz="550">
                <a:latin typeface="Constantia"/>
              </a:rPr>
              <a:t> </a:t>
            </a:r>
            <a:r>
              <a:rPr lang="en-US" b="1" sz="550">
                <a:latin typeface="Constantia"/>
              </a:rPr>
              <a:t>UNIVERSmf</a:t>
            </a:r>
          </a:p>
        </p:txBody>
      </p:sp>
      <p:sp>
        <p:nvSpPr>
          <p:cNvPr id="3" name=""/>
          <p:cNvSpPr/>
          <p:nvPr/>
        </p:nvSpPr>
        <p:spPr>
          <a:xfrm>
            <a:off x="1176528" y="1418844"/>
            <a:ext cx="8522208" cy="50215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558800">
              <a:lnSpc>
                <a:spcPts val="3300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由于精避障段中安全着陆位置的选取对嫦娥三号后 续任务的保证尤为重要，且精避障段的范围区间仅长 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70m,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时间和燃料消耗总量相比之前各个阶段可以忽 略不计。因此，应尽可能提高着陆位置的安全程度， 而忽略嫦娥三号在此阶段对时间和燃料消耗的控制。</a:t>
            </a:r>
          </a:p>
          <a:p>
            <a:pPr algn="just" indent="558800">
              <a:lnSpc>
                <a:spcPts val="3336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提高对着陆安全程度的要求至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0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・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575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时，可最终得到 两个最安全着陆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10X10m</a:t>
            </a:r>
            <a:r>
              <a:rPr lang="en-US" baseline="30000" sz="2700">
                <a:solidFill>
                  <a:srgbClr val="4E0000"/>
                </a:solidFill>
                <a:latin typeface="Garamond"/>
              </a:rPr>
              <a:t>2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子区域，其中心位置坐标分 别为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(35,15,35)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和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(55,85,38),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单位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m</a:t>
            </a:r>
            <a:r>
              <a:rPr lang="en-US" sz="2500">
                <a:solidFill>
                  <a:srgbClr val="4E0000"/>
                </a:solidFill>
                <a:latin typeface="SimSun"/>
              </a:rPr>
              <a:t>。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因此有两个着陆方 案可供选择。与粗避障段不同，此阶段要求嫦娥三号 首先平移至安全着陆子区域上空，再垂直降落。同样， 通过计算机仿真法得到嫦娥三号在精避障段两个方案 的降落轨迹。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7565136" y="530352"/>
            <a:ext cx="2115312" cy="569976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6080760" y="1813560"/>
            <a:ext cx="2813304" cy="220980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1008888" y="1825752"/>
            <a:ext cx="8348472" cy="384352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2026920" y="2490216"/>
            <a:ext cx="231648" cy="115824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6556248" y="1886712"/>
            <a:ext cx="131064" cy="871728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6257544" y="3538728"/>
            <a:ext cx="771144" cy="182880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1344168" y="585216"/>
            <a:ext cx="3468624" cy="539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3600">
                <a:latin typeface="SimSun"/>
                <a:ea typeface="SimSun"/>
              </a:rPr>
              <a:t>模型建立与求解</a:t>
            </a:r>
          </a:p>
        </p:txBody>
      </p:sp>
      <p:sp>
        <p:nvSpPr>
          <p:cNvPr id="9" name=""/>
          <p:cNvSpPr/>
          <p:nvPr/>
        </p:nvSpPr>
        <p:spPr>
          <a:xfrm>
            <a:off x="6784848" y="3364992"/>
            <a:ext cx="198120" cy="1249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800">
                <a:latin typeface="Calibri"/>
              </a:rPr>
              <a:t>□</a:t>
            </a:r>
          </a:p>
        </p:txBody>
      </p:sp>
      <p:sp>
        <p:nvSpPr>
          <p:cNvPr id="10" name=""/>
          <p:cNvSpPr/>
          <p:nvPr/>
        </p:nvSpPr>
        <p:spPr>
          <a:xfrm>
            <a:off x="9241536" y="1557528"/>
            <a:ext cx="167640" cy="9448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650">
                <a:latin typeface="Arial"/>
                <a:ea typeface="Arial"/>
              </a:rPr>
              <a:t>220</a:t>
            </a:r>
          </a:p>
        </p:txBody>
      </p:sp>
      <p:sp>
        <p:nvSpPr>
          <p:cNvPr id="11" name=""/>
          <p:cNvSpPr/>
          <p:nvPr/>
        </p:nvSpPr>
        <p:spPr>
          <a:xfrm>
            <a:off x="1161288" y="3029712"/>
            <a:ext cx="414528" cy="4907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1540"/>
              </a:spcAft>
            </a:pPr>
            <a:r>
              <a:rPr lang="zh-CN" sz="650">
                <a:latin typeface="Arial"/>
                <a:ea typeface="Arial"/>
              </a:rPr>
              <a:t>1000 —</a:t>
            </a:r>
            <a:r>
              <a:rPr lang="en-US" sz="650">
                <a:latin typeface="Arial"/>
              </a:rPr>
              <a:t>«■</a:t>
            </a:r>
          </a:p>
          <a:p>
            <a:pPr indent="0"/>
            <a:r>
              <a:rPr lang="zh-CN" sz="650">
                <a:latin typeface="Arial"/>
                <a:ea typeface="Arial"/>
              </a:rPr>
              <a:t>800 —</a:t>
            </a:r>
          </a:p>
        </p:txBody>
      </p:sp>
      <p:sp>
        <p:nvSpPr>
          <p:cNvPr id="12" name=""/>
          <p:cNvSpPr/>
          <p:nvPr/>
        </p:nvSpPr>
        <p:spPr>
          <a:xfrm>
            <a:off x="4428744" y="1389888"/>
            <a:ext cx="1557528" cy="1432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750">
                <a:latin typeface="SimHei"/>
                <a:ea typeface="SimHei"/>
              </a:rPr>
              <a:t>嫦蛾三号精避障段下落仿真图</a:t>
            </a:r>
          </a:p>
        </p:txBody>
      </p:sp>
      <p:sp>
        <p:nvSpPr>
          <p:cNvPr id="13" name=""/>
          <p:cNvSpPr/>
          <p:nvPr/>
        </p:nvSpPr>
        <p:spPr>
          <a:xfrm>
            <a:off x="3264408" y="2526792"/>
            <a:ext cx="227076" cy="6888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lnSpc>
                <a:spcPts val="1480"/>
              </a:lnSpc>
            </a:pPr>
            <a:r>
              <a:rPr lang="en-US" sz="1800">
                <a:latin typeface="Calibri"/>
              </a:rPr>
              <a:t>□ a □ </a:t>
            </a:r>
            <a:r>
              <a:rPr lang="zh-CN" sz="1900">
                <a:latin typeface="SimSun"/>
                <a:ea typeface="SimSun"/>
              </a:rPr>
              <a:t>口</a:t>
            </a:r>
          </a:p>
        </p:txBody>
      </p:sp>
      <p:sp>
        <p:nvSpPr>
          <p:cNvPr id="14" name=""/>
          <p:cNvSpPr/>
          <p:nvPr/>
        </p:nvSpPr>
        <p:spPr>
          <a:xfrm>
            <a:off x="4386072" y="2206752"/>
            <a:ext cx="542544" cy="3779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/>
            <a:r>
              <a:rPr lang="zh-CN" sz="750">
                <a:latin typeface="SimHei"/>
                <a:ea typeface="SimHei"/>
              </a:rPr>
              <a:t>方案一</a:t>
            </a:r>
          </a:p>
          <a:p>
            <a:pPr indent="0"/>
            <a:r>
              <a:rPr lang="zh-CN" sz="1900">
                <a:latin typeface="SimSun"/>
                <a:ea typeface="SimSun"/>
              </a:rPr>
              <a:t>口 口</a:t>
            </a:r>
          </a:p>
        </p:txBody>
      </p:sp>
      <p:sp>
        <p:nvSpPr>
          <p:cNvPr id="15" name=""/>
          <p:cNvSpPr/>
          <p:nvPr/>
        </p:nvSpPr>
        <p:spPr>
          <a:xfrm>
            <a:off x="5148072" y="2450592"/>
            <a:ext cx="877824" cy="3413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/>
            <a:r>
              <a:rPr lang="en-US" sz="750">
                <a:latin typeface="SimHei"/>
              </a:rPr>
              <a:t>C '    </a:t>
            </a:r>
            <a:r>
              <a:rPr lang="zh-CN" sz="750">
                <a:latin typeface="SimHei"/>
                <a:ea typeface="SimHei"/>
              </a:rPr>
              <a:t>,,方案</a:t>
            </a:r>
            <a:r>
              <a:rPr lang="en-US" sz="750">
                <a:latin typeface="SimHei"/>
              </a:rPr>
              <a:t>r</a:t>
            </a:r>
          </a:p>
          <a:p>
            <a:pPr indent="304800"/>
            <a:r>
              <a:rPr lang="zh-CN" sz="1900">
                <a:latin typeface="SimSun"/>
                <a:ea typeface="SimSun"/>
              </a:rPr>
              <a:t>口 </a:t>
            </a:r>
            <a:r>
              <a:rPr lang="en-US" sz="1900">
                <a:latin typeface="SimSun"/>
              </a:rPr>
              <a:t>□</a:t>
            </a:r>
          </a:p>
        </p:txBody>
      </p:sp>
      <p:sp>
        <p:nvSpPr>
          <p:cNvPr id="16" name=""/>
          <p:cNvSpPr/>
          <p:nvPr/>
        </p:nvSpPr>
        <p:spPr>
          <a:xfrm>
            <a:off x="6406896" y="2865120"/>
            <a:ext cx="190500" cy="158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800">
                <a:latin typeface="Calibri"/>
              </a:rPr>
              <a:t>□</a:t>
            </a:r>
          </a:p>
        </p:txBody>
      </p:sp>
      <p:sp>
        <p:nvSpPr>
          <p:cNvPr id="17" name=""/>
          <p:cNvSpPr/>
          <p:nvPr/>
        </p:nvSpPr>
        <p:spPr>
          <a:xfrm>
            <a:off x="6777228" y="2977896"/>
            <a:ext cx="198120" cy="1341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800">
                <a:latin typeface="Calibri"/>
              </a:rPr>
              <a:t>□</a:t>
            </a:r>
          </a:p>
        </p:txBody>
      </p:sp>
      <p:sp>
        <p:nvSpPr>
          <p:cNvPr id="18" name=""/>
          <p:cNvSpPr/>
          <p:nvPr/>
        </p:nvSpPr>
        <p:spPr>
          <a:xfrm>
            <a:off x="6824472" y="3169920"/>
            <a:ext cx="128016" cy="1280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800">
                <a:latin typeface="Calibri"/>
              </a:rPr>
              <a:t>□</a:t>
            </a:r>
          </a:p>
        </p:txBody>
      </p:sp>
      <p:sp>
        <p:nvSpPr>
          <p:cNvPr id="19" name=""/>
          <p:cNvSpPr/>
          <p:nvPr/>
        </p:nvSpPr>
        <p:spPr>
          <a:xfrm>
            <a:off x="3291840" y="5519928"/>
            <a:ext cx="902208" cy="2011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1000">
                <a:latin typeface="SimHei"/>
                <a:ea typeface="SimHei"/>
              </a:rPr>
              <a:t>纵向距离</a:t>
            </a:r>
            <a:r>
              <a:rPr lang="en-US" sz="850">
                <a:latin typeface="SimSun"/>
              </a:rPr>
              <a:t>（0.1</a:t>
            </a:r>
            <a:r>
              <a:rPr lang="zh-CN" sz="1000">
                <a:latin typeface="SimHei"/>
                <a:ea typeface="SimHei"/>
              </a:rPr>
              <a:t>米）</a:t>
            </a:r>
          </a:p>
        </p:txBody>
      </p:sp>
      <p:sp>
        <p:nvSpPr>
          <p:cNvPr id="20" name=""/>
          <p:cNvSpPr/>
          <p:nvPr/>
        </p:nvSpPr>
        <p:spPr>
          <a:xfrm>
            <a:off x="9241536" y="1895856"/>
            <a:ext cx="167640" cy="19141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1400"/>
              </a:spcAft>
            </a:pPr>
            <a:r>
              <a:rPr lang="zh-CN" sz="650">
                <a:latin typeface="Arial"/>
                <a:ea typeface="Arial"/>
              </a:rPr>
              <a:t>200</a:t>
            </a:r>
          </a:p>
          <a:p>
            <a:pPr indent="0">
              <a:spcAft>
                <a:spcPts val="1400"/>
              </a:spcAft>
            </a:pPr>
            <a:r>
              <a:rPr lang="zh-CN" sz="650">
                <a:latin typeface="Arial"/>
                <a:ea typeface="Arial"/>
              </a:rPr>
              <a:t>180</a:t>
            </a:r>
          </a:p>
          <a:p>
            <a:pPr indent="0">
              <a:spcAft>
                <a:spcPts val="1400"/>
              </a:spcAft>
            </a:pPr>
            <a:r>
              <a:rPr lang="zh-CN" sz="650">
                <a:latin typeface="Arial"/>
                <a:ea typeface="Arial"/>
              </a:rPr>
              <a:t>160</a:t>
            </a:r>
          </a:p>
          <a:p>
            <a:pPr indent="0">
              <a:spcAft>
                <a:spcPts val="1400"/>
              </a:spcAft>
            </a:pPr>
            <a:r>
              <a:rPr lang="zh-CN" sz="650">
                <a:latin typeface="Arial"/>
                <a:ea typeface="Arial"/>
              </a:rPr>
              <a:t>140</a:t>
            </a:r>
          </a:p>
          <a:p>
            <a:pPr indent="0">
              <a:spcAft>
                <a:spcPts val="1400"/>
              </a:spcAft>
            </a:pPr>
            <a:r>
              <a:rPr lang="zh-CN" sz="650">
                <a:latin typeface="Arial"/>
                <a:ea typeface="Arial"/>
              </a:rPr>
              <a:t>120</a:t>
            </a:r>
          </a:p>
          <a:p>
            <a:pPr indent="0"/>
            <a:r>
              <a:rPr lang="zh-CN" sz="650">
                <a:latin typeface="Arial"/>
                <a:ea typeface="Arial"/>
              </a:rPr>
              <a:t>100</a:t>
            </a:r>
          </a:p>
        </p:txBody>
      </p:sp>
      <p:sp>
        <p:nvSpPr>
          <p:cNvPr id="21" name=""/>
          <p:cNvSpPr/>
          <p:nvPr/>
        </p:nvSpPr>
        <p:spPr>
          <a:xfrm>
            <a:off x="1252728" y="6086856"/>
            <a:ext cx="8101584" cy="7833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520700">
              <a:lnSpc>
                <a:spcPts val="3480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水平分辨率为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0.1m/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像素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,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高度数值单位为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0</a:t>
            </a:r>
            <a:r>
              <a:rPr lang="en-US" sz="2500">
                <a:solidFill>
                  <a:srgbClr val="4E0000"/>
                </a:solidFill>
                <a:latin typeface="SimSun"/>
              </a:rPr>
              <a:t>・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1m, 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白色叉号表示嫦娥三号在精避障后的垂直投影位置。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216152" y="556260"/>
            <a:ext cx="8462772" cy="5501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101600"/>
            <a:r>
              <a:rPr lang="zh-CN" sz="3600">
                <a:latin typeface="SimSun"/>
                <a:ea typeface="SimSun"/>
              </a:rPr>
              <a:t>模型建立与求解                    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XIXN</a:t>
            </a:r>
            <a:r>
              <a:rPr lang="en-US" b="1" u="sng" sz="2500">
                <a:solidFill>
                  <a:srgbClr val="1C1A1A"/>
                </a:solidFill>
                <a:latin typeface="SimSun"/>
              </a:rPr>
              <a:t>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KAOTONO</a:t>
            </a:r>
            <a:r>
              <a:rPr lang="en-US" b="1" u="sng" sz="2500">
                <a:solidFill>
                  <a:srgbClr val="1C1A1A"/>
                </a:solidFill>
                <a:latin typeface="SimSun"/>
              </a:rPr>
              <a:t>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UNIV6RSI^&lt;</a:t>
            </a:r>
          </a:p>
        </p:txBody>
      </p:sp>
      <p:sp>
        <p:nvSpPr>
          <p:cNvPr id="3" name=""/>
          <p:cNvSpPr/>
          <p:nvPr/>
        </p:nvSpPr>
        <p:spPr>
          <a:xfrm>
            <a:off x="1216152" y="1418844"/>
            <a:ext cx="8462772" cy="29154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520700">
              <a:lnSpc>
                <a:spcPts val="3424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嫦娥三号在精避障段首先水平调至最理想的 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10X10m</a:t>
            </a:r>
            <a:r>
              <a:rPr lang="en-US" baseline="30000" sz="2700">
                <a:solidFill>
                  <a:srgbClr val="4E0000"/>
                </a:solidFill>
                <a:latin typeface="Garamond"/>
              </a:rPr>
              <a:t>2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安全着陆子区域上空，再通过合理控制多个 发动机的脉冲组合调整姿态，使嫦娥三号水平速度降 为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0</a:t>
            </a:r>
            <a:r>
              <a:rPr lang="zh-CN" sz="2400">
                <a:solidFill>
                  <a:srgbClr val="4E0000"/>
                </a:solidFill>
                <a:latin typeface="SimSun"/>
                <a:ea typeface="SimSun"/>
              </a:rPr>
              <a:t>，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最终垂直降落至月面上空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30m</a:t>
            </a:r>
            <a:r>
              <a:rPr lang="en-US" sz="2500">
                <a:solidFill>
                  <a:srgbClr val="4E0000"/>
                </a:solidFill>
                <a:latin typeface="SimSun"/>
              </a:rPr>
              <a:t>。</a:t>
            </a:r>
          </a:p>
          <a:p>
            <a:pPr algn="just" indent="0">
              <a:lnSpc>
                <a:spcPts val="3336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当嫦娥三号进入精避障段且初始位置为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(50,50,211)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时， 得到两个最理想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10X10m</a:t>
            </a:r>
            <a:r>
              <a:rPr lang="en-US" baseline="30000" sz="2700">
                <a:solidFill>
                  <a:srgbClr val="4E0000"/>
                </a:solidFill>
                <a:latin typeface="Garamond"/>
              </a:rPr>
              <a:t>2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子区域，其中心位置坐标分 别为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(35,15,35)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和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(55,85,38)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，坐标单位为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m</a:t>
            </a:r>
            <a:r>
              <a:rPr lang="en-US" sz="2500">
                <a:solidFill>
                  <a:srgbClr val="4E0000"/>
                </a:solidFill>
                <a:latin typeface="SimSun"/>
              </a:rPr>
              <a:t>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344168" y="585216"/>
            <a:ext cx="3468624" cy="539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3600">
                <a:latin typeface="SimSun"/>
                <a:ea typeface="SimSun"/>
              </a:rPr>
              <a:t>模型建立与求解</a:t>
            </a:r>
          </a:p>
        </p:txBody>
      </p:sp>
      <p:sp>
        <p:nvSpPr>
          <p:cNvPr id="3" name=""/>
          <p:cNvSpPr/>
          <p:nvPr/>
        </p:nvSpPr>
        <p:spPr>
          <a:xfrm>
            <a:off x="7546848" y="512064"/>
            <a:ext cx="2151888" cy="5928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/>
            <a:r>
              <a:rPr lang="zh-CN" sz="2500">
                <a:solidFill>
                  <a:srgbClr val="1C1A1A"/>
                </a:solidFill>
                <a:latin typeface="SimSun"/>
                <a:ea typeface="SimSun"/>
              </a:rPr>
              <a:t>障时</a:t>
            </a:r>
            <a:r>
              <a:rPr lang="zh-CN" sz="2500">
                <a:latin typeface="SimSun"/>
                <a:ea typeface="SimSun"/>
              </a:rPr>
              <a:t>戏乂亭</a:t>
            </a:r>
          </a:p>
          <a:p>
            <a:pPr marL="632020" indent="0"/>
            <a:r>
              <a:rPr lang="en-US" b="1" sz="550">
                <a:solidFill>
                  <a:srgbClr val="1C1A1A"/>
                </a:solidFill>
                <a:latin typeface="Constantia"/>
              </a:rPr>
              <a:t>XfAN JIAOTONG UNIVERSITY</a:t>
            </a:r>
          </a:p>
        </p:txBody>
      </p:sp>
      <p:sp>
        <p:nvSpPr>
          <p:cNvPr id="5" name=""/>
          <p:cNvSpPr/>
          <p:nvPr/>
        </p:nvSpPr>
        <p:spPr>
          <a:xfrm>
            <a:off x="1200912" y="1424940"/>
            <a:ext cx="5032248" cy="7437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marL="497400" indent="-533400">
              <a:lnSpc>
                <a:spcPts val="3408"/>
              </a:lnSpc>
            </a:pPr>
            <a:r>
              <a:rPr lang="en-US" sz="2700">
                <a:solidFill>
                  <a:srgbClr val="4E0000"/>
                </a:solidFill>
                <a:latin typeface="Garamond"/>
              </a:rPr>
              <a:t>2.5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缓速下降阶段的最优控制策略 建立如下线性规划模型：</a:t>
            </a:r>
          </a:p>
        </p:txBody>
      </p:sp>
      <p:sp>
        <p:nvSpPr>
          <p:cNvPr id="6" name=""/>
          <p:cNvSpPr/>
          <p:nvPr/>
        </p:nvSpPr>
        <p:spPr>
          <a:xfrm>
            <a:off x="1200912" y="2442972"/>
            <a:ext cx="3287268" cy="3535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marL="2529400" indent="0"/>
            <a:r>
              <a:rPr lang="en-US" baseline="30000" sz="1300">
                <a:latin typeface="Times New Roman"/>
              </a:rPr>
              <a:t>min</a:t>
            </a:r>
            <a:r>
              <a:rPr lang="en-US" sz="1300">
                <a:latin typeface="Times New Roman"/>
              </a:rPr>
              <a:t> </a:t>
            </a:r>
            <a:r>
              <a:rPr lang="en-US" sz="1800">
                <a:latin typeface="SimSun"/>
              </a:rPr>
              <a:t>J</a:t>
            </a:r>
            <a:r>
              <a:rPr lang="en-US" sz="1300">
                <a:latin typeface="Times New Roman"/>
              </a:rPr>
              <a:t>o</a:t>
            </a:r>
          </a:p>
        </p:txBody>
      </p:sp>
      <p:sp>
        <p:nvSpPr>
          <p:cNvPr id="8" name=""/>
          <p:cNvSpPr/>
          <p:nvPr/>
        </p:nvSpPr>
        <p:spPr>
          <a:xfrm>
            <a:off x="4442460" y="2250948"/>
            <a:ext cx="1655064" cy="4937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i="1" sz="1100">
                <a:latin typeface="Times New Roman"/>
              </a:rPr>
              <a:t>‘</a:t>
            </a:r>
            <a:r>
              <a:rPr lang="en-US" sz="650">
                <a:latin typeface="Arial"/>
              </a:rPr>
              <a:t>1 </a:t>
            </a:r>
            <a:r>
              <a:rPr lang="zh-CN" i="1" sz="1100">
                <a:latin typeface="SimSun"/>
                <a:ea typeface="SimSun"/>
              </a:rPr>
              <a:t>写</a:t>
            </a:r>
            <a:r>
              <a:rPr lang="zh-CN" sz="950">
                <a:latin typeface="Times New Roman"/>
                <a:ea typeface="Times New Roman"/>
              </a:rPr>
              <a:t> </a:t>
            </a:r>
            <a:r>
              <a:rPr lang="en-US" sz="950">
                <a:latin typeface="Times New Roman"/>
              </a:rPr>
              <a:t>+ </a:t>
            </a:r>
            <a:r>
              <a:rPr lang="en-US" sz="2700">
                <a:latin typeface="Garamond"/>
              </a:rPr>
              <a:t>J</a:t>
            </a:r>
            <a:r>
              <a:rPr lang="en-US" i="1" sz="1100">
                <a:latin typeface="Times New Roman"/>
              </a:rPr>
              <a:t>‘</a:t>
            </a:r>
            <a:r>
              <a:rPr lang="en-US" baseline="30000" sz="1100">
                <a:latin typeface="Times New Roman"/>
              </a:rPr>
              <a:t>2 </a:t>
            </a:r>
            <a:r>
              <a:rPr lang="en-US" i="1" baseline="30000" sz="1900">
                <a:latin typeface="Times New Roman"/>
              </a:rPr>
              <a:t>F</a:t>
            </a:r>
            <a:r>
              <a:rPr lang="en-US" i="1" sz="1900">
                <a:latin typeface="Times New Roman"/>
              </a:rPr>
              <a:t>dt</a:t>
            </a:r>
          </a:p>
        </p:txBody>
      </p:sp>
      <p:sp>
        <p:nvSpPr>
          <p:cNvPr id="9" name=""/>
          <p:cNvSpPr/>
          <p:nvPr/>
        </p:nvSpPr>
        <p:spPr>
          <a:xfrm>
            <a:off x="4232148" y="2616708"/>
            <a:ext cx="1883664" cy="32308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sz="2700">
                <a:latin typeface="Garamond"/>
              </a:rPr>
              <a:t>L J</a:t>
            </a:r>
            <a:r>
              <a:rPr lang="en-US" i="1" sz="1100">
                <a:latin typeface="Times New Roman"/>
              </a:rPr>
              <a:t>‘</a:t>
            </a:r>
            <a:r>
              <a:rPr lang="en-US" sz="650">
                <a:latin typeface="Arial"/>
              </a:rPr>
              <a:t>i </a:t>
            </a:r>
            <a:r>
              <a:rPr lang="en-US" sz="950">
                <a:latin typeface="Times New Roman"/>
              </a:rPr>
              <a:t>J</a:t>
            </a:r>
          </a:p>
        </p:txBody>
      </p:sp>
      <p:sp>
        <p:nvSpPr>
          <p:cNvPr id="10" name=""/>
          <p:cNvSpPr/>
          <p:nvPr/>
        </p:nvSpPr>
        <p:spPr>
          <a:xfrm>
            <a:off x="5324856" y="2694432"/>
            <a:ext cx="429768" cy="2407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CN" i="1" sz="1300">
                <a:latin typeface="Times New Roman"/>
                <a:ea typeface="Times New Roman"/>
              </a:rPr>
              <a:t>‘</a:t>
            </a:r>
            <a:r>
              <a:rPr lang="zh-CN" sz="650">
                <a:latin typeface="Arial"/>
                <a:ea typeface="Arial"/>
              </a:rPr>
              <a:t>1 </a:t>
            </a:r>
            <a:r>
              <a:rPr lang="en-US" i="1" baseline="30000" sz="1900">
                <a:latin typeface="Times New Roman"/>
              </a:rPr>
              <a:t>v</a:t>
            </a:r>
            <a:r>
              <a:rPr lang="en-US" i="1" sz="1300">
                <a:latin typeface="Times New Roman"/>
              </a:rPr>
              <a:t>e</a:t>
            </a:r>
          </a:p>
        </p:txBody>
      </p:sp>
      <p:sp>
        <p:nvSpPr>
          <p:cNvPr id="11" name=""/>
          <p:cNvSpPr/>
          <p:nvPr/>
        </p:nvSpPr>
        <p:spPr>
          <a:xfrm>
            <a:off x="1761744" y="3102864"/>
            <a:ext cx="5410200" cy="40843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其中，线性规划模型的约束条件为:</a:t>
            </a:r>
          </a:p>
        </p:txBody>
      </p:sp>
      <p:sp>
        <p:nvSpPr>
          <p:cNvPr id="12" name=""/>
          <p:cNvSpPr/>
          <p:nvPr/>
        </p:nvSpPr>
        <p:spPr>
          <a:xfrm>
            <a:off x="3956304" y="3480816"/>
            <a:ext cx="2328672" cy="99517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lnSpc>
                <a:spcPts val="4248"/>
              </a:lnSpc>
            </a:pPr>
            <a:r>
              <a:rPr lang="en-US" sz="650">
                <a:latin typeface="Arial"/>
              </a:rPr>
              <a:t>J</a:t>
            </a:r>
            <a:r>
              <a:rPr lang="en-US" sz="1100">
                <a:latin typeface="Times New Roman"/>
              </a:rPr>
              <a:t>0</a:t>
            </a:r>
            <a:r>
              <a:rPr lang="en-US" sz="650">
                <a:latin typeface="Arial"/>
              </a:rPr>
              <a:t>1 </a:t>
            </a:r>
            <a:r>
              <a:rPr lang="en-US" i="1" sz="1800">
                <a:latin typeface="Calibri"/>
              </a:rPr>
              <a:t>(mg </a:t>
            </a:r>
            <a:r>
              <a:rPr lang="en-US" i="1" baseline="30000" sz="2100">
                <a:latin typeface="Times New Roman"/>
              </a:rPr>
              <a:t>-</a:t>
            </a:r>
            <a:r>
              <a:rPr lang="en-US" i="1" sz="2100">
                <a:latin typeface="Times New Roman"/>
              </a:rPr>
              <a:t> </a:t>
            </a:r>
            <a:r>
              <a:rPr lang="en-US" i="1" sz="1800">
                <a:latin typeface="Calibri"/>
              </a:rPr>
              <a:t>F\) dt </a:t>
            </a:r>
            <a:r>
              <a:rPr lang="en-US" i="1" sz="2100">
                <a:latin typeface="SimSun"/>
              </a:rPr>
              <a:t>= </a:t>
            </a:r>
            <a:r>
              <a:rPr lang="en-US" i="1" sz="3100">
                <a:latin typeface="Times New Roman"/>
              </a:rPr>
              <a:t>J</a:t>
            </a:r>
            <a:r>
              <a:rPr lang="en-US" i="1" sz="2100">
                <a:latin typeface="Times New Roman"/>
              </a:rPr>
              <a:t>0</a:t>
            </a:r>
            <a:r>
              <a:rPr lang="en-US" i="1" baseline="30000" sz="2100">
                <a:latin typeface="Times New Roman"/>
              </a:rPr>
              <a:t>m</a:t>
            </a:r>
            <a:r>
              <a:rPr lang="en-US" i="1" sz="2100">
                <a:latin typeface="Times New Roman"/>
              </a:rPr>
              <a:t> </a:t>
            </a:r>
            <a:r>
              <a:rPr lang="en-US" i="1" sz="1800">
                <a:latin typeface="Calibri"/>
              </a:rPr>
              <a:t>md^ </a:t>
            </a:r>
            <a:r>
              <a:rPr lang="en-US" i="1" sz="1100">
                <a:latin typeface="Times New Roman"/>
              </a:rPr>
              <a:t>J </a:t>
            </a:r>
            <a:r>
              <a:rPr lang="en-US" i="1" baseline="30000" sz="1100">
                <a:latin typeface="Times New Roman"/>
              </a:rPr>
              <a:t>2</a:t>
            </a:r>
            <a:r>
              <a:rPr lang="en-US" sz="650">
                <a:latin typeface="Arial"/>
              </a:rPr>
              <a:t> (</a:t>
            </a:r>
            <a:r>
              <a:rPr lang="en-US" i="1" sz="1800">
                <a:latin typeface="Calibri"/>
              </a:rPr>
              <a:t>F</a:t>
            </a:r>
            <a:r>
              <a:rPr lang="en-US" i="1" baseline="-25000" sz="1100">
                <a:latin typeface="Times New Roman"/>
              </a:rPr>
              <a:t>2</a:t>
            </a:r>
            <a:r>
              <a:rPr lang="en-US" i="1" sz="1100">
                <a:latin typeface="Times New Roman"/>
              </a:rPr>
              <a:t> </a:t>
            </a:r>
            <a:r>
              <a:rPr lang="zh-CN" i="1" sz="2100">
                <a:latin typeface="SimSun"/>
                <a:ea typeface="SimSun"/>
              </a:rPr>
              <a:t>- </a:t>
            </a:r>
            <a:r>
              <a:rPr lang="en-US" i="1" sz="1800">
                <a:latin typeface="Calibri"/>
              </a:rPr>
              <a:t>mg</a:t>
            </a:r>
            <a:r>
              <a:rPr lang="en-US" sz="650">
                <a:latin typeface="Arial"/>
              </a:rPr>
              <a:t>) </a:t>
            </a:r>
            <a:r>
              <a:rPr lang="en-US" i="1" sz="1800">
                <a:latin typeface="Calibri"/>
              </a:rPr>
              <a:t>dt </a:t>
            </a:r>
            <a:r>
              <a:rPr lang="en-US" i="1" sz="2100">
                <a:latin typeface="SimSun"/>
              </a:rPr>
              <a:t>=</a:t>
            </a:r>
            <a:r>
              <a:rPr lang="en-US" sz="650">
                <a:latin typeface="Arial"/>
              </a:rPr>
              <a:t> J </a:t>
            </a:r>
            <a:r>
              <a:rPr lang="en-US" i="1" sz="1800">
                <a:latin typeface="Calibri"/>
              </a:rPr>
              <a:t>mdv</a:t>
            </a:r>
          </a:p>
        </p:txBody>
      </p:sp>
      <p:sp>
        <p:nvSpPr>
          <p:cNvPr id="13" name=""/>
          <p:cNvSpPr/>
          <p:nvPr/>
        </p:nvSpPr>
        <p:spPr>
          <a:xfrm>
            <a:off x="4172712" y="4693920"/>
            <a:ext cx="408432" cy="2072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i="1" baseline="30000" sz="1900">
                <a:latin typeface="Times New Roman"/>
              </a:rPr>
              <a:t>mV</a:t>
            </a:r>
            <a:r>
              <a:rPr lang="en-US" i="1" sz="1100">
                <a:latin typeface="Times New Roman"/>
              </a:rPr>
              <a:t>m</a:t>
            </a:r>
          </a:p>
        </p:txBody>
      </p:sp>
      <p:sp>
        <p:nvSpPr>
          <p:cNvPr id="15" name=""/>
          <p:cNvSpPr/>
          <p:nvPr/>
        </p:nvSpPr>
        <p:spPr>
          <a:xfrm>
            <a:off x="4588764" y="4850892"/>
            <a:ext cx="658368" cy="24688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sz="1100">
                <a:latin typeface="Times New Roman"/>
              </a:rPr>
              <a:t>Z7 </a:t>
            </a:r>
            <a:r>
              <a:rPr lang="zh-CN" sz="1800">
                <a:latin typeface="SimSun"/>
                <a:ea typeface="SimSun"/>
              </a:rPr>
              <a:t>+。</a:t>
            </a:r>
          </a:p>
        </p:txBody>
      </p:sp>
      <p:sp>
        <p:nvSpPr>
          <p:cNvPr id="16" name=""/>
          <p:cNvSpPr/>
          <p:nvPr/>
        </p:nvSpPr>
        <p:spPr>
          <a:xfrm>
            <a:off x="3892296" y="5097780"/>
            <a:ext cx="1944624" cy="52730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lnSpc>
                <a:spcPts val="540"/>
              </a:lnSpc>
              <a:spcAft>
                <a:spcPts val="770"/>
              </a:spcAft>
            </a:pPr>
            <a:r>
              <a:rPr lang="en-US" i="1" sz="1800">
                <a:latin typeface="Calibri"/>
              </a:rPr>
              <a:t>mg </a:t>
            </a:r>
            <a:r>
              <a:rPr lang="zh-CN" i="1" sz="2100">
                <a:latin typeface="SimSun"/>
                <a:ea typeface="SimSun"/>
              </a:rPr>
              <a:t>- </a:t>
            </a:r>
            <a:r>
              <a:rPr lang="en-US" i="1" sz="1800">
                <a:latin typeface="Calibri"/>
              </a:rPr>
              <a:t>F</a:t>
            </a:r>
            <a:r>
              <a:rPr lang="en-US" i="1" sz="1100">
                <a:latin typeface="Times New Roman"/>
              </a:rPr>
              <a:t>1 </a:t>
            </a:r>
            <a:r>
              <a:rPr lang="en-US" i="1" sz="1800">
                <a:latin typeface="Calibri"/>
              </a:rPr>
              <a:t>F</a:t>
            </a:r>
            <a:r>
              <a:rPr lang="en-US" sz="1100">
                <a:latin typeface="Times New Roman"/>
              </a:rPr>
              <a:t>2 </a:t>
            </a:r>
            <a:r>
              <a:rPr lang="zh-CN" sz="1800">
                <a:latin typeface="SimSun"/>
                <a:ea typeface="SimSun"/>
              </a:rPr>
              <a:t>- </a:t>
            </a:r>
            <a:r>
              <a:rPr lang="en-US" i="1" sz="1800">
                <a:latin typeface="Calibri"/>
              </a:rPr>
              <a:t>mg</a:t>
            </a:r>
          </a:p>
          <a:p>
            <a:pPr algn="ctr" indent="0">
              <a:lnSpc>
                <a:spcPts val="540"/>
              </a:lnSpc>
            </a:pPr>
            <a:r>
              <a:rPr lang="zh-CN" sz="1800">
                <a:latin typeface="SimSun"/>
                <a:ea typeface="SimSun"/>
              </a:rPr>
              <a:t>一八</a:t>
            </a:r>
          </a:p>
          <a:p>
            <a:pPr indent="0">
              <a:lnSpc>
                <a:spcPts val="540"/>
              </a:lnSpc>
            </a:pPr>
            <a:r>
              <a:rPr lang="en-US" sz="1800">
                <a:latin typeface="SimSun"/>
              </a:rPr>
              <a:t>、</a:t>
            </a:r>
            <a:r>
              <a:rPr lang="en-US" i="1" sz="1800">
                <a:latin typeface="Calibri"/>
              </a:rPr>
              <a:t>‘</a:t>
            </a:r>
            <a:r>
              <a:rPr lang="en-US" sz="1100">
                <a:latin typeface="Times New Roman"/>
              </a:rPr>
              <a:t>i</a:t>
            </a:r>
            <a:r>
              <a:rPr lang="en-US" sz="1900">
                <a:latin typeface="SimSun"/>
              </a:rPr>
              <a:t>，</a:t>
            </a:r>
            <a:r>
              <a:rPr lang="en-US" i="1" sz="1800">
                <a:latin typeface="Calibri"/>
              </a:rPr>
              <a:t>‘</a:t>
            </a:r>
            <a:r>
              <a:rPr lang="en-US" baseline="-25000" sz="950">
                <a:latin typeface="Times New Roman"/>
              </a:rPr>
              <a:t>2</a:t>
            </a:r>
            <a:r>
              <a:rPr lang="en-US" sz="950">
                <a:latin typeface="Times New Roman"/>
              </a:rPr>
              <a:t> </a:t>
            </a:r>
            <a:r>
              <a:rPr lang="zh-CN" sz="1800">
                <a:latin typeface="SimSun"/>
                <a:ea typeface="SimSun"/>
              </a:rPr>
              <a:t>&gt; </a:t>
            </a:r>
            <a:r>
              <a:rPr lang="zh-CN" sz="1800">
                <a:latin typeface="Calibri"/>
                <a:ea typeface="Calibri"/>
              </a:rPr>
              <a:t>0</a:t>
            </a:r>
          </a:p>
        </p:txBody>
      </p:sp>
      <p:sp>
        <p:nvSpPr>
          <p:cNvPr id="17" name=""/>
          <p:cNvSpPr/>
          <p:nvPr/>
        </p:nvSpPr>
        <p:spPr>
          <a:xfrm>
            <a:off x="5919216" y="4815840"/>
            <a:ext cx="350520" cy="2346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CN" sz="1800">
                <a:latin typeface="SimSun"/>
                <a:ea typeface="SimSun"/>
              </a:rPr>
              <a:t>=</a:t>
            </a:r>
            <a:r>
              <a:rPr lang="en-US" i="1" sz="1900">
                <a:latin typeface="Times New Roman"/>
              </a:rPr>
              <a:t>1</a:t>
            </a:r>
            <a:r>
              <a:rPr lang="zh-CN" sz="1100">
                <a:latin typeface="Times New Roman"/>
                <a:ea typeface="Times New Roman"/>
              </a:rPr>
              <a:t>2</a:t>
            </a:r>
          </a:p>
        </p:txBody>
      </p:sp>
      <p:sp>
        <p:nvSpPr>
          <p:cNvPr id="18" name=""/>
          <p:cNvSpPr/>
          <p:nvPr/>
        </p:nvSpPr>
        <p:spPr>
          <a:xfrm>
            <a:off x="1213104" y="5644896"/>
            <a:ext cx="8372856" cy="12222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533400">
              <a:lnSpc>
                <a:spcPts val="3360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联系整个软着陆过程，嫦娥三号在缓速下降段总行 驶距离仅为主减速段总行驶距离的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0.0057%</a:t>
            </a:r>
            <a:r>
              <a:rPr lang="zh-CN" sz="2400">
                <a:solidFill>
                  <a:srgbClr val="4E0000"/>
                </a:solidFill>
                <a:latin typeface="SimSun"/>
                <a:ea typeface="SimSun"/>
              </a:rPr>
              <a:t>，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因此缓速 下降段燃料消耗可忽略不计。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7562088" y="527304"/>
            <a:ext cx="2118360" cy="576072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1344168" y="585216"/>
            <a:ext cx="3468624" cy="539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3600">
                <a:latin typeface="SimSun"/>
                <a:ea typeface="SimSun"/>
              </a:rPr>
              <a:t>模型建立与求解</a:t>
            </a:r>
          </a:p>
        </p:txBody>
      </p:sp>
      <p:sp>
        <p:nvSpPr>
          <p:cNvPr id="4" name=""/>
          <p:cNvSpPr/>
          <p:nvPr/>
        </p:nvSpPr>
        <p:spPr>
          <a:xfrm>
            <a:off x="1207008" y="1399032"/>
            <a:ext cx="8366760" cy="207568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0">
              <a:lnSpc>
                <a:spcPts val="3296"/>
              </a:lnSpc>
            </a:pPr>
            <a:r>
              <a:rPr lang="en-US" sz="2700">
                <a:solidFill>
                  <a:srgbClr val="4E0000"/>
                </a:solidFill>
                <a:latin typeface="Garamond"/>
              </a:rPr>
              <a:t>3.1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软着陆燃料误差分析：</a:t>
            </a:r>
          </a:p>
          <a:p>
            <a:pPr algn="just" indent="533400">
              <a:lnSpc>
                <a:spcPts val="3296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误差分析中主要探讨姿态调整所消耗的燃料质量： 假设其质量分布均匀，将其抽象成半径</a:t>
            </a:r>
            <a:r>
              <a:rPr lang="zh-CN" sz="2500">
                <a:latin typeface="SimSun"/>
                <a:ea typeface="SimSun"/>
              </a:rPr>
              <a:t>如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高度</a:t>
            </a:r>
            <a:r>
              <a:rPr lang="en-US" i="1" sz="3000">
                <a:latin typeface="Times New Roman"/>
              </a:rPr>
              <a:t>a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的圆 柱体。圆柱体在调整姿态时，将以垂直其中轴且过其 中心的直线为轴转动，此时出着陆器的转动惯量为：</a:t>
            </a:r>
          </a:p>
        </p:txBody>
      </p:sp>
      <p:sp>
        <p:nvSpPr>
          <p:cNvPr id="6" name=""/>
          <p:cNvSpPr/>
          <p:nvPr/>
        </p:nvSpPr>
        <p:spPr>
          <a:xfrm>
            <a:off x="4197096" y="3665220"/>
            <a:ext cx="502920" cy="17068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CN" i="1" sz="1900">
                <a:latin typeface="SimSun"/>
                <a:ea typeface="SimSun"/>
              </a:rPr>
              <a:t>)</a:t>
            </a:r>
            <a:r>
              <a:rPr lang="zh-CN" sz="1200">
                <a:latin typeface="Times New Roman"/>
                <a:ea typeface="Times New Roman"/>
              </a:rPr>
              <a:t>2</a:t>
            </a:r>
          </a:p>
        </p:txBody>
      </p:sp>
      <p:sp>
        <p:nvSpPr>
          <p:cNvPr id="7" name=""/>
          <p:cNvSpPr/>
          <p:nvPr/>
        </p:nvSpPr>
        <p:spPr>
          <a:xfrm>
            <a:off x="4238244" y="3986784"/>
            <a:ext cx="461772" cy="1859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2100">
                <a:latin typeface="Times New Roman"/>
                <a:ea typeface="Times New Roman"/>
              </a:rPr>
              <a:t>6</a:t>
            </a:r>
          </a:p>
        </p:txBody>
      </p:sp>
      <p:sp>
        <p:nvSpPr>
          <p:cNvPr id="9" name=""/>
          <p:cNvSpPr/>
          <p:nvPr/>
        </p:nvSpPr>
        <p:spPr>
          <a:xfrm>
            <a:off x="2887980" y="3686556"/>
            <a:ext cx="1697736" cy="4404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i="1" baseline="30000" sz="2700">
                <a:latin typeface="Garamond"/>
              </a:rPr>
              <a:t>J</a:t>
            </a:r>
            <a:r>
              <a:rPr lang="en-US" sz="1900">
                <a:latin typeface="SimSun"/>
              </a:rPr>
              <a:t> = </a:t>
            </a:r>
            <a:r>
              <a:rPr lang="en-US" sz="2700">
                <a:latin typeface="Garamond"/>
              </a:rPr>
              <a:t>L </a:t>
            </a:r>
            <a:r>
              <a:rPr lang="zh-CN" sz="1900">
                <a:latin typeface="SimSun"/>
                <a:ea typeface="SimSun"/>
              </a:rPr>
              <a:t>冲 </a:t>
            </a:r>
            <a:r>
              <a:rPr lang="zh-CN" sz="2700">
                <a:latin typeface="Garamond"/>
                <a:ea typeface="Garamond"/>
              </a:rPr>
              <a:t>17 </a:t>
            </a:r>
            <a:r>
              <a:rPr lang="en-US" i="1" baseline="30000" sz="2700">
                <a:latin typeface="Garamond"/>
              </a:rPr>
              <a:t>a</a:t>
            </a:r>
          </a:p>
        </p:txBody>
      </p:sp>
      <p:sp>
        <p:nvSpPr>
          <p:cNvPr id="11" name=""/>
          <p:cNvSpPr/>
          <p:nvPr/>
        </p:nvSpPr>
        <p:spPr>
          <a:xfrm>
            <a:off x="4754880" y="3555492"/>
            <a:ext cx="3182112" cy="2819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sz="1200">
                <a:latin typeface="Times New Roman"/>
              </a:rPr>
              <a:t>.      </a:t>
            </a:r>
            <a:r>
              <a:rPr lang="zh-CN" sz="1200">
                <a:latin typeface="Times New Roman"/>
                <a:ea typeface="Times New Roman"/>
              </a:rPr>
              <a:t>2</a:t>
            </a:r>
            <a:r>
              <a:rPr lang="zh-CN" sz="1900">
                <a:latin typeface="SimSun"/>
                <a:ea typeface="SimSun"/>
              </a:rPr>
              <a:t>) </a:t>
            </a:r>
            <a:r>
              <a:rPr lang="zh-CN" sz="2100">
                <a:latin typeface="Times New Roman"/>
                <a:ea typeface="Times New Roman"/>
              </a:rPr>
              <a:t>7      1 </a:t>
            </a:r>
            <a:r>
              <a:rPr lang="zh-CN" sz="1900">
                <a:latin typeface="SimSun"/>
                <a:ea typeface="SimSun"/>
              </a:rPr>
              <a:t>八 </a:t>
            </a:r>
            <a:r>
              <a:rPr lang="zh-CN" sz="1200">
                <a:latin typeface="Times New Roman"/>
                <a:ea typeface="Times New Roman"/>
              </a:rPr>
              <a:t>2 </a:t>
            </a:r>
            <a:r>
              <a:rPr lang="en-US" sz="1200">
                <a:latin typeface="Times New Roman"/>
              </a:rPr>
              <a:t>. </a:t>
            </a:r>
            <a:r>
              <a:rPr lang="zh-CN" sz="2100">
                <a:latin typeface="Times New Roman"/>
                <a:ea typeface="Times New Roman"/>
              </a:rPr>
              <a:t>1        </a:t>
            </a:r>
            <a:r>
              <a:rPr lang="zh-CN" sz="1200">
                <a:latin typeface="Times New Roman"/>
                <a:ea typeface="Times New Roman"/>
              </a:rPr>
              <a:t>2</a:t>
            </a:r>
          </a:p>
        </p:txBody>
      </p:sp>
      <p:sp>
        <p:nvSpPr>
          <p:cNvPr id="12" name=""/>
          <p:cNvSpPr/>
          <p:nvPr/>
        </p:nvSpPr>
        <p:spPr>
          <a:xfrm>
            <a:off x="4774692" y="3768852"/>
            <a:ext cx="3041904" cy="4023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CN" sz="1900">
                <a:latin typeface="SimSun"/>
                <a:ea typeface="SimSun"/>
              </a:rPr>
              <a:t>+ </a:t>
            </a:r>
            <a:r>
              <a:rPr lang="en-US" i="1" sz="1900">
                <a:latin typeface="SimSun"/>
              </a:rPr>
              <a:t>n</a:t>
            </a:r>
            <a:r>
              <a:rPr lang="en-US" i="1" sz="2100">
                <a:latin typeface="Times New Roman"/>
              </a:rPr>
              <a:t>r dr</a:t>
            </a:r>
            <a:r>
              <a:rPr lang="en-US" sz="1900">
                <a:latin typeface="SimSun"/>
              </a:rPr>
              <a:t> </a:t>
            </a:r>
            <a:r>
              <a:rPr lang="zh-CN" sz="1900">
                <a:latin typeface="SimSun"/>
                <a:ea typeface="SimSun"/>
              </a:rPr>
              <a:t>= </a:t>
            </a:r>
            <a:r>
              <a:rPr lang="zh-CN" sz="2100">
                <a:latin typeface="Times New Roman"/>
                <a:ea typeface="Times New Roman"/>
              </a:rPr>
              <a:t>4 </a:t>
            </a:r>
            <a:r>
              <a:rPr lang="en-US" i="1" sz="2100">
                <a:latin typeface="Times New Roman"/>
              </a:rPr>
              <a:t>mR</a:t>
            </a:r>
            <a:r>
              <a:rPr lang="en-US" i="1" sz="1200">
                <a:latin typeface="Times New Roman"/>
              </a:rPr>
              <a:t>0 </a:t>
            </a:r>
            <a:r>
              <a:rPr lang="zh-CN" i="1" sz="1900">
                <a:latin typeface="SimSun"/>
                <a:ea typeface="SimSun"/>
              </a:rPr>
              <a:t>+</a:t>
            </a:r>
            <a:r>
              <a:rPr lang="zh-CN" sz="1900">
                <a:latin typeface="SimSun"/>
                <a:ea typeface="SimSun"/>
              </a:rPr>
              <a:t> 仍 </a:t>
            </a:r>
            <a:r>
              <a:rPr lang="en-US" i="1" sz="2100">
                <a:latin typeface="Times New Roman"/>
              </a:rPr>
              <a:t>ma</a:t>
            </a:r>
          </a:p>
        </p:txBody>
      </p:sp>
      <p:sp>
        <p:nvSpPr>
          <p:cNvPr id="13" name=""/>
          <p:cNvSpPr/>
          <p:nvPr/>
        </p:nvSpPr>
        <p:spPr>
          <a:xfrm>
            <a:off x="5349240" y="4075176"/>
            <a:ext cx="131064" cy="1645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CN" sz="1900">
                <a:latin typeface="SimSun"/>
                <a:ea typeface="SimSun"/>
              </a:rPr>
              <a:t>/</a:t>
            </a:r>
          </a:p>
        </p:txBody>
      </p:sp>
      <p:sp>
        <p:nvSpPr>
          <p:cNvPr id="14" name=""/>
          <p:cNvSpPr/>
          <p:nvPr/>
        </p:nvSpPr>
        <p:spPr>
          <a:xfrm>
            <a:off x="1740408" y="4376928"/>
            <a:ext cx="6848856" cy="18105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533400">
              <a:spcAft>
                <a:spcPts val="1470"/>
              </a:spcAft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根据刚体动量定理，结合燃料消耗公式，有:</a:t>
            </a:r>
          </a:p>
          <a:p>
            <a:pPr marL="2313500" indent="139700">
              <a:lnSpc>
                <a:spcPct val="68000"/>
              </a:lnSpc>
            </a:pPr>
            <a:r>
              <a:rPr lang="en-US" i="1" sz="2000">
                <a:latin typeface="Times New Roman"/>
              </a:rPr>
              <a:t>F</a:t>
            </a:r>
            <a:r>
              <a:rPr lang="en-US" i="1" sz="2200">
                <a:latin typeface="Times New Roman"/>
              </a:rPr>
              <a:t>A</a:t>
            </a:r>
            <a:r>
              <a:rPr lang="en-US" i="1" sz="2000">
                <a:latin typeface="Times New Roman"/>
              </a:rPr>
              <a:t>t </a:t>
            </a:r>
            <a:r>
              <a:rPr lang="zh-CN" i="1" sz="2200">
                <a:latin typeface="Times New Roman"/>
                <a:ea typeface="Times New Roman"/>
              </a:rPr>
              <a:t>= </a:t>
            </a:r>
            <a:r>
              <a:rPr lang="en-US" i="1" sz="2000">
                <a:latin typeface="Times New Roman"/>
              </a:rPr>
              <a:t>J</a:t>
            </a:r>
            <a:r>
              <a:rPr lang="en-US" i="1" sz="2300">
                <a:latin typeface="SimHei"/>
              </a:rPr>
              <a:t>、</a:t>
            </a:r>
            <a:r>
              <a:rPr lang="en-US" i="1" sz="2200">
                <a:latin typeface="Times New Roman"/>
              </a:rPr>
              <a:t>3</a:t>
            </a:r>
            <a:r>
              <a:rPr lang="en-US" sz="2200">
                <a:latin typeface="Times New Roman"/>
              </a:rPr>
              <a:t> </a:t>
            </a:r>
            <a:r>
              <a:rPr lang="zh-CN" sz="2200">
                <a:latin typeface="Times New Roman"/>
                <a:ea typeface="Times New Roman"/>
              </a:rPr>
              <a:t>= </a:t>
            </a:r>
            <a:r>
              <a:rPr lang="en-US" i="1" sz="2000">
                <a:latin typeface="Times New Roman"/>
              </a:rPr>
              <a:t>J </a:t>
            </a:r>
            <a:r>
              <a:rPr lang="zh-CN" b="1" sz="2200">
                <a:latin typeface="Times New Roman"/>
                <a:ea typeface="Times New Roman"/>
              </a:rPr>
              <a:t>I                      </a:t>
            </a:r>
            <a:r>
              <a:rPr lang="en-US" sz="2200">
                <a:latin typeface="Times New Roman"/>
              </a:rPr>
              <a:t>A</a:t>
            </a:r>
            <a:r>
              <a:rPr lang="en-US" i="1" sz="2000">
                <a:latin typeface="Times New Roman"/>
              </a:rPr>
              <a:t>t</a:t>
            </a:r>
          </a:p>
          <a:p>
            <a:pPr marL="2453200" indent="-139700">
              <a:lnSpc>
                <a:spcPct val="56000"/>
              </a:lnSpc>
            </a:pPr>
            <a:r>
              <a:rPr lang="en-US" sz="2200">
                <a:latin typeface="Times New Roman"/>
              </a:rPr>
              <a:t>I </a:t>
            </a:r>
            <a:r>
              <a:rPr lang="en-US" i="1" sz="2000">
                <a:latin typeface="Times New Roman"/>
              </a:rPr>
              <a:t>F </a:t>
            </a:r>
            <a:r>
              <a:rPr lang="en-US" i="1" sz="2200">
                <a:latin typeface="Times New Roman"/>
              </a:rPr>
              <a:t>A</a:t>
            </a:r>
            <a:r>
              <a:rPr lang="en-US" i="1" sz="2000">
                <a:latin typeface="Times New Roman"/>
              </a:rPr>
              <a:t>m </a:t>
            </a:r>
            <a:r>
              <a:rPr lang="en-US" i="1" sz="2200">
                <a:latin typeface="Times New Roman"/>
              </a:rPr>
              <a:t>= A</a:t>
            </a:r>
            <a:r>
              <a:rPr lang="en-US" i="1" sz="2000">
                <a:latin typeface="Times New Roman"/>
              </a:rPr>
              <a:t>t —</a:t>
            </a:r>
          </a:p>
          <a:p>
            <a:pPr marL="2313500" indent="0">
              <a:lnSpc>
                <a:spcPct val="65000"/>
              </a:lnSpc>
            </a:pPr>
            <a:r>
              <a:rPr lang="en-US" sz="2200">
                <a:latin typeface="Times New Roman"/>
              </a:rPr>
              <a:t>^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868424" y="2724912"/>
            <a:ext cx="7272528" cy="3806952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7546848" y="530352"/>
            <a:ext cx="2133600" cy="5745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/>
            <a:r>
              <a:rPr lang="zh-CN" sz="2500">
                <a:solidFill>
                  <a:srgbClr val="1C1A1A"/>
                </a:solidFill>
                <a:latin typeface="SimSun"/>
                <a:ea typeface="SimSun"/>
              </a:rPr>
              <a:t>磷时</a:t>
            </a:r>
            <a:r>
              <a:rPr lang="zh-CN" sz="2500">
                <a:latin typeface="SimSun"/>
                <a:ea typeface="SimSun"/>
              </a:rPr>
              <a:t>戏乂亭</a:t>
            </a:r>
          </a:p>
          <a:p>
            <a:pPr marL="632020" indent="0"/>
            <a:r>
              <a:rPr lang="en-US" b="1" sz="550">
                <a:solidFill>
                  <a:srgbClr val="1C1A1A"/>
                </a:solidFill>
                <a:latin typeface="Constantia"/>
              </a:rPr>
              <a:t>XfAN JIAOTONG UNIVERSITY</a:t>
            </a:r>
          </a:p>
        </p:txBody>
      </p:sp>
      <p:sp>
        <p:nvSpPr>
          <p:cNvPr id="4" name=""/>
          <p:cNvSpPr/>
          <p:nvPr/>
        </p:nvSpPr>
        <p:spPr>
          <a:xfrm>
            <a:off x="1344168" y="585216"/>
            <a:ext cx="3468624" cy="539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3600">
                <a:latin typeface="SimSun"/>
                <a:ea typeface="SimSun"/>
              </a:rPr>
              <a:t>模型建立与求解</a:t>
            </a:r>
          </a:p>
        </p:txBody>
      </p:sp>
      <p:sp>
        <p:nvSpPr>
          <p:cNvPr id="5" name=""/>
          <p:cNvSpPr/>
          <p:nvPr/>
        </p:nvSpPr>
        <p:spPr>
          <a:xfrm>
            <a:off x="9540240" y="1179576"/>
            <a:ext cx="128016" cy="853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sz="2500">
                <a:solidFill>
                  <a:srgbClr val="C34D4B"/>
                </a:solidFill>
                <a:latin typeface="Times New Roman"/>
              </a:rPr>
              <a:t>■</a:t>
            </a:r>
          </a:p>
        </p:txBody>
      </p:sp>
      <p:sp>
        <p:nvSpPr>
          <p:cNvPr id="6" name=""/>
          <p:cNvSpPr/>
          <p:nvPr/>
        </p:nvSpPr>
        <p:spPr>
          <a:xfrm>
            <a:off x="1216152" y="1408176"/>
            <a:ext cx="8141208" cy="11490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533400">
              <a:lnSpc>
                <a:spcPts val="3288"/>
              </a:lnSpc>
              <a:spcAft>
                <a:spcPts val="630"/>
              </a:spcAft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在计算机仿真时，对燃料的消耗加入修正项</a:t>
            </a:r>
            <a:r>
              <a:rPr lang="en-US" sz="1300">
                <a:latin typeface="Times New Roman"/>
              </a:rPr>
              <a:t>A</a:t>
            </a:r>
            <a:r>
              <a:rPr lang="en-US" i="1" sz="2700">
                <a:latin typeface="Times New Roman"/>
              </a:rPr>
              <a:t>m 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得到的结果如下图所示：</a:t>
            </a:r>
          </a:p>
          <a:p>
            <a:pPr algn="ctr" indent="0"/>
            <a:r>
              <a:rPr lang="zh-CN" sz="1800">
                <a:latin typeface="SimSun"/>
                <a:ea typeface="SimSun"/>
              </a:rPr>
              <a:t>修正前后的质量对比</a:t>
            </a:r>
          </a:p>
        </p:txBody>
      </p:sp>
      <p:sp>
        <p:nvSpPr>
          <p:cNvPr id="7" name=""/>
          <p:cNvSpPr/>
          <p:nvPr/>
        </p:nvSpPr>
        <p:spPr>
          <a:xfrm>
            <a:off x="1527048" y="5224272"/>
            <a:ext cx="286512" cy="13716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wordArtVertRtl" wrap="none">
            <a:noAutofit/>
          </a:bodyPr>
          <a:p>
            <a:pPr indent="0"/>
            <a:r>
              <a:rPr lang="en-US" b="1" sz="1100">
                <a:latin typeface="SimHei"/>
              </a:rPr>
              <a:t>n¬</a:t>
            </a:r>
          </a:p>
          <a:p>
            <a:pPr indent="0"/>
            <a:r>
              <a:rPr lang="en-US" b="1" sz="1100">
                <a:latin typeface="SimHei"/>
              </a:rPr>
              <a:t>O</a:t>
            </a:r>
          </a:p>
          <a:p>
            <a:pPr indent="0"/>
            <a:r>
              <a:rPr lang="zh-CN" b="1" sz="1100">
                <a:latin typeface="SimHei"/>
                <a:ea typeface="SimHei"/>
              </a:rPr>
              <a:t>5</a:t>
            </a:r>
          </a:p>
        </p:txBody>
      </p:sp>
      <p:sp>
        <p:nvSpPr>
          <p:cNvPr id="8" name=""/>
          <p:cNvSpPr/>
          <p:nvPr/>
        </p:nvSpPr>
        <p:spPr>
          <a:xfrm>
            <a:off x="1207008" y="3892296"/>
            <a:ext cx="606552" cy="11826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wordArtVertRtl" wrap="none">
            <a:noAutofit/>
          </a:bodyPr>
          <a:p>
            <a:pPr indent="0"/>
            <a:r>
              <a:rPr lang="en-US" b="1" sz="1100">
                <a:solidFill>
                  <a:srgbClr val="292929"/>
                </a:solidFill>
                <a:latin typeface="SimHei"/>
              </a:rPr>
              <a:t>O</a:t>
            </a:r>
          </a:p>
          <a:p>
            <a:pPr indent="0"/>
            <a:r>
              <a:rPr lang="en-US" b="1" sz="1100">
                <a:latin typeface="SimHei"/>
              </a:rPr>
              <a:t>O</a:t>
            </a:r>
          </a:p>
          <a:p>
            <a:pPr indent="0"/>
            <a:r>
              <a:rPr lang="en-US" b="1" sz="1100">
                <a:latin typeface="SimHei"/>
              </a:rPr>
              <a:t>O</a:t>
            </a:r>
          </a:p>
          <a:p>
            <a:pPr indent="0"/>
            <a:r>
              <a:rPr lang="zh-CN" b="1" sz="1100">
                <a:latin typeface="SimHei"/>
                <a:ea typeface="SimHei"/>
              </a:rPr>
              <a:t>2</a:t>
            </a:r>
          </a:p>
          <a:p>
            <a:pPr indent="342900"/>
            <a:r>
              <a:rPr lang="zh-CN" sz="900">
                <a:latin typeface="SimSun"/>
                <a:ea typeface="SimSun"/>
              </a:rPr>
              <a:t>豆)，</a:t>
            </a:r>
            <a:r>
              <a:rPr lang="en-US" b="1" sz="1100">
                <a:latin typeface="SimHei"/>
              </a:rPr>
              <a:t>-K0M</a:t>
            </a:r>
            <a:r>
              <a:rPr lang="zh-CN" sz="900">
                <a:latin typeface="SimSun"/>
                <a:ea typeface="SimSun"/>
              </a:rPr>
              <a:t>距</a:t>
            </a:r>
          </a:p>
        </p:txBody>
      </p:sp>
      <p:sp>
        <p:nvSpPr>
          <p:cNvPr id="9" name=""/>
          <p:cNvSpPr/>
          <p:nvPr/>
        </p:nvSpPr>
        <p:spPr>
          <a:xfrm>
            <a:off x="9430512" y="4169664"/>
            <a:ext cx="201168" cy="98450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wordArtVertRtl" wrap="none">
            <a:noAutofit/>
          </a:bodyPr>
          <a:p>
            <a:pPr indent="0"/>
            <a:r>
              <a:rPr lang="zh-CN" sz="900">
                <a:solidFill>
                  <a:srgbClr val="292929"/>
                </a:solidFill>
                <a:latin typeface="SimSun"/>
                <a:ea typeface="SimSun"/>
              </a:rPr>
              <a:t>(皇</a:t>
            </a:r>
            <a:r>
              <a:rPr lang="en-US" b="1" sz="900">
                <a:latin typeface="SimSun"/>
              </a:rPr>
              <a:t>m-Kw</a:t>
            </a:r>
            <a:r>
              <a:rPr lang="zh-CN" sz="900">
                <a:latin typeface="SimSun"/>
                <a:ea typeface="SimSun"/>
              </a:rPr>
              <a:t>聊旌</a:t>
            </a:r>
          </a:p>
        </p:txBody>
      </p:sp>
      <p:sp>
        <p:nvSpPr>
          <p:cNvPr id="10" name=""/>
          <p:cNvSpPr/>
          <p:nvPr/>
        </p:nvSpPr>
        <p:spPr>
          <a:xfrm>
            <a:off x="9319260" y="3892296"/>
            <a:ext cx="126492" cy="13716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wordArtVertRtl" wrap="none">
            <a:noAutofit/>
          </a:bodyPr>
          <a:p>
            <a:pPr indent="0"/>
            <a:r>
              <a:rPr lang="zh-CN" b="1" sz="1100">
                <a:solidFill>
                  <a:srgbClr val="292929"/>
                </a:solidFill>
                <a:latin typeface="SimHei"/>
                <a:ea typeface="SimHei"/>
              </a:rPr>
              <a:t>8</a:t>
            </a:r>
          </a:p>
        </p:txBody>
      </p:sp>
      <p:sp>
        <p:nvSpPr>
          <p:cNvPr id="11" name=""/>
          <p:cNvSpPr/>
          <p:nvPr/>
        </p:nvSpPr>
        <p:spPr>
          <a:xfrm>
            <a:off x="1807464" y="6665976"/>
            <a:ext cx="97536" cy="13716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CN" sz="1300"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12" name=""/>
          <p:cNvSpPr/>
          <p:nvPr/>
        </p:nvSpPr>
        <p:spPr>
          <a:xfrm>
            <a:off x="2734056" y="6665976"/>
            <a:ext cx="332232" cy="13716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1300">
                <a:latin typeface="Times New Roman"/>
                <a:ea typeface="Times New Roman"/>
              </a:rPr>
              <a:t>1000</a:t>
            </a:r>
          </a:p>
        </p:txBody>
      </p:sp>
      <p:sp>
        <p:nvSpPr>
          <p:cNvPr id="13" name=""/>
          <p:cNvSpPr/>
          <p:nvPr/>
        </p:nvSpPr>
        <p:spPr>
          <a:xfrm>
            <a:off x="3782568" y="6665976"/>
            <a:ext cx="3505200" cy="3383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/>
            <a:r>
              <a:rPr lang="zh-CN" sz="1300">
                <a:latin typeface="Times New Roman"/>
                <a:ea typeface="Times New Roman"/>
              </a:rPr>
              <a:t>2000         3000         4000         5000</a:t>
            </a:r>
          </a:p>
          <a:p>
            <a:pPr algn="ctr" indent="0"/>
            <a:r>
              <a:rPr lang="zh-CN" sz="1800">
                <a:latin typeface="SimSun"/>
                <a:ea typeface="SimSun"/>
              </a:rPr>
              <a:t>时间</a:t>
            </a:r>
            <a:r>
              <a:rPr lang="en-US" sz="1300">
                <a:solidFill>
                  <a:srgbClr val="292929"/>
                </a:solidFill>
                <a:latin typeface="Times New Roman"/>
              </a:rPr>
              <a:t>(0.1s)</a:t>
            </a:r>
          </a:p>
        </p:txBody>
      </p:sp>
      <p:sp>
        <p:nvSpPr>
          <p:cNvPr id="14" name=""/>
          <p:cNvSpPr/>
          <p:nvPr/>
        </p:nvSpPr>
        <p:spPr>
          <a:xfrm>
            <a:off x="8016240" y="6665976"/>
            <a:ext cx="1395984" cy="13716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1300">
                <a:latin typeface="Times New Roman"/>
                <a:ea typeface="Times New Roman"/>
              </a:rPr>
              <a:t>6000          7000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240536" y="554736"/>
            <a:ext cx="8436864" cy="553212"/>
          </a:xfrm>
          <a:prstGeom prst="rect">
            <a:avLst/>
          </a:prstGeom>
          <a:solidFill>
            <a:srgbClr val="D9D0C7"/>
          </a:solidFill>
        </p:spPr>
        <p:txBody>
          <a:bodyPr lIns="0" tIns="0" rIns="0" bIns="0" wrap="none">
            <a:noAutofit/>
          </a:bodyPr>
          <a:p>
            <a:pPr algn="just" indent="101600"/>
            <a:r>
              <a:rPr lang="zh-CN" sz="3600">
                <a:latin typeface="SimSun"/>
                <a:ea typeface="SimSun"/>
              </a:rPr>
              <a:t>模型建立与求解                      </a:t>
            </a:r>
            <a:r>
              <a:rPr lang="en-US" b="1" sz="550">
                <a:latin typeface="Constantia"/>
              </a:rPr>
              <a:t>XI'AN JIAOTONC UNIVERSmf</a:t>
            </a:r>
          </a:p>
        </p:txBody>
      </p:sp>
      <p:sp>
        <p:nvSpPr>
          <p:cNvPr id="3" name=""/>
          <p:cNvSpPr/>
          <p:nvPr/>
        </p:nvSpPr>
        <p:spPr>
          <a:xfrm>
            <a:off x="1240536" y="1418844"/>
            <a:ext cx="8458200" cy="781812"/>
          </a:xfrm>
          <a:prstGeom prst="rect">
            <a:avLst/>
          </a:prstGeom>
          <a:solidFill>
            <a:srgbClr val="D9D0C7"/>
          </a:solidFill>
        </p:spPr>
        <p:txBody>
          <a:bodyPr lIns="0" tIns="0" rIns="0" bIns="0">
            <a:noAutofit/>
          </a:bodyPr>
          <a:p>
            <a:pPr algn="just" indent="533400">
              <a:lnSpc>
                <a:spcPts val="3288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姿态调整消耗的燃料对各阶段结束时刻嫦娥三号状 态参数的影响如下表所示：</a:t>
            </a: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1389888" y="2444496"/>
          <a:ext cx="7949184" cy="2151888"/>
        </p:xfrm>
        <a:graphic>
          <a:graphicData uri="http://schemas.openxmlformats.org/drawingml/2006/table">
            <a:tbl>
              <a:tblPr/>
              <a:tblGrid>
                <a:gridCol w="1386840"/>
                <a:gridCol w="2087880"/>
                <a:gridCol w="883920"/>
                <a:gridCol w="871728"/>
                <a:gridCol w="883920"/>
                <a:gridCol w="932688"/>
                <a:gridCol w="902208"/>
              </a:tblGrid>
              <a:tr h="429768"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CN" sz="1800">
                          <a:latin typeface="SimSun"/>
                          <a:ea typeface="SimSun"/>
                        </a:rPr>
                        <a:t>阶段</a:t>
                      </a:r>
                    </a:p>
                  </a:txBody>
                  <a:tcPr marL="0" marR="0" marT="0" marB="0" anchor="b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CN" sz="1800">
                          <a:latin typeface="SimSun"/>
                          <a:ea typeface="SimSun"/>
                        </a:rPr>
                        <a:t>状态</a:t>
                      </a:r>
                    </a:p>
                  </a:txBody>
                  <a:tcPr marL="0" marR="0" marT="0" marB="0" anchor="b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800">
                          <a:latin typeface="Calibri"/>
                        </a:rPr>
                        <a:t>m(kg)</a:t>
                      </a:r>
                    </a:p>
                  </a:txBody>
                  <a:tcPr marL="0" marR="0" marT="0" marB="0" anchor="b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indent="165100"/>
                      <a:r>
                        <a:rPr lang="en-US" sz="1800">
                          <a:latin typeface="Calibri"/>
                        </a:rPr>
                        <a:t>x(km)</a:t>
                      </a:r>
                    </a:p>
                  </a:txBody>
                  <a:tcPr marL="0" marR="0" marT="0" marB="0" anchor="b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800">
                          <a:latin typeface="Calibri"/>
                        </a:rPr>
                        <a:t>y(km)</a:t>
                      </a:r>
                    </a:p>
                  </a:txBody>
                  <a:tcPr marL="0" marR="0" marT="0" marB="0" anchor="b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800">
                          <a:latin typeface="Calibri"/>
                        </a:rPr>
                        <a:t>vx(m/s)</a:t>
                      </a:r>
                    </a:p>
                  </a:txBody>
                  <a:tcPr marL="0" marR="0" marT="0" marB="0" anchor="b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800">
                          <a:latin typeface="Calibri"/>
                        </a:rPr>
                        <a:t>vy(m/s)</a:t>
                      </a:r>
                    </a:p>
                  </a:txBody>
                  <a:tcPr marL="0" marR="0" marT="0" marB="0" anchor="b">
                    <a:solidFill>
                      <a:srgbClr val="DABEB7"/>
                    </a:solidFill>
                  </a:tcPr>
                </a:tc>
              </a:tr>
              <a:tr h="426720"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CN" sz="1800">
                          <a:latin typeface="SimSun"/>
                          <a:ea typeface="SimSun"/>
                        </a:rPr>
                        <a:t>主减速段</a:t>
                      </a:r>
                    </a:p>
                  </a:txBody>
                  <a:tcPr marL="0" marR="0" marT="0" marB="0" anchor="ctr">
                    <a:solidFill>
                      <a:srgbClr val="E1D8CF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CN" sz="1800">
                          <a:latin typeface="SimSun"/>
                          <a:ea typeface="SimSun"/>
                        </a:rPr>
                        <a:t>不考虑姿态调整</a:t>
                      </a:r>
                    </a:p>
                  </a:txBody>
                  <a:tcPr marL="0" marR="0" marT="0" marB="0" anchor="ctr">
                    <a:solidFill>
                      <a:srgbClr val="E1D8CF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800">
                          <a:latin typeface="Calibri"/>
                        </a:rPr>
                        <a:t>1056.5</a:t>
                      </a:r>
                    </a:p>
                  </a:txBody>
                  <a:tcPr marL="0" marR="0" marT="0" marB="0" anchor="ctr">
                    <a:solidFill>
                      <a:srgbClr val="E1D8CF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indent="165100"/>
                      <a:r>
                        <a:rPr lang="en-US" sz="1800">
                          <a:latin typeface="Calibri"/>
                        </a:rPr>
                        <a:t>461.6</a:t>
                      </a:r>
                    </a:p>
                  </a:txBody>
                  <a:tcPr marL="0" marR="0" marT="0" marB="0" anchor="ctr">
                    <a:solidFill>
                      <a:srgbClr val="E1D8CF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800">
                          <a:latin typeface="Calibri"/>
                        </a:rPr>
                        <a:t>4.4</a:t>
                      </a:r>
                    </a:p>
                  </a:txBody>
                  <a:tcPr marL="0" marR="0" marT="0" marB="0" anchor="ctr">
                    <a:solidFill>
                      <a:srgbClr val="E1D8CF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indent="254000"/>
                      <a:r>
                        <a:rPr lang="en-US" sz="1800">
                          <a:latin typeface="Calibri"/>
                        </a:rPr>
                        <a:t>77.8</a:t>
                      </a:r>
                    </a:p>
                  </a:txBody>
                  <a:tcPr marL="0" marR="0" marT="0" marB="0" anchor="ctr">
                    <a:solidFill>
                      <a:srgbClr val="E1D8CF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indent="241300"/>
                      <a:r>
                        <a:rPr lang="en-US" sz="1800">
                          <a:latin typeface="Calibri"/>
                        </a:rPr>
                        <a:t>32.5</a:t>
                      </a:r>
                    </a:p>
                  </a:txBody>
                  <a:tcPr marL="0" marR="0" marT="0" marB="0" anchor="ctr">
                    <a:solidFill>
                      <a:srgbClr val="DABEB7"/>
                    </a:solidFill>
                  </a:tcPr>
                </a:tc>
              </a:tr>
              <a:tr h="438912"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CN" sz="1800">
                          <a:latin typeface="SimSun"/>
                          <a:ea typeface="SimSun"/>
                        </a:rPr>
                        <a:t>主减速段</a:t>
                      </a:r>
                    </a:p>
                  </a:txBody>
                  <a:tcPr marL="0" marR="0" marT="0" marB="0" anchor="ctr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CN" sz="1800">
                          <a:latin typeface="SimSun"/>
                          <a:ea typeface="SimSun"/>
                        </a:rPr>
                        <a:t>考虑姿态调整</a:t>
                      </a:r>
                    </a:p>
                  </a:txBody>
                  <a:tcPr marL="0" marR="0" marT="0" marB="0" anchor="ctr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800">
                          <a:latin typeface="Calibri"/>
                        </a:rPr>
                        <a:t>1037.4</a:t>
                      </a:r>
                    </a:p>
                  </a:txBody>
                  <a:tcPr marL="0" marR="0" marT="0" marB="0" anchor="ctr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indent="165100"/>
                      <a:r>
                        <a:rPr lang="en-US" sz="1800">
                          <a:latin typeface="Calibri"/>
                        </a:rPr>
                        <a:t>460.0</a:t>
                      </a:r>
                    </a:p>
                  </a:txBody>
                  <a:tcPr marL="0" marR="0" marT="0" marB="0" anchor="ctr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800">
                          <a:latin typeface="Calibri"/>
                        </a:rPr>
                        <a:t>4.4</a:t>
                      </a:r>
                    </a:p>
                  </a:txBody>
                  <a:tcPr marL="0" marR="0" marT="0" marB="0" anchor="ctr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indent="254000"/>
                      <a:r>
                        <a:rPr lang="en-US" sz="1800">
                          <a:latin typeface="Calibri"/>
                        </a:rPr>
                        <a:t>74.6</a:t>
                      </a:r>
                    </a:p>
                  </a:txBody>
                  <a:tcPr marL="0" marR="0" marT="0" marB="0" anchor="ctr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indent="241300"/>
                      <a:r>
                        <a:rPr lang="en-US" sz="1800">
                          <a:latin typeface="Calibri"/>
                        </a:rPr>
                        <a:t>32.5</a:t>
                      </a:r>
                    </a:p>
                  </a:txBody>
                  <a:tcPr marL="0" marR="0" marT="0" marB="0" anchor="ctr">
                    <a:solidFill>
                      <a:srgbClr val="DABEB7"/>
                    </a:solidFill>
                  </a:tcPr>
                </a:tc>
              </a:tr>
              <a:tr h="423672">
                <a:tc>
                  <a:txBody>
                    <a:bodyPr lIns="0" tIns="0" rIns="0" bIns="0">
                      <a:noAutofit/>
                    </a:bodyPr>
                    <a:p>
                      <a:pPr indent="127000"/>
                      <a:r>
                        <a:rPr lang="zh-CN" sz="1800">
                          <a:latin typeface="SimSun"/>
                          <a:ea typeface="SimSun"/>
                        </a:rPr>
                        <a:t>快速调整段</a:t>
                      </a:r>
                    </a:p>
                  </a:txBody>
                  <a:tcPr marL="0" marR="0" marT="0" marB="0" anchor="ctr">
                    <a:solidFill>
                      <a:srgbClr val="E1D8CF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CN" sz="1800">
                          <a:latin typeface="SimSun"/>
                          <a:ea typeface="SimSun"/>
                        </a:rPr>
                        <a:t>不考虑姿态调整</a:t>
                      </a:r>
                    </a:p>
                  </a:txBody>
                  <a:tcPr marL="0" marR="0" marT="0" marB="0" anchor="ctr">
                    <a:solidFill>
                      <a:srgbClr val="E1D8CF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800">
                          <a:latin typeface="Calibri"/>
                        </a:rPr>
                        <a:t>1030.5</a:t>
                      </a:r>
                    </a:p>
                  </a:txBody>
                  <a:tcPr marL="0" marR="0" marT="0" marB="0" anchor="ctr">
                    <a:solidFill>
                      <a:srgbClr val="E1D8CF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indent="165100"/>
                      <a:r>
                        <a:rPr lang="en-US" sz="1800">
                          <a:latin typeface="Calibri"/>
                        </a:rPr>
                        <a:t>463.5</a:t>
                      </a:r>
                    </a:p>
                  </a:txBody>
                  <a:tcPr marL="0" marR="0" marT="0" marB="0" anchor="ctr">
                    <a:solidFill>
                      <a:srgbClr val="E1D8CF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800">
                          <a:latin typeface="Calibri"/>
                        </a:rPr>
                        <a:t>2.4</a:t>
                      </a:r>
                    </a:p>
                  </a:txBody>
                  <a:tcPr marL="0" marR="0" marT="0" marB="0" anchor="ctr">
                    <a:solidFill>
                      <a:srgbClr val="E1D8CF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800">
                          <a:latin typeface="Calibri"/>
                        </a:rPr>
                        <a:t>1.8</a:t>
                      </a:r>
                    </a:p>
                  </a:txBody>
                  <a:tcPr marL="0" marR="0" marT="0" marB="0" anchor="ctr">
                    <a:solidFill>
                      <a:srgbClr val="E1D8CF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indent="241300"/>
                      <a:r>
                        <a:rPr lang="en-US" sz="1800">
                          <a:latin typeface="Calibri"/>
                        </a:rPr>
                        <a:t>59.5</a:t>
                      </a:r>
                    </a:p>
                  </a:txBody>
                  <a:tcPr marL="0" marR="0" marT="0" marB="0" anchor="ctr">
                    <a:solidFill>
                      <a:srgbClr val="DABEB7"/>
                    </a:solidFill>
                  </a:tcPr>
                </a:tc>
              </a:tr>
              <a:tr h="432816">
                <a:tc>
                  <a:txBody>
                    <a:bodyPr lIns="0" tIns="0" rIns="0" bIns="0">
                      <a:noAutofit/>
                    </a:bodyPr>
                    <a:p>
                      <a:pPr indent="127000"/>
                      <a:r>
                        <a:rPr lang="zh-CN" sz="1800">
                          <a:latin typeface="SimSun"/>
                          <a:ea typeface="SimSun"/>
                        </a:rPr>
                        <a:t>快速调整段</a:t>
                      </a:r>
                    </a:p>
                  </a:txBody>
                  <a:tcPr marL="0" marR="0" marT="0" marB="0" anchor="ctr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CN" sz="1800">
                          <a:latin typeface="SimSun"/>
                          <a:ea typeface="SimSun"/>
                        </a:rPr>
                        <a:t>考虑姿态调整</a:t>
                      </a:r>
                    </a:p>
                  </a:txBody>
                  <a:tcPr marL="0" marR="0" marT="0" marB="0" anchor="ctr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800">
                          <a:latin typeface="Calibri"/>
                        </a:rPr>
                        <a:t>1030.5</a:t>
                      </a:r>
                    </a:p>
                  </a:txBody>
                  <a:tcPr marL="0" marR="0" marT="0" marB="0" anchor="ctr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indent="165100"/>
                      <a:r>
                        <a:rPr lang="en-US" sz="1800">
                          <a:latin typeface="Calibri"/>
                        </a:rPr>
                        <a:t>463.5</a:t>
                      </a:r>
                    </a:p>
                  </a:txBody>
                  <a:tcPr marL="0" marR="0" marT="0" marB="0" anchor="ctr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800">
                          <a:latin typeface="Calibri"/>
                        </a:rPr>
                        <a:t>2.4</a:t>
                      </a:r>
                    </a:p>
                  </a:txBody>
                  <a:tcPr marL="0" marR="0" marT="0" marB="0" anchor="ctr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800">
                          <a:latin typeface="Calibri"/>
                        </a:rPr>
                        <a:t>1.8</a:t>
                      </a:r>
                    </a:p>
                  </a:txBody>
                  <a:tcPr marL="0" marR="0" marT="0" marB="0" anchor="ctr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indent="241300"/>
                      <a:r>
                        <a:rPr lang="en-US" sz="1800">
                          <a:latin typeface="Calibri"/>
                        </a:rPr>
                        <a:t>59.5</a:t>
                      </a:r>
                    </a:p>
                  </a:txBody>
                  <a:tcPr marL="0" marR="0" marT="0" marB="0" anchor="ctr">
                    <a:solidFill>
                      <a:srgbClr val="DABEB7"/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207008" y="4800600"/>
            <a:ext cx="8452104" cy="2066544"/>
          </a:xfrm>
          <a:prstGeom prst="rect">
            <a:avLst/>
          </a:prstGeom>
          <a:solidFill>
            <a:srgbClr val="D9D0C7"/>
          </a:solidFill>
        </p:spPr>
        <p:txBody>
          <a:bodyPr lIns="0" tIns="0" rIns="0" bIns="0">
            <a:noAutofit/>
          </a:bodyPr>
          <a:p>
            <a:pPr algn="just" indent="533400">
              <a:lnSpc>
                <a:spcPts val="3360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可知，在主减速阶段，若考虑姿态调整的燃料消耗， 在该阶段结束前，增加的燃料消耗量为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19.1kg</a:t>
            </a:r>
            <a:r>
              <a:rPr lang="en-US" sz="2400">
                <a:solidFill>
                  <a:srgbClr val="4E0000"/>
                </a:solidFill>
                <a:latin typeface="SimSun"/>
              </a:rPr>
              <a:t>，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消耗量 增加了 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1.8%</a:t>
            </a:r>
            <a:r>
              <a:rPr lang="zh-CN" sz="2400">
                <a:solidFill>
                  <a:srgbClr val="4E0000"/>
                </a:solidFill>
                <a:latin typeface="SimSun"/>
                <a:ea typeface="SimSun"/>
              </a:rPr>
              <a:t>，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其余参数基本保持不变；在快速调整阶 段，由于时间较短，且对姿态的调整也较小，姿态调 整消耗的燃料对嫦娥三号的状态参数的影响可忽略。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7562088" y="527304"/>
            <a:ext cx="2118360" cy="576072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1389888" y="612648"/>
            <a:ext cx="1905000" cy="4968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3600">
                <a:latin typeface="SimSun"/>
                <a:ea typeface="SimSun"/>
              </a:rPr>
              <a:t>问题分析</a:t>
            </a:r>
          </a:p>
        </p:txBody>
      </p:sp>
      <p:sp>
        <p:nvSpPr>
          <p:cNvPr id="4" name=""/>
          <p:cNvSpPr/>
          <p:nvPr/>
        </p:nvSpPr>
        <p:spPr>
          <a:xfrm>
            <a:off x="1213104" y="1609344"/>
            <a:ext cx="8446008" cy="50352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711200">
              <a:lnSpc>
                <a:spcPts val="3341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为求解</a:t>
            </a:r>
            <a:r>
              <a:rPr lang="zh-CN" u="sng" sz="2500">
                <a:solidFill>
                  <a:srgbClr val="4E0000"/>
                </a:solidFill>
                <a:latin typeface="SimSun"/>
                <a:ea typeface="SimSun"/>
              </a:rPr>
              <a:t>粗避障段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的最优控制策略，先将数字高程 图划分为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100X100m</a:t>
            </a:r>
            <a:r>
              <a:rPr lang="en-US" baseline="30000" sz="2700">
                <a:solidFill>
                  <a:srgbClr val="4E0000"/>
                </a:solidFill>
                <a:latin typeface="Garamond"/>
              </a:rPr>
              <a:t>2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的</a:t>
            </a:r>
            <a:r>
              <a:rPr lang="zh-CN" u="sng" sz="2500">
                <a:solidFill>
                  <a:srgbClr val="4E0000"/>
                </a:solidFill>
                <a:latin typeface="SimSun"/>
                <a:ea typeface="SimSun"/>
              </a:rPr>
              <a:t>子区域块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，并将</a:t>
            </a:r>
            <a:r>
              <a:rPr lang="zh-CN" u="sng" sz="2500">
                <a:solidFill>
                  <a:srgbClr val="4E0000"/>
                </a:solidFill>
                <a:latin typeface="SimSun"/>
                <a:ea typeface="SimSun"/>
              </a:rPr>
              <a:t>标准化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后的最 </a:t>
            </a:r>
            <a:r>
              <a:rPr lang="zh-CN" u="sng" sz="2500">
                <a:solidFill>
                  <a:srgbClr val="4E0000"/>
                </a:solidFill>
                <a:latin typeface="SimSun"/>
                <a:ea typeface="SimSun"/>
              </a:rPr>
              <a:t>高 海拔、最低海拔、最小坡度角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作 为指标，评价各子 区域</a:t>
            </a:r>
            <a:r>
              <a:rPr lang="zh-CN" sz="2500">
                <a:solidFill>
                  <a:srgbClr val="CC0000"/>
                </a:solidFill>
                <a:latin typeface="SimSun"/>
                <a:ea typeface="SimSun"/>
              </a:rPr>
              <a:t>着陆安全程度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，进而利用</a:t>
            </a:r>
            <a:r>
              <a:rPr lang="zh-CN" u="sng" sz="2500">
                <a:solidFill>
                  <a:srgbClr val="4E0000"/>
                </a:solidFill>
                <a:latin typeface="SimSun"/>
                <a:ea typeface="SimSun"/>
              </a:rPr>
              <a:t>柯西隶属函数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对定量评 价，作出</a:t>
            </a:r>
            <a:r>
              <a:rPr lang="zh-CN" sz="2500">
                <a:solidFill>
                  <a:srgbClr val="CC0000"/>
                </a:solidFill>
                <a:latin typeface="SimSun"/>
                <a:ea typeface="SimSun"/>
              </a:rPr>
              <a:t>安全程度灰度图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。然后综合考虑</a:t>
            </a:r>
            <a:r>
              <a:rPr lang="zh-CN" u="sng" sz="2500">
                <a:solidFill>
                  <a:srgbClr val="4E0000"/>
                </a:solidFill>
                <a:latin typeface="SimSun"/>
                <a:ea typeface="SimSun"/>
              </a:rPr>
              <a:t>燃料消耗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， 采用</a:t>
            </a:r>
            <a:r>
              <a:rPr lang="zh-CN" sz="2500">
                <a:solidFill>
                  <a:srgbClr val="CC0000"/>
                </a:solidFill>
                <a:latin typeface="SimSun"/>
                <a:ea typeface="SimSun"/>
              </a:rPr>
              <a:t>模拟退火算法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找到</a:t>
            </a:r>
            <a:r>
              <a:rPr lang="zh-CN" u="sng" sz="2500">
                <a:solidFill>
                  <a:srgbClr val="4E0000"/>
                </a:solidFill>
                <a:latin typeface="SimSun"/>
                <a:ea typeface="SimSun"/>
              </a:rPr>
              <a:t>最佳的落月位置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。最后</a:t>
            </a:r>
            <a:r>
              <a:rPr lang="zh-CN" sz="2500">
                <a:solidFill>
                  <a:srgbClr val="CC0000"/>
                </a:solidFill>
                <a:latin typeface="SimSun"/>
                <a:ea typeface="SimSun"/>
              </a:rPr>
              <a:t>仿真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作 出该阶段的</a:t>
            </a:r>
            <a:r>
              <a:rPr lang="zh-CN" u="sng" sz="2500">
                <a:solidFill>
                  <a:srgbClr val="4E0000"/>
                </a:solidFill>
                <a:latin typeface="SimSun"/>
                <a:ea typeface="SimSun"/>
              </a:rPr>
              <a:t>下落轨迹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，求得粗避障用时及耗油量。</a:t>
            </a:r>
          </a:p>
          <a:p>
            <a:pPr indent="533400">
              <a:lnSpc>
                <a:spcPts val="3341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为求解</a:t>
            </a:r>
            <a:r>
              <a:rPr lang="zh-CN" u="sng" sz="2500">
                <a:solidFill>
                  <a:srgbClr val="4E0000"/>
                </a:solidFill>
                <a:latin typeface="SimSun"/>
                <a:ea typeface="SimSun"/>
              </a:rPr>
              <a:t>精避障段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的最优控制策略，仿照粗避障操作， 并通过各发动机的脉冲组合调整使嫦娥三号</a:t>
            </a:r>
            <a:r>
              <a:rPr lang="zh-CN" u="sng" sz="2500">
                <a:solidFill>
                  <a:srgbClr val="4E0000"/>
                </a:solidFill>
                <a:latin typeface="SimSun"/>
                <a:ea typeface="SimSun"/>
              </a:rPr>
              <a:t>水平飞行 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至最佳落月地点上方。</a:t>
            </a:r>
          </a:p>
          <a:p>
            <a:pPr indent="533400">
              <a:lnSpc>
                <a:spcPts val="3341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为求解</a:t>
            </a:r>
            <a:r>
              <a:rPr lang="zh-CN" u="sng" sz="2500">
                <a:solidFill>
                  <a:srgbClr val="4E0000"/>
                </a:solidFill>
                <a:latin typeface="SimSun"/>
                <a:ea typeface="SimSun"/>
              </a:rPr>
              <a:t>缓速下降段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的最优控制策略，通过分析物理 关系建立</a:t>
            </a:r>
            <a:r>
              <a:rPr lang="zh-CN" sz="2500">
                <a:solidFill>
                  <a:srgbClr val="CC0000"/>
                </a:solidFill>
                <a:latin typeface="SimSun"/>
                <a:ea typeface="SimSun"/>
              </a:rPr>
              <a:t>线性规划模型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，即可实现该段最少燃料消耗。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7546848" y="512064"/>
            <a:ext cx="2151888" cy="5928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/>
            <a:r>
              <a:rPr lang="zh-CN" sz="2500">
                <a:solidFill>
                  <a:srgbClr val="1C1A1A"/>
                </a:solidFill>
                <a:latin typeface="SimSun"/>
                <a:ea typeface="SimSun"/>
              </a:rPr>
              <a:t>障时</a:t>
            </a:r>
            <a:r>
              <a:rPr lang="zh-CN" sz="2500">
                <a:latin typeface="SimSun"/>
                <a:ea typeface="SimSun"/>
              </a:rPr>
              <a:t>戏乂亭</a:t>
            </a:r>
          </a:p>
          <a:p>
            <a:pPr marL="632020" indent="0"/>
            <a:r>
              <a:rPr lang="en-US" b="1" sz="550">
                <a:solidFill>
                  <a:srgbClr val="1C1A1A"/>
                </a:solidFill>
                <a:latin typeface="Constantia"/>
              </a:rPr>
              <a:t>XfAN JIAOTONG UNIVERSITY</a:t>
            </a:r>
          </a:p>
        </p:txBody>
      </p:sp>
      <p:sp>
        <p:nvSpPr>
          <p:cNvPr id="3" name=""/>
          <p:cNvSpPr/>
          <p:nvPr/>
        </p:nvSpPr>
        <p:spPr>
          <a:xfrm>
            <a:off x="1344168" y="585216"/>
            <a:ext cx="3468624" cy="539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3600">
                <a:latin typeface="SimSun"/>
                <a:ea typeface="SimSun"/>
              </a:rPr>
              <a:t>模型建立与求解</a:t>
            </a:r>
          </a:p>
        </p:txBody>
      </p:sp>
      <p:sp>
        <p:nvSpPr>
          <p:cNvPr id="4" name=""/>
          <p:cNvSpPr/>
          <p:nvPr/>
        </p:nvSpPr>
        <p:spPr>
          <a:xfrm>
            <a:off x="1207008" y="1405128"/>
            <a:ext cx="8378952" cy="512368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0">
              <a:lnSpc>
                <a:spcPts val="3360"/>
              </a:lnSpc>
            </a:pPr>
            <a:r>
              <a:rPr lang="en-US" sz="2700">
                <a:solidFill>
                  <a:srgbClr val="4E0000"/>
                </a:solidFill>
                <a:latin typeface="Garamond"/>
              </a:rPr>
              <a:t>3.2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主减速段燃料消耗增量的敏感性分析</a:t>
            </a:r>
          </a:p>
          <a:p>
            <a:pPr algn="just" indent="533400">
              <a:lnSpc>
                <a:spcPts val="3294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在主减速段行驶过程中，嫦娥三号的质量随着燃料 的消耗而减少，为对燃料消耗问题进行有效优化，需 要准确不同参数条件下计算燃料消耗的质量。</a:t>
            </a:r>
          </a:p>
          <a:p>
            <a:pPr algn="just" indent="533400">
              <a:lnSpc>
                <a:spcPts val="3576"/>
              </a:lnSpc>
              <a:spcAft>
                <a:spcPts val="840"/>
              </a:spcAft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设金时间段内质量的变化量</a:t>
            </a:r>
            <a:r>
              <a:rPr lang="en-US" sz="950">
                <a:solidFill>
                  <a:srgbClr val="4E0000"/>
                </a:solidFill>
                <a:latin typeface="Times New Roman"/>
              </a:rPr>
              <a:t>^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m</a:t>
            </a:r>
            <a:r>
              <a:rPr lang="en-US" sz="2400">
                <a:solidFill>
                  <a:srgbClr val="4E0000"/>
                </a:solidFill>
                <a:latin typeface="SimSun"/>
              </a:rPr>
              <a:t>，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由前面的表达式 可知，有：</a:t>
            </a:r>
          </a:p>
          <a:p>
            <a:pPr algn="ctr" indent="0">
              <a:lnSpc>
                <a:spcPts val="1824"/>
              </a:lnSpc>
            </a:pPr>
            <a:r>
              <a:rPr lang="zh-CN" i="1" sz="2600">
                <a:latin typeface="SimSun"/>
                <a:ea typeface="SimSun"/>
              </a:rPr>
              <a:t>虹</a:t>
            </a:r>
            <a:r>
              <a:rPr lang="zh-CN" sz="1900">
                <a:latin typeface="SimSun"/>
                <a:ea typeface="SimSun"/>
              </a:rPr>
              <a:t>=—(</a:t>
            </a:r>
            <a:r>
              <a:rPr lang="en-US" i="1" sz="1300">
                <a:latin typeface="Times New Roman"/>
              </a:rPr>
              <a:t>^thrust</a:t>
            </a:r>
            <a:r>
              <a:rPr lang="en-US" baseline="30000" sz="2300">
                <a:latin typeface="Times New Roman"/>
              </a:rPr>
              <a:t>sin</a:t>
            </a:r>
            <a:r>
              <a:rPr lang="en-US" sz="2300">
                <a:latin typeface="Times New Roman"/>
              </a:rPr>
              <a:t> </a:t>
            </a:r>
            <a:r>
              <a:rPr lang="en-US" i="1" sz="2300">
                <a:latin typeface="Times New Roman"/>
              </a:rPr>
              <a:t>a</a:t>
            </a:r>
            <a:r>
              <a:rPr lang="en-US" sz="1900">
                <a:latin typeface="SimSun"/>
              </a:rPr>
              <a:t> </a:t>
            </a:r>
            <a:r>
              <a:rPr lang="zh-CN" sz="1900">
                <a:latin typeface="SimSun"/>
                <a:ea typeface="SimSun"/>
              </a:rPr>
              <a:t>+ </a:t>
            </a:r>
            <a:r>
              <a:rPr lang="en-US" i="1" sz="1900">
                <a:latin typeface="SimSun"/>
              </a:rPr>
              <a:t>mg</a:t>
            </a:r>
            <a:r>
              <a:rPr lang="en-US" sz="2300">
                <a:latin typeface="Times New Roman"/>
              </a:rPr>
              <a:t> sin </a:t>
            </a:r>
            <a:r>
              <a:rPr lang="en-US" i="1" sz="2300">
                <a:latin typeface="Times New Roman"/>
              </a:rPr>
              <a:t>”</a:t>
            </a:r>
            <a:r>
              <a:rPr lang="en-US" sz="2300">
                <a:latin typeface="Times New Roman"/>
              </a:rPr>
              <a:t>)&amp; </a:t>
            </a:r>
            <a:r>
              <a:rPr lang="zh-CN" sz="1900">
                <a:latin typeface="SimSun"/>
                <a:ea typeface="SimSun"/>
              </a:rPr>
              <a:t>- </a:t>
            </a:r>
            <a:r>
              <a:rPr lang="zh-CN" i="1" sz="1900">
                <a:latin typeface="SimSun"/>
                <a:ea typeface="SimSun"/>
              </a:rPr>
              <a:t>— </a:t>
            </a:r>
            <a:r>
              <a:rPr lang="en-US" i="1" sz="1900">
                <a:latin typeface="SimSun"/>
              </a:rPr>
              <a:t>m</a:t>
            </a:r>
            <a:r>
              <a:rPr lang="en-US" i="1" sz="2300">
                <a:latin typeface="Times New Roman"/>
              </a:rPr>
              <a:t>A</a:t>
            </a:r>
            <a:r>
              <a:rPr lang="en-US" i="1" sz="1900">
                <a:latin typeface="SimSun"/>
              </a:rPr>
              <a:t>v</a:t>
            </a:r>
            <a:r>
              <a:rPr lang="en-US" i="1" baseline="-25000" sz="1900">
                <a:latin typeface="SimSun"/>
              </a:rPr>
              <a:t>x </a:t>
            </a:r>
            <a:r>
              <a:rPr lang="en-US" i="1" sz="1900">
                <a:latin typeface="SimSun"/>
              </a:rPr>
              <a:t>V</a:t>
            </a:r>
            <a:r>
              <a:rPr lang="en-US" i="1" baseline="-25000" sz="1900">
                <a:latin typeface="SimSun"/>
              </a:rPr>
              <a:t>x</a:t>
            </a:r>
            <a:r>
              <a:rPr lang="en-US" i="1" sz="1900">
                <a:latin typeface="SimSun"/>
              </a:rPr>
              <a:t>                                V</a:t>
            </a:r>
            <a:r>
              <a:rPr lang="en-US" i="1" sz="1300">
                <a:latin typeface="Times New Roman"/>
              </a:rPr>
              <a:t>x</a:t>
            </a:r>
          </a:p>
          <a:p>
            <a:pPr algn="just" indent="533400">
              <a:lnSpc>
                <a:spcPts val="3360"/>
              </a:lnSpc>
              <a:spcAft>
                <a:spcPts val="630"/>
              </a:spcAft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为研究目标函数的敏感性随变化的变化趋势，将表 达式的形式修改为：</a:t>
            </a:r>
          </a:p>
          <a:p>
            <a:pPr marL="2123000" indent="0">
              <a:lnSpc>
                <a:spcPct val="69000"/>
              </a:lnSpc>
            </a:pPr>
            <a:r>
              <a:rPr lang="zh-CN" sz="2300">
                <a:latin typeface="Times New Roman"/>
                <a:ea typeface="Times New Roman"/>
              </a:rPr>
              <a:t>1                         2 …</a:t>
            </a:r>
          </a:p>
          <a:p>
            <a:pPr algn="ctr" indent="0">
              <a:lnSpc>
                <a:spcPts val="1824"/>
              </a:lnSpc>
            </a:pPr>
            <a:r>
              <a:rPr lang="en-US" sz="1900">
                <a:latin typeface="SimSun"/>
              </a:rPr>
              <a:t>△</a:t>
            </a:r>
            <a:r>
              <a:rPr lang="en-US" i="1" baseline="30000" sz="2300">
                <a:latin typeface="Times New Roman"/>
              </a:rPr>
              <a:t>m</a:t>
            </a:r>
            <a:r>
              <a:rPr lang="en-US" i="1" sz="2300">
                <a:latin typeface="Times New Roman"/>
              </a:rPr>
              <a:t> =K</a:t>
            </a:r>
            <a:r>
              <a:rPr lang="en-US" sz="950">
                <a:latin typeface="Times New Roman"/>
              </a:rPr>
              <a:t> </a:t>
            </a:r>
            <a:r>
              <a:rPr lang="zh-CN" baseline="30000" sz="950">
                <a:latin typeface="Times New Roman"/>
                <a:ea typeface="Times New Roman"/>
              </a:rPr>
              <a:t>(</a:t>
            </a:r>
            <a:r>
              <a:rPr lang="en-US" i="1" baseline="30000" sz="2300">
                <a:latin typeface="Times New Roman"/>
              </a:rPr>
              <a:t>F</a:t>
            </a:r>
            <a:r>
              <a:rPr lang="en-US" i="1" sz="1300">
                <a:latin typeface="Times New Roman"/>
              </a:rPr>
              <a:t>thrust</a:t>
            </a:r>
            <a:r>
              <a:rPr lang="en-US" sz="2300">
                <a:latin typeface="Times New Roman"/>
              </a:rPr>
              <a:t> </a:t>
            </a:r>
            <a:r>
              <a:rPr lang="en-US" baseline="30000" sz="2300">
                <a:latin typeface="Times New Roman"/>
              </a:rPr>
              <a:t>Sin </a:t>
            </a:r>
            <a:r>
              <a:rPr lang="en-US" i="1" baseline="30000" sz="2300">
                <a:latin typeface="Times New Roman"/>
              </a:rPr>
              <a:t>a</a:t>
            </a:r>
            <a:r>
              <a:rPr lang="en-US" baseline="30000" sz="1900">
                <a:latin typeface="SimSun"/>
              </a:rPr>
              <a:t> + </a:t>
            </a:r>
            <a:r>
              <a:rPr lang="en-US" i="1" baseline="30000" sz="2300">
                <a:latin typeface="Times New Roman"/>
              </a:rPr>
              <a:t>m</a:t>
            </a:r>
            <a:r>
              <a:rPr lang="en-US" i="1" sz="1900">
                <a:latin typeface="SimSun"/>
              </a:rPr>
              <a:t>g</a:t>
            </a:r>
            <a:r>
              <a:rPr lang="en-US" sz="2300">
                <a:latin typeface="Times New Roman"/>
              </a:rPr>
              <a:t> </a:t>
            </a:r>
            <a:r>
              <a:rPr lang="en-US" baseline="30000" sz="2300">
                <a:latin typeface="Times New Roman"/>
              </a:rPr>
              <a:t>Sin</a:t>
            </a:r>
            <a:r>
              <a:rPr lang="en-US" sz="2300">
                <a:latin typeface="Times New Roman"/>
              </a:rPr>
              <a:t> </a:t>
            </a:r>
            <a:r>
              <a:rPr lang="zh-CN" i="1" sz="2600">
                <a:latin typeface="SimSun"/>
                <a:ea typeface="SimSun"/>
              </a:rPr>
              <a:t>月</a:t>
            </a:r>
            <a:r>
              <a:rPr lang="zh-CN" sz="1900">
                <a:latin typeface="SimSun"/>
                <a:ea typeface="SimSun"/>
              </a:rPr>
              <a:t>)攵—丁 </a:t>
            </a:r>
            <a:r>
              <a:rPr lang="en-US" i="1" baseline="30000" sz="2300">
                <a:latin typeface="Times New Roman"/>
              </a:rPr>
              <a:t>m</a:t>
            </a:r>
            <a:r>
              <a:rPr lang="en-US" i="1" sz="2600">
                <a:latin typeface="SimSun"/>
              </a:rPr>
              <a:t>^</a:t>
            </a:r>
            <a:r>
              <a:rPr lang="en-US" i="1" baseline="30000" sz="2300">
                <a:latin typeface="Times New Roman"/>
              </a:rPr>
              <a:t>V</a:t>
            </a:r>
            <a:r>
              <a:rPr lang="en-US" i="1" sz="2300">
                <a:latin typeface="Times New Roman"/>
              </a:rPr>
              <a:t> </a:t>
            </a:r>
            <a:r>
              <a:rPr lang="en-US" i="1" sz="1300">
                <a:latin typeface="Times New Roman"/>
              </a:rPr>
              <a:t>x</a:t>
            </a:r>
          </a:p>
          <a:p>
            <a:pPr algn="just" marL="2123000" indent="0">
              <a:lnSpc>
                <a:spcPct val="75000"/>
              </a:lnSpc>
            </a:pPr>
            <a:r>
              <a:rPr lang="en-US" i="1" baseline="30000" sz="2300">
                <a:latin typeface="Times New Roman"/>
              </a:rPr>
              <a:t>V</a:t>
            </a:r>
            <a:r>
              <a:rPr lang="en-US" i="1" sz="2300">
                <a:latin typeface="Times New Roman"/>
              </a:rPr>
              <a:t> </a:t>
            </a:r>
            <a:r>
              <a:rPr lang="en-US" i="1" sz="1300">
                <a:latin typeface="Times New Roman"/>
              </a:rPr>
              <a:t>x                                </a:t>
            </a:r>
            <a:r>
              <a:rPr lang="en-US" i="1" baseline="30000" sz="2300">
                <a:latin typeface="Times New Roman"/>
              </a:rPr>
              <a:t>V</a:t>
            </a:r>
            <a:r>
              <a:rPr lang="en-US" i="1" sz="2300">
                <a:latin typeface="Times New Roman"/>
              </a:rPr>
              <a:t> </a:t>
            </a:r>
            <a:r>
              <a:rPr lang="en-US" i="1" sz="1300">
                <a:latin typeface="Times New Roman"/>
              </a:rPr>
              <a:t>x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7546848" y="512064"/>
            <a:ext cx="2151888" cy="5928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/>
            <a:r>
              <a:rPr lang="zh-CN" sz="2500">
                <a:solidFill>
                  <a:srgbClr val="1C1A1A"/>
                </a:solidFill>
                <a:latin typeface="SimSun"/>
                <a:ea typeface="SimSun"/>
              </a:rPr>
              <a:t>障时</a:t>
            </a:r>
            <a:r>
              <a:rPr lang="zh-CN" sz="2500">
                <a:latin typeface="SimSun"/>
                <a:ea typeface="SimSun"/>
              </a:rPr>
              <a:t>戏乂亭</a:t>
            </a:r>
          </a:p>
          <a:p>
            <a:pPr marL="632020" indent="0"/>
            <a:r>
              <a:rPr lang="en-US" b="1" sz="550">
                <a:solidFill>
                  <a:srgbClr val="1C1A1A"/>
                </a:solidFill>
                <a:latin typeface="Constantia"/>
              </a:rPr>
              <a:t>XfAN JIAOTONG UNIVERSITY</a:t>
            </a:r>
          </a:p>
        </p:txBody>
      </p:sp>
      <p:sp>
        <p:nvSpPr>
          <p:cNvPr id="3" name=""/>
          <p:cNvSpPr/>
          <p:nvPr/>
        </p:nvSpPr>
        <p:spPr>
          <a:xfrm>
            <a:off x="1344168" y="585216"/>
            <a:ext cx="3468624" cy="539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3600">
                <a:latin typeface="SimSun"/>
                <a:ea typeface="SimSun"/>
              </a:rPr>
              <a:t>模型建立与求解</a:t>
            </a:r>
          </a:p>
        </p:txBody>
      </p:sp>
      <p:sp>
        <p:nvSpPr>
          <p:cNvPr id="4" name=""/>
          <p:cNvSpPr/>
          <p:nvPr/>
        </p:nvSpPr>
        <p:spPr>
          <a:xfrm>
            <a:off x="1237488" y="1408176"/>
            <a:ext cx="8348472" cy="118567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520700">
              <a:lnSpc>
                <a:spcPts val="3480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定义目标函数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y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相对于原值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y</a:t>
            </a:r>
            <a:r>
              <a:rPr lang="en-US" baseline="-25000" sz="2500">
                <a:solidFill>
                  <a:srgbClr val="4E0000"/>
                </a:solidFill>
                <a:latin typeface="SimSun"/>
              </a:rPr>
              <a:t>0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的变化率与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x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相对于乂</a:t>
            </a:r>
            <a:r>
              <a:rPr lang="zh-CN" baseline="-25000" sz="2500">
                <a:solidFill>
                  <a:srgbClr val="4E0000"/>
                </a:solidFill>
                <a:latin typeface="SimSun"/>
                <a:ea typeface="SimSun"/>
              </a:rPr>
              <a:t>0 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的变化率的比值称为对的敏感性，其化简后的表达式 为：</a:t>
            </a:r>
          </a:p>
        </p:txBody>
      </p:sp>
      <p:sp>
        <p:nvSpPr>
          <p:cNvPr id="5" name=""/>
          <p:cNvSpPr/>
          <p:nvPr/>
        </p:nvSpPr>
        <p:spPr>
          <a:xfrm>
            <a:off x="4532376" y="2599944"/>
            <a:ext cx="1261872" cy="6918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/>
            <a:r>
              <a:rPr lang="en-US" i="1" baseline="-25000" sz="1200">
                <a:latin typeface="Times New Roman"/>
              </a:rPr>
              <a:t>S</a:t>
            </a:r>
            <a:r>
              <a:rPr lang="en-US" i="1" sz="1200">
                <a:latin typeface="Times New Roman"/>
              </a:rPr>
              <a:t>y</a:t>
            </a:r>
            <a:r>
              <a:rPr lang="en-US" sz="2300">
                <a:latin typeface="SimSun"/>
              </a:rPr>
              <a:t> </a:t>
            </a:r>
            <a:r>
              <a:rPr lang="zh-CN" sz="2300">
                <a:latin typeface="SimSun"/>
                <a:ea typeface="SimSun"/>
              </a:rPr>
              <a:t>=丑</a:t>
            </a:r>
            <a:r>
              <a:rPr lang="zh-CN" i="1" sz="2400">
                <a:latin typeface="SimSun"/>
                <a:ea typeface="SimSun"/>
              </a:rPr>
              <a:t>虫</a:t>
            </a:r>
          </a:p>
          <a:p>
            <a:pPr algn="just" indent="165100"/>
            <a:r>
              <a:rPr lang="en-US" i="1" baseline="30000" sz="2100">
                <a:latin typeface="Times New Roman"/>
              </a:rPr>
              <a:t>x</a:t>
            </a:r>
            <a:r>
              <a:rPr lang="en-US" i="1" sz="2100">
                <a:latin typeface="Times New Roman"/>
              </a:rPr>
              <a:t>   y</a:t>
            </a:r>
            <a:r>
              <a:rPr lang="en-US" sz="1300">
                <a:latin typeface="Times New Roman"/>
              </a:rPr>
              <a:t> </a:t>
            </a:r>
            <a:r>
              <a:rPr lang="zh-CN" sz="1300">
                <a:latin typeface="Times New Roman"/>
                <a:ea typeface="Times New Roman"/>
              </a:rPr>
              <a:t>0 </a:t>
            </a:r>
            <a:r>
              <a:rPr lang="en-US" i="1" sz="2100">
                <a:latin typeface="Times New Roman"/>
              </a:rPr>
              <a:t>dx</a:t>
            </a:r>
          </a:p>
        </p:txBody>
      </p:sp>
      <p:sp>
        <p:nvSpPr>
          <p:cNvPr id="6" name=""/>
          <p:cNvSpPr/>
          <p:nvPr/>
        </p:nvSpPr>
        <p:spPr>
          <a:xfrm>
            <a:off x="5815584" y="3179064"/>
            <a:ext cx="167640" cy="1493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i="1" sz="1200">
                <a:latin typeface="Times New Roman"/>
              </a:rPr>
              <a:t>X</a:t>
            </a:r>
            <a:r>
              <a:rPr lang="en-US" sz="850">
                <a:latin typeface="SimSun"/>
              </a:rPr>
              <a:t>0</a:t>
            </a:r>
          </a:p>
        </p:txBody>
      </p:sp>
      <p:sp>
        <p:nvSpPr>
          <p:cNvPr id="7" name=""/>
          <p:cNvSpPr/>
          <p:nvPr/>
        </p:nvSpPr>
        <p:spPr>
          <a:xfrm>
            <a:off x="1225296" y="3523488"/>
            <a:ext cx="8336280" cy="12192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520700">
              <a:lnSpc>
                <a:spcPts val="3432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上述，敏感性实际上是函数变化幅度对参数变化幅 度的比值，当环境条件固定时，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S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是一个具体的值。</a:t>
            </a:r>
          </a:p>
          <a:p>
            <a:pPr indent="520700">
              <a:lnSpc>
                <a:spcPts val="3432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根据实际条件，选取各参数原值：</a:t>
            </a:r>
          </a:p>
        </p:txBody>
      </p:sp>
      <p:sp>
        <p:nvSpPr>
          <p:cNvPr id="8" name=""/>
          <p:cNvSpPr/>
          <p:nvPr/>
        </p:nvSpPr>
        <p:spPr>
          <a:xfrm>
            <a:off x="2182368" y="5056632"/>
            <a:ext cx="6784848" cy="2865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i="1" sz="2000">
                <a:latin typeface="Times New Roman"/>
              </a:rPr>
              <a:t>F</a:t>
            </a:r>
            <a:r>
              <a:rPr lang="en-US" i="1" baseline="-25000" sz="2000">
                <a:latin typeface="Times New Roman"/>
              </a:rPr>
              <a:t>thrust</a:t>
            </a:r>
            <a:r>
              <a:rPr lang="en-US" i="1" sz="2000">
                <a:latin typeface="Times New Roman"/>
              </a:rPr>
              <a:t> </a:t>
            </a:r>
            <a:r>
              <a:rPr lang="en-US" i="1" sz="2200">
                <a:latin typeface="Times New Roman"/>
              </a:rPr>
              <a:t>=</a:t>
            </a:r>
            <a:r>
              <a:rPr lang="en-US" sz="2000">
                <a:latin typeface="Times New Roman"/>
              </a:rPr>
              <a:t> 7500,</a:t>
            </a:r>
            <a:r>
              <a:rPr lang="en-US" i="1" sz="2200">
                <a:latin typeface="Times New Roman"/>
              </a:rPr>
              <a:t>a</a:t>
            </a:r>
            <a:r>
              <a:rPr lang="en-US" sz="2200">
                <a:latin typeface="Times New Roman"/>
              </a:rPr>
              <a:t> = </a:t>
            </a:r>
            <a:r>
              <a:rPr lang="en-US" sz="2000">
                <a:latin typeface="Times New Roman"/>
              </a:rPr>
              <a:t>2.3,</a:t>
            </a:r>
            <a:r>
              <a:rPr lang="en-US" i="1" sz="2000">
                <a:latin typeface="Times New Roman"/>
              </a:rPr>
              <a:t>P </a:t>
            </a:r>
            <a:r>
              <a:rPr lang="zh-CN" i="1" sz="2000">
                <a:latin typeface="Times New Roman"/>
                <a:ea typeface="Times New Roman"/>
              </a:rPr>
              <a:t>-</a:t>
            </a:r>
            <a:r>
              <a:rPr lang="zh-CN" sz="2000">
                <a:latin typeface="Times New Roman"/>
                <a:ea typeface="Times New Roman"/>
              </a:rPr>
              <a:t> </a:t>
            </a:r>
            <a:r>
              <a:rPr lang="en-US" sz="2000">
                <a:latin typeface="Times New Roman"/>
              </a:rPr>
              <a:t>81,</a:t>
            </a:r>
            <a:r>
              <a:rPr lang="en-US" i="1" sz="2000">
                <a:latin typeface="Times New Roman"/>
              </a:rPr>
              <a:t>m </a:t>
            </a:r>
            <a:r>
              <a:rPr lang="en-US" i="1" sz="2200">
                <a:latin typeface="Times New Roman"/>
              </a:rPr>
              <a:t>=</a:t>
            </a:r>
            <a:r>
              <a:rPr lang="en-US" sz="2000">
                <a:latin typeface="Times New Roman"/>
              </a:rPr>
              <a:t> 2000,</a:t>
            </a:r>
            <a:r>
              <a:rPr lang="en-US" i="1" sz="2000">
                <a:latin typeface="Times New Roman"/>
              </a:rPr>
              <a:t>g</a:t>
            </a:r>
            <a:r>
              <a:rPr lang="en-US" sz="2200">
                <a:latin typeface="Times New Roman"/>
              </a:rPr>
              <a:t> = </a:t>
            </a:r>
            <a:r>
              <a:rPr lang="en-US" sz="2000">
                <a:latin typeface="Times New Roman"/>
              </a:rPr>
              <a:t>1.62, </a:t>
            </a:r>
            <a:r>
              <a:rPr lang="en-US" sz="2200">
                <a:latin typeface="Times New Roman"/>
              </a:rPr>
              <a:t>A</a:t>
            </a:r>
            <a:r>
              <a:rPr lang="en-US" i="1" sz="2000">
                <a:latin typeface="Times New Roman"/>
              </a:rPr>
              <a:t>v</a:t>
            </a:r>
            <a:r>
              <a:rPr lang="en-US" i="1" baseline="-25000" sz="2000">
                <a:latin typeface="Times New Roman"/>
              </a:rPr>
              <a:t>x</a:t>
            </a:r>
            <a:r>
              <a:rPr lang="en-US" i="1" sz="2000">
                <a:latin typeface="Times New Roman"/>
              </a:rPr>
              <a:t> </a:t>
            </a:r>
            <a:r>
              <a:rPr lang="en-US" i="1" sz="2200">
                <a:latin typeface="Times New Roman"/>
              </a:rPr>
              <a:t>=</a:t>
            </a:r>
            <a:r>
              <a:rPr lang="en-US" sz="2000">
                <a:latin typeface="Times New Roman"/>
              </a:rPr>
              <a:t> 3, </a:t>
            </a:r>
            <a:r>
              <a:rPr lang="en-US" sz="2200">
                <a:latin typeface="Times New Roman"/>
              </a:rPr>
              <a:t>A</a:t>
            </a:r>
            <a:r>
              <a:rPr lang="en-US" i="1" sz="2000">
                <a:latin typeface="Times New Roman"/>
              </a:rPr>
              <a:t>t </a:t>
            </a:r>
            <a:r>
              <a:rPr lang="en-US" i="1" sz="2200">
                <a:latin typeface="Times New Roman"/>
              </a:rPr>
              <a:t>=</a:t>
            </a:r>
            <a:r>
              <a:rPr lang="en-US" sz="2000">
                <a:latin typeface="Times New Roman"/>
              </a:rPr>
              <a:t> 0.1</a:t>
            </a:r>
          </a:p>
        </p:txBody>
      </p:sp>
      <p:sp>
        <p:nvSpPr>
          <p:cNvPr id="9" name=""/>
          <p:cNvSpPr/>
          <p:nvPr/>
        </p:nvSpPr>
        <p:spPr>
          <a:xfrm>
            <a:off x="5913120" y="6211824"/>
            <a:ext cx="1395984" cy="6400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lnSpc>
                <a:spcPts val="516"/>
              </a:lnSpc>
            </a:pPr>
            <a:r>
              <a:rPr lang="en-US" sz="2000">
                <a:latin typeface="Times New Roman"/>
              </a:rPr>
              <a:t>120v </a:t>
            </a:r>
            <a:r>
              <a:rPr lang="zh-CN" sz="2300">
                <a:latin typeface="SimSun"/>
                <a:ea typeface="SimSun"/>
              </a:rPr>
              <a:t>+ </a:t>
            </a:r>
            <a:r>
              <a:rPr lang="en-US" sz="2000">
                <a:latin typeface="Times New Roman"/>
              </a:rPr>
              <a:t>2.04 </a:t>
            </a:r>
            <a:r>
              <a:rPr lang="en-US" i="1" sz="1100">
                <a:latin typeface="Times New Roman"/>
              </a:rPr>
              <a:t>x</a:t>
            </a:r>
          </a:p>
          <a:p>
            <a:pPr algn="ctr" indent="0">
              <a:lnSpc>
                <a:spcPts val="516"/>
              </a:lnSpc>
            </a:pPr>
            <a:r>
              <a:rPr lang="en-US" sz="2000">
                <a:latin typeface="Times New Roman"/>
              </a:rPr>
              <a:t>120v </a:t>
            </a:r>
            <a:r>
              <a:rPr lang="zh-CN" sz="2300">
                <a:latin typeface="SimSun"/>
                <a:ea typeface="SimSun"/>
              </a:rPr>
              <a:t>-</a:t>
            </a:r>
            <a:r>
              <a:rPr lang="en-US" sz="2000">
                <a:latin typeface="Times New Roman"/>
              </a:rPr>
              <a:t>53.99</a:t>
            </a:r>
          </a:p>
          <a:p>
            <a:pPr indent="495300">
              <a:lnSpc>
                <a:spcPct val="75000"/>
              </a:lnSpc>
            </a:pPr>
            <a:r>
              <a:rPr lang="en-US" i="1" sz="1100">
                <a:latin typeface="Times New Roman"/>
              </a:rPr>
              <a:t>x</a:t>
            </a:r>
          </a:p>
        </p:txBody>
      </p:sp>
      <p:sp>
        <p:nvSpPr>
          <p:cNvPr id="11" name=""/>
          <p:cNvSpPr/>
          <p:nvPr/>
        </p:nvSpPr>
        <p:spPr>
          <a:xfrm>
            <a:off x="1749552" y="5670804"/>
            <a:ext cx="7717536" cy="32308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520700"/>
            <a:r>
              <a:rPr lang="en-US" sz="950">
                <a:solidFill>
                  <a:srgbClr val="4E0000"/>
                </a:solidFill>
                <a:latin typeface="SimSun"/>
              </a:rPr>
              <a:t>△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t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时间段内质量变化量</a:t>
            </a:r>
            <a:r>
              <a:rPr lang="en-US" sz="950">
                <a:solidFill>
                  <a:srgbClr val="4E0000"/>
                </a:solidFill>
                <a:latin typeface="Times New Roman"/>
              </a:rPr>
              <a:t>^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m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对减速推动力的敏感性:</a:t>
            </a:r>
          </a:p>
        </p:txBody>
      </p:sp>
      <p:sp>
        <p:nvSpPr>
          <p:cNvPr id="12" name=""/>
          <p:cNvSpPr/>
          <p:nvPr/>
        </p:nvSpPr>
        <p:spPr>
          <a:xfrm>
            <a:off x="3436620" y="6225540"/>
            <a:ext cx="1947672" cy="34747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i="1" baseline="-25000" sz="2000">
                <a:latin typeface="Times New Roman"/>
              </a:rPr>
              <a:t>S</a:t>
            </a:r>
            <a:r>
              <a:rPr lang="en-US" sz="1300">
                <a:latin typeface="Times New Roman"/>
              </a:rPr>
              <a:t> A</a:t>
            </a:r>
            <a:r>
              <a:rPr lang="en-US" i="1" sz="1100">
                <a:latin typeface="Times New Roman"/>
              </a:rPr>
              <a:t>m</a:t>
            </a:r>
            <a:r>
              <a:rPr lang="en-US" sz="2300">
                <a:latin typeface="SimSun"/>
              </a:rPr>
              <a:t> </a:t>
            </a:r>
            <a:r>
              <a:rPr lang="zh-CN" sz="2300">
                <a:latin typeface="SimSun"/>
                <a:ea typeface="SimSun"/>
              </a:rPr>
              <a:t>=里 </a:t>
            </a:r>
            <a:r>
              <a:rPr lang="en-US" i="1" sz="2000">
                <a:latin typeface="Times New Roman"/>
              </a:rPr>
              <a:t>dm</a:t>
            </a:r>
          </a:p>
        </p:txBody>
      </p:sp>
      <p:sp>
        <p:nvSpPr>
          <p:cNvPr id="13" name=""/>
          <p:cNvSpPr/>
          <p:nvPr/>
        </p:nvSpPr>
        <p:spPr>
          <a:xfrm>
            <a:off x="1749552" y="6573012"/>
            <a:ext cx="3616452" cy="2621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i="1" baseline="30000" sz="1500">
                <a:latin typeface="Times New Roman"/>
              </a:rPr>
              <a:t>Fhrust</a:t>
            </a:r>
            <a:r>
              <a:rPr lang="en-US" i="1" sz="1500">
                <a:latin typeface="Times New Roman"/>
              </a:rPr>
              <a:t>~ </a:t>
            </a:r>
            <a:r>
              <a:rPr lang="en-US" i="1" sz="2200">
                <a:latin typeface="Times New Roman"/>
              </a:rPr>
              <a:t>A</a:t>
            </a:r>
            <a:r>
              <a:rPr lang="en-US" i="1" sz="2000">
                <a:latin typeface="Times New Roman"/>
              </a:rPr>
              <a:t>m</a:t>
            </a:r>
            <a:r>
              <a:rPr lang="en-US" i="1" sz="1100">
                <a:latin typeface="SimSun"/>
              </a:rPr>
              <a:t>。</a:t>
            </a:r>
            <a:r>
              <a:rPr lang="en-US" i="1" sz="2000">
                <a:latin typeface="Times New Roman"/>
              </a:rPr>
              <a:t>dF</a:t>
            </a:r>
            <a:r>
              <a:rPr lang="en-US" i="1" sz="1100">
                <a:latin typeface="Times New Roman"/>
              </a:rPr>
              <a:t>thrust</a:t>
            </a:r>
          </a:p>
        </p:txBody>
      </p:sp>
      <p:sp>
        <p:nvSpPr>
          <p:cNvPr id="14" name=""/>
          <p:cNvSpPr/>
          <p:nvPr/>
        </p:nvSpPr>
        <p:spPr>
          <a:xfrm>
            <a:off x="5452872" y="6748272"/>
            <a:ext cx="167640" cy="17678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i="1" sz="1100">
                <a:latin typeface="Times New Roman"/>
              </a:rPr>
              <a:t>F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7565136" y="530352"/>
            <a:ext cx="2115312" cy="569976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5818632" y="2130552"/>
            <a:ext cx="3633216" cy="182880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1051560" y="2209800"/>
            <a:ext cx="4745736" cy="219456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344168" y="585216"/>
            <a:ext cx="3468624" cy="539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3600">
                <a:latin typeface="SimSun"/>
                <a:ea typeface="SimSun"/>
              </a:rPr>
              <a:t>模型建立与求解</a:t>
            </a:r>
          </a:p>
        </p:txBody>
      </p:sp>
      <p:sp>
        <p:nvSpPr>
          <p:cNvPr id="6" name=""/>
          <p:cNvSpPr/>
          <p:nvPr/>
        </p:nvSpPr>
        <p:spPr>
          <a:xfrm>
            <a:off x="1929384" y="1328928"/>
            <a:ext cx="3261360" cy="5974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/>
            <a:r>
              <a:rPr lang="zh-CN" sz="1000">
                <a:latin typeface="SimHei"/>
                <a:ea typeface="SimHei"/>
              </a:rPr>
              <a:t>击时间内质量变化</a:t>
            </a:r>
            <a:r>
              <a:rPr lang="en-US" sz="850">
                <a:solidFill>
                  <a:srgbClr val="292929"/>
                </a:solidFill>
                <a:latin typeface="SimSun"/>
              </a:rPr>
              <a:t>dE</a:t>
            </a:r>
            <a:r>
              <a:rPr lang="zh-CN" sz="1000">
                <a:latin typeface="SimHei"/>
                <a:ea typeface="SimHei"/>
              </a:rPr>
              <a:t>的敏感性归一化分析</a:t>
            </a:r>
          </a:p>
          <a:p>
            <a:pPr algn="r" indent="0"/>
            <a:r>
              <a:rPr lang="en-US" b="1" sz="600">
                <a:solidFill>
                  <a:srgbClr val="616D61"/>
                </a:solidFill>
                <a:latin typeface="Times New Roman"/>
              </a:rPr>
              <a:t>[Q |j</a:t>
            </a:r>
          </a:p>
          <a:p>
            <a:pPr indent="0"/>
            <a:r>
              <a:rPr lang="zh-CN" sz="950">
                <a:latin typeface="Times New Roman"/>
                <a:ea typeface="Times New Roman"/>
              </a:rPr>
              <a:t>1   :   :  </a:t>
            </a:r>
            <a:r>
              <a:rPr lang="zh-CN" sz="1000">
                <a:latin typeface="SimHei"/>
                <a:ea typeface="SimHei"/>
              </a:rPr>
              <a:t>「——'对减矗推动土的就感性</a:t>
            </a:r>
          </a:p>
          <a:p>
            <a:pPr indent="127000"/>
            <a:r>
              <a:rPr lang="zh-CN" sz="1000">
                <a:latin typeface="SimHei"/>
                <a:ea typeface="SimHei"/>
              </a:rPr>
              <a:t>:   =   =   </a:t>
            </a:r>
            <a:r>
              <a:rPr lang="zh-CN" sz="1000">
                <a:solidFill>
                  <a:srgbClr val="616D61"/>
                </a:solidFill>
                <a:latin typeface="SimHei"/>
                <a:ea typeface="SimHei"/>
              </a:rPr>
              <a:t>——</a:t>
            </a:r>
            <a:r>
              <a:rPr lang="zh-CN" sz="1000">
                <a:latin typeface="SimHei"/>
                <a:ea typeface="SimHei"/>
              </a:rPr>
              <a:t>对飞行器质量的敏感性</a:t>
            </a:r>
          </a:p>
        </p:txBody>
      </p:sp>
      <p:sp>
        <p:nvSpPr>
          <p:cNvPr id="7" name=""/>
          <p:cNvSpPr/>
          <p:nvPr/>
        </p:nvSpPr>
        <p:spPr>
          <a:xfrm>
            <a:off x="5568696" y="1487424"/>
            <a:ext cx="231648" cy="12192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950">
                <a:solidFill>
                  <a:srgbClr val="292929"/>
                </a:solidFill>
                <a:latin typeface="Times New Roman"/>
              </a:rPr>
              <a:t>0.15</a:t>
            </a:r>
          </a:p>
        </p:txBody>
      </p:sp>
      <p:sp>
        <p:nvSpPr>
          <p:cNvPr id="8" name=""/>
          <p:cNvSpPr/>
          <p:nvPr/>
        </p:nvSpPr>
        <p:spPr>
          <a:xfrm>
            <a:off x="6419088" y="1328928"/>
            <a:ext cx="3026664" cy="5974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350"/>
              </a:spcAft>
            </a:pPr>
            <a:r>
              <a:rPr lang="zh-CN" sz="1000">
                <a:latin typeface="SimHei"/>
                <a:ea typeface="SimHei"/>
              </a:rPr>
              <a:t>击时间内质量变化</a:t>
            </a:r>
            <a:r>
              <a:rPr lang="en-US" sz="850">
                <a:solidFill>
                  <a:srgbClr val="292929"/>
                </a:solidFill>
                <a:latin typeface="SimSun"/>
              </a:rPr>
              <a:t>dE</a:t>
            </a:r>
            <a:r>
              <a:rPr lang="zh-CN" sz="1000">
                <a:latin typeface="SimHei"/>
                <a:ea typeface="SimHei"/>
              </a:rPr>
              <a:t>的敏感性归一化分析</a:t>
            </a:r>
          </a:p>
          <a:p>
            <a:pPr indent="0"/>
            <a:r>
              <a:rPr lang="zh-CN" sz="850">
                <a:latin typeface="SimSun"/>
                <a:ea typeface="SimSun"/>
              </a:rPr>
              <a:t>1  :</a:t>
            </a:r>
            <a:r>
              <a:rPr lang="zh-CN" sz="1000">
                <a:latin typeface="SimHei"/>
                <a:ea typeface="SimHei"/>
              </a:rPr>
              <a:t>——拓引力'与水星面夹鬲的敏丽</a:t>
            </a:r>
          </a:p>
          <a:p>
            <a:pPr indent="127000"/>
            <a:r>
              <a:rPr lang="zh-CN" sz="1000">
                <a:latin typeface="SimHei"/>
                <a:ea typeface="SimHei"/>
              </a:rPr>
              <a:t>:   =  </a:t>
            </a:r>
            <a:r>
              <a:rPr lang="zh-CN" sz="1000">
                <a:solidFill>
                  <a:srgbClr val="616D61"/>
                </a:solidFill>
                <a:latin typeface="SimHei"/>
                <a:ea typeface="SimHei"/>
              </a:rPr>
              <a:t>——</a:t>
            </a:r>
            <a:r>
              <a:rPr lang="zh-CN" sz="1000">
                <a:latin typeface="SimHei"/>
                <a:ea typeface="SimHei"/>
              </a:rPr>
              <a:t>对重力与水平面夹角的敏感性</a:t>
            </a:r>
          </a:p>
        </p:txBody>
      </p:sp>
      <p:sp>
        <p:nvSpPr>
          <p:cNvPr id="9" name=""/>
          <p:cNvSpPr/>
          <p:nvPr/>
        </p:nvSpPr>
        <p:spPr>
          <a:xfrm>
            <a:off x="9467088" y="2212848"/>
            <a:ext cx="362712" cy="16489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wordArtVertRtl" wrap="none">
            <a:noAutofit/>
          </a:bodyPr>
          <a:p>
            <a:pPr indent="-711200">
              <a:lnSpc>
                <a:spcPts val="648"/>
              </a:lnSpc>
            </a:pPr>
            <a:r>
              <a:rPr lang="zh-CN" sz="900">
                <a:solidFill>
                  <a:srgbClr val="616D61"/>
                </a:solidFill>
                <a:latin typeface="SimSun"/>
                <a:ea typeface="SimSun"/>
              </a:rPr>
              <a:t>空圈蹄密眠球回注</a:t>
            </a:r>
            <a:r>
              <a:rPr lang="en-US" sz="900">
                <a:solidFill>
                  <a:srgbClr val="616D61"/>
                </a:solidFill>
                <a:latin typeface="SimSun"/>
              </a:rPr>
              <a:t>&lt;</a:t>
            </a:r>
            <a:r>
              <a:rPr lang="en-US" b="1" sz="900">
                <a:solidFill>
                  <a:srgbClr val="616D61"/>
                </a:solidFill>
                <a:latin typeface="SimSun"/>
              </a:rPr>
              <a:t>1T-RM</a:t>
            </a:r>
            <a:r>
              <a:rPr lang="zh-CN" sz="900">
                <a:solidFill>
                  <a:srgbClr val="616D61"/>
                </a:solidFill>
                <a:latin typeface="SimSun"/>
                <a:ea typeface="SimSun"/>
              </a:rPr>
              <a:t>校</a:t>
            </a:r>
          </a:p>
          <a:p>
            <a:pPr indent="0">
              <a:lnSpc>
                <a:spcPts val="648"/>
              </a:lnSpc>
            </a:pPr>
            <a:r>
              <a:rPr lang="zh-CN" b="1" sz="900">
                <a:solidFill>
                  <a:srgbClr val="616D61"/>
                </a:solidFill>
                <a:latin typeface="SimSun"/>
                <a:ea typeface="SimSun"/>
              </a:rPr>
              <a:t>5</a:t>
            </a:r>
          </a:p>
          <a:p>
            <a:pPr indent="0"/>
            <a:r>
              <a:rPr lang="en-US" b="1" sz="900">
                <a:solidFill>
                  <a:srgbClr val="616D61"/>
                </a:solidFill>
                <a:latin typeface="SimSun"/>
              </a:rPr>
              <a:t>-O</a:t>
            </a:r>
          </a:p>
        </p:txBody>
      </p:sp>
      <p:sp>
        <p:nvSpPr>
          <p:cNvPr id="10" name=""/>
          <p:cNvSpPr/>
          <p:nvPr/>
        </p:nvSpPr>
        <p:spPr>
          <a:xfrm>
            <a:off x="5629656" y="2913888"/>
            <a:ext cx="109728" cy="12192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wordArtVertRtl" wrap="none">
            <a:noAutofit/>
          </a:bodyPr>
          <a:p>
            <a:pPr indent="0"/>
            <a:r>
              <a:rPr lang="en-US" sz="850">
                <a:solidFill>
                  <a:srgbClr val="1C1A1A"/>
                </a:solidFill>
                <a:latin typeface="SimSun"/>
              </a:rPr>
              <a:t>O</a:t>
            </a:r>
          </a:p>
        </p:txBody>
      </p:sp>
      <p:sp>
        <p:nvSpPr>
          <p:cNvPr id="12" name=""/>
          <p:cNvSpPr/>
          <p:nvPr/>
        </p:nvSpPr>
        <p:spPr>
          <a:xfrm>
            <a:off x="5189220" y="2212848"/>
            <a:ext cx="327660" cy="16489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wordArtVertRtl" wrap="none">
            <a:noAutofit/>
          </a:bodyPr>
          <a:p>
            <a:pPr indent="0">
              <a:lnSpc>
                <a:spcPts val="1440"/>
              </a:lnSpc>
            </a:pPr>
            <a:r>
              <a:rPr lang="zh-CN" sz="900">
                <a:latin typeface="SimSun"/>
                <a:ea typeface="SimSun"/>
              </a:rPr>
              <a:t>芝 </a:t>
            </a:r>
            <a:r>
              <a:rPr lang="en-US" sz="900">
                <a:latin typeface="SimSun"/>
              </a:rPr>
              <a:t>Bi®</a:t>
            </a:r>
            <a:r>
              <a:rPr lang="zh-CN" sz="900">
                <a:latin typeface="SimSun"/>
                <a:ea typeface="SimSun"/>
              </a:rPr>
              <a:t>密««回中亲</a:t>
            </a:r>
            <a:r>
              <a:rPr lang="en-US" b="1" sz="900">
                <a:latin typeface="SimSun"/>
              </a:rPr>
              <a:t>1T-R</a:t>
            </a:r>
            <a:r>
              <a:rPr lang="zh-CN" sz="900">
                <a:latin typeface="SimSun"/>
                <a:ea typeface="SimSun"/>
              </a:rPr>
              <a:t>一</a:t>
            </a:r>
            <a:r>
              <a:rPr lang="en-US" b="1" sz="900">
                <a:latin typeface="SimSun"/>
              </a:rPr>
              <a:t>n-r</a:t>
            </a:r>
            <a:r>
              <a:rPr lang="zh-CN" sz="900">
                <a:latin typeface="SimSun"/>
                <a:ea typeface="SimSun"/>
              </a:rPr>
              <a:t>发</a:t>
            </a:r>
          </a:p>
          <a:p>
            <a:pPr indent="0">
              <a:lnSpc>
                <a:spcPts val="1440"/>
              </a:lnSpc>
            </a:pPr>
            <a:r>
              <a:rPr lang="zh-CN" sz="900">
                <a:solidFill>
                  <a:srgbClr val="616D61"/>
                </a:solidFill>
                <a:latin typeface="SimSun"/>
                <a:ea typeface="SimSun"/>
              </a:rPr>
              <a:t>空崩蒂富啊距魄</a:t>
            </a:r>
            <a:r>
              <a:rPr lang="en-US" b="1" sz="900">
                <a:solidFill>
                  <a:srgbClr val="616D61"/>
                </a:solidFill>
                <a:latin typeface="SimSun"/>
              </a:rPr>
              <a:t>[trk</a:t>
            </a:r>
          </a:p>
        </p:txBody>
      </p:sp>
      <p:sp>
        <p:nvSpPr>
          <p:cNvPr id="13" name=""/>
          <p:cNvSpPr/>
          <p:nvPr/>
        </p:nvSpPr>
        <p:spPr>
          <a:xfrm>
            <a:off x="5122164" y="2933700"/>
            <a:ext cx="67056" cy="8077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wordArtVertRtl" wrap="none">
            <a:noAutofit/>
          </a:bodyPr>
          <a:p>
            <a:pPr indent="0"/>
            <a:r>
              <a:rPr lang="zh-CN" b="1" sz="900">
                <a:solidFill>
                  <a:srgbClr val="616D61"/>
                </a:solidFill>
                <a:latin typeface="SimSun"/>
                <a:ea typeface="SimSun"/>
              </a:rPr>
              <a:t>4</a:t>
            </a:r>
          </a:p>
        </p:txBody>
      </p:sp>
      <p:sp>
        <p:nvSpPr>
          <p:cNvPr id="15" name=""/>
          <p:cNvSpPr/>
          <p:nvPr/>
        </p:nvSpPr>
        <p:spPr>
          <a:xfrm>
            <a:off x="1191768" y="3410712"/>
            <a:ext cx="118872" cy="2499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wordArtVertRtl" wrap="none">
            <a:noAutofit/>
          </a:bodyPr>
          <a:p>
            <a:pPr indent="0"/>
            <a:r>
              <a:rPr lang="zh-CN" b="1" sz="900">
                <a:solidFill>
                  <a:srgbClr val="292929"/>
                </a:solidFill>
                <a:latin typeface="SimSun"/>
                <a:ea typeface="SimSun"/>
              </a:rPr>
              <a:t>04</a:t>
            </a:r>
          </a:p>
        </p:txBody>
      </p:sp>
      <p:sp>
        <p:nvSpPr>
          <p:cNvPr id="16" name=""/>
          <p:cNvSpPr/>
          <p:nvPr/>
        </p:nvSpPr>
        <p:spPr>
          <a:xfrm>
            <a:off x="858012" y="2389632"/>
            <a:ext cx="333756" cy="12710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wordArtVertRtl" wrap="none">
            <a:noAutofit/>
          </a:bodyPr>
          <a:p>
            <a:pPr indent="0">
              <a:lnSpc>
                <a:spcPts val="1314"/>
              </a:lnSpc>
            </a:pPr>
            <a:r>
              <a:rPr lang="en-US" b="1" sz="900">
                <a:solidFill>
                  <a:srgbClr val="292929"/>
                </a:solidFill>
                <a:latin typeface="SimSun"/>
              </a:rPr>
              <a:t>-O.-O-</a:t>
            </a:r>
          </a:p>
          <a:p>
            <a:pPr indent="0">
              <a:lnSpc>
                <a:spcPts val="1314"/>
              </a:lnSpc>
            </a:pPr>
            <a:r>
              <a:rPr lang="zh-CN" sz="900">
                <a:latin typeface="SimSun"/>
                <a:ea typeface="SimSun"/>
              </a:rPr>
              <a:t>芝照</a:t>
            </a:r>
            <a:r>
              <a:rPr lang="en-US" sz="900">
                <a:latin typeface="SimSun"/>
              </a:rPr>
              <a:t>®</a:t>
            </a:r>
            <a:r>
              <a:rPr lang="zh-CN" sz="900">
                <a:latin typeface="SimSun"/>
                <a:ea typeface="SimSun"/>
              </a:rPr>
              <a:t>密</a:t>
            </a:r>
            <a:r>
              <a:rPr lang="en-US" b="1" sz="900">
                <a:latin typeface="SimSun"/>
              </a:rPr>
              <a:t>-R</a:t>
            </a:r>
            <a:r>
              <a:rPr lang="zh-CN" sz="900">
                <a:latin typeface="SimSun"/>
                <a:ea typeface="SimSun"/>
              </a:rPr>
              <a:t>后野煨建长</a:t>
            </a:r>
          </a:p>
        </p:txBody>
      </p:sp>
      <p:sp>
        <p:nvSpPr>
          <p:cNvPr id="17" name=""/>
          <p:cNvSpPr/>
          <p:nvPr/>
        </p:nvSpPr>
        <p:spPr>
          <a:xfrm>
            <a:off x="1210056" y="4431792"/>
            <a:ext cx="8378952" cy="24170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0">
              <a:spcAft>
                <a:spcPts val="140"/>
              </a:spcAft>
            </a:pPr>
            <a:r>
              <a:rPr lang="zh-CN" sz="950">
                <a:latin typeface="Times New Roman"/>
                <a:ea typeface="Times New Roman"/>
              </a:rPr>
              <a:t>10    </a:t>
            </a:r>
            <a:r>
              <a:rPr lang="en-US" sz="950">
                <a:latin typeface="Times New Roman"/>
              </a:rPr>
              <a:t>10.5    </a:t>
            </a:r>
            <a:r>
              <a:rPr lang="zh-CN" sz="950">
                <a:latin typeface="Times New Roman"/>
                <a:ea typeface="Times New Roman"/>
              </a:rPr>
              <a:t>11    </a:t>
            </a:r>
            <a:r>
              <a:rPr lang="en-US" sz="950">
                <a:latin typeface="Times New Roman"/>
              </a:rPr>
              <a:t>11.5    </a:t>
            </a:r>
            <a:r>
              <a:rPr lang="zh-CN" sz="950">
                <a:latin typeface="Times New Roman"/>
                <a:ea typeface="Times New Roman"/>
              </a:rPr>
              <a:t>12    </a:t>
            </a:r>
            <a:r>
              <a:rPr lang="en-US" sz="950">
                <a:latin typeface="Times New Roman"/>
              </a:rPr>
              <a:t>12.5    </a:t>
            </a:r>
            <a:r>
              <a:rPr lang="zh-CN" sz="950">
                <a:latin typeface="Times New Roman"/>
                <a:ea typeface="Times New Roman"/>
              </a:rPr>
              <a:t>13    </a:t>
            </a:r>
            <a:r>
              <a:rPr lang="en-US" sz="950">
                <a:latin typeface="Times New Roman"/>
              </a:rPr>
              <a:t>13.5    </a:t>
            </a:r>
            <a:r>
              <a:rPr lang="zh-CN" sz="950">
                <a:latin typeface="Times New Roman"/>
                <a:ea typeface="Times New Roman"/>
              </a:rPr>
              <a:t>14    </a:t>
            </a:r>
            <a:r>
              <a:rPr lang="en-US" sz="950">
                <a:latin typeface="Times New Roman"/>
              </a:rPr>
              <a:t>14.5    </a:t>
            </a:r>
            <a:r>
              <a:rPr lang="zh-CN" sz="950">
                <a:latin typeface="Times New Roman"/>
                <a:ea typeface="Times New Roman"/>
              </a:rPr>
              <a:t>15             - 10    </a:t>
            </a:r>
            <a:r>
              <a:rPr lang="en-US" sz="950">
                <a:latin typeface="Times New Roman"/>
              </a:rPr>
              <a:t>10.6    </a:t>
            </a:r>
            <a:r>
              <a:rPr lang="zh-CN" sz="950">
                <a:latin typeface="Times New Roman"/>
                <a:ea typeface="Times New Roman"/>
              </a:rPr>
              <a:t>11    </a:t>
            </a:r>
            <a:r>
              <a:rPr lang="en-US" sz="950">
                <a:latin typeface="Times New Roman"/>
              </a:rPr>
              <a:t>11.6    </a:t>
            </a:r>
            <a:r>
              <a:rPr lang="zh-CN" sz="950">
                <a:latin typeface="Times New Roman"/>
                <a:ea typeface="Times New Roman"/>
              </a:rPr>
              <a:t>12    </a:t>
            </a:r>
            <a:r>
              <a:rPr lang="en-US" sz="950">
                <a:latin typeface="Times New Roman"/>
              </a:rPr>
              <a:t>12.6    </a:t>
            </a:r>
            <a:r>
              <a:rPr lang="zh-CN" sz="950">
                <a:latin typeface="Times New Roman"/>
                <a:ea typeface="Times New Roman"/>
              </a:rPr>
              <a:t>13    </a:t>
            </a:r>
            <a:r>
              <a:rPr lang="en-US" sz="950">
                <a:latin typeface="Times New Roman"/>
              </a:rPr>
              <a:t>13.5    </a:t>
            </a:r>
            <a:r>
              <a:rPr lang="zh-CN" sz="950">
                <a:latin typeface="Times New Roman"/>
                <a:ea typeface="Times New Roman"/>
              </a:rPr>
              <a:t>14    </a:t>
            </a:r>
            <a:r>
              <a:rPr lang="en-US" sz="950">
                <a:latin typeface="Times New Roman"/>
              </a:rPr>
              <a:t>14.5    </a:t>
            </a:r>
            <a:r>
              <a:rPr lang="zh-CN" sz="950">
                <a:latin typeface="Times New Roman"/>
                <a:ea typeface="Times New Roman"/>
              </a:rPr>
              <a:t>16</a:t>
            </a:r>
          </a:p>
          <a:p>
            <a:pPr algn="ctr" indent="0"/>
            <a:r>
              <a:rPr lang="zh-CN" sz="1000">
                <a:latin typeface="SimHei"/>
                <a:ea typeface="SimHei"/>
              </a:rPr>
              <a:t>水平速度的平方根</a:t>
            </a:r>
            <a:r>
              <a:rPr lang="zh-CN" sz="1000">
                <a:solidFill>
                  <a:srgbClr val="292929"/>
                </a:solidFill>
                <a:latin typeface="SimHei"/>
                <a:ea typeface="SimHei"/>
              </a:rPr>
              <a:t>俨寻</a:t>
            </a:r>
            <a:r>
              <a:rPr lang="zh-CN" sz="1000">
                <a:latin typeface="SimHei"/>
                <a:ea typeface="SimHei"/>
              </a:rPr>
              <a:t>水平速度的平方根</a:t>
            </a:r>
            <a:r>
              <a:rPr lang="zh-CN" sz="1000">
                <a:solidFill>
                  <a:srgbClr val="292929"/>
                </a:solidFill>
                <a:latin typeface="SimHei"/>
                <a:ea typeface="SimHei"/>
              </a:rPr>
              <a:t>册％。</a:t>
            </a:r>
            <a:r>
              <a:rPr lang="zh-CN" sz="850">
                <a:solidFill>
                  <a:srgbClr val="292929"/>
                </a:solidFill>
                <a:latin typeface="SimSun"/>
                <a:ea typeface="SimSun"/>
              </a:rPr>
              <a:t>5)</a:t>
            </a:r>
          </a:p>
          <a:p>
            <a:pPr algn="just" indent="558800">
              <a:lnSpc>
                <a:spcPts val="3360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可知，</a:t>
            </a:r>
            <a:r>
              <a:rPr lang="en-US" sz="2400">
                <a:solidFill>
                  <a:srgbClr val="4E0000"/>
                </a:solidFill>
                <a:latin typeface="SimSun"/>
              </a:rPr>
              <a:t>△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m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对减速推动力的敏感性较低，在有效水 平速度范围内其敏感性绝对值均小于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0.1,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仅考虑燃料 优化时，嫦娥三号不必实时精确测定的值；而</a:t>
            </a:r>
            <a:r>
              <a:rPr lang="en-US" sz="950">
                <a:solidFill>
                  <a:srgbClr val="4E0000"/>
                </a:solidFill>
                <a:latin typeface="Times New Roman"/>
              </a:rPr>
              <a:t>^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m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对平 均飞行器质量的敏感性较大，始终在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1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左右且随着的增 加而减小，对飞行器质量的测量精度须严格控制。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203960" y="556260"/>
            <a:ext cx="8474964" cy="5501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114300"/>
            <a:r>
              <a:rPr lang="zh-CN" sz="3600">
                <a:latin typeface="SimSun"/>
                <a:ea typeface="SimSun"/>
              </a:rPr>
              <a:t>模型建立与求解                    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XIXN</a:t>
            </a:r>
            <a:r>
              <a:rPr lang="en-US" b="1" u="sng" sz="2500">
                <a:solidFill>
                  <a:srgbClr val="1C1A1A"/>
                </a:solidFill>
                <a:latin typeface="SimSun"/>
              </a:rPr>
              <a:t>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KAOTONO</a:t>
            </a:r>
            <a:r>
              <a:rPr lang="en-US" b="1" u="sng" sz="2500">
                <a:solidFill>
                  <a:srgbClr val="1C1A1A"/>
                </a:solidFill>
                <a:latin typeface="SimSun"/>
              </a:rPr>
              <a:t>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UNIV6RSI^&lt;</a:t>
            </a:r>
          </a:p>
        </p:txBody>
      </p:sp>
      <p:sp>
        <p:nvSpPr>
          <p:cNvPr id="3" name=""/>
          <p:cNvSpPr/>
          <p:nvPr/>
        </p:nvSpPr>
        <p:spPr>
          <a:xfrm>
            <a:off x="1203960" y="1418844"/>
            <a:ext cx="8474964" cy="50276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lnSpc>
                <a:spcPts val="3348"/>
              </a:lnSpc>
            </a:pPr>
            <a:r>
              <a:rPr lang="en-US" sz="2700">
                <a:solidFill>
                  <a:srgbClr val="4E0000"/>
                </a:solidFill>
                <a:latin typeface="Garamond"/>
              </a:rPr>
              <a:t>3.3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着陆子区域安全度的误差分析</a:t>
            </a:r>
          </a:p>
          <a:p>
            <a:pPr algn="just" indent="533400">
              <a:lnSpc>
                <a:spcPts val="3348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前文通过子区域内标准化后的最高海拔、最低海拔 和最小可能坡角这三个指标衡量子区域的着陆安全程 度，整体上满足评价要求，但个别子区域出现错判的 现象，比如盆地地区。以理想着陆子区域错判率</a:t>
            </a:r>
            <a:r>
              <a:rPr lang="zh-CN" sz="2800">
                <a:solidFill>
                  <a:srgbClr val="4E0000"/>
                </a:solidFill>
                <a:latin typeface="Arial"/>
                <a:ea typeface="Arial"/>
              </a:rPr>
              <a:t>6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衡量 误差的大小，</a:t>
            </a:r>
            <a:r>
              <a:rPr lang="zh-CN" sz="2800">
                <a:solidFill>
                  <a:srgbClr val="4E0000"/>
                </a:solidFill>
                <a:latin typeface="Arial"/>
                <a:ea typeface="Arial"/>
              </a:rPr>
              <a:t>6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为求得理想着陆子区域数目中错判子区 域与总数的比值。</a:t>
            </a:r>
          </a:p>
          <a:p>
            <a:pPr algn="just" indent="533400">
              <a:lnSpc>
                <a:spcPts val="3378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认为子区域出现错判当且仅当其对应的安全度大于 等于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0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.62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，且标准化后的三个指标中至少一个指标大于 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0.9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。调整指标权重前，错判率为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2.2%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。不断随机调整 三个指标的权重，并计算相应的错判率，部分随机结 果及错判率如表所示。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7546848" y="512064"/>
            <a:ext cx="2151888" cy="592836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>
            <a:noAutofit/>
          </a:bodyPr>
          <a:p>
            <a:pPr algn="ctr" indent="0"/>
            <a:r>
              <a:rPr lang="zh-CN" sz="2500">
                <a:solidFill>
                  <a:srgbClr val="1C1A1A"/>
                </a:solidFill>
                <a:latin typeface="SimSun"/>
                <a:ea typeface="SimSun"/>
              </a:rPr>
              <a:t>障时</a:t>
            </a:r>
            <a:r>
              <a:rPr lang="zh-CN" sz="2500">
                <a:latin typeface="SimSun"/>
                <a:ea typeface="SimSun"/>
              </a:rPr>
              <a:t>戏乂亭</a:t>
            </a:r>
          </a:p>
          <a:p>
            <a:pPr marL="632020" indent="0"/>
            <a:r>
              <a:rPr lang="en-US" b="1" sz="550">
                <a:solidFill>
                  <a:srgbClr val="1C1A1A"/>
                </a:solidFill>
                <a:latin typeface="Constantia"/>
              </a:rPr>
              <a:t>XfAN JIAOTONG UNIVERSITY</a:t>
            </a:r>
          </a:p>
        </p:txBody>
      </p:sp>
      <p:sp>
        <p:nvSpPr>
          <p:cNvPr id="3" name=""/>
          <p:cNvSpPr/>
          <p:nvPr/>
        </p:nvSpPr>
        <p:spPr>
          <a:xfrm>
            <a:off x="1344168" y="585216"/>
            <a:ext cx="3468624" cy="539496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CN" sz="3600">
                <a:latin typeface="SimSun"/>
                <a:ea typeface="SimSun"/>
              </a:rPr>
              <a:t>模型建立与求解</a:t>
            </a: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1331976" y="1530096"/>
          <a:ext cx="8193024" cy="1728216"/>
        </p:xfrm>
        <a:graphic>
          <a:graphicData uri="http://schemas.openxmlformats.org/drawingml/2006/table">
            <a:tbl>
              <a:tblPr/>
              <a:tblGrid>
                <a:gridCol w="1642872"/>
                <a:gridCol w="1633728"/>
                <a:gridCol w="1636776"/>
                <a:gridCol w="1636776"/>
                <a:gridCol w="1642872"/>
              </a:tblGrid>
              <a:tr h="432816"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CN" sz="1800">
                          <a:latin typeface="SimSun"/>
                          <a:ea typeface="SimSun"/>
                        </a:rPr>
                        <a:t>指标</a:t>
                      </a:r>
                      <a:r>
                        <a:rPr lang="zh-CN" sz="1800">
                          <a:latin typeface="Calibri"/>
                          <a:ea typeface="Calibri"/>
                        </a:rPr>
                        <a:t>1</a:t>
                      </a:r>
                      <a:r>
                        <a:rPr lang="zh-CN" sz="1800">
                          <a:latin typeface="SimSun"/>
                          <a:ea typeface="SimSun"/>
                        </a:rPr>
                        <a:t>权重</a:t>
                      </a:r>
                    </a:p>
                  </a:txBody>
                  <a:tcPr marL="0" marR="0" marT="0" marB="0" anchor="b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CN" sz="1800">
                          <a:latin typeface="SimSun"/>
                          <a:ea typeface="SimSun"/>
                        </a:rPr>
                        <a:t>指标</a:t>
                      </a:r>
                      <a:r>
                        <a:rPr lang="zh-CN" sz="1800">
                          <a:latin typeface="Calibri"/>
                          <a:ea typeface="Calibri"/>
                        </a:rPr>
                        <a:t>2</a:t>
                      </a:r>
                      <a:r>
                        <a:rPr lang="zh-CN" sz="1800">
                          <a:latin typeface="SimSun"/>
                          <a:ea typeface="SimSun"/>
                        </a:rPr>
                        <a:t>权重</a:t>
                      </a:r>
                    </a:p>
                  </a:txBody>
                  <a:tcPr marL="0" marR="0" marT="0" marB="0" anchor="b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CN" sz="1800">
                          <a:latin typeface="SimSun"/>
                          <a:ea typeface="SimSun"/>
                        </a:rPr>
                        <a:t>指标</a:t>
                      </a:r>
                      <a:r>
                        <a:rPr lang="zh-CN" sz="1800">
                          <a:latin typeface="Calibri"/>
                          <a:ea typeface="Calibri"/>
                        </a:rPr>
                        <a:t>3</a:t>
                      </a:r>
                      <a:r>
                        <a:rPr lang="zh-CN" sz="1800">
                          <a:latin typeface="SimSun"/>
                          <a:ea typeface="SimSun"/>
                        </a:rPr>
                        <a:t>权重</a:t>
                      </a:r>
                    </a:p>
                  </a:txBody>
                  <a:tcPr marL="0" marR="0" marT="0" marB="0" anchor="b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CN" sz="1800">
                          <a:latin typeface="SimSun"/>
                          <a:ea typeface="SimSun"/>
                        </a:rPr>
                        <a:t>权重和</a:t>
                      </a:r>
                    </a:p>
                  </a:txBody>
                  <a:tcPr marL="0" marR="0" marT="0" marB="0" anchor="b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CN" sz="1800">
                          <a:latin typeface="SimSun"/>
                          <a:ea typeface="SimSun"/>
                        </a:rPr>
                        <a:t>错判率</a:t>
                      </a:r>
                    </a:p>
                  </a:txBody>
                  <a:tcPr marL="0" marR="0" marT="0" marB="0" anchor="b">
                    <a:solidFill>
                      <a:srgbClr val="DABEB7"/>
                    </a:solidFill>
                  </a:tcPr>
                </a:tc>
              </a:tr>
              <a:tr h="423672"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800">
                          <a:latin typeface="Calibri"/>
                        </a:rPr>
                        <a:t>0.91</a:t>
                      </a:r>
                    </a:p>
                  </a:txBody>
                  <a:tcPr marL="0" marR="0" marT="0" marB="0" anchor="ctr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800">
                          <a:latin typeface="Calibri"/>
                        </a:rPr>
                        <a:t>0.68</a:t>
                      </a:r>
                    </a:p>
                  </a:txBody>
                  <a:tcPr marL="0" marR="0" marT="0" marB="0" anchor="ctr">
                    <a:solidFill>
                      <a:srgbClr val="E1D8CF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800">
                          <a:latin typeface="Calibri"/>
                        </a:rPr>
                        <a:t>0.83</a:t>
                      </a:r>
                    </a:p>
                  </a:txBody>
                  <a:tcPr marL="0" marR="0" marT="0" marB="0" anchor="ctr">
                    <a:solidFill>
                      <a:srgbClr val="E1D8CF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800">
                          <a:latin typeface="Calibri"/>
                        </a:rPr>
                        <a:t>2.42</a:t>
                      </a:r>
                    </a:p>
                  </a:txBody>
                  <a:tcPr marL="0" marR="0" marT="0" marB="0" anchor="ctr">
                    <a:solidFill>
                      <a:srgbClr val="E1D8CF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CN" sz="1800">
                          <a:latin typeface="Calibri"/>
                          <a:ea typeface="Calibri"/>
                        </a:rPr>
                        <a:t>3.1%</a:t>
                      </a:r>
                    </a:p>
                  </a:txBody>
                  <a:tcPr marL="0" marR="0" marT="0" marB="0" anchor="ctr">
                    <a:solidFill>
                      <a:srgbClr val="DABEB7"/>
                    </a:solidFill>
                  </a:tcPr>
                </a:tc>
              </a:tr>
              <a:tr h="438912"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800">
                          <a:latin typeface="Calibri"/>
                        </a:rPr>
                        <a:t>0.88</a:t>
                      </a:r>
                    </a:p>
                  </a:txBody>
                  <a:tcPr marL="0" marR="0" marT="0" marB="0" anchor="ctr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800">
                          <a:latin typeface="Calibri"/>
                        </a:rPr>
                        <a:t>0.81</a:t>
                      </a:r>
                    </a:p>
                  </a:txBody>
                  <a:tcPr marL="0" marR="0" marT="0" marB="0" anchor="ctr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800">
                          <a:latin typeface="Calibri"/>
                        </a:rPr>
                        <a:t>0.67</a:t>
                      </a:r>
                    </a:p>
                  </a:txBody>
                  <a:tcPr marL="0" marR="0" marT="0" marB="0" anchor="ctr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800">
                          <a:latin typeface="Calibri"/>
                        </a:rPr>
                        <a:t>2.36</a:t>
                      </a:r>
                    </a:p>
                  </a:txBody>
                  <a:tcPr marL="0" marR="0" marT="0" marB="0" anchor="ctr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CN" sz="1800">
                          <a:latin typeface="Calibri"/>
                          <a:ea typeface="Calibri"/>
                        </a:rPr>
                        <a:t>1.8%</a:t>
                      </a:r>
                    </a:p>
                  </a:txBody>
                  <a:tcPr marL="0" marR="0" marT="0" marB="0" anchor="ctr">
                    <a:solidFill>
                      <a:srgbClr val="DABEB7"/>
                    </a:solidFill>
                  </a:tcPr>
                </a:tc>
              </a:tr>
              <a:tr h="432816"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800">
                          <a:latin typeface="Calibri"/>
                        </a:rPr>
                        <a:t>0.72</a:t>
                      </a:r>
                    </a:p>
                  </a:txBody>
                  <a:tcPr marL="0" marR="0" marT="0" marB="0" anchor="ctr">
                    <a:solidFill>
                      <a:srgbClr val="E1D8CF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800">
                          <a:latin typeface="Calibri"/>
                        </a:rPr>
                        <a:t>0.78</a:t>
                      </a:r>
                    </a:p>
                  </a:txBody>
                  <a:tcPr marL="0" marR="0" marT="0" marB="0" anchor="ctr">
                    <a:solidFill>
                      <a:srgbClr val="E1D8CF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800">
                          <a:latin typeface="Calibri"/>
                        </a:rPr>
                        <a:t>0.73</a:t>
                      </a:r>
                    </a:p>
                  </a:txBody>
                  <a:tcPr marL="0" marR="0" marT="0" marB="0" anchor="ctr">
                    <a:solidFill>
                      <a:srgbClr val="E1D8CF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800">
                          <a:latin typeface="Calibri"/>
                        </a:rPr>
                        <a:t>2.23</a:t>
                      </a:r>
                    </a:p>
                  </a:txBody>
                  <a:tcPr marL="0" marR="0" marT="0" marB="0" anchor="ctr">
                    <a:solidFill>
                      <a:srgbClr val="E1D8CF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CN" sz="1800">
                          <a:latin typeface="Calibri"/>
                          <a:ea typeface="Calibri"/>
                        </a:rPr>
                        <a:t>1.6%</a:t>
                      </a:r>
                    </a:p>
                  </a:txBody>
                  <a:tcPr marL="0" marR="0" marT="0" marB="0" anchor="ctr">
                    <a:solidFill>
                      <a:srgbClr val="E1D8CF"/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231392" y="3529584"/>
            <a:ext cx="8342376" cy="777240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>
            <a:noAutofit/>
          </a:bodyPr>
          <a:p>
            <a:pPr algn="just" indent="520700">
              <a:lnSpc>
                <a:spcPts val="3192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通过比较各随机结果对应的错判率，最终得到修正 盆地错判问题后的子区域安全度表达式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D'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:</a:t>
            </a:r>
          </a:p>
        </p:txBody>
      </p:sp>
      <p:sp>
        <p:nvSpPr>
          <p:cNvPr id="6" name=""/>
          <p:cNvSpPr/>
          <p:nvPr/>
        </p:nvSpPr>
        <p:spPr>
          <a:xfrm>
            <a:off x="3462528" y="4599432"/>
            <a:ext cx="822960" cy="231648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i="1" sz="2000">
                <a:latin typeface="Times New Roman"/>
              </a:rPr>
              <a:t>D</a:t>
            </a:r>
            <a:r>
              <a:rPr lang="en-US" i="1" baseline="30000" sz="2000">
                <a:latin typeface="Times New Roman"/>
              </a:rPr>
              <a:t>f</a:t>
            </a:r>
            <a:r>
              <a:rPr lang="en-US" i="1" sz="2000">
                <a:latin typeface="Times New Roman"/>
              </a:rPr>
              <a:t> =</a:t>
            </a:r>
            <a:r>
              <a:rPr lang="en-US" sz="2000">
                <a:latin typeface="Times New Roman"/>
              </a:rPr>
              <a:t> </a:t>
            </a:r>
            <a:r>
              <a:rPr lang="zh-CN" sz="2000">
                <a:latin typeface="Times New Roman"/>
                <a:ea typeface="Times New Roman"/>
              </a:rPr>
              <a:t>1 </a:t>
            </a:r>
            <a:r>
              <a:rPr lang="zh-CN" sz="2200">
                <a:latin typeface="Times New Roman"/>
                <a:ea typeface="Times New Roman"/>
              </a:rPr>
              <a:t>-</a:t>
            </a:r>
          </a:p>
        </p:txBody>
      </p:sp>
      <p:sp>
        <p:nvSpPr>
          <p:cNvPr id="7" name=""/>
          <p:cNvSpPr/>
          <p:nvPr/>
        </p:nvSpPr>
        <p:spPr>
          <a:xfrm>
            <a:off x="4818888" y="4468368"/>
            <a:ext cx="932688" cy="460248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sz="4100">
                <a:latin typeface="Times New Roman"/>
              </a:rPr>
              <a:t>(</a:t>
            </a:r>
            <a:r>
              <a:rPr lang="en-US" sz="2000">
                <a:latin typeface="Times New Roman"/>
              </a:rPr>
              <a:t>0.73/</a:t>
            </a:r>
          </a:p>
        </p:txBody>
      </p:sp>
      <p:sp>
        <p:nvSpPr>
          <p:cNvPr id="8" name=""/>
          <p:cNvSpPr/>
          <p:nvPr/>
        </p:nvSpPr>
        <p:spPr>
          <a:xfrm>
            <a:off x="5794248" y="4468368"/>
            <a:ext cx="2005584" cy="460248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>
            <a:noAutofit/>
          </a:bodyPr>
          <a:p>
            <a:pPr indent="254000"/>
            <a:r>
              <a:rPr lang="zh-CN" sz="1000">
                <a:latin typeface="SimSun"/>
                <a:ea typeface="SimSun"/>
              </a:rPr>
              <a:t>一 一一 </a:t>
            </a:r>
            <a:r>
              <a:rPr lang="zh-CN" sz="2000">
                <a:latin typeface="Times New Roman"/>
                <a:ea typeface="Times New Roman"/>
              </a:rPr>
              <a:t>~</a:t>
            </a:r>
          </a:p>
          <a:p>
            <a:pPr indent="0">
              <a:lnSpc>
                <a:spcPct val="75000"/>
              </a:lnSpc>
            </a:pPr>
            <a:r>
              <a:rPr lang="zh-CN" sz="2200">
                <a:latin typeface="Times New Roman"/>
                <a:ea typeface="Times New Roman"/>
              </a:rPr>
              <a:t>+ </a:t>
            </a:r>
            <a:r>
              <a:rPr lang="en-US" sz="2000">
                <a:latin typeface="Times New Roman"/>
              </a:rPr>
              <a:t>0.93</a:t>
            </a:r>
            <a:r>
              <a:rPr lang="en-US" i="1" sz="2000">
                <a:latin typeface="Times New Roman"/>
              </a:rPr>
              <a:t>h</a:t>
            </a:r>
            <a:r>
              <a:rPr lang="en-US" baseline="-25000" sz="1300">
                <a:latin typeface="Times New Roman"/>
              </a:rPr>
              <a:t>m</a:t>
            </a:r>
            <a:r>
              <a:rPr lang="en-US" sz="1300">
                <a:latin typeface="Times New Roman"/>
              </a:rPr>
              <a:t>j</a:t>
            </a:r>
            <a:r>
              <a:rPr lang="en-US" baseline="-25000" sz="1300">
                <a:latin typeface="Times New Roman"/>
              </a:rPr>
              <a:t>n</a:t>
            </a:r>
            <a:r>
              <a:rPr lang="en-US" sz="1300">
                <a:latin typeface="Times New Roman"/>
              </a:rPr>
              <a:t> </a:t>
            </a:r>
            <a:r>
              <a:rPr lang="zh-CN" sz="2200">
                <a:latin typeface="Times New Roman"/>
                <a:ea typeface="Times New Roman"/>
              </a:rPr>
              <a:t>+ </a:t>
            </a:r>
            <a:r>
              <a:rPr lang="en-US" sz="2000">
                <a:latin typeface="Times New Roman"/>
              </a:rPr>
              <a:t>0.65 </a:t>
            </a:r>
            <a:r>
              <a:rPr lang="en-US" i="1" sz="2000">
                <a:latin typeface="Times New Roman"/>
              </a:rPr>
              <a:t>i</a:t>
            </a:r>
            <a:r>
              <a:rPr lang="en-US" sz="4100">
                <a:latin typeface="Times New Roman"/>
              </a:rPr>
              <a:t> j</a:t>
            </a:r>
          </a:p>
        </p:txBody>
      </p:sp>
      <p:sp>
        <p:nvSpPr>
          <p:cNvPr id="9" name=""/>
          <p:cNvSpPr/>
          <p:nvPr/>
        </p:nvSpPr>
        <p:spPr>
          <a:xfrm>
            <a:off x="4322064" y="4450080"/>
            <a:ext cx="460248" cy="5882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/>
            <a:r>
              <a:rPr lang="zh-CN" sz="2000">
                <a:latin typeface="Times New Roman"/>
                <a:ea typeface="Times New Roman"/>
              </a:rPr>
              <a:t>1</a:t>
            </a:r>
          </a:p>
          <a:p>
            <a:pPr algn="just" indent="0"/>
            <a:r>
              <a:rPr lang="zh-CN" sz="2000">
                <a:latin typeface="Times New Roman"/>
                <a:ea typeface="Times New Roman"/>
              </a:rPr>
              <a:t>231</a:t>
            </a:r>
          </a:p>
        </p:txBody>
      </p:sp>
      <p:sp>
        <p:nvSpPr>
          <p:cNvPr id="10" name=""/>
          <p:cNvSpPr/>
          <p:nvPr/>
        </p:nvSpPr>
        <p:spPr>
          <a:xfrm>
            <a:off x="1222248" y="5227320"/>
            <a:ext cx="8369808" cy="1624584"/>
          </a:xfrm>
          <a:prstGeom prst="rect">
            <a:avLst/>
          </a:prstGeom>
          <a:solidFill>
            <a:srgbClr val="D7CEC5"/>
          </a:solidFill>
        </p:spPr>
        <p:txBody>
          <a:bodyPr lIns="0" tIns="0" rIns="0" bIns="0">
            <a:noAutofit/>
          </a:bodyPr>
          <a:p>
            <a:pPr algn="just" indent="520700">
              <a:lnSpc>
                <a:spcPts val="3384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子区域内标准化后的最低海拔所对应权重较大，其 他两个指标对应权重较小。实际计算各子区域安全度 及模拟退火求解时已采用优化后的子区域安全度计算 方式。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7562088" y="527304"/>
            <a:ext cx="2118360" cy="576072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1347216" y="612648"/>
            <a:ext cx="1984248" cy="4724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3600">
                <a:latin typeface="SimSun"/>
                <a:ea typeface="SimSun"/>
              </a:rPr>
              <a:t>模型拓展</a:t>
            </a:r>
          </a:p>
        </p:txBody>
      </p:sp>
      <p:sp>
        <p:nvSpPr>
          <p:cNvPr id="4" name=""/>
          <p:cNvSpPr/>
          <p:nvPr/>
        </p:nvSpPr>
        <p:spPr>
          <a:xfrm>
            <a:off x="1200912" y="1399032"/>
            <a:ext cx="8458200" cy="33345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533400">
              <a:lnSpc>
                <a:spcPts val="3366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在嫦娥三号飞行过程中所出现的轨道偏差不可避免， 尤其在最后的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15km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动力下降阶段表现得更为明显。在 嫦娥三号进行月面勘探工作时，微小的各方位姿态调 整也有利于勘探工作的多样化。因此我们需要针对嫦 娥三号的不同状态，调整其姿态，确保其不出现大距 离偏离轨道的情况。此处根据嫦娥三号拥有的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16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台小 型姿态调整发动机，将其分为平移动力源、抬升动力 源与旋转动力源三类。</a:t>
            </a:r>
          </a:p>
        </p:txBody>
      </p:sp>
      <p:sp>
        <p:nvSpPr>
          <p:cNvPr id="5" name=""/>
          <p:cNvSpPr/>
          <p:nvPr/>
        </p:nvSpPr>
        <p:spPr>
          <a:xfrm>
            <a:off x="3477768" y="5148072"/>
            <a:ext cx="981456" cy="33223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2400">
                <a:latin typeface="Times New Roman"/>
              </a:rPr>
              <a:t>tan </a:t>
            </a:r>
            <a:r>
              <a:rPr lang="zh-CN" i="1" sz="2400">
                <a:latin typeface="Times New Roman"/>
                <a:ea typeface="Times New Roman"/>
              </a:rPr>
              <a:t>/3'=</a:t>
            </a:r>
          </a:p>
        </p:txBody>
      </p:sp>
      <p:sp>
        <p:nvSpPr>
          <p:cNvPr id="6" name=""/>
          <p:cNvSpPr/>
          <p:nvPr/>
        </p:nvSpPr>
        <p:spPr>
          <a:xfrm>
            <a:off x="3395472" y="6120384"/>
            <a:ext cx="1014984" cy="6217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88900">
              <a:spcAft>
                <a:spcPts val="560"/>
              </a:spcAft>
            </a:pPr>
            <a:r>
              <a:rPr lang="en-US" baseline="30000" sz="4100">
                <a:latin typeface="Times New Roman"/>
              </a:rPr>
              <a:t>tan</a:t>
            </a:r>
            <a:r>
              <a:rPr lang="en-US" sz="4100">
                <a:latin typeface="Times New Roman"/>
              </a:rPr>
              <a:t> </a:t>
            </a:r>
            <a:r>
              <a:rPr lang="en-US" i="1" sz="2300">
                <a:latin typeface="Arial"/>
              </a:rPr>
              <a:t>/'=</a:t>
            </a:r>
          </a:p>
          <a:p>
            <a:pPr indent="0"/>
            <a:r>
              <a:rPr lang="zh-CN" b="1" sz="550">
                <a:latin typeface="Constantia"/>
                <a:ea typeface="Constantia"/>
              </a:rPr>
              <a:t>V</a:t>
            </a:r>
          </a:p>
        </p:txBody>
      </p:sp>
      <p:sp>
        <p:nvSpPr>
          <p:cNvPr id="7" name=""/>
          <p:cNvSpPr/>
          <p:nvPr/>
        </p:nvSpPr>
        <p:spPr>
          <a:xfrm>
            <a:off x="4529328" y="4965192"/>
            <a:ext cx="1627632" cy="17282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lnSpc>
                <a:spcPts val="3704"/>
              </a:lnSpc>
            </a:pPr>
            <a:r>
              <a:rPr lang="zh-CN" sz="1900">
                <a:latin typeface="SimSun"/>
                <a:ea typeface="SimSun"/>
              </a:rPr>
              <a:t>一 </a:t>
            </a:r>
            <a:r>
              <a:rPr lang="en-US" i="1" sz="2400">
                <a:latin typeface="Times New Roman"/>
              </a:rPr>
              <a:t>L</a:t>
            </a:r>
            <a:r>
              <a:rPr lang="en-US" sz="2400">
                <a:latin typeface="Times New Roman"/>
              </a:rPr>
              <a:t> sin </a:t>
            </a:r>
            <a:r>
              <a:rPr lang="en-US" i="1" sz="2300">
                <a:latin typeface="Arial"/>
              </a:rPr>
              <a:t>p </a:t>
            </a:r>
            <a:r>
              <a:rPr lang="en-US" i="1" sz="2400">
                <a:latin typeface="Times New Roman"/>
              </a:rPr>
              <a:t>L</a:t>
            </a:r>
            <a:r>
              <a:rPr lang="en-US" sz="2400">
                <a:latin typeface="Times New Roman"/>
              </a:rPr>
              <a:t> cos </a:t>
            </a:r>
            <a:r>
              <a:rPr lang="en-US" i="1" sz="2300">
                <a:latin typeface="Arial"/>
              </a:rPr>
              <a:t>p</a:t>
            </a:r>
            <a:r>
              <a:rPr lang="en-US" i="1" sz="2400">
                <a:latin typeface="Times New Roman"/>
              </a:rPr>
              <a:t>cos</a:t>
            </a:r>
            <a:r>
              <a:rPr lang="en-US" i="1" sz="2300">
                <a:latin typeface="Arial"/>
              </a:rPr>
              <a:t>/ </a:t>
            </a:r>
            <a:r>
              <a:rPr lang="en-US" i="1" sz="2400">
                <a:latin typeface="Times New Roman"/>
              </a:rPr>
              <a:t>L</a:t>
            </a:r>
            <a:r>
              <a:rPr lang="en-US" sz="2400">
                <a:latin typeface="Times New Roman"/>
              </a:rPr>
              <a:t> cos </a:t>
            </a:r>
            <a:r>
              <a:rPr lang="en-US" i="1" sz="2300">
                <a:latin typeface="Arial"/>
              </a:rPr>
              <a:t>p</a:t>
            </a:r>
            <a:r>
              <a:rPr lang="en-US" sz="2400">
                <a:latin typeface="Times New Roman"/>
              </a:rPr>
              <a:t> sin </a:t>
            </a:r>
            <a:r>
              <a:rPr lang="en-US" i="1" sz="2300">
                <a:latin typeface="Arial"/>
              </a:rPr>
              <a:t>/ </a:t>
            </a:r>
            <a:r>
              <a:rPr lang="en-US" i="1" sz="2400">
                <a:latin typeface="Times New Roman"/>
              </a:rPr>
              <a:t>L</a:t>
            </a:r>
            <a:r>
              <a:rPr lang="en-US" sz="2400">
                <a:latin typeface="Times New Roman"/>
              </a:rPr>
              <a:t> cos </a:t>
            </a:r>
            <a:r>
              <a:rPr lang="en-US" i="1" sz="2300">
                <a:latin typeface="Arial"/>
              </a:rPr>
              <a:t>p</a:t>
            </a:r>
            <a:r>
              <a:rPr lang="en-US" i="1" sz="2400">
                <a:latin typeface="Times New Roman"/>
              </a:rPr>
              <a:t>cos </a:t>
            </a:r>
            <a:r>
              <a:rPr lang="en-US" i="1" sz="2300">
                <a:latin typeface="Arial"/>
              </a:rPr>
              <a:t>/</a:t>
            </a:r>
          </a:p>
        </p:txBody>
      </p:sp>
      <p:sp>
        <p:nvSpPr>
          <p:cNvPr id="8" name=""/>
          <p:cNvSpPr/>
          <p:nvPr/>
        </p:nvSpPr>
        <p:spPr>
          <a:xfrm>
            <a:off x="6269736" y="5184648"/>
            <a:ext cx="438912" cy="2286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r" indent="0"/>
            <a:r>
              <a:rPr lang="zh-CN" sz="1900">
                <a:latin typeface="SimSun"/>
                <a:ea typeface="SimSun"/>
              </a:rPr>
              <a:t>=±</a:t>
            </a:r>
          </a:p>
        </p:txBody>
      </p:sp>
      <p:sp>
        <p:nvSpPr>
          <p:cNvPr id="9" name=""/>
          <p:cNvSpPr/>
          <p:nvPr/>
        </p:nvSpPr>
        <p:spPr>
          <a:xfrm>
            <a:off x="6763512" y="4965192"/>
            <a:ext cx="676656" cy="7589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lnSpc>
                <a:spcPct val="126000"/>
              </a:lnSpc>
            </a:pPr>
            <a:r>
              <a:rPr lang="en-US" sz="2400">
                <a:latin typeface="Times New Roman"/>
              </a:rPr>
              <a:t>tan </a:t>
            </a:r>
            <a:r>
              <a:rPr lang="en-US" i="1" sz="2300">
                <a:latin typeface="Arial"/>
              </a:rPr>
              <a:t>p </a:t>
            </a:r>
            <a:r>
              <a:rPr lang="en-US" sz="2400">
                <a:latin typeface="Times New Roman"/>
              </a:rPr>
              <a:t>cos</a:t>
            </a:r>
            <a:r>
              <a:rPr lang="en-US" i="1" sz="2300">
                <a:latin typeface="Arial"/>
              </a:rPr>
              <a:t>/</a:t>
            </a:r>
          </a:p>
        </p:txBody>
      </p:sp>
      <p:sp>
        <p:nvSpPr>
          <p:cNvPr id="10" name=""/>
          <p:cNvSpPr/>
          <p:nvPr/>
        </p:nvSpPr>
        <p:spPr>
          <a:xfrm>
            <a:off x="6220968" y="6153912"/>
            <a:ext cx="1097280" cy="29870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CN" sz="1900">
                <a:latin typeface="SimSun"/>
                <a:ea typeface="SimSun"/>
              </a:rPr>
              <a:t>=± </a:t>
            </a:r>
            <a:r>
              <a:rPr lang="en-US" sz="2400">
                <a:latin typeface="Times New Roman"/>
              </a:rPr>
              <a:t>tan </a:t>
            </a:r>
            <a:r>
              <a:rPr lang="zh-CN" i="1" sz="2300">
                <a:latin typeface="Arial"/>
                <a:ea typeface="Arial"/>
              </a:rPr>
              <a:t>/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7562088" y="527304"/>
            <a:ext cx="2118360" cy="576072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1347216" y="612648"/>
            <a:ext cx="1984248" cy="4724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3600">
                <a:latin typeface="SimSun"/>
                <a:ea typeface="SimSun"/>
              </a:rPr>
              <a:t>模型拓展</a:t>
            </a: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1450848" y="1551432"/>
          <a:ext cx="3776472" cy="1722120"/>
        </p:xfrm>
        <a:graphic>
          <a:graphicData uri="http://schemas.openxmlformats.org/drawingml/2006/table">
            <a:tbl>
              <a:tblPr/>
              <a:tblGrid>
                <a:gridCol w="1066800"/>
                <a:gridCol w="1514856"/>
                <a:gridCol w="509016"/>
                <a:gridCol w="685800"/>
              </a:tblGrid>
              <a:tr h="417576">
                <a:tc rowSpan="2"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2400">
                          <a:latin typeface="Times New Roman"/>
                        </a:rPr>
                        <a:t>r</a:t>
                      </a:r>
                    </a:p>
                    <a:p>
                      <a:pPr indent="139700">
                        <a:lnSpc>
                          <a:spcPct val="75000"/>
                        </a:lnSpc>
                      </a:pPr>
                      <a:r>
                        <a:rPr lang="en-US" baseline="30000" sz="3700">
                          <a:latin typeface="Times New Roman"/>
                        </a:rPr>
                        <a:t>tan</a:t>
                      </a:r>
                      <a:r>
                        <a:rPr lang="en-US" sz="3700">
                          <a:latin typeface="Times New Roman"/>
                        </a:rPr>
                        <a:t> </a:t>
                      </a:r>
                      <a:r>
                        <a:rPr lang="zh-CN" i="1" sz="2400">
                          <a:latin typeface="Times New Roman"/>
                          <a:ea typeface="Times New Roman"/>
                        </a:rPr>
                        <a:t>&amp;</a:t>
                      </a:r>
                      <a:r>
                        <a:rPr lang="zh-CN" sz="2400">
                          <a:latin typeface="Times New Roman"/>
                          <a:ea typeface="Times New Roman"/>
                        </a:rPr>
                        <a:t> =</a:t>
                      </a:r>
                    </a:p>
                  </a:txBody>
                  <a:tcPr marL="0" marR="0" marT="0" marB="0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indent="292100"/>
                      <a:r>
                        <a:rPr lang="zh-CN" sz="1800">
                          <a:latin typeface="SimSun"/>
                          <a:ea typeface="SimSun"/>
                        </a:rPr>
                        <a:t>一 </a:t>
                      </a:r>
                      <a:r>
                        <a:rPr lang="en-US" i="1" sz="2200">
                          <a:latin typeface="Times New Roman"/>
                        </a:rPr>
                        <a:t>L</a:t>
                      </a:r>
                      <a:r>
                        <a:rPr lang="en-US" sz="2200">
                          <a:latin typeface="Times New Roman"/>
                        </a:rPr>
                        <a:t> sin </a:t>
                      </a:r>
                      <a:r>
                        <a:rPr lang="zh-CN" i="1" sz="2400">
                          <a:latin typeface="Times New Roman"/>
                          <a:ea typeface="Times New Roman"/>
                        </a:rPr>
                        <a:t>&amp;</a:t>
                      </a:r>
                    </a:p>
                  </a:txBody>
                  <a:tcPr marL="0" marR="0" marT="0" marB="0" anchor="b">
                    <a:solidFill>
                      <a:srgbClr val="E1D8CF"/>
                    </a:solidFill>
                  </a:tcPr>
                </a:tc>
                <a:tc rowSpan="2"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en-US" i="1" sz="2400">
                          <a:latin typeface="Times New Roman"/>
                        </a:rPr>
                        <a:t>=±</a:t>
                      </a:r>
                    </a:p>
                  </a:txBody>
                  <a:tcPr marL="0" marR="0" marT="0" marB="0" anchor="ctr">
                    <a:solidFill>
                      <a:srgbClr val="E1D8CF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2200">
                          <a:latin typeface="Times New Roman"/>
                        </a:rPr>
                        <a:t>tan </a:t>
                      </a:r>
                      <a:r>
                        <a:rPr lang="zh-CN" i="1" sz="2400">
                          <a:latin typeface="Times New Roman"/>
                          <a:ea typeface="Times New Roman"/>
                        </a:rPr>
                        <a:t>&amp;</a:t>
                      </a:r>
                    </a:p>
                  </a:txBody>
                  <a:tcPr marL="0" marR="0" marT="0" marB="0" anchor="b">
                    <a:solidFill>
                      <a:srgbClr val="E1D8CF"/>
                    </a:solidFill>
                  </a:tcPr>
                </a:tc>
              </a:tr>
              <a:tr h="466344">
                <a:tc vMerge="1">
                  <a:txBody>
                    <a:bodyPr lIns="0" tIns="0" rIns="0" bIns="0">
                      <a:noAutofit/>
                    </a:bodyPr>
                    <a:p>
                      <a:endParaRPr sz="23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i="1" sz="2200">
                          <a:latin typeface="Times New Roman"/>
                        </a:rPr>
                        <a:t>L</a:t>
                      </a:r>
                      <a:r>
                        <a:rPr lang="en-US" sz="2200">
                          <a:latin typeface="Times New Roman"/>
                        </a:rPr>
                        <a:t> cos </a:t>
                      </a:r>
                      <a:r>
                        <a:rPr lang="en-US" i="1" sz="2400">
                          <a:latin typeface="Times New Roman"/>
                        </a:rPr>
                        <a:t>&amp;</a:t>
                      </a:r>
                      <a:r>
                        <a:rPr lang="en-US" i="1" sz="2200">
                          <a:latin typeface="Times New Roman"/>
                        </a:rPr>
                        <a:t>cos</a:t>
                      </a:r>
                      <a:r>
                        <a:rPr lang="en-US" i="1" sz="2400">
                          <a:latin typeface="Times New Roman"/>
                        </a:rPr>
                        <a:t>/</a:t>
                      </a:r>
                    </a:p>
                  </a:txBody>
                  <a:tcPr marL="0" marR="0" marT="0" marB="0" anchor="b">
                    <a:solidFill>
                      <a:srgbClr val="E1D8CF"/>
                    </a:solidFill>
                  </a:tcPr>
                </a:tc>
                <a:tc vMerge="1">
                  <a:txBody>
                    <a:bodyPr lIns="0" tIns="0" rIns="0" bIns="0">
                      <a:noAutofit/>
                    </a:bodyPr>
                    <a:p>
                      <a:endParaRPr sz="23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2200">
                          <a:latin typeface="Times New Roman"/>
                        </a:rPr>
                        <a:t>cos</a:t>
                      </a:r>
                      <a:r>
                        <a:rPr lang="en-US" i="1" sz="2400">
                          <a:latin typeface="Times New Roman"/>
                        </a:rPr>
                        <a:t>/</a:t>
                      </a:r>
                    </a:p>
                  </a:txBody>
                  <a:tcPr marL="0" marR="0" marT="0" marB="0" anchor="b">
                    <a:solidFill>
                      <a:srgbClr val="E1D8CF"/>
                    </a:solidFill>
                  </a:tcPr>
                </a:tc>
              </a:tr>
              <a:tr h="420624">
                <a:tc rowSpan="2">
                  <a:txBody>
                    <a:bodyPr lIns="0" tIns="0" rIns="0" bIns="0">
                      <a:noAutofit/>
                    </a:bodyPr>
                    <a:p>
                      <a:pPr indent="139700">
                        <a:lnSpc>
                          <a:spcPct val="93000"/>
                        </a:lnSpc>
                      </a:pPr>
                      <a:r>
                        <a:rPr lang="en-US" sz="2200">
                          <a:latin typeface="Times New Roman"/>
                        </a:rPr>
                        <a:t>tan </a:t>
                      </a:r>
                      <a:r>
                        <a:rPr lang="zh-CN" i="1" sz="2400"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zh-CN" sz="2400">
                          <a:latin typeface="Times New Roman"/>
                          <a:ea typeface="Times New Roman"/>
                        </a:rPr>
                        <a:t>= 1</a:t>
                      </a:r>
                    </a:p>
                  </a:txBody>
                  <a:tcPr marL="0" marR="0" marT="0" marB="0" anchor="b">
                    <a:solidFill>
                      <a:srgbClr val="DABEB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i="1" sz="2200">
                          <a:latin typeface="Times New Roman"/>
                        </a:rPr>
                        <a:t>L</a:t>
                      </a:r>
                      <a:r>
                        <a:rPr lang="en-US" sz="2200">
                          <a:latin typeface="Times New Roman"/>
                        </a:rPr>
                        <a:t> cos </a:t>
                      </a:r>
                      <a:r>
                        <a:rPr lang="zh-CN" i="1" sz="2400">
                          <a:latin typeface="Times New Roman"/>
                          <a:ea typeface="Times New Roman"/>
                        </a:rPr>
                        <a:t>&amp;</a:t>
                      </a:r>
                      <a:r>
                        <a:rPr lang="zh-CN" sz="220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200">
                          <a:latin typeface="Times New Roman"/>
                        </a:rPr>
                        <a:t>sin </a:t>
                      </a:r>
                      <a:r>
                        <a:rPr lang="zh-CN" i="1" sz="2400">
                          <a:latin typeface="Times New Roman"/>
                          <a:ea typeface="Times New Roman"/>
                        </a:rPr>
                        <a:t>/</a:t>
                      </a:r>
                    </a:p>
                  </a:txBody>
                  <a:tcPr marL="0" marR="0" marT="0" marB="0" anchor="b">
                    <a:solidFill>
                      <a:srgbClr val="E1D8CF"/>
                    </a:solidFill>
                  </a:tcPr>
                </a:tc>
                <a:tc gridSpan="2" rowSpan="2"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i="1" sz="2400">
                          <a:latin typeface="Times New Roman"/>
                        </a:rPr>
                        <a:t>=</a:t>
                      </a:r>
                      <a:r>
                        <a:rPr lang="en-US" sz="2400">
                          <a:latin typeface="Times New Roman"/>
                        </a:rPr>
                        <a:t>± </a:t>
                      </a:r>
                      <a:r>
                        <a:rPr lang="en-US" sz="2200">
                          <a:latin typeface="Times New Roman"/>
                        </a:rPr>
                        <a:t>tan </a:t>
                      </a:r>
                      <a:r>
                        <a:rPr lang="zh-CN" i="1" sz="2400">
                          <a:latin typeface="Times New Roman"/>
                          <a:ea typeface="Times New Roman"/>
                        </a:rPr>
                        <a:t>/</a:t>
                      </a:r>
                    </a:p>
                  </a:txBody>
                  <a:tcPr marL="0" marR="0" marT="0" marB="0" anchor="ctr">
                    <a:solidFill>
                      <a:srgbClr val="E1D8CF"/>
                    </a:solidFill>
                  </a:tcPr>
                </a:tc>
                <a:tc hMerge="1" rowSpan="2">
                  <a:txBody>
                    <a:bodyPr lIns="0" tIns="0" rIns="0" bIns="0">
                      <a:noAutofit/>
                    </a:bodyPr>
                    <a:p>
                      <a:endParaRPr sz="2000"/>
                    </a:p>
                  </a:txBody>
                  <a:tcPr marL="0" marR="0" marT="0" marB="0"/>
                </a:tc>
              </a:tr>
              <a:tr h="417576">
                <a:tc vMerge="1">
                  <a:txBody>
                    <a:bodyPr lIns="0" tIns="0" rIns="0" bIns="0">
                      <a:noAutofit/>
                    </a:bodyPr>
                    <a:p>
                      <a:endParaRPr sz="20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i="1" sz="2200">
                          <a:latin typeface="Times New Roman"/>
                        </a:rPr>
                        <a:t>L</a:t>
                      </a:r>
                      <a:r>
                        <a:rPr lang="en-US" sz="2200">
                          <a:latin typeface="Times New Roman"/>
                        </a:rPr>
                        <a:t> cos </a:t>
                      </a:r>
                      <a:r>
                        <a:rPr lang="en-US" i="1" sz="2400">
                          <a:latin typeface="Times New Roman"/>
                        </a:rPr>
                        <a:t>&amp;</a:t>
                      </a:r>
                      <a:r>
                        <a:rPr lang="en-US" i="1" sz="2200">
                          <a:latin typeface="Times New Roman"/>
                        </a:rPr>
                        <a:t>cos</a:t>
                      </a:r>
                      <a:r>
                        <a:rPr lang="en-US" i="1" sz="2400">
                          <a:latin typeface="Times New Roman"/>
                        </a:rPr>
                        <a:t>/</a:t>
                      </a:r>
                    </a:p>
                  </a:txBody>
                  <a:tcPr marL="0" marR="0" marT="0" marB="0" anchor="b">
                    <a:solidFill>
                      <a:srgbClr val="E1D8CF"/>
                    </a:solidFill>
                  </a:tcPr>
                </a:tc>
                <a:tc gridSpan="2" vMerge="1">
                  <a:txBody>
                    <a:bodyPr lIns="0" tIns="0" rIns="0" bIns="0">
                      <a:noAutofit/>
                    </a:bodyPr>
                    <a:p>
                      <a:endParaRPr sz="2000"/>
                    </a:p>
                  </a:txBody>
                  <a:tcPr marL="0" marR="0" marT="0" marB="0"/>
                </a:tc>
                <a:tc hMerge="1" vMerge="1">
                  <a:txBody>
                    <a:bodyPr lIns="0" tIns="0" rIns="0" bIns="0">
                      <a:noAutofit/>
                    </a:bodyPr>
                    <a:p>
                      <a:endParaRPr sz="200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5401056" y="1554480"/>
            <a:ext cx="4026408" cy="17099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lnSpc>
                <a:spcPts val="2736"/>
              </a:lnSpc>
              <a:spcAft>
                <a:spcPts val="700"/>
              </a:spcAft>
            </a:pPr>
            <a:r>
              <a:rPr lang="en-US" sz="2300">
                <a:latin typeface="Times New Roman"/>
              </a:rPr>
              <a:t>'tan </a:t>
            </a:r>
            <a:r>
              <a:rPr lang="zh-CN" sz="1900">
                <a:latin typeface="SimSun"/>
                <a:ea typeface="SimSun"/>
              </a:rPr>
              <a:t>尸=</a:t>
            </a:r>
            <a:r>
              <a:rPr lang="en-US" strike="sngStrike" sz="2200">
                <a:latin typeface="Times New Roman"/>
              </a:rPr>
              <a:t>T</a:t>
            </a:r>
            <a:r>
              <a:rPr lang="en-US" u="sng" strike="sngStrike" sz="2200">
                <a:latin typeface="Times New Roman"/>
              </a:rPr>
              <a:t> </a:t>
            </a:r>
            <a:r>
              <a:rPr lang="en-US" strike="sngStrike" sz="2200">
                <a:latin typeface="Times New Roman"/>
              </a:rPr>
              <a:t>5in</a:t>
            </a:r>
            <a:r>
              <a:rPr lang="en-US" u="sng" strike="sngStrike" sz="2200">
                <a:latin typeface="Times New Roman"/>
              </a:rPr>
              <a:t> </a:t>
            </a:r>
            <a:r>
              <a:rPr lang="zh-CN" i="1" strike="sngStrike" sz="2200">
                <a:latin typeface="Arial"/>
                <a:ea typeface="Arial"/>
              </a:rPr>
              <a:t>&amp;</a:t>
            </a:r>
            <a:r>
              <a:rPr lang="zh-CN" sz="1900">
                <a:latin typeface="SimSun"/>
                <a:ea typeface="SimSun"/>
              </a:rPr>
              <a:t> ==± </a:t>
            </a:r>
            <a:r>
              <a:rPr lang="en-US" baseline="-25000" sz="1900">
                <a:latin typeface="SimSun"/>
              </a:rPr>
              <a:t>tan</a:t>
            </a:r>
            <a:r>
              <a:rPr lang="en-US" sz="1900">
                <a:latin typeface="SimSun"/>
              </a:rPr>
              <a:t> </a:t>
            </a:r>
            <a:r>
              <a:rPr lang="zh-CN" i="1" sz="1900">
                <a:latin typeface="SimSun"/>
                <a:ea typeface="SimSun"/>
              </a:rPr>
              <a:t>, </a:t>
            </a:r>
            <a:r>
              <a:rPr lang="en-US" i="1" sz="1900">
                <a:latin typeface="SimSun"/>
              </a:rPr>
              <a:t>L</a:t>
            </a:r>
            <a:r>
              <a:rPr lang="en-US" sz="2300">
                <a:latin typeface="Times New Roman"/>
              </a:rPr>
              <a:t>cos</a:t>
            </a:r>
            <a:r>
              <a:rPr lang="en-US" i="1" sz="1900">
                <a:latin typeface="SimSun"/>
              </a:rPr>
              <a:t>/</a:t>
            </a:r>
            <a:r>
              <a:rPr lang="en-US" sz="2300">
                <a:latin typeface="Times New Roman"/>
              </a:rPr>
              <a:t>cos </a:t>
            </a:r>
            <a:r>
              <a:rPr lang="zh-CN" i="1" sz="1900">
                <a:latin typeface="SimSun"/>
                <a:ea typeface="SimSun"/>
              </a:rPr>
              <a:t>&amp;</a:t>
            </a:r>
          </a:p>
          <a:p>
            <a:pPr algn="ctr" indent="0"/>
            <a:r>
              <a:rPr lang="en-US" i="1" sz="1900">
                <a:latin typeface="SimSun"/>
              </a:rPr>
              <a:t>, L</a:t>
            </a:r>
            <a:r>
              <a:rPr lang="en-US" sz="2300">
                <a:latin typeface="Times New Roman"/>
              </a:rPr>
              <a:t> sin </a:t>
            </a:r>
            <a:r>
              <a:rPr lang="en-US" i="1" sz="1900">
                <a:latin typeface="SimSun"/>
              </a:rPr>
              <a:t>/</a:t>
            </a:r>
            <a:r>
              <a:rPr lang="en-US" sz="2300">
                <a:latin typeface="Times New Roman"/>
              </a:rPr>
              <a:t>       </a:t>
            </a:r>
            <a:r>
              <a:rPr lang="zh-CN" sz="2300">
                <a:latin typeface="Times New Roman"/>
                <a:ea typeface="Times New Roman"/>
              </a:rPr>
              <a:t>: </a:t>
            </a:r>
            <a:r>
              <a:rPr lang="en-US" sz="2300">
                <a:latin typeface="Times New Roman"/>
              </a:rPr>
              <a:t>tan </a:t>
            </a:r>
            <a:r>
              <a:rPr lang="en-US" i="1" sz="1900">
                <a:latin typeface="SimSun"/>
              </a:rPr>
              <a:t>/</a:t>
            </a:r>
          </a:p>
          <a:p>
            <a:pPr indent="0"/>
            <a:r>
              <a:rPr lang="en-US" sz="2300">
                <a:latin typeface="Times New Roman"/>
              </a:rPr>
              <a:t>tan </a:t>
            </a:r>
            <a:r>
              <a:rPr lang="zh-CN" i="1" sz="1900">
                <a:latin typeface="SimSun"/>
                <a:ea typeface="SimSun"/>
              </a:rPr>
              <a:t>/ </a:t>
            </a:r>
            <a:r>
              <a:rPr lang="en-US" i="1" sz="1900">
                <a:latin typeface="SimSun"/>
              </a:rPr>
              <a:t>=</a:t>
            </a:r>
            <a:r>
              <a:rPr lang="zh-CN" sz="1900">
                <a:latin typeface="SimSun"/>
                <a:ea typeface="SimSun"/>
              </a:rPr>
              <a:t>---------=±--</a:t>
            </a:r>
            <a:r>
              <a:rPr lang="en-US" sz="1900">
                <a:latin typeface="SimSun"/>
              </a:rPr>
              <a:t>—</a:t>
            </a:r>
          </a:p>
          <a:p>
            <a:pPr algn="r" marR="242892" indent="0"/>
            <a:r>
              <a:rPr lang="en-US" i="1" sz="1900">
                <a:latin typeface="SimSun"/>
              </a:rPr>
              <a:t>L</a:t>
            </a:r>
            <a:r>
              <a:rPr lang="en-US" sz="2300">
                <a:latin typeface="Times New Roman"/>
              </a:rPr>
              <a:t> cos</a:t>
            </a:r>
            <a:r>
              <a:rPr lang="en-US" i="1" sz="1900">
                <a:latin typeface="SimSun"/>
              </a:rPr>
              <a:t>/</a:t>
            </a:r>
            <a:r>
              <a:rPr lang="en-US" sz="2300">
                <a:latin typeface="Times New Roman"/>
              </a:rPr>
              <a:t>cos </a:t>
            </a:r>
            <a:r>
              <a:rPr lang="zh-CN" i="1" sz="1900">
                <a:latin typeface="SimSun"/>
                <a:ea typeface="SimSun"/>
              </a:rPr>
              <a:t>&amp;</a:t>
            </a:r>
            <a:r>
              <a:rPr lang="zh-CN" sz="2300">
                <a:latin typeface="Times New Roman"/>
                <a:ea typeface="Times New Roman"/>
              </a:rPr>
              <a:t>    </a:t>
            </a:r>
            <a:r>
              <a:rPr lang="en-US" sz="2300">
                <a:latin typeface="Times New Roman"/>
              </a:rPr>
              <a:t>cos </a:t>
            </a:r>
            <a:r>
              <a:rPr lang="zh-CN" i="1" sz="1900">
                <a:latin typeface="SimSun"/>
                <a:ea typeface="SimSun"/>
              </a:rPr>
              <a:t>&amp;</a:t>
            </a:r>
          </a:p>
        </p:txBody>
      </p:sp>
      <p:sp>
        <p:nvSpPr>
          <p:cNvPr id="6" name=""/>
          <p:cNvSpPr/>
          <p:nvPr/>
        </p:nvSpPr>
        <p:spPr>
          <a:xfrm>
            <a:off x="1216152" y="3526536"/>
            <a:ext cx="8378952" cy="33406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520700">
              <a:lnSpc>
                <a:spcPts val="3358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观察两组角度变化可以发现，产生倾角的先后顺序 对实际旋转角度产生一定影响。第二步转动的角度会 等值输出，而第一步转动的角度随着第二部转动角度 的增大而增大，且均大于输入的角度原值。因此，以 将嫦娥三号抬升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15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度为例，应先开启的作为抬升动力 源的发动机，并根据地形使其产生小于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15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度支持力的 动力，后开启作为旋转动力源的发动机，使其旋转角 度等值输出，从而准确找到勘探方位。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2462784" y="2932176"/>
            <a:ext cx="6760464" cy="1490472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3468624" y="5190744"/>
            <a:ext cx="3090672" cy="1380744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1185672" y="554736"/>
            <a:ext cx="8513064" cy="51358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127000"/>
            <a:r>
              <a:rPr lang="zh-CN" sz="3600">
                <a:latin typeface="SimSun"/>
                <a:ea typeface="SimSun"/>
              </a:rPr>
              <a:t>模型拓展         倏</a:t>
            </a:r>
            <a:r>
              <a:rPr lang="zh-CN" sz="2000">
                <a:latin typeface="Times New Roman"/>
                <a:ea typeface="Times New Roman"/>
              </a:rPr>
              <a:t>I</a:t>
            </a:r>
            <a:r>
              <a:rPr lang="zh-CN" sz="3600">
                <a:latin typeface="SimSun"/>
                <a:ea typeface="SimSun"/>
              </a:rPr>
              <a:t>时登必</a:t>
            </a:r>
          </a:p>
          <a:p>
            <a:pPr algn="r" indent="0"/>
            <a:r>
              <a:rPr lang="en-US" b="1" sz="550">
                <a:latin typeface="Constantia"/>
              </a:rPr>
              <a:t>2 .                                                                                                </a:t>
            </a:r>
            <a:r>
              <a:rPr lang="en-US" b="1" sz="550">
                <a:solidFill>
                  <a:srgbClr val="1C1A1A"/>
                </a:solidFill>
                <a:latin typeface="Constantia"/>
              </a:rPr>
              <a:t>xr AN HAOTONG UNIVERSITY</a:t>
            </a:r>
          </a:p>
        </p:txBody>
      </p:sp>
      <p:sp>
        <p:nvSpPr>
          <p:cNvPr id="5" name=""/>
          <p:cNvSpPr/>
          <p:nvPr/>
        </p:nvSpPr>
        <p:spPr>
          <a:xfrm>
            <a:off x="1185672" y="1418844"/>
            <a:ext cx="8513064" cy="12024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546100">
              <a:lnSpc>
                <a:spcPts val="3360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因此需要在嫦娥三号底盘安装作为抬升动力源的发 动机，在四个侧面安装作为平移动力源的发动机，以 及在棱附近安装作为旋转动力源的发动机。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185672" y="1367028"/>
            <a:ext cx="3020568" cy="1813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marL="662500" indent="0"/>
            <a:r>
              <a:rPr lang="en-US" b="1" sz="850">
                <a:solidFill>
                  <a:srgbClr val="1C1A1A"/>
                </a:solidFill>
                <a:latin typeface="Arial"/>
              </a:rPr>
              <a:t>XI'AN JIAOTONG UNIVERSITY</a:t>
            </a:r>
          </a:p>
        </p:txBody>
      </p:sp>
      <p:sp>
        <p:nvSpPr>
          <p:cNvPr id="3" name=""/>
          <p:cNvSpPr/>
          <p:nvPr/>
        </p:nvSpPr>
        <p:spPr>
          <a:xfrm>
            <a:off x="3986784" y="2468880"/>
            <a:ext cx="2410968" cy="777240"/>
          </a:xfrm>
          <a:prstGeom prst="rect">
            <a:avLst/>
          </a:prstGeom>
          <a:solidFill>
            <a:srgbClr val="CB5A4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CN" b="1" sz="5600">
                <a:solidFill>
                  <a:srgbClr val="FFFFFF"/>
                </a:solidFill>
                <a:latin typeface="SimSun"/>
                <a:ea typeface="SimSun"/>
              </a:rPr>
              <a:t>谢谢!</a:t>
            </a:r>
          </a:p>
        </p:txBody>
      </p:sp>
      <p:sp>
        <p:nvSpPr>
          <p:cNvPr id="4" name=""/>
          <p:cNvSpPr/>
          <p:nvPr/>
        </p:nvSpPr>
        <p:spPr>
          <a:xfrm>
            <a:off x="3026664" y="4282440"/>
            <a:ext cx="6019800" cy="19354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spcAft>
                <a:spcPts val="700"/>
              </a:spcAft>
            </a:pPr>
            <a:r>
              <a:rPr lang="zh-CN" i="1" sz="3500">
                <a:solidFill>
                  <a:srgbClr val="292929"/>
                </a:solidFill>
                <a:latin typeface="Arial"/>
                <a:ea typeface="Arial"/>
              </a:rPr>
              <a:t>006</a:t>
            </a:r>
            <a:r>
              <a:rPr lang="zh-CN" i="1" sz="2700">
                <a:solidFill>
                  <a:srgbClr val="292929"/>
                </a:solidFill>
                <a:latin typeface="SimSun"/>
                <a:ea typeface="SimSun"/>
              </a:rPr>
              <a:t>队</a:t>
            </a:r>
          </a:p>
          <a:p>
            <a:pPr algn="ctr" indent="0">
              <a:spcAft>
                <a:spcPts val="2730"/>
              </a:spcAft>
            </a:pPr>
            <a:r>
              <a:rPr lang="zh-CN" sz="2700">
                <a:solidFill>
                  <a:srgbClr val="292929"/>
                </a:solidFill>
                <a:latin typeface="SimSun"/>
                <a:ea typeface="SimSun"/>
              </a:rPr>
              <a:t>王一凯裴哲浩肖宇</a:t>
            </a:r>
          </a:p>
          <a:p>
            <a:pPr algn="r" indent="0"/>
            <a:r>
              <a:rPr lang="en-US" sz="2500">
                <a:solidFill>
                  <a:srgbClr val="616D61"/>
                </a:solidFill>
                <a:latin typeface="Arial"/>
              </a:rPr>
              <a:t>2014-10.15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7562088" y="527304"/>
            <a:ext cx="2118360" cy="576072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1389888" y="612648"/>
            <a:ext cx="1905000" cy="4968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3600">
                <a:latin typeface="SimSun"/>
                <a:ea typeface="SimSun"/>
              </a:rPr>
              <a:t>问题分析</a:t>
            </a:r>
          </a:p>
        </p:txBody>
      </p:sp>
      <p:sp>
        <p:nvSpPr>
          <p:cNvPr id="4" name=""/>
          <p:cNvSpPr/>
          <p:nvPr/>
        </p:nvSpPr>
        <p:spPr>
          <a:xfrm>
            <a:off x="1182624" y="1600200"/>
            <a:ext cx="8409432" cy="46116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r" indent="0">
              <a:lnSpc>
                <a:spcPts val="3342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针对问题三，</a:t>
            </a:r>
            <a:r>
              <a:rPr lang="zh-CN" u="sng" sz="2500">
                <a:solidFill>
                  <a:srgbClr val="4E0000"/>
                </a:solidFill>
                <a:latin typeface="SimSun"/>
                <a:ea typeface="SimSun"/>
              </a:rPr>
              <a:t>姿态调整消耗的燃料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为着陆轨道误 差的主要来源，首先通过计算嫦娥三号的转动惯量得 到</a:t>
            </a:r>
            <a:r>
              <a:rPr lang="zh-CN" u="sng" sz="2500">
                <a:solidFill>
                  <a:srgbClr val="4E0000"/>
                </a:solidFill>
                <a:latin typeface="SimSun"/>
                <a:ea typeface="SimSun"/>
              </a:rPr>
              <a:t>冲量与转动角度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之间的关系，再基于冲量与燃料消 耗量的正比关系得到</a:t>
            </a:r>
            <a:r>
              <a:rPr lang="zh-CN" u="sng" sz="2500">
                <a:solidFill>
                  <a:srgbClr val="4E0000"/>
                </a:solidFill>
                <a:latin typeface="SimSun"/>
                <a:ea typeface="SimSun"/>
              </a:rPr>
              <a:t>转动角度与燃料消耗量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之间的关 系，然后在进行计算机仿真时加入</a:t>
            </a:r>
            <a:r>
              <a:rPr lang="zh-CN" sz="2500">
                <a:solidFill>
                  <a:srgbClr val="CC0000"/>
                </a:solidFill>
                <a:latin typeface="SimSun"/>
                <a:ea typeface="SimSun"/>
              </a:rPr>
              <a:t>燃料消耗修正项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， 得到燃料消耗计算产生的误差大小；控制策略方面， 为防止在</a:t>
            </a:r>
            <a:r>
              <a:rPr lang="zh-CN" u="sng" sz="2500">
                <a:solidFill>
                  <a:srgbClr val="4E0000"/>
                </a:solidFill>
                <a:latin typeface="SimSun"/>
                <a:ea typeface="SimSun"/>
              </a:rPr>
              <a:t>粗避障阶段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定量评价各子区域的安全程度时 出现个别错判现象，在定义</a:t>
            </a:r>
            <a:r>
              <a:rPr lang="zh-CN" sz="2500">
                <a:solidFill>
                  <a:srgbClr val="CC0000"/>
                </a:solidFill>
                <a:latin typeface="SimSun"/>
                <a:ea typeface="SimSun"/>
              </a:rPr>
              <a:t>错判率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的基础上不断调整 </a:t>
            </a:r>
            <a:r>
              <a:rPr lang="zh-CN" u="sng" sz="2500">
                <a:solidFill>
                  <a:srgbClr val="4E0000"/>
                </a:solidFill>
                <a:latin typeface="SimSun"/>
                <a:ea typeface="SimSun"/>
              </a:rPr>
              <a:t>各个指标权重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，根据相对应的错判率选择最优权重分 配，从而降低错判率。最后，分析主减速</a:t>
            </a:r>
            <a:r>
              <a:rPr lang="zh-CN" u="sng" sz="2500">
                <a:solidFill>
                  <a:srgbClr val="4E0000"/>
                </a:solidFill>
                <a:latin typeface="SimSun"/>
                <a:ea typeface="SimSun"/>
              </a:rPr>
              <a:t>段燃料消耗 增量对减速推动力、飞行器质量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等四项参数的</a:t>
            </a:r>
            <a:r>
              <a:rPr lang="zh-CN" sz="2500">
                <a:solidFill>
                  <a:srgbClr val="CC0000"/>
                </a:solidFill>
                <a:latin typeface="SimSun"/>
                <a:ea typeface="SimSun"/>
              </a:rPr>
              <a:t>敏感性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7546848" y="512064"/>
            <a:ext cx="2151888" cy="5928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/>
            <a:r>
              <a:rPr lang="zh-CN" sz="2500">
                <a:solidFill>
                  <a:srgbClr val="1C1A1A"/>
                </a:solidFill>
                <a:latin typeface="SimSun"/>
                <a:ea typeface="SimSun"/>
              </a:rPr>
              <a:t>障时</a:t>
            </a:r>
            <a:r>
              <a:rPr lang="zh-CN" sz="2500">
                <a:latin typeface="SimSun"/>
                <a:ea typeface="SimSun"/>
              </a:rPr>
              <a:t>戏乂亭</a:t>
            </a:r>
          </a:p>
          <a:p>
            <a:pPr marL="632020" indent="0"/>
            <a:r>
              <a:rPr lang="en-US" b="1" sz="550">
                <a:solidFill>
                  <a:srgbClr val="1C1A1A"/>
                </a:solidFill>
                <a:latin typeface="Constantia"/>
              </a:rPr>
              <a:t>XfAN JIAOTONG UNIVERSITY</a:t>
            </a:r>
          </a:p>
        </p:txBody>
      </p:sp>
      <p:sp>
        <p:nvSpPr>
          <p:cNvPr id="3" name=""/>
          <p:cNvSpPr/>
          <p:nvPr/>
        </p:nvSpPr>
        <p:spPr>
          <a:xfrm>
            <a:off x="1389888" y="612648"/>
            <a:ext cx="1905000" cy="4968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3600">
                <a:latin typeface="SimSun"/>
                <a:ea typeface="SimSun"/>
              </a:rPr>
              <a:t>问题分析</a:t>
            </a:r>
          </a:p>
        </p:txBody>
      </p:sp>
      <p:sp>
        <p:nvSpPr>
          <p:cNvPr id="4" name=""/>
          <p:cNvSpPr/>
          <p:nvPr/>
        </p:nvSpPr>
        <p:spPr>
          <a:xfrm>
            <a:off x="1207008" y="1600200"/>
            <a:ext cx="8372856" cy="20482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711200">
              <a:lnSpc>
                <a:spcPts val="3351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针对嫦娥三号飞行过程中姿态调整问题，本文在 模型拓展中通过对其</a:t>
            </a:r>
            <a:r>
              <a:rPr lang="zh-CN" u="sng" sz="2500">
                <a:solidFill>
                  <a:srgbClr val="4E0000"/>
                </a:solidFill>
                <a:latin typeface="SimSun"/>
                <a:ea typeface="SimSun"/>
              </a:rPr>
              <a:t>俯仰角和侧倾角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变化规律进行分 析，进一步探究嫦娥三号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16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台</a:t>
            </a:r>
            <a:r>
              <a:rPr lang="zh-CN" u="sng" sz="2500">
                <a:solidFill>
                  <a:srgbClr val="4E0000"/>
                </a:solidFill>
                <a:latin typeface="SimSun"/>
                <a:ea typeface="SimSun"/>
              </a:rPr>
              <a:t>小型姿态调整发动机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的 分布及各动力源配合实现</a:t>
            </a:r>
            <a:r>
              <a:rPr lang="zh-CN" u="sng" sz="2500">
                <a:solidFill>
                  <a:srgbClr val="4E0000"/>
                </a:solidFill>
                <a:latin typeface="SimSun"/>
                <a:ea typeface="SimSun"/>
              </a:rPr>
              <a:t>移动、旋转、调姿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的方法和 可能性。</a:t>
            </a:r>
          </a:p>
        </p:txBody>
      </p:sp>
      <p:sp>
        <p:nvSpPr>
          <p:cNvPr id="5" name=""/>
          <p:cNvSpPr/>
          <p:nvPr/>
        </p:nvSpPr>
        <p:spPr>
          <a:xfrm>
            <a:off x="6601968" y="3657600"/>
            <a:ext cx="1728216" cy="32308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1900">
                <a:latin typeface="SimSun"/>
                <a:ea typeface="SimSun"/>
              </a:rPr>
              <a:t>软着陆轨迹</a:t>
            </a:r>
          </a:p>
        </p:txBody>
      </p:sp>
      <p:sp>
        <p:nvSpPr>
          <p:cNvPr id="6" name=""/>
          <p:cNvSpPr/>
          <p:nvPr/>
        </p:nvSpPr>
        <p:spPr>
          <a:xfrm>
            <a:off x="2694432" y="4050792"/>
            <a:ext cx="1502664" cy="3048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1900">
                <a:latin typeface="SimSun"/>
                <a:ea typeface="SimSun"/>
              </a:rPr>
              <a:t>着陆安全度</a:t>
            </a:r>
          </a:p>
        </p:txBody>
      </p:sp>
      <p:sp>
        <p:nvSpPr>
          <p:cNvPr id="7" name=""/>
          <p:cNvSpPr/>
          <p:nvPr/>
        </p:nvSpPr>
        <p:spPr>
          <a:xfrm>
            <a:off x="2048256" y="5315712"/>
            <a:ext cx="1219200" cy="2804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1900">
                <a:latin typeface="SimSun"/>
                <a:ea typeface="SimSun"/>
              </a:rPr>
              <a:t>模拟退火</a:t>
            </a:r>
          </a:p>
        </p:txBody>
      </p:sp>
      <p:sp>
        <p:nvSpPr>
          <p:cNvPr id="8" name=""/>
          <p:cNvSpPr/>
          <p:nvPr/>
        </p:nvSpPr>
        <p:spPr>
          <a:xfrm>
            <a:off x="4800600" y="5044440"/>
            <a:ext cx="856488" cy="2865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1900">
                <a:latin typeface="SimSun"/>
                <a:ea typeface="SimSun"/>
              </a:rPr>
              <a:t>关键词</a:t>
            </a:r>
          </a:p>
        </p:txBody>
      </p:sp>
      <p:sp>
        <p:nvSpPr>
          <p:cNvPr id="9" name=""/>
          <p:cNvSpPr/>
          <p:nvPr/>
        </p:nvSpPr>
        <p:spPr>
          <a:xfrm>
            <a:off x="7046976" y="5187696"/>
            <a:ext cx="1825752" cy="32918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1900">
                <a:latin typeface="SimSun"/>
                <a:ea typeface="SimSun"/>
              </a:rPr>
              <a:t>最优控制策略</a:t>
            </a:r>
          </a:p>
        </p:txBody>
      </p:sp>
      <p:sp>
        <p:nvSpPr>
          <p:cNvPr id="10" name=""/>
          <p:cNvSpPr/>
          <p:nvPr/>
        </p:nvSpPr>
        <p:spPr>
          <a:xfrm>
            <a:off x="6364224" y="6038088"/>
            <a:ext cx="1216152" cy="286512"/>
          </a:xfrm>
          <a:prstGeom prst="rect">
            <a:avLst/>
          </a:prstGeom>
          <a:solidFill>
            <a:srgbClr val="DDB5AD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1900">
                <a:latin typeface="SimSun"/>
                <a:ea typeface="SimSun"/>
              </a:rPr>
              <a:t>微分方程</a:t>
            </a:r>
          </a:p>
        </p:txBody>
      </p:sp>
      <p:sp>
        <p:nvSpPr>
          <p:cNvPr id="11" name=""/>
          <p:cNvSpPr/>
          <p:nvPr/>
        </p:nvSpPr>
        <p:spPr>
          <a:xfrm>
            <a:off x="2913888" y="6492240"/>
            <a:ext cx="1502664" cy="3048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1900">
                <a:latin typeface="SimSun"/>
                <a:ea typeface="SimSun"/>
              </a:rPr>
              <a:t>计算机仿真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170432" y="554736"/>
            <a:ext cx="8528304" cy="49987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152400"/>
            <a:r>
              <a:rPr lang="zh-CN" sz="3600">
                <a:latin typeface="SimSun"/>
                <a:ea typeface="SimSun"/>
              </a:rPr>
              <a:t>模型假设         危！时登必</a:t>
            </a:r>
          </a:p>
          <a:p>
            <a:pPr algn="r" indent="0">
              <a:lnSpc>
                <a:spcPct val="75000"/>
              </a:lnSpc>
            </a:pPr>
            <a:r>
              <a:rPr lang="en-US" sz="1200">
                <a:latin typeface="Times New Roman"/>
              </a:rPr>
              <a:t>I                                                                                                </a:t>
            </a:r>
            <a:r>
              <a:rPr lang="en-US" b="1" sz="550">
                <a:solidFill>
                  <a:srgbClr val="1C1A1A"/>
                </a:solidFill>
                <a:latin typeface="Constantia"/>
              </a:rPr>
              <a:t>xr AN HAOTONG UNIVERSITY</a:t>
            </a:r>
          </a:p>
        </p:txBody>
      </p:sp>
      <p:sp>
        <p:nvSpPr>
          <p:cNvPr id="3" name=""/>
          <p:cNvSpPr/>
          <p:nvPr/>
        </p:nvSpPr>
        <p:spPr>
          <a:xfrm>
            <a:off x="1170432" y="1720596"/>
            <a:ext cx="8528304" cy="418033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lnSpc>
                <a:spcPts val="3528"/>
              </a:lnSpc>
              <a:spcAft>
                <a:spcPts val="2100"/>
              </a:spcAft>
            </a:pP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1） 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忽略月球自转对嫦娥三号着陆计算产生的影响。</a:t>
            </a:r>
          </a:p>
          <a:p>
            <a:pPr indent="0">
              <a:lnSpc>
                <a:spcPts val="3528"/>
              </a:lnSpc>
              <a:spcAft>
                <a:spcPts val="2240"/>
              </a:spcAft>
            </a:pP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2） 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假设嫦娥三号在着陆准备轨道及着陆轨道上运行时 只有制动力和月球引力。</a:t>
            </a:r>
          </a:p>
          <a:p>
            <a:pPr indent="0">
              <a:lnSpc>
                <a:spcPts val="3528"/>
              </a:lnSpc>
              <a:spcAft>
                <a:spcPts val="2100"/>
              </a:spcAft>
            </a:pP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3</a:t>
            </a:r>
            <a:r>
              <a:rPr lang="zh-CN" sz="2400">
                <a:solidFill>
                  <a:srgbClr val="4E0000"/>
                </a:solidFill>
                <a:latin typeface="SimSun"/>
                <a:ea typeface="SimSun"/>
              </a:rPr>
              <a:t>）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 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假设嫦娥三号着陆准备轨道和着陆轨道在同一平面。</a:t>
            </a:r>
          </a:p>
          <a:p>
            <a:pPr indent="0">
              <a:lnSpc>
                <a:spcPts val="3528"/>
              </a:lnSpc>
              <a:spcAft>
                <a:spcPts val="2100"/>
              </a:spcAft>
            </a:pP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4</a:t>
            </a:r>
            <a:r>
              <a:rPr lang="zh-CN" sz="2400">
                <a:solidFill>
                  <a:srgbClr val="4E0000"/>
                </a:solidFill>
                <a:latin typeface="SimSun"/>
                <a:ea typeface="SimSun"/>
              </a:rPr>
              <a:t>）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 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对嫦娥三号进行动力学分析时将其视作质点。</a:t>
            </a:r>
          </a:p>
          <a:p>
            <a:pPr indent="0">
              <a:lnSpc>
                <a:spcPts val="3528"/>
              </a:lnSpc>
            </a:pP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5</a:t>
            </a:r>
            <a:r>
              <a:rPr lang="zh-CN" sz="2400">
                <a:solidFill>
                  <a:srgbClr val="4E0000"/>
                </a:solidFill>
                <a:latin typeface="SimSun"/>
                <a:ea typeface="SimSun"/>
              </a:rPr>
              <a:t>）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 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嫦娥三号在运行过程中未受到其他宇宙物质的干扰。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188720" y="556260"/>
            <a:ext cx="8490204" cy="5501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127000"/>
            <a:r>
              <a:rPr lang="zh-CN" sz="3600">
                <a:latin typeface="SimSun"/>
                <a:ea typeface="SimSun"/>
              </a:rPr>
              <a:t>模型建立与求解                     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XIXN</a:t>
            </a:r>
            <a:r>
              <a:rPr lang="en-US" b="1" u="sng" sz="2500">
                <a:solidFill>
                  <a:srgbClr val="1C1A1A"/>
                </a:solidFill>
                <a:latin typeface="SimSun"/>
              </a:rPr>
              <a:t>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KAOTONO</a:t>
            </a:r>
            <a:r>
              <a:rPr lang="en-US" b="1" u="sng" sz="2500">
                <a:solidFill>
                  <a:srgbClr val="1C1A1A"/>
                </a:solidFill>
                <a:latin typeface="SimSun"/>
              </a:rPr>
              <a:t> </a:t>
            </a:r>
            <a:r>
              <a:rPr lang="en-US" b="1" sz="2500">
                <a:solidFill>
                  <a:srgbClr val="1C1A1A"/>
                </a:solidFill>
                <a:latin typeface="SimSun"/>
              </a:rPr>
              <a:t>UNIV6RSI^&lt;</a:t>
            </a:r>
          </a:p>
        </p:txBody>
      </p:sp>
      <p:sp>
        <p:nvSpPr>
          <p:cNvPr id="3" name=""/>
          <p:cNvSpPr/>
          <p:nvPr/>
        </p:nvSpPr>
        <p:spPr>
          <a:xfrm>
            <a:off x="1188720" y="1418844"/>
            <a:ext cx="8490204" cy="442722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0">
              <a:lnSpc>
                <a:spcPts val="3288"/>
              </a:lnSpc>
            </a:pP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1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近月点和远月点的位置与嫦娥三号相应速度 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1.1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近月点和远月点的抛物线定位</a:t>
            </a:r>
          </a:p>
          <a:p>
            <a:pPr algn="just" indent="0">
              <a:lnSpc>
                <a:spcPts val="3288"/>
              </a:lnSpc>
            </a:pP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1）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抛物线定位模型</a:t>
            </a:r>
          </a:p>
          <a:p>
            <a:pPr algn="just" indent="546100">
              <a:lnSpc>
                <a:spcPts val="3360"/>
              </a:lnSpc>
              <a:spcAft>
                <a:spcPts val="140"/>
              </a:spcAft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建立月心经纬坐标系（乌。,甲），原点位于月心，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r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为空 间一点到月心的距离，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0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为在赤道平面内从子午线向东 到该空间点的向径在赤道平面内的投影的夹角，即月 心经度，甲为该空间点的向径与赤道平面的夹角，即月 心纬度。为求得嫦娥三号运动前后的经纬变化</a:t>
            </a:r>
            <a:r>
              <a:rPr lang="zh-CN" b="1" sz="2500">
                <a:solidFill>
                  <a:srgbClr val="4E0000"/>
                </a:solidFill>
                <a:latin typeface="SimSun"/>
                <a:ea typeface="SimSun"/>
              </a:rPr>
              <a:t>^</a:t>
            </a:r>
            <a:r>
              <a:rPr lang="zh-CN" sz="2700">
                <a:solidFill>
                  <a:srgbClr val="4E0000"/>
                </a:solidFill>
                <a:latin typeface="Garamond"/>
                <a:ea typeface="Garamond"/>
              </a:rPr>
              <a:t>0,</a:t>
            </a:r>
            <a:r>
              <a:rPr lang="zh-CN" sz="950">
                <a:solidFill>
                  <a:srgbClr val="4E0000"/>
                </a:solidFill>
                <a:latin typeface="SimSun"/>
                <a:ea typeface="SimSun"/>
              </a:rPr>
              <a:t>△</a:t>
            </a: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甲, 建立月心惯性坐标系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O</a:t>
            </a:r>
            <a:r>
              <a:rPr lang="en-US" sz="1800">
                <a:solidFill>
                  <a:srgbClr val="4E0000"/>
                </a:solidFill>
                <a:latin typeface="Garamond"/>
              </a:rPr>
              <a:t>1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-X</a:t>
            </a:r>
            <a:r>
              <a:rPr lang="en-US" sz="1800">
                <a:solidFill>
                  <a:srgbClr val="4E0000"/>
                </a:solidFill>
                <a:latin typeface="Garamond"/>
              </a:rPr>
              <a:t>1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Y</a:t>
            </a:r>
            <a:r>
              <a:rPr lang="en-US" sz="1800">
                <a:solidFill>
                  <a:srgbClr val="4E0000"/>
                </a:solidFill>
                <a:latin typeface="Garamond"/>
              </a:rPr>
              <a:t>1</a:t>
            </a:r>
            <a:r>
              <a:rPr lang="en-US" sz="2700">
                <a:solidFill>
                  <a:srgbClr val="4E0000"/>
                </a:solidFill>
                <a:latin typeface="Garamond"/>
              </a:rPr>
              <a:t>Z</a:t>
            </a:r>
            <a:r>
              <a:rPr lang="en-US" sz="1800">
                <a:solidFill>
                  <a:srgbClr val="4E0000"/>
                </a:solidFill>
                <a:latin typeface="Garamond"/>
              </a:rPr>
              <a:t>1</a:t>
            </a:r>
            <a:r>
              <a:rPr lang="en-US" sz="2500">
                <a:solidFill>
                  <a:srgbClr val="4E0000"/>
                </a:solidFill>
                <a:latin typeface="SimSun"/>
              </a:rPr>
              <a:t>。</a:t>
            </a:r>
          </a:p>
          <a:p>
            <a:pPr algn="ctr" indent="0"/>
            <a:r>
              <a:rPr lang="en-US" i="1" sz="2400">
                <a:latin typeface="Times New Roman"/>
              </a:rPr>
              <a:t>C</a:t>
            </a:r>
            <a:r>
              <a:rPr lang="en-US" sz="4000">
                <a:latin typeface="SimSun"/>
              </a:rPr>
              <a:t> </a:t>
            </a:r>
            <a:r>
              <a:rPr lang="zh-CN" sz="4000">
                <a:latin typeface="SimSun"/>
                <a:ea typeface="SimSun"/>
              </a:rPr>
              <a:t>= </a:t>
            </a:r>
            <a:r>
              <a:rPr lang="en-US" i="1" sz="2400">
                <a:latin typeface="Times New Roman"/>
              </a:rPr>
              <a:t>C</a:t>
            </a:r>
            <a:r>
              <a:rPr lang="en-US" sz="4000">
                <a:latin typeface="SimSun"/>
              </a:rPr>
              <a:t>」</a:t>
            </a:r>
            <a:r>
              <a:rPr lang="en-US" sz="2400">
                <a:latin typeface="Times New Roman"/>
              </a:rPr>
              <a:t>90</a:t>
            </a:r>
            <a:r>
              <a:rPr lang="zh-CN" sz="4000">
                <a:latin typeface="SimSun"/>
                <a:ea typeface="SimSun"/>
              </a:rPr>
              <a:t>。） </a:t>
            </a:r>
            <a:r>
              <a:rPr lang="en-US" i="1" cap="small" sz="2300">
                <a:latin typeface="Times New Roman"/>
              </a:rPr>
              <a:t>Cz</a:t>
            </a:r>
            <a:r>
              <a:rPr lang="en-US" i="1" sz="2300">
                <a:latin typeface="Arial"/>
              </a:rPr>
              <a:t>（p） </a:t>
            </a:r>
            <a:r>
              <a:rPr lang="en-US" i="1" cap="small" sz="2300">
                <a:latin typeface="Times New Roman"/>
              </a:rPr>
              <a:t>C</a:t>
            </a:r>
            <a:r>
              <a:rPr lang="en-US" i="1" cap="small" sz="1800">
                <a:latin typeface="Times New Roman"/>
              </a:rPr>
              <a:t>x</a:t>
            </a:r>
            <a:r>
              <a:rPr lang="en-US" sz="4000">
                <a:latin typeface="SimSun"/>
              </a:rPr>
              <a:t>（*） </a:t>
            </a:r>
            <a:r>
              <a:rPr lang="en-US" i="1" cap="small" sz="2300">
                <a:latin typeface="Times New Roman"/>
              </a:rPr>
              <a:t>C</a:t>
            </a:r>
            <a:r>
              <a:rPr lang="en-US" i="1" cap="small" sz="1800">
                <a:latin typeface="Times New Roman"/>
              </a:rPr>
              <a:t>z</a:t>
            </a:r>
            <a:r>
              <a:rPr lang="zh-CN" i="1" sz="3700">
                <a:latin typeface="Arial"/>
                <a:ea typeface="Arial"/>
              </a:rPr>
              <a:t>（</a:t>
            </a:r>
            <a:r>
              <a:rPr lang="zh-CN" i="1" sz="2800">
                <a:latin typeface="SimSun"/>
                <a:ea typeface="SimSun"/>
              </a:rPr>
              <a:t>中 </a:t>
            </a:r>
            <a:r>
              <a:rPr lang="zh-CN" i="1" sz="2300">
                <a:latin typeface="Arial"/>
                <a:ea typeface="Arial"/>
              </a:rPr>
              <a:t>+</a:t>
            </a:r>
            <a:r>
              <a:rPr lang="zh-CN" sz="2400">
                <a:latin typeface="Times New Roman"/>
                <a:ea typeface="Times New Roman"/>
              </a:rPr>
              <a:t>180</a:t>
            </a:r>
            <a:r>
              <a:rPr lang="zh-CN" sz="4000">
                <a:latin typeface="SimSun"/>
                <a:ea typeface="SimSun"/>
              </a:rPr>
              <a:t>。）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207008" y="554736"/>
            <a:ext cx="8470392" cy="5532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114300"/>
            <a:r>
              <a:rPr lang="zh-CN" sz="3600">
                <a:latin typeface="SimSun"/>
                <a:ea typeface="SimSun"/>
              </a:rPr>
              <a:t>模型建立与求解                      </a:t>
            </a:r>
            <a:r>
              <a:rPr lang="en-US" b="1" sz="550">
                <a:latin typeface="Constantia"/>
              </a:rPr>
              <a:t>XI'AN</a:t>
            </a:r>
            <a:r>
              <a:rPr lang="en-US" b="1" u="sng" sz="550">
                <a:latin typeface="Constantia"/>
              </a:rPr>
              <a:t> </a:t>
            </a:r>
            <a:r>
              <a:rPr lang="en-US" b="1" sz="550">
                <a:latin typeface="Constantia"/>
              </a:rPr>
              <a:t>JIAOTONC</a:t>
            </a:r>
            <a:r>
              <a:rPr lang="en-US" b="1" u="sng" sz="550">
                <a:latin typeface="Constantia"/>
              </a:rPr>
              <a:t> </a:t>
            </a:r>
            <a:r>
              <a:rPr lang="en-US" b="1" sz="550">
                <a:latin typeface="Constantia"/>
              </a:rPr>
              <a:t>UNIVERSmf</a:t>
            </a:r>
          </a:p>
        </p:txBody>
      </p:sp>
      <p:sp>
        <p:nvSpPr>
          <p:cNvPr id="3" name=""/>
          <p:cNvSpPr/>
          <p:nvPr/>
        </p:nvSpPr>
        <p:spPr>
          <a:xfrm>
            <a:off x="1207008" y="1418844"/>
            <a:ext cx="8470392" cy="557022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533400">
              <a:lnSpc>
                <a:spcPts val="3432"/>
              </a:lnSpc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月心经纬坐标系下嫦娥三号的位置可由月心惯性系 下的坐标表达为：</a:t>
            </a:r>
          </a:p>
          <a:p>
            <a:pPr algn="ctr" indent="0">
              <a:spcAft>
                <a:spcPts val="490"/>
              </a:spcAft>
            </a:pPr>
            <a:r>
              <a:rPr lang="en-US" sz="1900">
                <a:latin typeface="SimSun"/>
              </a:rPr>
              <a:t>[</a:t>
            </a:r>
            <a:r>
              <a:rPr lang="zh-CN" i="1" sz="1900">
                <a:latin typeface="SimSun"/>
                <a:ea typeface="SimSun"/>
              </a:rPr>
              <a:t>X</a:t>
            </a:r>
            <a:r>
              <a:rPr lang="zh-CN" sz="1900">
                <a:latin typeface="SimSun"/>
                <a:ea typeface="SimSun"/>
              </a:rPr>
              <a:t>,</a:t>
            </a:r>
            <a:r>
              <a:rPr lang="en-US" i="1" sz="1900">
                <a:latin typeface="SimSun"/>
              </a:rPr>
              <a:t>*</a:t>
            </a:r>
            <a:r>
              <a:rPr lang="zh-CN" sz="1900">
                <a:latin typeface="SimSun"/>
                <a:ea typeface="SimSun"/>
              </a:rPr>
              <a:t>,</a:t>
            </a:r>
            <a:r>
              <a:rPr lang="en-US" i="1" sz="1900">
                <a:latin typeface="SimSun"/>
              </a:rPr>
              <a:t>z</a:t>
            </a:r>
            <a:r>
              <a:rPr lang="zh-CN" sz="1900">
                <a:latin typeface="SimSun"/>
                <a:ea typeface="SimSun"/>
              </a:rPr>
              <a:t>了 =</a:t>
            </a:r>
            <a:r>
              <a:rPr lang="zh-CN" i="1" sz="2400">
                <a:latin typeface="SimSun"/>
                <a:ea typeface="SimSun"/>
              </a:rPr>
              <a:t>。</a:t>
            </a:r>
            <a:r>
              <a:rPr lang="zh-CN" sz="1900">
                <a:latin typeface="SimSun"/>
                <a:ea typeface="SimSun"/>
              </a:rPr>
              <a:t>气</a:t>
            </a:r>
            <a:r>
              <a:rPr lang="zh-CN" i="1" sz="1900">
                <a:latin typeface="SimSun"/>
                <a:ea typeface="SimSun"/>
              </a:rPr>
              <a:t>X</a:t>
            </a:r>
            <a:r>
              <a:rPr lang="zh-CN" sz="1900">
                <a:latin typeface="SimSun"/>
                <a:ea typeface="SimSun"/>
              </a:rPr>
              <a:t>】,</a:t>
            </a:r>
            <a:r>
              <a:rPr lang="en-US" i="1" sz="1900">
                <a:latin typeface="SimSun"/>
              </a:rPr>
              <a:t>｝</a:t>
            </a:r>
            <a:r>
              <a:rPr lang="en-US" sz="1900">
                <a:latin typeface="SimSun"/>
              </a:rPr>
              <a:t>；, </a:t>
            </a:r>
            <a:r>
              <a:rPr lang="en-US" i="1" baseline="30000" sz="1900">
                <a:latin typeface="SimSun"/>
              </a:rPr>
              <a:t>r</a:t>
            </a:r>
            <a:r>
              <a:rPr lang="en-US" i="1" sz="1900">
                <a:latin typeface="SimSun"/>
              </a:rPr>
              <a:t>Z1</a:t>
            </a:r>
            <a:r>
              <a:rPr lang="en-US" i="1" sz="2300">
                <a:latin typeface="Times New Roman"/>
              </a:rPr>
              <a:t>]</a:t>
            </a:r>
          </a:p>
          <a:p>
            <a:pPr indent="533400"/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在月心经纬坐标系下，嫦娥三号的具体位置：</a:t>
            </a:r>
          </a:p>
          <a:p>
            <a:pPr marL="2618300" indent="0"/>
            <a:r>
              <a:rPr lang="en-US" sz="1900">
                <a:latin typeface="SimSun"/>
              </a:rPr>
              <a:t>"</a:t>
            </a:r>
            <a:r>
              <a:rPr lang="en-US" i="1" cap="small" sz="3000">
                <a:latin typeface="Times New Roman"/>
              </a:rPr>
              <a:t>x</a:t>
            </a:r>
            <a:r>
              <a:rPr lang="en-US" sz="1900">
                <a:latin typeface="SimSun"/>
              </a:rPr>
              <a:t> </a:t>
            </a:r>
            <a:r>
              <a:rPr lang="zh-CN" sz="1900">
                <a:latin typeface="SimSun"/>
                <a:ea typeface="SimSun"/>
              </a:rPr>
              <a:t>= </a:t>
            </a:r>
            <a:r>
              <a:rPr lang="en-US" i="1" sz="2400">
                <a:latin typeface="Times New Roman"/>
              </a:rPr>
              <a:t>r</a:t>
            </a:r>
            <a:r>
              <a:rPr lang="en-US" sz="2400">
                <a:latin typeface="Times New Roman"/>
              </a:rPr>
              <a:t> sin</a:t>
            </a:r>
            <a:r>
              <a:rPr lang="zh-CN" sz="2500">
                <a:latin typeface="SimSun"/>
                <a:ea typeface="SimSun"/>
              </a:rPr>
              <a:t>(</a:t>
            </a:r>
            <a:r>
              <a:rPr lang="zh-CN" sz="2400">
                <a:latin typeface="Times New Roman"/>
                <a:ea typeface="Times New Roman"/>
              </a:rPr>
              <a:t>90 </a:t>
            </a:r>
            <a:r>
              <a:rPr lang="zh-CN" sz="1900">
                <a:latin typeface="SimSun"/>
                <a:ea typeface="SimSun"/>
              </a:rPr>
              <a:t>— </a:t>
            </a:r>
            <a:r>
              <a:rPr lang="en-US" i="1" sz="2400">
                <a:latin typeface="Times New Roman"/>
              </a:rPr>
              <a:t>(p)</a:t>
            </a:r>
            <a:r>
              <a:rPr lang="en-US" sz="2400">
                <a:latin typeface="Times New Roman"/>
              </a:rPr>
              <a:t> cos </a:t>
            </a:r>
            <a:r>
              <a:rPr lang="en-US" i="1" sz="2300">
                <a:latin typeface="Arial"/>
              </a:rPr>
              <a:t>6</a:t>
            </a:r>
            <a:r>
              <a:rPr lang="en-US" i="1" sz="2400">
                <a:latin typeface="Times New Roman"/>
              </a:rPr>
              <a:t>,</a:t>
            </a:r>
          </a:p>
          <a:p>
            <a:pPr marL="2618300" indent="0"/>
            <a:r>
              <a:rPr lang="en-US" sz="1900">
                <a:latin typeface="SimSun"/>
              </a:rPr>
              <a:t>&lt; </a:t>
            </a:r>
            <a:r>
              <a:rPr lang="en-US" i="1" sz="2400">
                <a:latin typeface="Times New Roman"/>
              </a:rPr>
              <a:t>y</a:t>
            </a:r>
            <a:r>
              <a:rPr lang="en-US" sz="1900">
                <a:latin typeface="SimSun"/>
              </a:rPr>
              <a:t> = </a:t>
            </a:r>
            <a:r>
              <a:rPr lang="en-US" i="1" sz="2400">
                <a:latin typeface="Times New Roman"/>
              </a:rPr>
              <a:t>r</a:t>
            </a:r>
            <a:r>
              <a:rPr lang="en-US" sz="2400">
                <a:latin typeface="Times New Roman"/>
              </a:rPr>
              <a:t> sin</a:t>
            </a:r>
            <a:r>
              <a:rPr lang="en-US" sz="2500">
                <a:latin typeface="SimSun"/>
              </a:rPr>
              <a:t>(</a:t>
            </a:r>
            <a:r>
              <a:rPr lang="en-US" sz="2400">
                <a:latin typeface="Times New Roman"/>
              </a:rPr>
              <a:t>90 </a:t>
            </a:r>
            <a:r>
              <a:rPr lang="zh-CN" sz="1900">
                <a:latin typeface="SimSun"/>
                <a:ea typeface="SimSun"/>
              </a:rPr>
              <a:t>- </a:t>
            </a:r>
            <a:r>
              <a:rPr lang="en-US" i="1" sz="2300">
                <a:latin typeface="Arial"/>
              </a:rPr>
              <a:t>p</a:t>
            </a:r>
            <a:r>
              <a:rPr lang="en-US" sz="2500">
                <a:latin typeface="SimSun"/>
              </a:rPr>
              <a:t>)</a:t>
            </a:r>
            <a:r>
              <a:rPr lang="en-US" sz="2400">
                <a:latin typeface="Times New Roman"/>
              </a:rPr>
              <a:t>sin </a:t>
            </a:r>
            <a:r>
              <a:rPr lang="en-US" i="1" sz="2300">
                <a:latin typeface="Arial"/>
              </a:rPr>
              <a:t>6</a:t>
            </a:r>
            <a:r>
              <a:rPr lang="en-US" i="1" sz="2400">
                <a:latin typeface="Times New Roman"/>
              </a:rPr>
              <a:t>,</a:t>
            </a:r>
          </a:p>
          <a:p>
            <a:pPr marL="2821500" indent="0"/>
            <a:r>
              <a:rPr lang="en-US" i="1" sz="2400">
                <a:latin typeface="Times New Roman"/>
              </a:rPr>
              <a:t>z </a:t>
            </a:r>
            <a:r>
              <a:rPr lang="zh-CN" i="1" sz="2400">
                <a:latin typeface="Times New Roman"/>
                <a:ea typeface="Times New Roman"/>
              </a:rPr>
              <a:t>- </a:t>
            </a:r>
            <a:r>
              <a:rPr lang="en-US" i="1" sz="2400">
                <a:latin typeface="Times New Roman"/>
              </a:rPr>
              <a:t>r</a:t>
            </a:r>
            <a:r>
              <a:rPr lang="en-US" sz="2400">
                <a:latin typeface="Times New Roman"/>
              </a:rPr>
              <a:t> cos</a:t>
            </a:r>
            <a:r>
              <a:rPr lang="en-US" sz="2500">
                <a:latin typeface="SimSun"/>
              </a:rPr>
              <a:t>(</a:t>
            </a:r>
            <a:r>
              <a:rPr lang="en-US" sz="2400">
                <a:latin typeface="Times New Roman"/>
              </a:rPr>
              <a:t>90 </a:t>
            </a:r>
            <a:r>
              <a:rPr lang="zh-CN" sz="1900">
                <a:latin typeface="SimSun"/>
                <a:ea typeface="SimSun"/>
              </a:rPr>
              <a:t>- </a:t>
            </a:r>
            <a:r>
              <a:rPr lang="en-US" i="1" sz="2300">
                <a:latin typeface="Arial"/>
              </a:rPr>
              <a:t>p</a:t>
            </a:r>
            <a:r>
              <a:rPr lang="en-US" sz="2500">
                <a:latin typeface="SimSun"/>
              </a:rPr>
              <a:t>)</a:t>
            </a:r>
          </a:p>
          <a:p>
            <a:pPr indent="533400"/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进一步可求解得。押的表达式：</a:t>
            </a:r>
          </a:p>
          <a:p>
            <a:pPr marL="2618300" indent="0"/>
            <a:r>
              <a:rPr lang="zh-CN" i="1" sz="2400">
                <a:latin typeface="Arial"/>
                <a:ea typeface="Arial"/>
              </a:rPr>
              <a:t>6</a:t>
            </a:r>
            <a:r>
              <a:rPr lang="zh-CN" sz="2400">
                <a:latin typeface="Arial"/>
                <a:ea typeface="Arial"/>
              </a:rPr>
              <a:t> - </a:t>
            </a:r>
            <a:r>
              <a:rPr lang="en-US" sz="2500">
                <a:latin typeface="Times New Roman"/>
              </a:rPr>
              <a:t>arctan </a:t>
            </a:r>
            <a:r>
              <a:rPr lang="en-US" sz="3700">
                <a:latin typeface="Times New Roman"/>
              </a:rPr>
              <a:t>(</a:t>
            </a:r>
            <a:r>
              <a:rPr lang="en-US" i="1" sz="2500">
                <a:latin typeface="Times New Roman"/>
              </a:rPr>
              <a:t>y</a:t>
            </a:r>
            <a:r>
              <a:rPr lang="en-US" sz="2500">
                <a:latin typeface="Times New Roman"/>
              </a:rPr>
              <a:t> </a:t>
            </a:r>
            <a:r>
              <a:rPr lang="zh-CN" sz="2500">
                <a:latin typeface="Times New Roman"/>
                <a:ea typeface="Times New Roman"/>
              </a:rPr>
              <a:t>/ </a:t>
            </a:r>
            <a:r>
              <a:rPr lang="en-US" i="1" cap="small" sz="2400">
                <a:latin typeface="Times New Roman"/>
              </a:rPr>
              <a:t>x</a:t>
            </a:r>
            <a:r>
              <a:rPr lang="en-US" sz="3700">
                <a:latin typeface="Times New Roman"/>
              </a:rPr>
              <a:t> </a:t>
            </a:r>
            <a:r>
              <a:rPr lang="zh-CN" sz="3700">
                <a:latin typeface="Times New Roman"/>
                <a:ea typeface="Times New Roman"/>
              </a:rPr>
              <a:t>) </a:t>
            </a:r>
            <a:r>
              <a:rPr lang="zh-CN" sz="2400">
                <a:latin typeface="Arial"/>
                <a:ea typeface="Arial"/>
              </a:rPr>
              <a:t>+ </a:t>
            </a:r>
            <a:r>
              <a:rPr lang="en-US" i="1" sz="2500">
                <a:latin typeface="Times New Roman"/>
              </a:rPr>
              <a:t>k</a:t>
            </a:r>
            <a:r>
              <a:rPr lang="zh-CN" i="1" sz="2900">
                <a:latin typeface="SimSun"/>
                <a:ea typeface="SimSun"/>
              </a:rPr>
              <a:t>兀</a:t>
            </a:r>
          </a:p>
          <a:p>
            <a:pPr algn="ctr" indent="0"/>
            <a:r>
              <a:rPr lang="en-US" i="1" sz="2300">
                <a:latin typeface="Times New Roman"/>
              </a:rPr>
              <a:t>p </a:t>
            </a:r>
            <a:r>
              <a:rPr lang="zh-CN" i="1" sz="2300">
                <a:latin typeface="Times New Roman"/>
                <a:ea typeface="Times New Roman"/>
              </a:rPr>
              <a:t>—</a:t>
            </a:r>
            <a:r>
              <a:rPr lang="zh-CN" sz="2300">
                <a:latin typeface="Times New Roman"/>
                <a:ea typeface="Times New Roman"/>
              </a:rPr>
              <a:t> 90 </a:t>
            </a:r>
            <a:r>
              <a:rPr lang="zh-CN" sz="1200">
                <a:latin typeface="Times New Roman"/>
                <a:ea typeface="Times New Roman"/>
              </a:rPr>
              <a:t>° </a:t>
            </a:r>
            <a:r>
              <a:rPr lang="zh-CN" sz="1900">
                <a:latin typeface="SimSun"/>
                <a:ea typeface="SimSun"/>
              </a:rPr>
              <a:t>一 </a:t>
            </a:r>
            <a:r>
              <a:rPr lang="en-US" sz="2300">
                <a:latin typeface="Times New Roman"/>
              </a:rPr>
              <a:t>arccos </a:t>
            </a:r>
            <a:r>
              <a:rPr lang="zh-CN" sz="1900">
                <a:latin typeface="SimSun"/>
                <a:ea typeface="SimSun"/>
              </a:rPr>
              <a:t>(</a:t>
            </a:r>
            <a:r>
              <a:rPr lang="en-US" i="1" sz="1900">
                <a:latin typeface="SimSun"/>
              </a:rPr>
              <a:t>z</a:t>
            </a:r>
            <a:r>
              <a:rPr lang="en-US" sz="2300">
                <a:latin typeface="Times New Roman"/>
              </a:rPr>
              <a:t> </a:t>
            </a:r>
            <a:r>
              <a:rPr lang="zh-CN" sz="2300">
                <a:latin typeface="Times New Roman"/>
                <a:ea typeface="Times New Roman"/>
              </a:rPr>
              <a:t>/ </a:t>
            </a:r>
            <a:r>
              <a:rPr lang="en-US" i="1" sz="1900">
                <a:latin typeface="SimSun"/>
              </a:rPr>
              <a:t>r</a:t>
            </a:r>
            <a:r>
              <a:rPr lang="en-US" sz="1900">
                <a:latin typeface="SimSun"/>
              </a:rPr>
              <a:t>)</a:t>
            </a:r>
          </a:p>
          <a:p>
            <a:pPr indent="533400">
              <a:lnSpc>
                <a:spcPts val="3432"/>
              </a:lnSpc>
              <a:spcAft>
                <a:spcPts val="490"/>
              </a:spcAft>
            </a:pPr>
            <a:r>
              <a:rPr lang="zh-CN" sz="2500">
                <a:solidFill>
                  <a:srgbClr val="4E0000"/>
                </a:solidFill>
                <a:latin typeface="SimSun"/>
                <a:ea typeface="SimSun"/>
              </a:rPr>
              <a:t>最后求得近月点位置：</a:t>
            </a:r>
          </a:p>
          <a:p>
            <a:pPr marL="2821500" indent="0">
              <a:spcAft>
                <a:spcPts val="980"/>
              </a:spcAft>
            </a:pPr>
            <a:r>
              <a:rPr lang="en-US" sz="2500">
                <a:latin typeface="Times New Roman"/>
              </a:rPr>
              <a:t>J</a:t>
            </a:r>
            <a:r>
              <a:rPr lang="en-US" i="1" sz="2400">
                <a:latin typeface="Times New Roman"/>
              </a:rPr>
              <a:t>6</a:t>
            </a:r>
            <a:r>
              <a:rPr lang="en-US" baseline="-25000" sz="1300">
                <a:latin typeface="Times New Roman"/>
              </a:rPr>
              <a:t>0</a:t>
            </a:r>
            <a:r>
              <a:rPr lang="en-US" sz="1300">
                <a:latin typeface="Times New Roman"/>
              </a:rPr>
              <a:t> </a:t>
            </a:r>
            <a:r>
              <a:rPr lang="zh-CN" sz="2500">
                <a:latin typeface="Times New Roman"/>
                <a:ea typeface="Times New Roman"/>
              </a:rPr>
              <a:t>— </a:t>
            </a:r>
            <a:r>
              <a:rPr lang="en-US" i="1" sz="2400">
                <a:latin typeface="Times New Roman"/>
              </a:rPr>
              <a:t>6</a:t>
            </a:r>
            <a:r>
              <a:rPr lang="en-US" i="1" baseline="-25000" sz="2400">
                <a:latin typeface="Times New Roman"/>
              </a:rPr>
              <a:t>t</a:t>
            </a:r>
            <a:r>
              <a:rPr lang="en-US" i="1" sz="2400">
                <a:latin typeface="Times New Roman"/>
              </a:rPr>
              <a:t> </a:t>
            </a:r>
            <a:r>
              <a:rPr lang="zh-CN" i="1" sz="2400">
                <a:latin typeface="Times New Roman"/>
                <a:ea typeface="Times New Roman"/>
              </a:rPr>
              <a:t>— </a:t>
            </a:r>
            <a:r>
              <a:rPr lang="en-US" cap="small" sz="3000">
                <a:latin typeface="Times New Roman"/>
              </a:rPr>
              <a:t>|a</a:t>
            </a:r>
            <a:r>
              <a:rPr lang="en-US" i="1" cap="small" sz="3000">
                <a:latin typeface="Times New Roman"/>
              </a:rPr>
              <a:t>6</a:t>
            </a:r>
            <a:r>
              <a:rPr lang="en-US" sz="2500">
                <a:latin typeface="Times New Roman"/>
              </a:rPr>
              <a:t> </a:t>
            </a:r>
            <a:r>
              <a:rPr lang="zh-CN" sz="2500">
                <a:latin typeface="Times New Roman"/>
                <a:ea typeface="Times New Roman"/>
              </a:rPr>
              <a:t>+ </a:t>
            </a:r>
            <a:r>
              <a:rPr lang="en-US" i="1" sz="2400">
                <a:latin typeface="Times New Roman"/>
              </a:rPr>
              <a:t>^t</a:t>
            </a:r>
          </a:p>
          <a:p>
            <a:pPr marL="2821500" indent="0"/>
            <a:r>
              <a:rPr lang="en-US" i="1" sz="2400">
                <a:latin typeface="Times New Roman"/>
              </a:rPr>
              <a:t>P</a:t>
            </a:r>
            <a:r>
              <a:rPr lang="en-US" i="1" sz="1300">
                <a:latin typeface="Times New Roman"/>
              </a:rPr>
              <a:t>0</a:t>
            </a:r>
            <a:r>
              <a:rPr lang="en-US" sz="2500">
                <a:latin typeface="Times New Roman"/>
              </a:rPr>
              <a:t> </a:t>
            </a:r>
            <a:r>
              <a:rPr lang="zh-CN" sz="2500">
                <a:latin typeface="Times New Roman"/>
                <a:ea typeface="Times New Roman"/>
              </a:rPr>
              <a:t>= </a:t>
            </a:r>
            <a:r>
              <a:rPr lang="en-US" i="1" sz="2400">
                <a:latin typeface="Times New Roman"/>
              </a:rPr>
              <a:t>P</a:t>
            </a:r>
            <a:r>
              <a:rPr lang="en-US" i="1" sz="1100">
                <a:latin typeface="Times New Roman"/>
              </a:rPr>
              <a:t>t </a:t>
            </a:r>
            <a:r>
              <a:rPr lang="en-US" cap="small" sz="3000">
                <a:latin typeface="Times New Roman"/>
              </a:rPr>
              <a:t>+|</a:t>
            </a:r>
            <a:r>
              <a:rPr lang="en-US" baseline="30000" cap="small" sz="3000">
                <a:latin typeface="Times New Roman"/>
              </a:rPr>
              <a:t>a</a:t>
            </a:r>
            <a:r>
              <a:rPr lang="en-US" i="1" cap="small" sz="3000">
                <a:latin typeface="Times New Roman"/>
              </a:rPr>
              <a:t>p|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