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26" r:id="rId3"/>
    <p:sldId id="434" r:id="rId4"/>
    <p:sldId id="435" r:id="rId5"/>
    <p:sldId id="436" r:id="rId6"/>
    <p:sldId id="439" r:id="rId7"/>
    <p:sldId id="437" r:id="rId8"/>
    <p:sldId id="43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33"/>
    <a:srgbClr val="00CC00"/>
    <a:srgbClr val="FF6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3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E0B0D-5A26-4311-9AD2-742CDCF8D0A2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3701C-177B-447B-98E3-1DF80E572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023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3701C-177B-447B-98E3-1DF80E5720F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618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3701C-177B-447B-98E3-1DF80E5720F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832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3701C-177B-447B-98E3-1DF80E5720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06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3701C-177B-447B-98E3-1DF80E5720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341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3701C-177B-447B-98E3-1DF80E5720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523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3701C-177B-447B-98E3-1DF80E5720F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631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3701C-177B-447B-98E3-1DF80E5720F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083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F86F5-5AE1-4119-8393-A0A3B547B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BCC145-F012-4574-B2CA-9A255C576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D0313-C8F1-46DE-BF3F-65730CD4B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C0E7-7A1E-4A8D-8CE8-98EE1BBD6879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4187AA-09E6-4DBD-8D0C-067E2DE1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780F74-6A4C-4E94-B55F-41158224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2BDE-451E-413E-921D-8D08A70A2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77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A06BC-A223-4157-9062-327C6B5E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03BD19-2AB4-48AC-9C1F-336BAA9AD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0100F5-64C1-489D-AA61-1707A2BC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C0E7-7A1E-4A8D-8CE8-98EE1BBD6879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E33B93-F7D4-4B5D-B55B-609E491B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9A325-D492-4863-84E8-F830CC678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2BDE-451E-413E-921D-8D08A70A2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83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809DA1-BA56-49F9-9A69-02E0C8C6E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38230D-F8E9-4CB5-9102-64B3936F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EBC0D-54CB-44C5-9C8B-E15B7819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C0E7-7A1E-4A8D-8CE8-98EE1BBD6879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DED405-5F41-49E4-A943-ED0A8D92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7AAACF-8C77-4A1B-BF0B-CEB5E920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2BDE-451E-413E-921D-8D08A70A2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94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A7737-2070-4B2F-98BD-6562AC4D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C6AD3-07F2-414A-9878-FFE663A9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4EEF73-F332-4055-B3E4-F2698F28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C0E7-7A1E-4A8D-8CE8-98EE1BBD6879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6DE94E-DDF6-4E83-B49C-BE11640F0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ECDC9D-FA06-48DB-B1FC-49F3541E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2BDE-451E-413E-921D-8D08A70A2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42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4DE9C-C081-4DC2-A233-17FA0AC52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C45C49-5DF5-4F7D-A748-B8EDFE893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E7D3A8-6136-4B39-AB4E-6950FB56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C0E7-7A1E-4A8D-8CE8-98EE1BBD6879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896781-57E2-4182-8C5E-1C73A5B7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B6A4BC-8CA3-42CF-B356-D8BBD74E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2BDE-451E-413E-921D-8D08A70A2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46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8A616-8322-4CAB-8865-6777004B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67B02D-FD85-4582-A32E-BCDFEA2C3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C254CC-073A-4A26-ACCC-C7ADE3EF7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5C98C4-9250-43C1-B782-5611BD343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C0E7-7A1E-4A8D-8CE8-98EE1BBD6879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E716F0-F1A4-4750-AE3B-97B77C3F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2076F3-6129-4416-9FC0-0FECF4C7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2BDE-451E-413E-921D-8D08A70A2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95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2801C-A03D-4E61-A1F6-9C13B183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74902D-D8E9-4873-BB92-F59C29997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DF0029-0EB6-4F5C-99FF-B1F93F2D1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96CC87-3B2D-41B9-8A65-15737B20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6550F5-5672-4072-88E0-8AF64877A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916CC0-1D49-47D5-A068-ED89A7D1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C0E7-7A1E-4A8D-8CE8-98EE1BBD6879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1F15C0-E7D2-43B7-B649-AD804978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9073FE-49B1-4EF2-B4AB-858E3560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2BDE-451E-413E-921D-8D08A70A2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20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CFC8A-8C2F-4A1A-8E24-E0A032D9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8FCB00-D754-46EB-9D0E-503606F83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C0E7-7A1E-4A8D-8CE8-98EE1BBD6879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64ADF2-1CA9-41C8-92D3-A8035AE7F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893B84-1EBF-4AB1-AD5E-5CB2FF3F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2BDE-451E-413E-921D-8D08A70A2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70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D3C461-0236-4928-851F-333F4C31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C0E7-7A1E-4A8D-8CE8-98EE1BBD6879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3E838D-48DF-43BB-8B6B-146D7863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366E35-407F-4204-B666-BA52C83C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2BDE-451E-413E-921D-8D08A70A2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6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32108-A5AC-4A1A-A7A1-0EA4B526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E6EAE3-C17A-469C-925F-9C13A8357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7BF9EE-09A0-4646-A9BE-939CAF78C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8E73AE-6335-44FA-A03F-0E306B58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C0E7-7A1E-4A8D-8CE8-98EE1BBD6879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2C6215-0B7D-4BC8-9911-98AB68976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AC78CC-31C9-4DEE-92EF-05EA8B50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2BDE-451E-413E-921D-8D08A70A2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58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50AAE-43E2-47F0-A0A3-9D19DECA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AF7ABC-CA49-4EE1-8A78-098893828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0ADD88-F7BA-4D8B-8C42-CE7B39C27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B06B60-F4F4-42FC-A9F9-1DD14447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C0E7-7A1E-4A8D-8CE8-98EE1BBD6879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748215-CF94-49ED-8B3C-F5EE716F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195FBE-6073-497F-92ED-A11AEB20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2BDE-451E-413E-921D-8D08A70A2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41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B5022A-04C7-4279-9A6C-8A4AFDF4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CBB13F-9153-47EC-B9CA-8133354BD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12820B-DED5-460E-8663-845EE41F5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6C0E7-7A1E-4A8D-8CE8-98EE1BBD6879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729FF4-1AB4-410F-ACC5-D49D97A2D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A6289-A776-4C32-8758-4476E1CF6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C2BDE-451E-413E-921D-8D08A70A2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41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FA6BC-B4E9-4418-8962-893E6B8FB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5601"/>
            <a:ext cx="9144000" cy="1137919"/>
          </a:xfrm>
        </p:spPr>
        <p:txBody>
          <a:bodyPr>
            <a:normAutofit/>
          </a:bodyPr>
          <a:lstStyle/>
          <a:p>
            <a:r>
              <a:rPr lang="en-US" altLang="zh-CN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196A34-2514-4589-93EE-8B6FB9998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46998"/>
            <a:ext cx="9144000" cy="1599882"/>
          </a:xfrm>
        </p:spPr>
        <p:txBody>
          <a:bodyPr>
            <a:normAutofit fontScale="40000" lnSpcReduction="20000"/>
          </a:bodyPr>
          <a:lstStyle/>
          <a:p>
            <a:r>
              <a:rPr lang="zh-CN" altLang="en-US" sz="7600" dirty="0">
                <a:solidFill>
                  <a:schemeClr val="bg2">
                    <a:lumMod val="1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计算物理基础</a:t>
            </a:r>
            <a:r>
              <a:rPr lang="en-US" altLang="zh-CN" sz="7600" dirty="0">
                <a:solidFill>
                  <a:schemeClr val="bg2">
                    <a:lumMod val="1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7600" dirty="0">
                <a:solidFill>
                  <a:schemeClr val="bg2">
                    <a:lumMod val="1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教学团队</a:t>
            </a:r>
            <a:endParaRPr lang="en-US" altLang="zh-CN" sz="7600" dirty="0">
              <a:solidFill>
                <a:schemeClr val="bg2">
                  <a:lumMod val="1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8000" b="1" dirty="0">
              <a:solidFill>
                <a:schemeClr val="bg2">
                  <a:lumMod val="1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93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兰州大学物理科学与技术学院</a:t>
            </a:r>
          </a:p>
        </p:txBody>
      </p:sp>
    </p:spTree>
    <p:extLst>
      <p:ext uri="{BB962C8B-B14F-4D97-AF65-F5344CB8AC3E}">
        <p14:creationId xmlns:p14="http://schemas.microsoft.com/office/powerpoint/2010/main" val="81136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DB1C3-EB3F-4211-9E87-C1D2E90A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"/>
            <a:ext cx="9448800" cy="505837"/>
          </a:xfrm>
        </p:spPr>
        <p:txBody>
          <a:bodyPr>
            <a:normAutofit fontScale="90000"/>
          </a:bodyPr>
          <a:lstStyle/>
          <a:p>
            <a:r>
              <a:rPr lang="zh-CN" altLang="en-US" sz="4800" dirty="0">
                <a:solidFill>
                  <a:srgbClr val="0000FF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                   </a:t>
            </a:r>
            <a:r>
              <a:rPr lang="zh-CN" altLang="en-US" sz="36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DFA94F-CDFB-4C63-A878-ADD957585CCC}"/>
              </a:ext>
            </a:extLst>
          </p:cNvPr>
          <p:cNvSpPr txBox="1"/>
          <p:nvPr/>
        </p:nvSpPr>
        <p:spPr>
          <a:xfrm>
            <a:off x="924560" y="462817"/>
            <a:ext cx="1053592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stdio.h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main(void)</a:t>
            </a: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int A[6]={0,1,2,3,4,5};</a:t>
            </a:r>
          </a:p>
          <a:p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(“%d\n”, A[0]);</a:t>
            </a: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(“%d\n”, A[1]);</a:t>
            </a: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(“%d\n”, A[2]);</a:t>
            </a: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(“%d\n”, A[3]);</a:t>
            </a: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(“%d\n”, A[4]);</a:t>
            </a: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(“%d\n”, A[5]);</a:t>
            </a: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(“%p\n”, &amp;A[0]);</a:t>
            </a: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(“%p\n”, &amp;A[1]);</a:t>
            </a: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000" dirty="0" err="1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0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(“%p\n”, &amp;A[2]);</a:t>
            </a:r>
          </a:p>
          <a:p>
            <a:r>
              <a:rPr lang="en-US" altLang="zh-CN" sz="20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000" dirty="0" err="1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0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(“%p\n”, &amp;A[3]);</a:t>
            </a:r>
          </a:p>
          <a:p>
            <a:r>
              <a:rPr lang="en-US" altLang="zh-CN" sz="20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000" dirty="0" err="1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0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(“%p\n”, &amp;A[4]);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return 0;</a:t>
            </a: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} </a:t>
            </a:r>
          </a:p>
          <a:p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※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注意：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语言中数组下标从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开始</a:t>
            </a:r>
            <a:endParaRPr lang="en-US" altLang="zh-CN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757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DB1C3-EB3F-4211-9E87-C1D2E90A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"/>
            <a:ext cx="9448800" cy="505837"/>
          </a:xfrm>
        </p:spPr>
        <p:txBody>
          <a:bodyPr>
            <a:normAutofit fontScale="90000"/>
          </a:bodyPr>
          <a:lstStyle/>
          <a:p>
            <a:r>
              <a:rPr lang="zh-CN" altLang="en-US" sz="4800" dirty="0">
                <a:solidFill>
                  <a:srgbClr val="0000FF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                   </a:t>
            </a:r>
            <a:r>
              <a:rPr lang="zh-CN" altLang="en-US" sz="36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DFA94F-CDFB-4C63-A878-ADD957585CCC}"/>
              </a:ext>
            </a:extLst>
          </p:cNvPr>
          <p:cNvSpPr txBox="1"/>
          <p:nvPr/>
        </p:nvSpPr>
        <p:spPr>
          <a:xfrm>
            <a:off x="924560" y="741680"/>
            <a:ext cx="105359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stdio.h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main(void)</a:t>
            </a: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int A[6]={0,1,2};</a:t>
            </a:r>
          </a:p>
          <a:p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(“%d\n”, A[0]);</a:t>
            </a: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(“%d\n”, A[1]);</a:t>
            </a: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(“%d\n”, A[2]);</a:t>
            </a: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(“%d\n”, A[3]);</a:t>
            </a: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(“%d\n”, A[4]);</a:t>
            </a: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(“%d\n”, A[5]);</a:t>
            </a: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return 0;</a:t>
            </a: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} </a:t>
            </a:r>
          </a:p>
          <a:p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※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A[3],A[4],A[5]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的值是多少，为什么？ 自己查找资料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184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DB1C3-EB3F-4211-9E87-C1D2E90A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"/>
            <a:ext cx="9448800" cy="505837"/>
          </a:xfrm>
        </p:spPr>
        <p:txBody>
          <a:bodyPr>
            <a:normAutofit fontScale="90000"/>
          </a:bodyPr>
          <a:lstStyle/>
          <a:p>
            <a:r>
              <a:rPr lang="zh-CN" altLang="en-US" sz="4800" dirty="0">
                <a:solidFill>
                  <a:srgbClr val="0000FF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                   </a:t>
            </a:r>
            <a:r>
              <a:rPr lang="zh-CN" altLang="en-US" sz="36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DFA94F-CDFB-4C63-A878-ADD957585CCC}"/>
              </a:ext>
            </a:extLst>
          </p:cNvPr>
          <p:cNvSpPr txBox="1"/>
          <p:nvPr/>
        </p:nvSpPr>
        <p:spPr>
          <a:xfrm>
            <a:off x="924560" y="469310"/>
            <a:ext cx="10535920" cy="563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stdio.h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main(void)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int A[6];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A[0]=0;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A[1]= 1;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A[2]=5%3;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A[3]=A[1]+A[2];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A[4]=2.0*4.4;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A[5]=3*2.3;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A[5]-=4;</a:t>
            </a:r>
          </a:p>
          <a:p>
            <a:pPr>
              <a:lnSpc>
                <a:spcPct val="90000"/>
              </a:lnSpc>
            </a:pP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(“%d\n”, A[0]);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(“%d\n”, A[1]);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(“%d\n”, A[2]);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(“%d\n”, A[3]);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(“%d\n”, A[4]);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(“%d\n”, A[5]);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return 0;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6856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DB1C3-EB3F-4211-9E87-C1D2E90A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"/>
            <a:ext cx="9448800" cy="469309"/>
          </a:xfrm>
        </p:spPr>
        <p:txBody>
          <a:bodyPr>
            <a:normAutofit fontScale="90000"/>
          </a:bodyPr>
          <a:lstStyle/>
          <a:p>
            <a:r>
              <a:rPr lang="zh-CN" altLang="en-US" sz="4800" dirty="0">
                <a:solidFill>
                  <a:srgbClr val="0000FF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                   </a:t>
            </a:r>
            <a:r>
              <a:rPr lang="zh-CN" altLang="en-US" sz="36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DFA94F-CDFB-4C63-A878-ADD957585CCC}"/>
              </a:ext>
            </a:extLst>
          </p:cNvPr>
          <p:cNvSpPr txBox="1"/>
          <p:nvPr/>
        </p:nvSpPr>
        <p:spPr>
          <a:xfrm>
            <a:off x="924560" y="443370"/>
            <a:ext cx="10535920" cy="646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stdio.h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main(void)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double A[3][2]={0,1,2,3,4,5};</a:t>
            </a:r>
          </a:p>
          <a:p>
            <a:pPr>
              <a:lnSpc>
                <a:spcPct val="90000"/>
              </a:lnSpc>
            </a:pP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double c=0.5;</a:t>
            </a:r>
          </a:p>
          <a:p>
            <a:pPr>
              <a:lnSpc>
                <a:spcPct val="90000"/>
              </a:lnSpc>
            </a:pP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A[2][0] += c*A[0][0];    //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试一试：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+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=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之间能否有空格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A[2][1]  += c*A[0][1]; 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</a:p>
          <a:p>
            <a:pPr>
              <a:lnSpc>
                <a:spcPct val="90000"/>
              </a:lnSpc>
            </a:pP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(“%f\n”, A[0][0]);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(“%f\n”, A[0] [1]);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(“%f\n”, A[1][0]);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(“%f\n”, A[1] [1]);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(“%f\n”, A[2] [0]);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(“%f\n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”, A[2] [1]);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return 0;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} </a:t>
            </a:r>
          </a:p>
          <a:p>
            <a:pPr>
              <a:lnSpc>
                <a:spcPct val="90000"/>
              </a:lnSpc>
            </a:pP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※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注意：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语言数组行优先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※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思考一下：这段代码完成矩阵的初等行变换中的哪一个？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※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如果矩阵是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double B[10000][20000], 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这个变换该怎么写？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190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DB1C3-EB3F-4211-9E87-C1D2E90A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"/>
            <a:ext cx="9448800" cy="469309"/>
          </a:xfrm>
        </p:spPr>
        <p:txBody>
          <a:bodyPr>
            <a:normAutofit fontScale="90000"/>
          </a:bodyPr>
          <a:lstStyle/>
          <a:p>
            <a:r>
              <a:rPr lang="zh-CN" altLang="en-US" sz="4800" dirty="0">
                <a:solidFill>
                  <a:srgbClr val="0000FF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                   </a:t>
            </a:r>
            <a:r>
              <a:rPr lang="zh-CN" altLang="en-US" sz="36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DFA94F-CDFB-4C63-A878-ADD957585CCC}"/>
              </a:ext>
            </a:extLst>
          </p:cNvPr>
          <p:cNvSpPr txBox="1"/>
          <p:nvPr/>
        </p:nvSpPr>
        <p:spPr>
          <a:xfrm>
            <a:off x="924560" y="443370"/>
            <a:ext cx="10535920" cy="480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stdio.h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main(void)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double A[3][2]={0,1,2,3,4,5};</a:t>
            </a:r>
          </a:p>
          <a:p>
            <a:pPr>
              <a:lnSpc>
                <a:spcPct val="90000"/>
              </a:lnSpc>
            </a:pP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/*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补全代码，完成矩阵的另外两初等行变换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*/        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</a:p>
          <a:p>
            <a:pPr>
              <a:lnSpc>
                <a:spcPct val="90000"/>
              </a:lnSpc>
            </a:pP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(“%f\n”, A[0]);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(“%f\n”, A[1]);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(“%f\n”, A[2]);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(“%f\n”, A[3]);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(“%f\n”, A[4]);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(“%f\n”, A[5]);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return 0;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} </a:t>
            </a:r>
          </a:p>
          <a:p>
            <a:pPr>
              <a:lnSpc>
                <a:spcPct val="90000"/>
              </a:lnSpc>
            </a:pP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3914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DB1C3-EB3F-4211-9E87-C1D2E90A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"/>
            <a:ext cx="9448800" cy="469309"/>
          </a:xfrm>
        </p:spPr>
        <p:txBody>
          <a:bodyPr>
            <a:normAutofit fontScale="90000"/>
          </a:bodyPr>
          <a:lstStyle/>
          <a:p>
            <a:r>
              <a:rPr lang="zh-CN" altLang="en-US" sz="4800" dirty="0">
                <a:solidFill>
                  <a:srgbClr val="0000FF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                   </a:t>
            </a:r>
            <a:r>
              <a:rPr lang="zh-CN" altLang="en-US" sz="36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DFA94F-CDFB-4C63-A878-ADD957585CCC}"/>
              </a:ext>
            </a:extLst>
          </p:cNvPr>
          <p:cNvSpPr txBox="1"/>
          <p:nvPr/>
        </p:nvSpPr>
        <p:spPr>
          <a:xfrm>
            <a:off x="924560" y="443370"/>
            <a:ext cx="10535920" cy="3141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stdio.h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main(void)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double A[3][2]={0,1,2,3,4,5};</a:t>
            </a:r>
          </a:p>
          <a:p>
            <a:pPr>
              <a:lnSpc>
                <a:spcPct val="90000"/>
              </a:lnSpc>
            </a:pP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double B[2]={2,1};</a:t>
            </a:r>
          </a:p>
          <a:p>
            <a:pPr>
              <a:lnSpc>
                <a:spcPct val="90000"/>
              </a:lnSpc>
            </a:pP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/*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补全代码，计算 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AB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，将计算结果存在矩阵 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中，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并输出矩阵 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，验证你的结果是否正确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*/</a:t>
            </a:r>
          </a:p>
          <a:p>
            <a:pPr>
              <a:lnSpc>
                <a:spcPct val="90000"/>
              </a:lnSpc>
            </a:pP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return 0;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4851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DB1C3-EB3F-4211-9E87-C1D2E90A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"/>
            <a:ext cx="9448800" cy="469309"/>
          </a:xfrm>
        </p:spPr>
        <p:txBody>
          <a:bodyPr>
            <a:normAutofit fontScale="90000"/>
          </a:bodyPr>
          <a:lstStyle/>
          <a:p>
            <a:r>
              <a:rPr lang="zh-CN" altLang="en-US" sz="4800" dirty="0">
                <a:solidFill>
                  <a:srgbClr val="0000FF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                   </a:t>
            </a:r>
            <a:r>
              <a:rPr lang="zh-CN" altLang="en-US" sz="36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DFA94F-CDFB-4C63-A878-ADD957585CCC}"/>
              </a:ext>
            </a:extLst>
          </p:cNvPr>
          <p:cNvSpPr txBox="1"/>
          <p:nvPr/>
        </p:nvSpPr>
        <p:spPr>
          <a:xfrm>
            <a:off x="924560" y="443370"/>
            <a:ext cx="10535920" cy="3141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stdio.h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main(void)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double A[3][2]={0,1,2,3,2,1};</a:t>
            </a:r>
          </a:p>
          <a:p>
            <a:pPr>
              <a:lnSpc>
                <a:spcPct val="90000"/>
              </a:lnSpc>
            </a:pP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double B[2][2]={2,1,0,1};</a:t>
            </a:r>
          </a:p>
          <a:p>
            <a:pPr>
              <a:lnSpc>
                <a:spcPct val="90000"/>
              </a:lnSpc>
            </a:pP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/*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补全代码，计算 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AB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，将计算结果存在矩阵 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中，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并输出矩阵 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，验算你的计算结果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*/</a:t>
            </a:r>
          </a:p>
          <a:p>
            <a:pPr>
              <a:lnSpc>
                <a:spcPct val="90000"/>
              </a:lnSpc>
            </a:pP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return 0;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660818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2918</TotalTime>
  <Words>899</Words>
  <Application>Microsoft Office PowerPoint</Application>
  <PresentationFormat>宽屏</PresentationFormat>
  <Paragraphs>135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华文楷体</vt:lpstr>
      <vt:lpstr>华文隶书</vt:lpstr>
      <vt:lpstr>华文新魏</vt:lpstr>
      <vt:lpstr>Arial</vt:lpstr>
      <vt:lpstr>Office 主题​​</vt:lpstr>
      <vt:lpstr>C语言程序设计</vt:lpstr>
      <vt:lpstr>                   数组</vt:lpstr>
      <vt:lpstr>                   数组</vt:lpstr>
      <vt:lpstr>                   数组</vt:lpstr>
      <vt:lpstr>                   数组</vt:lpstr>
      <vt:lpstr>                   数组</vt:lpstr>
      <vt:lpstr>                   数组</vt:lpstr>
      <vt:lpstr>                   数组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熟悉Windows</dc:title>
  <dc:creator>lenovo</dc:creator>
  <cp:lastModifiedBy>Can Xu</cp:lastModifiedBy>
  <cp:revision>417</cp:revision>
  <dcterms:created xsi:type="dcterms:W3CDTF">2018-09-26T01:48:58Z</dcterms:created>
  <dcterms:modified xsi:type="dcterms:W3CDTF">2023-11-01T10:58:36Z</dcterms:modified>
</cp:coreProperties>
</file>