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7"/>
  </p:notesMasterIdLst>
  <p:sldIdLst>
    <p:sldId id="584" r:id="rId2"/>
    <p:sldId id="688" r:id="rId3"/>
    <p:sldId id="301" r:id="rId4"/>
    <p:sldId id="311" r:id="rId5"/>
    <p:sldId id="268" r:id="rId6"/>
    <p:sldId id="410" r:id="rId7"/>
    <p:sldId id="411" r:id="rId8"/>
    <p:sldId id="412" r:id="rId9"/>
    <p:sldId id="413" r:id="rId10"/>
    <p:sldId id="414" r:id="rId11"/>
    <p:sldId id="415" r:id="rId12"/>
    <p:sldId id="278" r:id="rId13"/>
    <p:sldId id="691" r:id="rId14"/>
    <p:sldId id="690" r:id="rId15"/>
    <p:sldId id="693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4"/>
    <a:srgbClr val="FBFBFB"/>
    <a:srgbClr val="920000"/>
    <a:srgbClr val="CC0066"/>
    <a:srgbClr val="FFFF99"/>
    <a:srgbClr val="FF8181"/>
    <a:srgbClr val="2A2A2A"/>
    <a:srgbClr val="383838"/>
    <a:srgbClr val="FF9966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0" autoAdjust="0"/>
    <p:restoredTop sz="86429"/>
  </p:normalViewPr>
  <p:slideViewPr>
    <p:cSldViewPr>
      <p:cViewPr varScale="1">
        <p:scale>
          <a:sx n="89" d="100"/>
          <a:sy n="89" d="100"/>
        </p:scale>
        <p:origin x="533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96"/>
    </p:cViewPr>
  </p:sorter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AB7-35E7-48C3-86C0-BF7AA662637B}" type="datetimeFigureOut">
              <a:rPr lang="es-AR" smtClean="0"/>
              <a:t>7/8/2018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CB6A-38D4-45DE-80F7-C506C767D3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185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036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BA960F7-A55A-4CA7-BCCD-26DF5616F734}" type="slidenum">
              <a:rPr lang="es-AR" altLang="es-AR" sz="1300">
                <a:latin typeface="Tahoma" panose="020B0604030504040204" pitchFamily="34" charset="0"/>
              </a:rPr>
              <a:pPr/>
              <a:t>3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5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69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69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D977F1C-C8DE-4E16-BBB3-A1D970491A24}" type="slidenum">
              <a:rPr lang="es-AR" altLang="es-AR" sz="1300">
                <a:latin typeface="Tahoma" panose="020B0604030504040204" pitchFamily="34" charset="0"/>
              </a:rPr>
              <a:pPr/>
              <a:t>6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69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2779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71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71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7CC31F0-CE48-4C8D-90B2-E0F226A09CCB}" type="slidenum">
              <a:rPr lang="es-AR" altLang="es-AR" sz="1300">
                <a:latin typeface="Tahoma" panose="020B0604030504040204" pitchFamily="34" charset="0"/>
              </a:rPr>
              <a:pPr/>
              <a:t>11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71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13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80718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14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7209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880"/>
            <a:ext cx="12192000" cy="68580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80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3" name="13 Rectángulo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altLang="en-US" sz="1800" dirty="0">
                  <a:latin typeface="+mj-lt"/>
                  <a:cs typeface="Arial" charset="0"/>
                </a:rPr>
                <a:t>Subsecretaría de Servicios Tecnológicos y Productivos</a:t>
              </a:r>
              <a:endParaRPr lang="es-AR" sz="1800" dirty="0">
                <a:latin typeface="+mj-lt"/>
              </a:endParaRPr>
            </a:p>
          </p:txBody>
        </p:sp>
        <p:pic>
          <p:nvPicPr>
            <p:cNvPr id="14" name="0 Imagen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  <p:pic>
        <p:nvPicPr>
          <p:cNvPr id="12" name="ministerio-eyd-logo.png">
            <a:extLst>
              <a:ext uri="{FF2B5EF4-FFF2-40B4-BE49-F238E27FC236}">
                <a16:creationId xmlns:a16="http://schemas.microsoft.com/office/drawing/2014/main" id="{CCF5AD90-982D-48B0-8BE6-7435711190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303912" y="188641"/>
            <a:ext cx="2870028" cy="4111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991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pic>
        <p:nvPicPr>
          <p:cNvPr id="7" name="ministerio-eyd-logo.png">
            <a:extLst>
              <a:ext uri="{FF2B5EF4-FFF2-40B4-BE49-F238E27FC236}">
                <a16:creationId xmlns:a16="http://schemas.microsoft.com/office/drawing/2014/main" id="{2A23AF43-BBD8-4DF6-8D4C-5130A5309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29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397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0"/>
            <a:ext cx="8825658" cy="248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184" indent="0">
              <a:buNone/>
              <a:defRPr sz="1600"/>
            </a:lvl2pPr>
            <a:lvl3pPr marL="914370" indent="0">
              <a:buNone/>
              <a:defRPr sz="1600"/>
            </a:lvl3pPr>
            <a:lvl4pPr marL="1371554" indent="0">
              <a:buNone/>
              <a:defRPr sz="1600"/>
            </a:lvl4pPr>
            <a:lvl5pPr marL="1828738" indent="0">
              <a:buNone/>
              <a:defRPr sz="1600"/>
            </a:lvl5pPr>
            <a:lvl6pPr marL="2285923" indent="0">
              <a:buNone/>
              <a:defRPr sz="1600"/>
            </a:lvl6pPr>
            <a:lvl7pPr marL="2743108" indent="0">
              <a:buNone/>
              <a:defRPr sz="1600"/>
            </a:lvl7pPr>
            <a:lvl8pPr marL="3200293" indent="0">
              <a:buNone/>
              <a:defRPr sz="1600"/>
            </a:lvl8pPr>
            <a:lvl9pPr marL="3657477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184712"/>
          </a:xfrm>
        </p:spPr>
        <p:txBody>
          <a:bodyPr/>
          <a:lstStyle>
            <a:lvl1pPr marL="0" indent="0">
              <a:buNone/>
              <a:defRPr sz="1200"/>
            </a:lvl1pPr>
            <a:lvl2pPr marL="457184" indent="0">
              <a:buNone/>
              <a:defRPr sz="1200"/>
            </a:lvl2pPr>
            <a:lvl3pPr marL="914370" indent="0">
              <a:buNone/>
              <a:defRPr sz="1000"/>
            </a:lvl3pPr>
            <a:lvl4pPr marL="1371554" indent="0">
              <a:buNone/>
              <a:defRPr sz="900"/>
            </a:lvl4pPr>
            <a:lvl5pPr marL="1828738" indent="0">
              <a:buNone/>
              <a:defRPr sz="900"/>
            </a:lvl5pPr>
            <a:lvl6pPr marL="2285923" indent="0">
              <a:buNone/>
              <a:defRPr sz="900"/>
            </a:lvl6pPr>
            <a:lvl7pPr marL="2743108" indent="0">
              <a:buNone/>
              <a:defRPr sz="900"/>
            </a:lvl7pPr>
            <a:lvl8pPr marL="3200293" indent="0">
              <a:buNone/>
              <a:defRPr sz="900"/>
            </a:lvl8pPr>
            <a:lvl9pPr marL="3657477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6877-0EB5-422A-8D78-83C1CA5BF46D}" type="datetimeFigureOut">
              <a:rPr lang="en-US"/>
              <a:pPr>
                <a:defRPr/>
              </a:pPr>
              <a:t>8/7/2018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2148-7E19-483A-AACF-3577D62CF2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pic>
        <p:nvPicPr>
          <p:cNvPr id="7" name="ministerio-eyd-logo.png">
            <a:extLst>
              <a:ext uri="{FF2B5EF4-FFF2-40B4-BE49-F238E27FC236}">
                <a16:creationId xmlns:a16="http://schemas.microsoft.com/office/drawing/2014/main" id="{F5E81C02-955C-4C2B-9F6A-8F76471C4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50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9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77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endParaRPr/>
          </a:p>
        </p:txBody>
      </p:sp>
      <p:sp>
        <p:nvSpPr>
          <p:cNvPr id="1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10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inet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16848" y="146302"/>
            <a:ext cx="2049300" cy="293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938128" y="119806"/>
            <a:ext cx="2334143" cy="4458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96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04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40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244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2" y="1790703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0" name="ministerio-eyd-logo.png">
            <a:extLst>
              <a:ext uri="{FF2B5EF4-FFF2-40B4-BE49-F238E27FC236}">
                <a16:creationId xmlns:a16="http://schemas.microsoft.com/office/drawing/2014/main" id="{A0A7BFD9-2F5B-405E-98A1-F44FE7DFF6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391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1"/>
            <a:ext cx="12192000" cy="799207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3349"/>
            <a:ext cx="3583781" cy="795858"/>
          </a:xfrm>
          <a:custGeom>
            <a:avLst/>
            <a:gdLst>
              <a:gd name="T0" fmla="*/ 3838226 w 3822065"/>
              <a:gd name="T1" fmla="*/ 0 h 1132205"/>
              <a:gd name="T2" fmla="*/ 0 w 3822065"/>
              <a:gd name="T3" fmla="*/ 0 h 1132205"/>
              <a:gd name="T4" fmla="*/ 0 w 3822065"/>
              <a:gd name="T5" fmla="*/ 1123800 h 1132205"/>
              <a:gd name="T6" fmla="*/ 2689743 w 3822065"/>
              <a:gd name="T7" fmla="*/ 1123800 h 1132205"/>
              <a:gd name="T8" fmla="*/ 3838226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altLang="en-US"/>
          </a:p>
        </p:txBody>
      </p:sp>
      <p:sp>
        <p:nvSpPr>
          <p:cNvPr id="9" name="object 2"/>
          <p:cNvSpPr>
            <a:spLocks/>
          </p:cNvSpPr>
          <p:nvPr userDrawn="1"/>
        </p:nvSpPr>
        <p:spPr bwMode="auto">
          <a:xfrm>
            <a:off x="-2978" y="-15970"/>
            <a:ext cx="4701819" cy="799419"/>
          </a:xfrm>
          <a:custGeom>
            <a:avLst/>
            <a:gdLst>
              <a:gd name="T0" fmla="*/ 0 w 11237595"/>
              <a:gd name="T1" fmla="*/ 8094842 h 8098790"/>
              <a:gd name="T2" fmla="*/ 11238329 w 11237595"/>
              <a:gd name="T3" fmla="*/ 8094842 h 8098790"/>
              <a:gd name="T4" fmla="*/ 11238329 w 11237595"/>
              <a:gd name="T5" fmla="*/ 0 h 8098790"/>
              <a:gd name="T6" fmla="*/ 0 w 11237595"/>
              <a:gd name="T7" fmla="*/ 0 h 8098790"/>
              <a:gd name="T8" fmla="*/ 0 w 11237595"/>
              <a:gd name="T9" fmla="*/ 8094842 h 80987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37595"/>
              <a:gd name="T16" fmla="*/ 0 h 8098790"/>
              <a:gd name="T17" fmla="*/ 11237595 w 11237595"/>
              <a:gd name="T18" fmla="*/ 8098790 h 80987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37595" h="8098790">
                <a:moveTo>
                  <a:pt x="0" y="8098650"/>
                </a:moveTo>
                <a:lnTo>
                  <a:pt x="11237061" y="8098650"/>
                </a:lnTo>
                <a:lnTo>
                  <a:pt x="11237061" y="0"/>
                </a:lnTo>
                <a:lnTo>
                  <a:pt x="0" y="0"/>
                </a:lnTo>
                <a:lnTo>
                  <a:pt x="0" y="8098650"/>
                </a:lnTo>
                <a:close/>
              </a:path>
            </a:pathLst>
          </a:custGeom>
          <a:solidFill>
            <a:srgbClr val="FCFBF4"/>
          </a:solidFill>
          <a:ln>
            <a:noFill/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endParaRPr lang="es-AR" altLang="es-AR" sz="1800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en-US"/>
          </a:p>
        </p:txBody>
      </p:sp>
      <p:pic>
        <p:nvPicPr>
          <p:cNvPr id="11" name="0 Imagen"/>
          <p:cNvPicPr/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2430" y="159664"/>
            <a:ext cx="3061533" cy="4092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301" y="9680"/>
            <a:ext cx="1084427" cy="756000"/>
          </a:xfrm>
          <a:prstGeom prst="rect">
            <a:avLst/>
          </a:prstGeom>
        </p:spPr>
      </p:pic>
      <p:sp>
        <p:nvSpPr>
          <p:cNvPr id="1027" name="bk object 17"/>
          <p:cNvSpPr>
            <a:spLocks/>
          </p:cNvSpPr>
          <p:nvPr/>
        </p:nvSpPr>
        <p:spPr bwMode="auto">
          <a:xfrm>
            <a:off x="2" y="1"/>
            <a:ext cx="3586757" cy="799207"/>
          </a:xfrm>
          <a:custGeom>
            <a:avLst/>
            <a:gdLst>
              <a:gd name="T0" fmla="*/ 3809615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66619 w 3826510"/>
              <a:gd name="T7" fmla="*/ 1136408 h 1136650"/>
              <a:gd name="T8" fmla="*/ 3809615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1" y="1"/>
            <a:ext cx="1937743" cy="799207"/>
          </a:xfrm>
          <a:custGeom>
            <a:avLst/>
            <a:gdLst>
              <a:gd name="T0" fmla="*/ 2082416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5254 w 2066289"/>
              <a:gd name="T7" fmla="*/ 1136408 h 1136650"/>
              <a:gd name="T8" fmla="*/ 2082416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2053" y="25624"/>
            <a:ext cx="1104000" cy="7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84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5pPr>
      <a:lvl6pPr marL="3214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321457" algn="l" rtl="0" eaLnBrk="0" fontAlgn="base" hangingPunct="0">
        <a:spcBef>
          <a:spcPct val="20000"/>
        </a:spcBef>
        <a:spcAft>
          <a:spcPct val="0"/>
        </a:spcAft>
        <a:buChar char="–"/>
        <a:defRPr sz="1969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642915" algn="l" rtl="0" eaLnBrk="0" fontAlgn="base" hangingPunct="0">
        <a:spcBef>
          <a:spcPct val="20000"/>
        </a:spcBef>
        <a:spcAft>
          <a:spcPct val="0"/>
        </a:spcAft>
        <a:buChar char="•"/>
        <a:defRPr sz="1687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964372" algn="l" rtl="0" eaLnBrk="0" fontAlgn="base" hangingPunct="0">
        <a:spcBef>
          <a:spcPct val="20000"/>
        </a:spcBef>
        <a:spcAft>
          <a:spcPct val="0"/>
        </a:spcAft>
        <a:buChar char="–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285829" algn="l" rtl="0" eaLnBrk="0" fontAlgn="base" hangingPunct="0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50399" y="5502620"/>
            <a:ext cx="6095814" cy="7210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53">
              <a:lnSpc>
                <a:spcPct val="115000"/>
              </a:lnSpc>
              <a:spcAft>
                <a:spcPts val="600"/>
              </a:spcAft>
              <a:defRPr/>
            </a:pPr>
            <a:r>
              <a:rPr lang="es-AR" b="1" kern="0" dirty="0">
                <a:solidFill>
                  <a:srgbClr val="492249"/>
                </a:solidFill>
                <a:cs typeface="Arial" panose="020B0604020202020204" pitchFamily="34" charset="0"/>
              </a:rPr>
              <a:t>Analistas del Conocimiento</a:t>
            </a:r>
            <a:endParaRPr lang="es-AR" sz="90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 defTabSz="914353">
              <a:lnSpc>
                <a:spcPct val="115000"/>
              </a:lnSpc>
              <a:spcAft>
                <a:spcPts val="600"/>
              </a:spcAft>
              <a:defRPr/>
            </a:pPr>
            <a:r>
              <a:rPr lang="es-AR" sz="1400" b="1" kern="0" dirty="0">
                <a:solidFill>
                  <a:srgbClr val="492249"/>
                </a:solidFill>
                <a:cs typeface="Arial" panose="020B0604020202020204" pitchFamily="34" charset="0"/>
              </a:rPr>
              <a:t>Dimensión Programador</a:t>
            </a:r>
            <a:endParaRPr lang="es-AR" sz="90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0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9" name="Text Box 3"/>
          <p:cNvSpPr txBox="1">
            <a:spLocks noChangeArrowheads="1"/>
          </p:cNvSpPr>
          <p:nvPr/>
        </p:nvSpPr>
        <p:spPr bwMode="auto">
          <a:xfrm>
            <a:off x="263352" y="1052736"/>
            <a:ext cx="960120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Estados de Historia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060849"/>
            <a:ext cx="8044817" cy="483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5375920" y="2056724"/>
            <a:ext cx="168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400" i="1" dirty="0">
                <a:latin typeface="Tahoma" panose="020B0604030504040204" pitchFamily="34" charset="0"/>
              </a:rPr>
              <a:t>estado de historia</a:t>
            </a:r>
            <a:endParaRPr lang="es-ES" altLang="es-AR" sz="1400" i="1" dirty="0">
              <a:latin typeface="Tahoma" panose="020B0604030504040204" pitchFamily="34" charset="0"/>
            </a:endParaRP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5791201" y="3124201"/>
            <a:ext cx="2143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8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8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cxnSp>
        <p:nvCxnSpPr>
          <p:cNvPr id="126983" name="AutoShape 7"/>
          <p:cNvCxnSpPr>
            <a:cxnSpLocks noChangeShapeType="1"/>
            <a:stCxn id="126981" idx="2"/>
          </p:cNvCxnSpPr>
          <p:nvPr/>
        </p:nvCxnSpPr>
        <p:spPr bwMode="auto">
          <a:xfrm rot="16200000" flipH="1">
            <a:off x="6127759" y="2452647"/>
            <a:ext cx="419404" cy="23715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6632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0" y="1052736"/>
            <a:ext cx="77524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Máquina de Estados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 Sala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7568" r="1119" b="4748"/>
          <a:stretch/>
        </p:blipFill>
        <p:spPr bwMode="auto">
          <a:xfrm>
            <a:off x="2855640" y="1916832"/>
            <a:ext cx="8712968" cy="4032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7951923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>
            <a:extLst>
              <a:ext uri="{FF2B5EF4-FFF2-40B4-BE49-F238E27FC236}">
                <a16:creationId xmlns:a16="http://schemas.microsoft.com/office/drawing/2014/main" id="{846BDED3-E1C5-446F-8815-34529555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809032"/>
            <a:ext cx="273312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ES_tradnl" altLang="es-AR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Un ejemplo...</a:t>
            </a:r>
          </a:p>
        </p:txBody>
      </p:sp>
      <p:pic>
        <p:nvPicPr>
          <p:cNvPr id="27667" name="Picture 19">
            <a:extLst>
              <a:ext uri="{FF2B5EF4-FFF2-40B4-BE49-F238E27FC236}">
                <a16:creationId xmlns:a16="http://schemas.microsoft.com/office/drawing/2014/main" id="{6109840C-CF2D-4C6E-BABB-D9791275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00138"/>
            <a:ext cx="7620000" cy="575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3386" y="6214978"/>
            <a:ext cx="10822451" cy="566721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4800" dirty="0"/>
              <a:t>Caso de Infracciones de Tránsito</a:t>
            </a:r>
            <a:br>
              <a:rPr lang="es-ES_tradnl" altLang="es-AR" sz="4800" dirty="0"/>
            </a:br>
            <a:r>
              <a:rPr lang="es-ES_tradnl" altLang="es-AR" sz="4800" dirty="0"/>
              <a:t>Policía Caminera</a:t>
            </a:r>
            <a:br>
              <a:rPr lang="es-ES_tradnl" altLang="es-AR" sz="4800" dirty="0"/>
            </a:br>
            <a:r>
              <a:rPr lang="es-ES_tradnl" altLang="es-AR" sz="4800" dirty="0"/>
              <a:t>Modelado Funcional</a:t>
            </a:r>
            <a:endParaRPr lang="es-AR" altLang="es-AR" sz="4800" dirty="0"/>
          </a:p>
        </p:txBody>
      </p:sp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pic>
        <p:nvPicPr>
          <p:cNvPr id="1026" name="Picture 2" descr="Resultado de imagen para policia caminera">
            <a:extLst>
              <a:ext uri="{FF2B5EF4-FFF2-40B4-BE49-F238E27FC236}">
                <a16:creationId xmlns:a16="http://schemas.microsoft.com/office/drawing/2014/main" id="{BCB7B2A3-5423-4DAC-9255-CF686964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28" y="1232364"/>
            <a:ext cx="6643485" cy="33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1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A95F8CCA-E2F4-4AF8-A3AB-BBF81C607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" y="-214201"/>
            <a:ext cx="12215440" cy="70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C479ED-42B3-49F0-BF01-B1072AFC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97" y="864612"/>
            <a:ext cx="2461468" cy="430887"/>
          </a:xfrm>
        </p:spPr>
        <p:txBody>
          <a:bodyPr/>
          <a:lstStyle/>
          <a:p>
            <a:r>
              <a:rPr lang="es-US" dirty="0"/>
              <a:t>Vista esencial de casos de uso para el Sistema de la Policía Caminera</a:t>
            </a:r>
            <a:endParaRPr lang="es-AR" dirty="0"/>
          </a:p>
        </p:txBody>
      </p:sp>
      <p:pic>
        <p:nvPicPr>
          <p:cNvPr id="5" name="Imagen 1">
            <a:extLst>
              <a:ext uri="{FF2B5EF4-FFF2-40B4-BE49-F238E27FC236}">
                <a16:creationId xmlns:a16="http://schemas.microsoft.com/office/drawing/2014/main" id="{03AE2C4C-8786-4B8D-9B9C-ABCE4BC8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/>
          <a:stretch/>
        </p:blipFill>
        <p:spPr bwMode="auto">
          <a:xfrm>
            <a:off x="3791744" y="771834"/>
            <a:ext cx="8496944" cy="611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00" y="1196752"/>
            <a:ext cx="10971611" cy="1268244"/>
          </a:xfrm>
        </p:spPr>
        <p:txBody>
          <a:bodyPr vert="horz" wrap="square" lIns="64292" tIns="32146" rIns="64292" bIns="32146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eaLnBrk="1" hangingPunct="1">
              <a:lnSpc>
                <a:spcPct val="90000"/>
              </a:lnSpc>
            </a:pPr>
            <a:r>
              <a:rPr lang="es-ES" sz="4000" b="1" dirty="0">
                <a:solidFill>
                  <a:schemeClr val="accent1">
                    <a:lumMod val="50000"/>
                  </a:schemeClr>
                </a:solidFill>
              </a:rPr>
              <a:t>Clínica MO-03 Diagrama de Clases y Diagrama de Máquina de Estados</a:t>
            </a:r>
            <a:endParaRPr lang="es-AR" sz="3937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89F8ED-36DD-4198-A336-D614326E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20" y="3010935"/>
            <a:ext cx="11349300" cy="29824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96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4007768" y="1412776"/>
            <a:ext cx="377825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lang="es-ES_tradnl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¿Qué es un UML? </a:t>
            </a:r>
            <a:endParaRPr lang="es-ES_tradnl" sz="360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84325" y="2420888"/>
            <a:ext cx="1108923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s-ES_tradnl" altLang="es-AR" sz="3200" b="1" dirty="0">
                <a:latin typeface="Futura Md BT" pitchFamily="34" charset="0"/>
              </a:rPr>
              <a:t>Es un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lenguaje de modelado</a:t>
            </a:r>
            <a:r>
              <a:rPr lang="es-ES_tradnl" altLang="es-AR" sz="3200" b="1" dirty="0">
                <a:latin typeface="Futura Md BT" pitchFamily="34" charset="0"/>
              </a:rPr>
              <a:t>, de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propósito general</a:t>
            </a:r>
            <a:r>
              <a:rPr lang="es-ES_tradnl" altLang="es-AR" sz="3200" b="1" dirty="0">
                <a:latin typeface="Futura Md BT" pitchFamily="34" charset="0"/>
              </a:rPr>
              <a:t>, usado para la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visualización</a:t>
            </a:r>
            <a:r>
              <a:rPr lang="es-ES_tradnl" altLang="es-AR" sz="3200" b="1" dirty="0">
                <a:latin typeface="Futura Md BT" pitchFamily="34" charset="0"/>
              </a:rPr>
              <a:t>,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especificación</a:t>
            </a:r>
            <a:r>
              <a:rPr lang="es-ES_tradnl" altLang="es-AR" sz="3200" b="1" dirty="0">
                <a:latin typeface="Futura Md BT" pitchFamily="34" charset="0"/>
              </a:rPr>
              <a:t>, </a:t>
            </a:r>
            <a:br>
              <a:rPr lang="es-ES_tradnl" altLang="es-AR" sz="3200" b="1" dirty="0">
                <a:latin typeface="Futura Md BT" pitchFamily="34" charset="0"/>
              </a:rPr>
            </a:b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construcción</a:t>
            </a:r>
            <a:r>
              <a:rPr lang="es-ES_tradnl" altLang="es-AR" sz="3200" b="1" dirty="0">
                <a:latin typeface="Futura Md BT" pitchFamily="34" charset="0"/>
              </a:rPr>
              <a:t> y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documentación</a:t>
            </a:r>
            <a:r>
              <a:rPr lang="es-ES_tradnl" altLang="es-AR" sz="3200" b="1" dirty="0">
                <a:latin typeface="Futura Md BT" pitchFamily="34" charset="0"/>
              </a:rPr>
              <a:t> de sistemas Orientados a Objetos</a:t>
            </a:r>
          </a:p>
        </p:txBody>
      </p:sp>
      <p:pic>
        <p:nvPicPr>
          <p:cNvPr id="5122" name="Picture 2" descr="Resultado de imagen para modelar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653136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535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768474"/>
            <a:ext cx="11201668" cy="461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4 Título"/>
          <p:cNvSpPr>
            <a:spLocks noGrp="1"/>
          </p:cNvSpPr>
          <p:nvPr>
            <p:ph type="title"/>
          </p:nvPr>
        </p:nvSpPr>
        <p:spPr>
          <a:xfrm>
            <a:off x="1524000" y="1017588"/>
            <a:ext cx="8229600" cy="857250"/>
          </a:xfrm>
        </p:spPr>
        <p:txBody>
          <a:bodyPr/>
          <a:lstStyle/>
          <a:p>
            <a:r>
              <a:rPr lang="es-ES_tradnl" altLang="es-AR" dirty="0"/>
              <a:t>Diagramas</a:t>
            </a:r>
            <a:endParaRPr lang="es-MX" altLang="es-AR" dirty="0">
              <a:solidFill>
                <a:srgbClr val="FF0000"/>
              </a:solidFill>
            </a:endParaRPr>
          </a:p>
        </p:txBody>
      </p:sp>
      <p:pic>
        <p:nvPicPr>
          <p:cNvPr id="17412" name="Picture 2" descr="C:\Documents and Settings\cecilia\Mis documentos\Mis imágenes\Galería multimedia de Microsoft\j030349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929188"/>
            <a:ext cx="5842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 descr="C:\Documents and Settings\cecilia\Mis documentos\Mis imágenes\Galería multimedia de Microsoft\j030336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4017963"/>
            <a:ext cx="6096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488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9">
            <a:extLst>
              <a:ext uri="{FF2B5EF4-FFF2-40B4-BE49-F238E27FC236}">
                <a16:creationId xmlns:a16="http://schemas.microsoft.com/office/drawing/2014/main" id="{6444E65F-E80A-4DB7-B28D-110E85926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792" y="1104741"/>
            <a:ext cx="914400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s-ES_tradnl" altLang="es-AR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¿Qué es Diagrama de Máquina de Estados?</a:t>
            </a:r>
            <a:endParaRPr lang="es-ES_tradnl" altLang="es-AR" sz="3200" b="1" dirty="0">
              <a:solidFill>
                <a:srgbClr val="063D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FE1B37BE-7DAC-4D1E-A4B8-0ABA8855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792" y="2274838"/>
            <a:ext cx="8750696" cy="2308324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0" hangingPunct="0"/>
            <a:r>
              <a:rPr lang="es-ES" altLang="es-AR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Un diagrama de máquina de estados muestra una máquina de estados, la cual especifica la secuencia de estados en los que un objeto puede estar, los eventos y condiciones que causan que los objetos alcancen esos estados, y las acciones que ocurren cuando esos estados son alcanzados.</a:t>
            </a:r>
            <a:endParaRPr lang="es-ES_tradnl" altLang="es-AR" sz="24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6761CB00-F4AC-414D-9516-6CCB8D28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5157192"/>
            <a:ext cx="708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s-ES_tradnl" altLang="es-AR" sz="2000" b="1" dirty="0">
                <a:solidFill>
                  <a:srgbClr val="01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Son usados para modelar el comportamiento dinámico de un elemento de modelado, más específicamente los aspectos dirigidos por eventos del sistema.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19336" y="1124744"/>
            <a:ext cx="5862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Máquina de Estados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63352" y="2132856"/>
            <a:ext cx="11521279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000" dirty="0">
                <a:latin typeface="Futura Md BT" pitchFamily="34" charset="0"/>
              </a:rPr>
              <a:t> 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CLASIFICACIÓN</a:t>
            </a:r>
            <a:r>
              <a:rPr lang="es-ES_tradnl" sz="2000" dirty="0">
                <a:latin typeface="Futura Md BT" pitchFamily="34" charset="0"/>
              </a:rPr>
              <a:t>: </a:t>
            </a:r>
            <a:r>
              <a:rPr lang="es-ES_tradnl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De comportamiento, dinámico, lógico.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Uso: </a:t>
            </a:r>
          </a:p>
          <a:p>
            <a:pPr lvl="1" algn="l">
              <a:lnSpc>
                <a:spcPct val="10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r>
              <a:rPr lang="es-ES_tradnl" sz="2000" dirty="0">
                <a:latin typeface="Futura Md BT" pitchFamily="34" charset="0"/>
              </a:rPr>
              <a:t> </a:t>
            </a: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Explorar el comportamiento complejo de una clase, actor, subsistema o componente.</a:t>
            </a:r>
          </a:p>
          <a:p>
            <a:pPr lvl="1" algn="l">
              <a:lnSpc>
                <a:spcPct val="10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 Modelar sistemas de tiempo real.</a:t>
            </a:r>
            <a:endParaRPr lang="es-ES_tradnl" sz="2000" dirty="0">
              <a:latin typeface="Futura Md BT" pitchFamily="34" charset="0"/>
            </a:endParaRPr>
          </a:p>
          <a:p>
            <a:pPr algn="l">
              <a:lnSpc>
                <a:spcPct val="10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Muestra una máquina de estados, compuesta por estados, transiciones, eventos y </a:t>
            </a:r>
            <a:b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</a:b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  actividades.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Contiene</a:t>
            </a:r>
            <a:r>
              <a:rPr lang="es-ES_tradnl" sz="2000" dirty="0">
                <a:latin typeface="Futura Md BT" pitchFamily="34" charset="0"/>
              </a:rPr>
              <a:t> 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comúnmente:</a:t>
            </a:r>
          </a:p>
          <a:p>
            <a:pPr lvl="2" algn="l">
              <a:lnSpc>
                <a:spcPct val="10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000" dirty="0">
                <a:latin typeface="Futura Md BT" pitchFamily="34" charset="0"/>
              </a:rPr>
              <a:t> </a:t>
            </a: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Estados</a:t>
            </a:r>
          </a:p>
          <a:p>
            <a:pPr lvl="2" algn="l">
              <a:lnSpc>
                <a:spcPct val="10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 Transiciones</a:t>
            </a:r>
          </a:p>
          <a:p>
            <a:pPr lvl="2" algn="l">
              <a:lnSpc>
                <a:spcPct val="10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000" dirty="0">
                <a:solidFill>
                  <a:srgbClr val="0000FF"/>
                </a:solidFill>
                <a:latin typeface="Futura Md BT" pitchFamily="34" charset="0"/>
              </a:rPr>
              <a:t> Eventos</a:t>
            </a:r>
            <a:r>
              <a:rPr lang="es-ES_tradnl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49130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7" name="Text Box 3"/>
          <p:cNvSpPr txBox="1">
            <a:spLocks noChangeArrowheads="1"/>
          </p:cNvSpPr>
          <p:nvPr/>
        </p:nvSpPr>
        <p:spPr bwMode="auto">
          <a:xfrm>
            <a:off x="263352" y="1412776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Estados</a:t>
            </a:r>
          </a:p>
        </p:txBody>
      </p:sp>
      <p:pic>
        <p:nvPicPr>
          <p:cNvPr id="23" name="Imagen 2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2" t="25866" r="5701" b="26809"/>
          <a:stretch/>
        </p:blipFill>
        <p:spPr bwMode="auto">
          <a:xfrm>
            <a:off x="4004897" y="2924944"/>
            <a:ext cx="1224136" cy="765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Imagen 2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" t="23575" r="6254" b="23338"/>
          <a:stretch/>
        </p:blipFill>
        <p:spPr bwMode="auto">
          <a:xfrm>
            <a:off x="5591944" y="2924944"/>
            <a:ext cx="993647" cy="742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Imagen 2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30892" r="7374" b="21715"/>
          <a:stretch/>
        </p:blipFill>
        <p:spPr bwMode="auto">
          <a:xfrm>
            <a:off x="6948502" y="2826296"/>
            <a:ext cx="888069" cy="648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Imagen 2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t="22332" r="6514" b="8930"/>
          <a:stretch/>
        </p:blipFill>
        <p:spPr bwMode="auto">
          <a:xfrm>
            <a:off x="8270127" y="2898304"/>
            <a:ext cx="1285913" cy="742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Imagen 2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t="24300" r="8506" b="15544"/>
          <a:stretch/>
        </p:blipFill>
        <p:spPr bwMode="auto">
          <a:xfrm>
            <a:off x="1988673" y="2718284"/>
            <a:ext cx="1512168" cy="864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816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1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Transiciones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284984"/>
            <a:ext cx="6324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873424" y="2827784"/>
            <a:ext cx="160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evento disparador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8350424" y="3010348"/>
            <a:ext cx="1828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condición de control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6521624" y="4123184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acción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568625" y="3970784"/>
            <a:ext cx="1800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estado origen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9417224" y="3894584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200" b="1" i="1">
                <a:latin typeface="Tahoma" panose="020B0604030504040204" pitchFamily="34" charset="0"/>
              </a:rPr>
              <a:t>estado destino</a:t>
            </a:r>
            <a:endParaRPr lang="es-ES" altLang="es-AR" sz="1200" b="1" i="1">
              <a:latin typeface="Tahoma" panose="020B0604030504040204" pitchFamily="34" charset="0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4811888" y="32849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6216825" y="31325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5835825" y="37421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8588550" y="35135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73550" y="3589784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9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9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cxnSp>
        <p:nvCxnSpPr>
          <p:cNvPr id="124943" name="AutoShape 15"/>
          <p:cNvCxnSpPr>
            <a:cxnSpLocks noChangeShapeType="1"/>
            <a:stCxn id="124933" idx="3"/>
            <a:endCxn id="124938" idx="0"/>
          </p:cNvCxnSpPr>
          <p:nvPr/>
        </p:nvCxnSpPr>
        <p:spPr bwMode="auto">
          <a:xfrm>
            <a:off x="3473624" y="2965898"/>
            <a:ext cx="1447800" cy="3190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944" name="AutoShape 16"/>
          <p:cNvCxnSpPr>
            <a:cxnSpLocks noChangeShapeType="1"/>
            <a:stCxn id="124934" idx="1"/>
            <a:endCxn id="124939" idx="1"/>
          </p:cNvCxnSpPr>
          <p:nvPr/>
        </p:nvCxnSpPr>
        <p:spPr bwMode="auto">
          <a:xfrm rot="10800000" flipV="1">
            <a:off x="6216824" y="3148460"/>
            <a:ext cx="2133600" cy="98425"/>
          </a:xfrm>
          <a:prstGeom prst="curvedConnector5">
            <a:avLst>
              <a:gd name="adj1" fmla="val 44866"/>
              <a:gd name="adj2" fmla="val -248389"/>
              <a:gd name="adj3" fmla="val 110713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945" name="AutoShape 17"/>
          <p:cNvCxnSpPr>
            <a:cxnSpLocks noChangeShapeType="1"/>
            <a:stCxn id="124937" idx="1"/>
            <a:endCxn id="124941" idx="3"/>
          </p:cNvCxnSpPr>
          <p:nvPr/>
        </p:nvCxnSpPr>
        <p:spPr bwMode="auto">
          <a:xfrm rot="10800000">
            <a:off x="8807624" y="3627885"/>
            <a:ext cx="609600" cy="4048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946" name="AutoShape 18"/>
          <p:cNvCxnSpPr>
            <a:cxnSpLocks noChangeShapeType="1"/>
            <a:stCxn id="124935" idx="0"/>
            <a:endCxn id="124940" idx="1"/>
          </p:cNvCxnSpPr>
          <p:nvPr/>
        </p:nvCxnSpPr>
        <p:spPr bwMode="auto">
          <a:xfrm rot="5400000" flipH="1">
            <a:off x="6235874" y="3456434"/>
            <a:ext cx="266700" cy="1066800"/>
          </a:xfrm>
          <a:prstGeom prst="curvedConnector4">
            <a:avLst>
              <a:gd name="adj1" fmla="val 28569"/>
              <a:gd name="adj2" fmla="val 121431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947" name="AutoShape 19"/>
          <p:cNvCxnSpPr>
            <a:cxnSpLocks noChangeShapeType="1"/>
            <a:stCxn id="124936" idx="0"/>
            <a:endCxn id="124942" idx="0"/>
          </p:cNvCxnSpPr>
          <p:nvPr/>
        </p:nvCxnSpPr>
        <p:spPr bwMode="auto">
          <a:xfrm rot="16200000">
            <a:off x="2535412" y="3523109"/>
            <a:ext cx="381000" cy="514350"/>
          </a:xfrm>
          <a:prstGeom prst="curvedConnector3">
            <a:avLst>
              <a:gd name="adj1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890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Text Box 3"/>
          <p:cNvSpPr txBox="1">
            <a:spLocks noChangeArrowheads="1"/>
          </p:cNvSpPr>
          <p:nvPr/>
        </p:nvSpPr>
        <p:spPr bwMode="auto">
          <a:xfrm>
            <a:off x="290514" y="1058863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Subestados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3886201" y="2286000"/>
            <a:ext cx="2614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400" i="1">
                <a:latin typeface="Tahoma" panose="020B0604030504040204" pitchFamily="34" charset="0"/>
              </a:rPr>
              <a:t>transición al estado compuesto</a:t>
            </a:r>
            <a:endParaRPr lang="es-ES" altLang="es-AR" sz="1400" i="1">
              <a:latin typeface="Tahoma" panose="020B0604030504040204" pitchFamily="34" charset="0"/>
            </a:endParaRP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343400" y="6248400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400" i="1">
                <a:latin typeface="Tahoma" panose="020B0604030504040204" pitchFamily="34" charset="0"/>
              </a:rPr>
              <a:t>estado final</a:t>
            </a:r>
            <a:endParaRPr lang="es-ES" altLang="es-AR" sz="1400" i="1">
              <a:latin typeface="Tahoma" panose="020B0604030504040204" pitchFamily="34" charset="0"/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4648201" y="3352801"/>
            <a:ext cx="2143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8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8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7162801" y="5867401"/>
            <a:ext cx="2143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8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8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cxnSp>
        <p:nvCxnSpPr>
          <p:cNvPr id="125961" name="AutoShape 9"/>
          <p:cNvCxnSpPr>
            <a:cxnSpLocks noChangeShapeType="1"/>
            <a:stCxn id="125957" idx="2"/>
            <a:endCxn id="125959" idx="0"/>
          </p:cNvCxnSpPr>
          <p:nvPr/>
        </p:nvCxnSpPr>
        <p:spPr bwMode="auto">
          <a:xfrm rot="5400000">
            <a:off x="4594225" y="2752725"/>
            <a:ext cx="762000" cy="4381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7804151" y="6019800"/>
            <a:ext cx="2555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400" i="1">
                <a:latin typeface="Tahoma" panose="020B0604030504040204" pitchFamily="34" charset="0"/>
              </a:rPr>
              <a:t>transición desde el subestado </a:t>
            </a:r>
            <a:endParaRPr lang="es-ES" altLang="es-AR" sz="1400" i="1">
              <a:latin typeface="Tahoma" panose="020B0604030504040204" pitchFamily="34" charset="0"/>
            </a:endParaRP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7086601" y="5805488"/>
            <a:ext cx="214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800">
                <a:solidFill>
                  <a:srgbClr val="EAEAEA"/>
                </a:solidFill>
                <a:latin typeface="Tahoma" panose="020B0604030504040204" pitchFamily="34" charset="0"/>
              </a:rPr>
              <a:t>.</a:t>
            </a:r>
            <a:endParaRPr lang="es-ES" altLang="es-AR" sz="800">
              <a:solidFill>
                <a:srgbClr val="EAEAEA"/>
              </a:solidFill>
              <a:latin typeface="Tahoma" panose="020B0604030504040204" pitchFamily="34" charset="0"/>
            </a:endParaRPr>
          </a:p>
        </p:txBody>
      </p:sp>
      <p:cxnSp>
        <p:nvCxnSpPr>
          <p:cNvPr id="125964" name="AutoShape 12"/>
          <p:cNvCxnSpPr>
            <a:cxnSpLocks noChangeShapeType="1"/>
            <a:stCxn id="125962" idx="1"/>
            <a:endCxn id="125963" idx="3"/>
          </p:cNvCxnSpPr>
          <p:nvPr/>
        </p:nvCxnSpPr>
        <p:spPr bwMode="auto">
          <a:xfrm rot="10800000">
            <a:off x="7300914" y="5913438"/>
            <a:ext cx="503237" cy="258762"/>
          </a:xfrm>
          <a:prstGeom prst="curved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4932484"/>
      </p:ext>
    </p:extLst>
  </p:cSld>
  <p:clrMapOvr>
    <a:masterClrMapping/>
  </p:clrMapOvr>
</p:sld>
</file>

<file path=ppt/theme/theme1.xml><?xml version="1.0" encoding="utf-8"?>
<a:theme xmlns:a="http://schemas.openxmlformats.org/drawingml/2006/main" name="Ministerio de Produc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</a:spPr>
      <a:bodyPr lIns="11431" tIns="333223" rIns="11430" bIns="333221" spcCol="1270" anchor="ctr"/>
      <a:lstStyle>
        <a:defPPr algn="ctr" defTabSz="800100">
          <a:lnSpc>
            <a:spcPct val="90000"/>
          </a:lnSpc>
          <a:spcAft>
            <a:spcPct val="35000"/>
          </a:spcAft>
          <a:defRPr sz="1800"/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24736</TotalTime>
  <Words>298</Words>
  <Application>Microsoft Office PowerPoint</Application>
  <PresentationFormat>Panorámica</PresentationFormat>
  <Paragraphs>57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Futura Md BT</vt:lpstr>
      <vt:lpstr>Tahoma</vt:lpstr>
      <vt:lpstr>Times New Roman</vt:lpstr>
      <vt:lpstr>Wingdings</vt:lpstr>
      <vt:lpstr>Ministerio de Producción</vt:lpstr>
      <vt:lpstr>Presentación de PowerPoint</vt:lpstr>
      <vt:lpstr>Clínica MO-03 Diagrama de Clases y Diagrama de Máquina de Estados</vt:lpstr>
      <vt:lpstr>Presentación de PowerPoint</vt:lpstr>
      <vt:lpstr>Diagramas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de Infracciones de Tránsito Policía Caminera Modelado Funcional</vt:lpstr>
      <vt:lpstr>Presentación de PowerPoint</vt:lpstr>
      <vt:lpstr>Vista esencial de casos de uso para el Sistema de la Policía Caminera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Judith Meles</dc:creator>
  <cp:lastModifiedBy>Judith Meles</cp:lastModifiedBy>
  <cp:revision>781</cp:revision>
  <dcterms:created xsi:type="dcterms:W3CDTF">2016-03-29T13:37:48Z</dcterms:created>
  <dcterms:modified xsi:type="dcterms:W3CDTF">2018-08-07T04:17:45Z</dcterms:modified>
</cp:coreProperties>
</file>