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7"/>
  </p:notesMasterIdLst>
  <p:sldIdLst>
    <p:sldId id="584" r:id="rId2"/>
    <p:sldId id="688" r:id="rId3"/>
    <p:sldId id="301" r:id="rId4"/>
    <p:sldId id="311" r:id="rId5"/>
    <p:sldId id="268" r:id="rId6"/>
    <p:sldId id="410" r:id="rId7"/>
    <p:sldId id="411" r:id="rId8"/>
    <p:sldId id="412" r:id="rId9"/>
    <p:sldId id="413" r:id="rId10"/>
    <p:sldId id="414" r:id="rId11"/>
    <p:sldId id="415" r:id="rId12"/>
    <p:sldId id="278" r:id="rId13"/>
    <p:sldId id="691" r:id="rId14"/>
    <p:sldId id="690" r:id="rId15"/>
    <p:sldId id="693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4"/>
    <a:srgbClr val="FBFBFB"/>
    <a:srgbClr val="920000"/>
    <a:srgbClr val="CC0066"/>
    <a:srgbClr val="FFFF99"/>
    <a:srgbClr val="FF8181"/>
    <a:srgbClr val="2A2A2A"/>
    <a:srgbClr val="383838"/>
    <a:srgbClr val="FF9966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250" autoAdjust="0"/>
    <p:restoredTop sz="86429"/>
  </p:normalViewPr>
  <p:slideViewPr>
    <p:cSldViewPr>
      <p:cViewPr varScale="1">
        <p:scale>
          <a:sx n="89" d="100"/>
          <a:sy n="89" d="100"/>
        </p:scale>
        <p:origin x="533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790"/>
    </p:cViewPr>
  </p:sorterViewPr>
  <p:notesViewPr>
    <p:cSldViewPr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4AAB7-35E7-48C3-86C0-BF7AA662637B}" type="datetimeFigureOut">
              <a:rPr lang="es-AR" smtClean="0"/>
              <a:t>3/10/2018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3CB6A-38D4-45DE-80F7-C506C767D3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185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12759-EFF8-44B5-8957-D3DB4796D3AE}" type="slidenum">
              <a:rPr lang="es-AR" altLang="es-AR" smtClean="0"/>
              <a:pPr/>
              <a:t>1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036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7BA960F7-A55A-4CA7-BCCD-26DF5616F734}" type="slidenum">
              <a:rPr lang="es-AR" altLang="es-AR" sz="1300">
                <a:latin typeface="Tahoma" panose="020B0604030504040204" pitchFamily="34" charset="0"/>
              </a:rPr>
              <a:pPr/>
              <a:t>3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54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693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693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6D977F1C-C8DE-4E16-BBB3-A1D970491A24}" type="slidenum">
              <a:rPr lang="es-AR" altLang="es-AR" sz="1300">
                <a:latin typeface="Tahoma" panose="020B0604030504040204" pitchFamily="34" charset="0"/>
              </a:rPr>
              <a:pPr/>
              <a:t>6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69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931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27793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71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71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7CC31F0-CE48-4C8D-90B2-E0F226A09CCB}" type="slidenum">
              <a:rPr lang="es-AR" altLang="es-AR" sz="1300">
                <a:latin typeface="Tahoma" panose="020B0604030504040204" pitchFamily="34" charset="0"/>
              </a:rPr>
              <a:pPr/>
              <a:t>11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71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136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880718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12759-EFF8-44B5-8957-D3DB4796D3AE}" type="slidenum">
              <a:rPr lang="es-AR" altLang="es-AR" smtClean="0"/>
              <a:pPr/>
              <a:t>14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67209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 userDrawn="1"/>
        </p:nvGrpSpPr>
        <p:grpSpPr>
          <a:xfrm>
            <a:off x="0" y="880"/>
            <a:ext cx="12192000" cy="6858000"/>
            <a:chOff x="0" y="0"/>
            <a:chExt cx="9144000" cy="6858000"/>
          </a:xfrm>
        </p:grpSpPr>
        <p:sp>
          <p:nvSpPr>
            <p:cNvPr id="7" name="1 Rectángulo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800"/>
            </a:p>
          </p:txBody>
        </p:sp>
        <p:sp>
          <p:nvSpPr>
            <p:cNvPr id="8" name="object 2"/>
            <p:cNvSpPr>
              <a:spLocks/>
            </p:cNvSpPr>
            <p:nvPr/>
          </p:nvSpPr>
          <p:spPr bwMode="auto">
            <a:xfrm>
              <a:off x="107504" y="1163092"/>
              <a:ext cx="7770214" cy="5693792"/>
            </a:xfrm>
            <a:custGeom>
              <a:avLst/>
              <a:gdLst>
                <a:gd name="T0" fmla="*/ 0 w 11237595"/>
                <a:gd name="T1" fmla="*/ 8094842 h 8098790"/>
                <a:gd name="T2" fmla="*/ 11238329 w 11237595"/>
                <a:gd name="T3" fmla="*/ 8094842 h 8098790"/>
                <a:gd name="T4" fmla="*/ 11238329 w 11237595"/>
                <a:gd name="T5" fmla="*/ 0 h 8098790"/>
                <a:gd name="T6" fmla="*/ 0 w 11237595"/>
                <a:gd name="T7" fmla="*/ 0 h 8098790"/>
                <a:gd name="T8" fmla="*/ 0 w 11237595"/>
                <a:gd name="T9" fmla="*/ 8094842 h 80987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37595"/>
                <a:gd name="T16" fmla="*/ 0 h 8098790"/>
                <a:gd name="T17" fmla="*/ 11237595 w 11237595"/>
                <a:gd name="T18" fmla="*/ 8098790 h 80987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37595" h="8098790">
                  <a:moveTo>
                    <a:pt x="0" y="8098650"/>
                  </a:moveTo>
                  <a:lnTo>
                    <a:pt x="11237061" y="8098650"/>
                  </a:lnTo>
                  <a:lnTo>
                    <a:pt x="11237061" y="0"/>
                  </a:lnTo>
                  <a:lnTo>
                    <a:pt x="0" y="0"/>
                  </a:lnTo>
                  <a:lnTo>
                    <a:pt x="0" y="8098650"/>
                  </a:lnTo>
                  <a:close/>
                </a:path>
              </a:pathLst>
            </a:custGeom>
            <a:solidFill>
              <a:srgbClr val="FCFBF4"/>
            </a:solidFill>
            <a:ln>
              <a:noFill/>
            </a:ln>
            <a:effectLst>
              <a:innerShdw blurRad="533400" dist="50800" dir="2700000">
                <a:schemeClr val="bg1">
                  <a:lumMod val="50000"/>
                  <a:alpha val="87000"/>
                </a:schemeClr>
              </a:innerShdw>
            </a:effectLst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9" name="object 3"/>
            <p:cNvSpPr>
              <a:spLocks/>
            </p:cNvSpPr>
            <p:nvPr/>
          </p:nvSpPr>
          <p:spPr bwMode="auto">
            <a:xfrm>
              <a:off x="0" y="0"/>
              <a:ext cx="2916437" cy="2965773"/>
            </a:xfrm>
            <a:custGeom>
              <a:avLst/>
              <a:gdLst>
                <a:gd name="T0" fmla="*/ 4216704 w 4218305"/>
                <a:gd name="T1" fmla="*/ 0 h 4218305"/>
                <a:gd name="T2" fmla="*/ 0 w 4218305"/>
                <a:gd name="T3" fmla="*/ 0 h 4218305"/>
                <a:gd name="T4" fmla="*/ 0 w 4218305"/>
                <a:gd name="T5" fmla="*/ 4216720 h 4218305"/>
                <a:gd name="T6" fmla="*/ 4216704 w 4218305"/>
                <a:gd name="T7" fmla="*/ 0 h 4218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18305"/>
                <a:gd name="T13" fmla="*/ 0 h 4218305"/>
                <a:gd name="T14" fmla="*/ 4218305 w 4218305"/>
                <a:gd name="T15" fmla="*/ 4218305 h 4218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18305" h="4218305">
                  <a:moveTo>
                    <a:pt x="4217974" y="0"/>
                  </a:moveTo>
                  <a:lnTo>
                    <a:pt x="0" y="0"/>
                  </a:lnTo>
                  <a:lnTo>
                    <a:pt x="0" y="4217987"/>
                  </a:lnTo>
                  <a:lnTo>
                    <a:pt x="4217974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10" name="object 4"/>
            <p:cNvSpPr>
              <a:spLocks/>
            </p:cNvSpPr>
            <p:nvPr/>
          </p:nvSpPr>
          <p:spPr bwMode="auto">
            <a:xfrm>
              <a:off x="0" y="0"/>
              <a:ext cx="6675863" cy="6858000"/>
            </a:xfrm>
            <a:custGeom>
              <a:avLst/>
              <a:gdLst>
                <a:gd name="T0" fmla="*/ 0 w 9655175"/>
                <a:gd name="T1" fmla="*/ 0 h 9752965"/>
                <a:gd name="T2" fmla="*/ 0 w 9655175"/>
                <a:gd name="T3" fmla="*/ 9755088 h 9752965"/>
                <a:gd name="T4" fmla="*/ 9654591 w 9655175"/>
                <a:gd name="T5" fmla="*/ 9755088 h 9752965"/>
                <a:gd name="T6" fmla="*/ 0 w 9655175"/>
                <a:gd name="T7" fmla="*/ 0 h 97529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55175"/>
                <a:gd name="T13" fmla="*/ 0 h 9752965"/>
                <a:gd name="T14" fmla="*/ 9655175 w 9655175"/>
                <a:gd name="T15" fmla="*/ 9752965 h 97529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55175" h="9752965">
                  <a:moveTo>
                    <a:pt x="0" y="0"/>
                  </a:moveTo>
                  <a:lnTo>
                    <a:pt x="0" y="9752545"/>
                  </a:lnTo>
                  <a:lnTo>
                    <a:pt x="9654590" y="975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BB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11" name="object 5"/>
            <p:cNvSpPr>
              <a:spLocks/>
            </p:cNvSpPr>
            <p:nvPr/>
          </p:nvSpPr>
          <p:spPr bwMode="auto">
            <a:xfrm>
              <a:off x="1074593" y="3994919"/>
              <a:ext cx="5601271" cy="2861965"/>
            </a:xfrm>
            <a:custGeom>
              <a:avLst/>
              <a:gdLst>
                <a:gd name="T0" fmla="*/ 4070307 w 8101330"/>
                <a:gd name="T1" fmla="*/ 0 h 4070984"/>
                <a:gd name="T2" fmla="*/ 0 w 8101330"/>
                <a:gd name="T3" fmla="*/ 4068448 h 4070984"/>
                <a:gd name="T4" fmla="*/ 8099588 w 8101330"/>
                <a:gd name="T5" fmla="*/ 4068448 h 4070984"/>
                <a:gd name="T6" fmla="*/ 4070307 w 8101330"/>
                <a:gd name="T7" fmla="*/ 0 h 40709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01330"/>
                <a:gd name="T13" fmla="*/ 0 h 4070984"/>
                <a:gd name="T14" fmla="*/ 8101330 w 8101330"/>
                <a:gd name="T15" fmla="*/ 4070984 h 40709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01330" h="4070984">
                  <a:moveTo>
                    <a:pt x="4070946" y="0"/>
                  </a:moveTo>
                  <a:lnTo>
                    <a:pt x="0" y="4070985"/>
                  </a:lnTo>
                  <a:lnTo>
                    <a:pt x="8100860" y="4070985"/>
                  </a:lnTo>
                  <a:lnTo>
                    <a:pt x="4070946" y="0"/>
                  </a:lnTo>
                  <a:close/>
                </a:path>
              </a:pathLst>
            </a:custGeom>
            <a:solidFill>
              <a:srgbClr val="0091D1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13" name="13 Rectángulo"/>
            <p:cNvSpPr/>
            <p:nvPr/>
          </p:nvSpPr>
          <p:spPr>
            <a:xfrm>
              <a:off x="2699792" y="1187460"/>
              <a:ext cx="52920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AR" altLang="en-US" sz="1800" dirty="0">
                  <a:latin typeface="+mj-lt"/>
                  <a:cs typeface="Arial" charset="0"/>
                </a:rPr>
                <a:t>Subsecretaría de Servicios Tecnológicos y Productivos</a:t>
              </a:r>
              <a:endParaRPr lang="es-AR" sz="1800" dirty="0">
                <a:latin typeface="+mj-lt"/>
              </a:endParaRPr>
            </a:p>
          </p:txBody>
        </p:sp>
        <p:pic>
          <p:nvPicPr>
            <p:cNvPr id="14" name="0 Imagen"/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6822" y="159664"/>
              <a:ext cx="2296150" cy="40923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99992" y="1844824"/>
              <a:ext cx="2736305" cy="2501902"/>
            </a:xfrm>
            <a:prstGeom prst="rect">
              <a:avLst/>
            </a:prstGeom>
          </p:spPr>
        </p:pic>
      </p:grpSp>
      <p:pic>
        <p:nvPicPr>
          <p:cNvPr id="12" name="ministerio-eyd-logo.png">
            <a:extLst>
              <a:ext uri="{FF2B5EF4-FFF2-40B4-BE49-F238E27FC236}">
                <a16:creationId xmlns:a16="http://schemas.microsoft.com/office/drawing/2014/main" id="{CCF5AD90-982D-48B0-8BE6-7435711190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5303912" y="188641"/>
            <a:ext cx="2870028" cy="4111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6991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s-AR" noProof="0"/>
          </a:p>
        </p:txBody>
      </p:sp>
      <p:pic>
        <p:nvPicPr>
          <p:cNvPr id="7" name="ministerio-eyd-logo.png">
            <a:extLst>
              <a:ext uri="{FF2B5EF4-FFF2-40B4-BE49-F238E27FC236}">
                <a16:creationId xmlns:a16="http://schemas.microsoft.com/office/drawing/2014/main" id="{2A23AF43-BBD8-4DF6-8D4C-5130A53096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4299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3976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6" y="685800"/>
            <a:ext cx="8825658" cy="248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600"/>
            </a:lvl1pPr>
            <a:lvl2pPr marL="457184" indent="0">
              <a:buNone/>
              <a:defRPr sz="1600"/>
            </a:lvl2pPr>
            <a:lvl3pPr marL="914370" indent="0">
              <a:buNone/>
              <a:defRPr sz="1600"/>
            </a:lvl3pPr>
            <a:lvl4pPr marL="1371554" indent="0">
              <a:buNone/>
              <a:defRPr sz="1600"/>
            </a:lvl4pPr>
            <a:lvl5pPr marL="1828738" indent="0">
              <a:buNone/>
              <a:defRPr sz="1600"/>
            </a:lvl5pPr>
            <a:lvl6pPr marL="2285923" indent="0">
              <a:buNone/>
              <a:defRPr sz="1600"/>
            </a:lvl6pPr>
            <a:lvl7pPr marL="2743108" indent="0">
              <a:buNone/>
              <a:defRPr sz="1600"/>
            </a:lvl7pPr>
            <a:lvl8pPr marL="3200293" indent="0">
              <a:buNone/>
              <a:defRPr sz="1600"/>
            </a:lvl8pPr>
            <a:lvl9pPr marL="3657477" indent="0">
              <a:buNone/>
              <a:defRPr sz="1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184712"/>
          </a:xfrm>
        </p:spPr>
        <p:txBody>
          <a:bodyPr/>
          <a:lstStyle>
            <a:lvl1pPr marL="0" indent="0">
              <a:buNone/>
              <a:defRPr sz="1200"/>
            </a:lvl1pPr>
            <a:lvl2pPr marL="457184" indent="0">
              <a:buNone/>
              <a:defRPr sz="1200"/>
            </a:lvl2pPr>
            <a:lvl3pPr marL="914370" indent="0">
              <a:buNone/>
              <a:defRPr sz="1000"/>
            </a:lvl3pPr>
            <a:lvl4pPr marL="1371554" indent="0">
              <a:buNone/>
              <a:defRPr sz="900"/>
            </a:lvl4pPr>
            <a:lvl5pPr marL="1828738" indent="0">
              <a:buNone/>
              <a:defRPr sz="900"/>
            </a:lvl5pPr>
            <a:lvl6pPr marL="2285923" indent="0">
              <a:buNone/>
              <a:defRPr sz="900"/>
            </a:lvl6pPr>
            <a:lvl7pPr marL="2743108" indent="0">
              <a:buNone/>
              <a:defRPr sz="900"/>
            </a:lvl7pPr>
            <a:lvl8pPr marL="3200293" indent="0">
              <a:buNone/>
              <a:defRPr sz="900"/>
            </a:lvl8pPr>
            <a:lvl9pPr marL="3657477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76877-0EB5-422A-8D78-83C1CA5BF46D}" type="datetimeFigureOut">
              <a:rPr lang="en-US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02148-7E19-483A-AACF-3577D62CF2D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0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761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462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pic>
        <p:nvPicPr>
          <p:cNvPr id="7" name="ministerio-eyd-logo.png">
            <a:extLst>
              <a:ext uri="{FF2B5EF4-FFF2-40B4-BE49-F238E27FC236}">
                <a16:creationId xmlns:a16="http://schemas.microsoft.com/office/drawing/2014/main" id="{F5E81C02-955C-4C2B-9F6A-8F76471C4D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506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8" name="Holder 2"/>
          <p:cNvSpPr>
            <a:spLocks noGrp="1"/>
          </p:cNvSpPr>
          <p:nvPr>
            <p:ph type="title"/>
          </p:nvPr>
        </p:nvSpPr>
        <p:spPr bwMode="auto">
          <a:xfrm>
            <a:off x="91664" y="864612"/>
            <a:ext cx="1200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pic>
        <p:nvPicPr>
          <p:cNvPr id="9" name="ministerio-eyd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7775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65" y="1577340"/>
            <a:ext cx="11999999" cy="50200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endParaRPr/>
          </a:p>
        </p:txBody>
      </p:sp>
      <p:sp>
        <p:nvSpPr>
          <p:cNvPr id="10" name="Holder 2"/>
          <p:cNvSpPr>
            <a:spLocks noGrp="1"/>
          </p:cNvSpPr>
          <p:nvPr>
            <p:ph type="title"/>
          </p:nvPr>
        </p:nvSpPr>
        <p:spPr bwMode="auto">
          <a:xfrm>
            <a:off x="91664" y="864612"/>
            <a:ext cx="1200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pic>
        <p:nvPicPr>
          <p:cNvPr id="8" name="ministerio-eyd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4106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879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879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Holder 2"/>
          <p:cNvSpPr>
            <a:spLocks noGrp="1"/>
          </p:cNvSpPr>
          <p:nvPr>
            <p:ph type="title"/>
          </p:nvPr>
        </p:nvSpPr>
        <p:spPr bwMode="auto">
          <a:xfrm>
            <a:off x="610196" y="864612"/>
            <a:ext cx="109716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pic>
        <p:nvPicPr>
          <p:cNvPr id="8" name="inet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16848" y="146302"/>
            <a:ext cx="2049300" cy="293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ministerio-eyd-logo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938128" y="119806"/>
            <a:ext cx="2334143" cy="44582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96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title"/>
          </p:nvPr>
        </p:nvSpPr>
        <p:spPr bwMode="auto">
          <a:xfrm>
            <a:off x="610196" y="864612"/>
            <a:ext cx="109716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pic>
        <p:nvPicPr>
          <p:cNvPr id="8" name="ministerio-eyd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4048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inisterio-eyd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3400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inisterio-eyd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4244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2861735"/>
            <a:ext cx="8825657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2" y="1790703"/>
            <a:ext cx="990599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0" name="ministerio-eyd-logo.png">
            <a:extLst>
              <a:ext uri="{FF2B5EF4-FFF2-40B4-BE49-F238E27FC236}">
                <a16:creationId xmlns:a16="http://schemas.microsoft.com/office/drawing/2014/main" id="{A0A7BFD9-2F5B-405E-98A1-F44FE7DFF6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6391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1"/>
            <a:ext cx="12192000" cy="799207"/>
          </a:xfrm>
          <a:custGeom>
            <a:avLst/>
            <a:gdLst>
              <a:gd name="T0" fmla="*/ 0 w 13004800"/>
              <a:gd name="T1" fmla="*/ 1136408 h 1136650"/>
              <a:gd name="T2" fmla="*/ 13004800 w 13004800"/>
              <a:gd name="T3" fmla="*/ 1136408 h 1136650"/>
              <a:gd name="T4" fmla="*/ 13004800 w 13004800"/>
              <a:gd name="T5" fmla="*/ 0 h 1136650"/>
              <a:gd name="T6" fmla="*/ 0 w 13004800"/>
              <a:gd name="T7" fmla="*/ 0 h 1136650"/>
              <a:gd name="T8" fmla="*/ 0 w 13004800"/>
              <a:gd name="T9" fmla="*/ 1136408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04800" h="1136650">
                <a:moveTo>
                  <a:pt x="0" y="1136408"/>
                </a:moveTo>
                <a:lnTo>
                  <a:pt x="13004800" y="1136408"/>
                </a:lnTo>
                <a:lnTo>
                  <a:pt x="13004800" y="0"/>
                </a:lnTo>
                <a:lnTo>
                  <a:pt x="0" y="0"/>
                </a:lnTo>
                <a:lnTo>
                  <a:pt x="0" y="1136408"/>
                </a:lnTo>
                <a:close/>
              </a:path>
            </a:pathLst>
          </a:custGeom>
          <a:solidFill>
            <a:srgbClr val="D2D2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32145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66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8" name="bk object 18"/>
          <p:cNvSpPr>
            <a:spLocks/>
          </p:cNvSpPr>
          <p:nvPr/>
        </p:nvSpPr>
        <p:spPr bwMode="auto">
          <a:xfrm>
            <a:off x="0" y="3349"/>
            <a:ext cx="3583781" cy="795858"/>
          </a:xfrm>
          <a:custGeom>
            <a:avLst/>
            <a:gdLst>
              <a:gd name="T0" fmla="*/ 3838226 w 3822065"/>
              <a:gd name="T1" fmla="*/ 0 h 1132205"/>
              <a:gd name="T2" fmla="*/ 0 w 3822065"/>
              <a:gd name="T3" fmla="*/ 0 h 1132205"/>
              <a:gd name="T4" fmla="*/ 0 w 3822065"/>
              <a:gd name="T5" fmla="*/ 1123800 h 1132205"/>
              <a:gd name="T6" fmla="*/ 2689743 w 3822065"/>
              <a:gd name="T7" fmla="*/ 1123800 h 1132205"/>
              <a:gd name="T8" fmla="*/ 3838226 w 3822065"/>
              <a:gd name="T9" fmla="*/ 0 h 1132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2065" h="1132205">
                <a:moveTo>
                  <a:pt x="3821684" y="0"/>
                </a:moveTo>
                <a:lnTo>
                  <a:pt x="0" y="0"/>
                </a:lnTo>
                <a:lnTo>
                  <a:pt x="0" y="1132039"/>
                </a:lnTo>
                <a:lnTo>
                  <a:pt x="2678150" y="1132039"/>
                </a:lnTo>
                <a:lnTo>
                  <a:pt x="3821684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32145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66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30" name="Holder 2"/>
          <p:cNvSpPr>
            <a:spLocks noGrp="1"/>
          </p:cNvSpPr>
          <p:nvPr>
            <p:ph type="title"/>
          </p:nvPr>
        </p:nvSpPr>
        <p:spPr bwMode="auto">
          <a:xfrm>
            <a:off x="91664" y="864613"/>
            <a:ext cx="1200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en-US" altLang="en-US"/>
          </a:p>
        </p:txBody>
      </p:sp>
      <p:sp>
        <p:nvSpPr>
          <p:cNvPr id="9" name="object 2"/>
          <p:cNvSpPr>
            <a:spLocks/>
          </p:cNvSpPr>
          <p:nvPr userDrawn="1"/>
        </p:nvSpPr>
        <p:spPr bwMode="auto">
          <a:xfrm>
            <a:off x="-2978" y="-15970"/>
            <a:ext cx="4701819" cy="799419"/>
          </a:xfrm>
          <a:custGeom>
            <a:avLst/>
            <a:gdLst>
              <a:gd name="T0" fmla="*/ 0 w 11237595"/>
              <a:gd name="T1" fmla="*/ 8094842 h 8098790"/>
              <a:gd name="T2" fmla="*/ 11238329 w 11237595"/>
              <a:gd name="T3" fmla="*/ 8094842 h 8098790"/>
              <a:gd name="T4" fmla="*/ 11238329 w 11237595"/>
              <a:gd name="T5" fmla="*/ 0 h 8098790"/>
              <a:gd name="T6" fmla="*/ 0 w 11237595"/>
              <a:gd name="T7" fmla="*/ 0 h 8098790"/>
              <a:gd name="T8" fmla="*/ 0 w 11237595"/>
              <a:gd name="T9" fmla="*/ 8094842 h 80987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37595"/>
              <a:gd name="T16" fmla="*/ 0 h 8098790"/>
              <a:gd name="T17" fmla="*/ 11237595 w 11237595"/>
              <a:gd name="T18" fmla="*/ 8098790 h 80987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37595" h="8098790">
                <a:moveTo>
                  <a:pt x="0" y="8098650"/>
                </a:moveTo>
                <a:lnTo>
                  <a:pt x="11237061" y="8098650"/>
                </a:lnTo>
                <a:lnTo>
                  <a:pt x="11237061" y="0"/>
                </a:lnTo>
                <a:lnTo>
                  <a:pt x="0" y="0"/>
                </a:lnTo>
                <a:lnTo>
                  <a:pt x="0" y="8098650"/>
                </a:lnTo>
                <a:close/>
              </a:path>
            </a:pathLst>
          </a:custGeom>
          <a:solidFill>
            <a:srgbClr val="FCFBF4"/>
          </a:solidFill>
          <a:ln>
            <a:noFill/>
          </a:ln>
          <a:effectLst/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endParaRPr lang="es-AR" altLang="es-AR" sz="1800"/>
          </a:p>
        </p:txBody>
      </p:sp>
      <p:sp>
        <p:nvSpPr>
          <p:cNvPr id="1031" name="Holder 3"/>
          <p:cNvSpPr>
            <a:spLocks noGrp="1"/>
          </p:cNvSpPr>
          <p:nvPr>
            <p:ph type="body" idx="1"/>
          </p:nvPr>
        </p:nvSpPr>
        <p:spPr bwMode="auto">
          <a:xfrm>
            <a:off x="91664" y="1556792"/>
            <a:ext cx="1200000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altLang="en-US"/>
          </a:p>
        </p:txBody>
      </p:sp>
      <p:pic>
        <p:nvPicPr>
          <p:cNvPr id="11" name="0 Imagen"/>
          <p:cNvPicPr/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2430" y="159664"/>
            <a:ext cx="3061533" cy="40923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7301" y="9680"/>
            <a:ext cx="1084427" cy="756000"/>
          </a:xfrm>
          <a:prstGeom prst="rect">
            <a:avLst/>
          </a:prstGeom>
        </p:spPr>
      </p:pic>
      <p:sp>
        <p:nvSpPr>
          <p:cNvPr id="1027" name="bk object 17"/>
          <p:cNvSpPr>
            <a:spLocks/>
          </p:cNvSpPr>
          <p:nvPr/>
        </p:nvSpPr>
        <p:spPr bwMode="auto">
          <a:xfrm>
            <a:off x="2" y="1"/>
            <a:ext cx="3586757" cy="799207"/>
          </a:xfrm>
          <a:custGeom>
            <a:avLst/>
            <a:gdLst>
              <a:gd name="T0" fmla="*/ 3809615 w 3826510"/>
              <a:gd name="T1" fmla="*/ 0 h 1136650"/>
              <a:gd name="T2" fmla="*/ 0 w 3826510"/>
              <a:gd name="T3" fmla="*/ 2540 h 1136650"/>
              <a:gd name="T4" fmla="*/ 0 w 3826510"/>
              <a:gd name="T5" fmla="*/ 1136408 h 1136650"/>
              <a:gd name="T6" fmla="*/ 2666619 w 3826510"/>
              <a:gd name="T7" fmla="*/ 1136408 h 1136650"/>
              <a:gd name="T8" fmla="*/ 3809615 w 3826510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6510" h="1136650">
                <a:moveTo>
                  <a:pt x="3826090" y="0"/>
                </a:moveTo>
                <a:lnTo>
                  <a:pt x="0" y="2540"/>
                </a:lnTo>
                <a:lnTo>
                  <a:pt x="0" y="1136408"/>
                </a:lnTo>
                <a:lnTo>
                  <a:pt x="2678150" y="1136408"/>
                </a:lnTo>
                <a:lnTo>
                  <a:pt x="3826090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32145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66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9" name="bk object 19"/>
          <p:cNvSpPr>
            <a:spLocks/>
          </p:cNvSpPr>
          <p:nvPr/>
        </p:nvSpPr>
        <p:spPr bwMode="auto">
          <a:xfrm>
            <a:off x="1" y="1"/>
            <a:ext cx="1937743" cy="799207"/>
          </a:xfrm>
          <a:custGeom>
            <a:avLst/>
            <a:gdLst>
              <a:gd name="T0" fmla="*/ 2082416 w 2066289"/>
              <a:gd name="T1" fmla="*/ 0 h 1136650"/>
              <a:gd name="T2" fmla="*/ 0 w 2066289"/>
              <a:gd name="T3" fmla="*/ 0 h 1136650"/>
              <a:gd name="T4" fmla="*/ 0 w 2066289"/>
              <a:gd name="T5" fmla="*/ 1136408 h 1136650"/>
              <a:gd name="T6" fmla="*/ 925254 w 2066289"/>
              <a:gd name="T7" fmla="*/ 1136408 h 1136650"/>
              <a:gd name="T8" fmla="*/ 2082416 w 2066289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6289" h="1136650">
                <a:moveTo>
                  <a:pt x="2065820" y="0"/>
                </a:moveTo>
                <a:lnTo>
                  <a:pt x="0" y="0"/>
                </a:lnTo>
                <a:lnTo>
                  <a:pt x="0" y="1136408"/>
                </a:lnTo>
                <a:lnTo>
                  <a:pt x="917879" y="1136408"/>
                </a:lnTo>
                <a:lnTo>
                  <a:pt x="206582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32145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66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2053" y="25624"/>
            <a:ext cx="1104000" cy="7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75" r:id="rId3"/>
    <p:sldLayoutId id="2147483676" r:id="rId4"/>
    <p:sldLayoutId id="2147483682" r:id="rId5"/>
    <p:sldLayoutId id="2147483677" r:id="rId6"/>
    <p:sldLayoutId id="2147483678" r:id="rId7"/>
    <p:sldLayoutId id="2147483684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5pPr>
      <a:lvl6pPr marL="321457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rtl="0" eaLnBrk="0" fontAlgn="base" hangingPunct="0">
        <a:spcBef>
          <a:spcPct val="20000"/>
        </a:spcBef>
        <a:spcAft>
          <a:spcPct val="0"/>
        </a:spcAft>
        <a:buChar char="•"/>
        <a:defRPr sz="225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321457" algn="l" rtl="0" eaLnBrk="0" fontAlgn="base" hangingPunct="0">
        <a:spcBef>
          <a:spcPct val="20000"/>
        </a:spcBef>
        <a:spcAft>
          <a:spcPct val="0"/>
        </a:spcAft>
        <a:buChar char="–"/>
        <a:defRPr sz="1969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642915" algn="l" rtl="0" eaLnBrk="0" fontAlgn="base" hangingPunct="0">
        <a:spcBef>
          <a:spcPct val="20000"/>
        </a:spcBef>
        <a:spcAft>
          <a:spcPct val="0"/>
        </a:spcAft>
        <a:buChar char="•"/>
        <a:defRPr sz="1687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964372" algn="l" rtl="0" eaLnBrk="0" fontAlgn="base" hangingPunct="0">
        <a:spcBef>
          <a:spcPct val="20000"/>
        </a:spcBef>
        <a:spcAft>
          <a:spcPct val="0"/>
        </a:spcAft>
        <a:buChar char="–"/>
        <a:defRPr sz="1406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285829" algn="l" rtl="0" eaLnBrk="0" fontAlgn="base" hangingPunct="0">
        <a:spcBef>
          <a:spcPct val="20000"/>
        </a:spcBef>
        <a:spcAft>
          <a:spcPct val="0"/>
        </a:spcAft>
        <a:buChar char="»"/>
        <a:defRPr sz="1406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250399" y="5502620"/>
            <a:ext cx="6095814" cy="7210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53">
              <a:lnSpc>
                <a:spcPct val="115000"/>
              </a:lnSpc>
              <a:spcAft>
                <a:spcPts val="600"/>
              </a:spcAft>
              <a:defRPr/>
            </a:pPr>
            <a:r>
              <a:rPr lang="es-AR" b="1" kern="0" dirty="0">
                <a:solidFill>
                  <a:srgbClr val="492249"/>
                </a:solidFill>
                <a:cs typeface="Arial" panose="020B0604020202020204" pitchFamily="34" charset="0"/>
              </a:rPr>
              <a:t>Analistas del Conocimiento</a:t>
            </a:r>
            <a:endParaRPr lang="es-AR" sz="900" kern="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 defTabSz="914353">
              <a:lnSpc>
                <a:spcPct val="115000"/>
              </a:lnSpc>
              <a:spcAft>
                <a:spcPts val="600"/>
              </a:spcAft>
              <a:defRPr/>
            </a:pPr>
            <a:r>
              <a:rPr lang="es-AR" sz="1400" b="1" kern="0" dirty="0">
                <a:solidFill>
                  <a:srgbClr val="492249"/>
                </a:solidFill>
                <a:cs typeface="Arial" panose="020B0604020202020204" pitchFamily="34" charset="0"/>
              </a:rPr>
              <a:t>Dimensión Programador</a:t>
            </a:r>
            <a:endParaRPr lang="es-AR" sz="900" kern="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08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9" name="Text Box 3"/>
          <p:cNvSpPr txBox="1">
            <a:spLocks noChangeArrowheads="1"/>
          </p:cNvSpPr>
          <p:nvPr/>
        </p:nvSpPr>
        <p:spPr bwMode="auto">
          <a:xfrm>
            <a:off x="263352" y="1052736"/>
            <a:ext cx="9601201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8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Elementos que intervienen: Estados de Historia</a:t>
            </a:r>
          </a:p>
        </p:txBody>
      </p:sp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2060849"/>
            <a:ext cx="8044817" cy="483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5375920" y="2056724"/>
            <a:ext cx="1685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400" i="1" dirty="0">
                <a:latin typeface="Tahoma" panose="020B0604030504040204" pitchFamily="34" charset="0"/>
              </a:rPr>
              <a:t>estado de historia</a:t>
            </a:r>
            <a:endParaRPr lang="es-ES" altLang="es-AR" sz="1400" i="1" dirty="0">
              <a:latin typeface="Tahoma" panose="020B0604030504040204" pitchFamily="34" charset="0"/>
            </a:endParaRP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5791201" y="3124201"/>
            <a:ext cx="2143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800">
                <a:solidFill>
                  <a:srgbClr val="EAEAEA"/>
                </a:solidFill>
                <a:latin typeface="Tahoma" panose="020B0604030504040204" pitchFamily="34" charset="0"/>
              </a:rPr>
              <a:t>.</a:t>
            </a:r>
            <a:endParaRPr lang="es-ES" altLang="es-AR" sz="800">
              <a:solidFill>
                <a:srgbClr val="EAEAEA"/>
              </a:solidFill>
              <a:latin typeface="Tahoma" panose="020B0604030504040204" pitchFamily="34" charset="0"/>
            </a:endParaRPr>
          </a:p>
        </p:txBody>
      </p:sp>
      <p:cxnSp>
        <p:nvCxnSpPr>
          <p:cNvPr id="126983" name="AutoShape 7"/>
          <p:cNvCxnSpPr>
            <a:cxnSpLocks noChangeShapeType="1"/>
            <a:stCxn id="126981" idx="2"/>
          </p:cNvCxnSpPr>
          <p:nvPr/>
        </p:nvCxnSpPr>
        <p:spPr bwMode="auto">
          <a:xfrm rot="16200000" flipH="1">
            <a:off x="6127759" y="2452647"/>
            <a:ext cx="419404" cy="23715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6632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0" y="1052736"/>
            <a:ext cx="77524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Diagrama de Máquina de Estados</a:t>
            </a:r>
          </a:p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Clase Sala</a:t>
            </a:r>
          </a:p>
        </p:txBody>
      </p:sp>
      <p:pic>
        <p:nvPicPr>
          <p:cNvPr id="4" name="Imagen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" t="7568" r="1119" b="4748"/>
          <a:stretch/>
        </p:blipFill>
        <p:spPr bwMode="auto">
          <a:xfrm>
            <a:off x="2855640" y="1916832"/>
            <a:ext cx="8712968" cy="40324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7951923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>
            <a:extLst>
              <a:ext uri="{FF2B5EF4-FFF2-40B4-BE49-F238E27FC236}">
                <a16:creationId xmlns:a16="http://schemas.microsoft.com/office/drawing/2014/main" id="{846BDED3-E1C5-446F-8815-34529555B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809032"/>
            <a:ext cx="2733122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ES_tradnl" altLang="es-AR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Un ejemplo...</a:t>
            </a:r>
          </a:p>
        </p:txBody>
      </p:sp>
      <p:pic>
        <p:nvPicPr>
          <p:cNvPr id="27667" name="Picture 19">
            <a:extLst>
              <a:ext uri="{FF2B5EF4-FFF2-40B4-BE49-F238E27FC236}">
                <a16:creationId xmlns:a16="http://schemas.microsoft.com/office/drawing/2014/main" id="{6109840C-CF2D-4C6E-BABB-D9791275E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00138"/>
            <a:ext cx="7620000" cy="575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3386" y="6214978"/>
            <a:ext cx="10822451" cy="566721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s-ES_tradnl" altLang="es-AR" sz="4800" dirty="0"/>
              <a:t>Caso de Infracciones de Tránsito</a:t>
            </a:r>
            <a:br>
              <a:rPr lang="es-ES_tradnl" altLang="es-AR" sz="4800" dirty="0"/>
            </a:br>
            <a:r>
              <a:rPr lang="es-ES_tradnl" altLang="es-AR" sz="4800" dirty="0"/>
              <a:t>Policía Caminera</a:t>
            </a:r>
            <a:br>
              <a:rPr lang="es-ES_tradnl" altLang="es-AR" sz="4800" dirty="0"/>
            </a:br>
            <a:r>
              <a:rPr lang="es-ES_tradnl" altLang="es-AR" sz="4800" dirty="0"/>
              <a:t>Modelado Funcional</a:t>
            </a:r>
            <a:endParaRPr lang="es-AR" altLang="es-AR" sz="4800" dirty="0"/>
          </a:p>
        </p:txBody>
      </p:sp>
      <p:sp>
        <p:nvSpPr>
          <p:cNvPr id="14340" name="AutoShape 5" descr="data:image/jpg;base64,/9j/4AAQSkZJRgABAQAAAQABAAD/2wCEAAkGBhISEBUUEhQUFBUWGBQUFxgUFRQWFhYXFBYXFRUWFxcYGyceFxojGRQUHy8gIycpLCwsFx4xNTAqNSYrLCkBCQoKDgwOGg8PGiwkHyQsLywsMiwsLCwsLywtLCwtLCwsLCwsLCosNCwsKSwsLCwsLCwsLCksLCwsLCwsLCwsLP/AABEIALYBFQMBIgACEQEDEQH/xAAcAAABBQEBAQAAAAAAAAAAAAAGAAIEBQcDAQj/xABAEAACAQIDBQYDBgUDAgcAAAABAhEAAwQSIQUGMUFREyJhcYGRBzKhI0JSscHwFGJygtEzkuFDohUWJDXC0vH/xAAbAQABBQEBAAAAAAAAAAAAAAAFAQIDBAYAB//EADQRAAEDAwIDBgQGAwEBAAAAAAEAAgMEESESMQVBURMiYXGBkUKhsfAGFCMywdEV4fFiUv/aAAwDAQACEQMRAD8AO8ER8rAFGGRgdQQdNazre3ZRs3WtiTblsmYzAmCJ5EEQR6860NBpVJvfgZTtYzK0LcA4pcAhbg/qAAI4HL5EEpMG6FQnGlZZcslePDkefkajhyDoatsbay+IPt/xVWqRMRUDyVbZlSAwbjofDga9jxmuCHX9Ks12W4UPlJQ6BgNJ6E8jSCQ7KTQNwuVmwzeArltHDMSI5aD9at1s5Uk8ToP1/fjUHFafejwnU+XOq1Q82sr9JEDdxT8HisuUE6qJPuAPpm9qOd3sWWTLIJXvMNZAY90fvxrOrWzLrEFVMZlPdaXzKwMMp18K07ZmyOxGYiGcKSOg5DxjX3qSivrv4JnE3N7G3iprGqLe/eD+Dwr3RGc9y2DzduBjmAAW9KvDWQ/FramfFpZB7tpASP57nePrlyUUmfoYSgELNbwCgi5cLMWYkkkkk8STqSfWm0qVBkZSqbsbZT4m8tpIBadTwAUEknw0qFWhfDjZBts11xBdYUcwhgz6kD0HjUsLNbwCo5XFrCQgXHYF7Lm3cUqy6EH8x1HjUetu2tsaziFi8gaOB4MPJhqKG7nw1w06PdA6Sh+pWrj6F9+6cKqytaR3lmsVY7N2WLqliSIMaeVH9ncLCLxV3/qc/wDxiq7G7tNh7bmzDah1BEniAy8R905gdflI5ioJaOVjbjPkpoqqJ7tP1Q4d3lj5yD5CPMcNKh4vY923rGZeMrrHmOVWKbQvFgotqx/lmOuhnXxp217+Iw+QsEXOCQBJiI46+IqqIpQC62ArJfHe18qksrmrr/Dt0J8qT7SzNmZQG/Eogn+ocG+le39rOdF7o8OJ9eVPaRbKjIN8JPhCBLEKPE6+1RbjDlrTGYnjrXlcSOSUN6pTSpUqYnJUqVKuXJUqVKuXJUqVKuXJUqVKuXL6oUaU8oGVkYSrgqw8DzHiDqPEV4OFOFFTnBQQGxuFmm3tmmzcdG1j2YESrDpIoUxdnKZGoP7g1rG+Oy+0s9oo79rj42zx/wBp18iazXFWokxIPEVUfg2KIM7w1BU5Y0Tbqb0tYfK/yNow5HoY5EdaG79mNRqPy8DXIOeVI11ipDkWK3cBGQQFZTqNAV15xwqBf2RZZwxtqeIJEKwBEaRxoD3Z33awBbuDPb/7lnp1HhWg4PH27yB7bBlPMcvAjkfA1cbpkFiqLtcRwVxw+yLNpy1pcvQTOvMz1NSrjTHgIr00wmpWRtYLNFgoXyOebuN15FYLv1ihc2jiGHAOVHkgCg/St5msI362cLOPvKOBIceTgMPzqvVg6QrVGRcqgpUqVDURXfBYJ71wW0Es2g6DqSeQHGa1rYdjsyqDXKoX/aI/ShT4dbMYG5fYQuXs10nMSwLEeACgT1PnRfs8fa+9TU5tK1NlH6TvJWrGuZro1cmrRBZ5c2rm4610auTGnBNUcYS2DIRATzCifeK44zAW7sdoivHDMAYnjUpq5k06wIskud1S7W3WsXlgKLbDgyKB6EDQj60I4vc3FKYRDdnh2UsT/b830rSbVlnYKoksQABxJPAVpm7G7NvDItxwDdYCSTOWRJVf88/Kh1ayEC5GfBX6N8pNgceK+UsRhnRirqyMOIZSpHoda50WfFDb1zFbSvM7lkVilkcAtoarA8eJPMmhOgqLpUqVStl4YXLyIeDMAY6cT+VK0FxACQkAXKba2ddb5bbmeimPepC7AxB/6ZHmQP1o8RQvAeHhTCook3h0p3+qpOr4Rzv6IMs7s3WbLKg+ZP5CrffDcMYG9bsLeN+66hyFtlQubgvzEk+0Vf4fMrZkHeGoIEwRwPpUc7atvi7naki93VBcRoLaqQCfvGJJPH1NRzUZjcASM81NBUxyNc43wMDqqGzuiFE3nM8lWNB4nr4Cm3di2VHA+rHhVttTFqksTPIDxocv4wuxk6Dj4np5VPoiZiwUF5H5uvXsWuS6eM60q5Z6VMu3oPZOsepWybt/E/DYi0DdzW7ix2gClkBOgIIJbKfLSi/C4tLqB7bK6ngykEfTgfA618vYe+yMGUwRRLsffe9h2zW7hWYkEBlaORHOqzJ//pJJTj4V9BT69RyIPEH0rMdv7L7C81v7vzITzQ/L68vMGu2yvjRYYf8AqbbIetoFgf7WMj/cah7wfEnA4pQqreV1PddkQLBPeVockDmDyPmaSVzXC4OUsDHsNiMIexdsqZHA8RUO5b5jhVriHBqrcZT4VACrRCajD98fSrfYu0HsvmtPB5jkR0I5iqtrU8KbMcjUodZMIWu7J2yL68Mrcxy8x/ipxNAO5u1bQcZ7gXiBmMD3NHYcESCCOoMj3ohC/UMofPGGHGxXpNYz8Uf/AHFv6LftkEfrWyTWWfFzZpF+1fA7rp2Z8GQkifNW+hptULxp1IbPsgClSpUJRRbDuLtR8TgEF3U2m7FTA1VFQqD4hWj0qbhbAW6wH701oN2K97DYW0Fcr2gN2ARHf+WfEqqmiPdq+z52dix7vH1/xSU0gfUNZ4/TKlqIyynLz0+qumrkxro1cmrUhZdc2Nc2p7VzJpwSJhrmaean4HZqzbbEOLNt2yqW0a4fw2x+bHQUkkrYm6nmwTo4nSu0sFyiXcjZVu3b/ibsZjnFsHoqks0czCtHgDQvvXv5cfMyEgILjJE94MhX3jT+41F3h39U4g21I7BCBbycEKAgHxUgkH38xvbO2rWGSQBca4DlWdApnUnpy8azvampeX8voEfEIpmhp/6UAYrFNcYs5kn9gDoK5UqVQJ6VXe6OGzXy34FJ9W7o+hNUlFu5tiLbv+JgB5KNfq1XKFmudvhlVKx+mE+yI7NhnYKokmfoJP0BNEVrd63YstfvkQqFzzHOAo+8eGp071Qt2ram8qxme4cirpoIlm9gRw661O+IG1VsA2SA96EZgYNu0I7oCn53iDJ0EzE8LdfWP19lGfNQ0FGzR2sg8kOYy86YIYhrL57t3LZUgqptLlZ2JBls2Ya6cOcUA7w3mfEu7KULkPBIJEgdNP3yqZjNo3LjS7M39RJ/OpJ2V/EYVigm7bJfQcUIAyz17rEDwPWhLdiCUYc3WQGNz9lUd7aTOBm1IEA/8daZYOhqPXW2hipWPJOVVcBZS7bD9/8AFKn2sNpoK8qcXURAUCkKVexVNTJhrynMKbSJyttm7WygKx04Dw6VbM+YUJ1Z7P2plhX4cj086W65XFm5GldyoYU23bDAEa8wRzp5EcRUtsJiiMCjeFE27W1SjAo2nNJ0Yc9OtUbOh4kj61wyhTKMD7ilBINwkIBFjstkS4GAI4ESPWhzf+0GwRkT9pa1P3ZbJP8A3R61R7vb6shFu9GThJ0ZZ5zzFEG+QFzZ2IKkEdnnBBBByMGkEf00SDw+M26IaYzHIOl1h5EUqddUgmeP+dabQcosjLZ11jh7QPJIHlmYj86vd17pW4ZJhhHgTOg/Opm7OwkaxZLKrjslzljlRGI7q6as0cenpRvsnZaBFyNmC6DXhFZqfiYo5e1sSQfTfYnxCLgwTw9jqBJHX5geBVdZ2Xdfgv8AuIX8zUj/AMsXuqD+4/oKtsVilQhRBboZA9441Dx5dl58M0LMGAZ5a/KdJ51K38ScRmIcGtYw87E/yL/JZ+Slpo7tB1PHK4GfbCqhsR2c20a27iSVV+8ACAZBHUgetc8Vu9iEIDJE8yyhdeHeJifXWhDbG8eLPaHsItzAJS4I1ES4I10nzqlx+/eLuYdcO7fZLELrwHAFpkgdCa0lPxOcgay09fP3TW8PBvrFuljfHsjaxtbDWrk3c10LqVRTlJ4ZXcxAniBPAiqfa92/tBrt5ifska4BICpbBC5VHAASKosDvAUt5PtMpOZrfakWjHAsoEnXxpu2trvcwThFRF7Rc+QQWXKYDMSWK5iNJiY00qtUGaplBc7A+9kXg7CmiIY3vH1VL/4xlOihiOBbhPIx96q/F4t7rl3JZjxJ/eg8K4mlUo7rdI2VRx1O1HdKlSqfs3Yd2/qohfxNovp19KcxjnmzRcpjntYLuNlwwGCa7cVF4k8eg5n0FaDh8MttAi6BRA/yfEmouydiphwY7zHix/IDkKnGtFRUvYtu7coDV1PbOs3YKbsfbf8AC4p7jKPs7K5D82UXXRXcgGJjNpAPfE+IttjGXnxDtdk9o9yH4h8sTB5iGX0Iok2ZdC4i25IjNluhgGV7LAB0I66CNdCB0ob23t7EYjL2yQ1trrpClQtu4Fm2q8FRBbWI/mmgFTDJFMS7YrR00sc0ADdwqMGSasthbRexdzKnaSMpXmykgnL/ADSBVfYTWppsyKgDbnKma8sOppyFp20dx0v7LOIFsElUcWkQK1okjtCxXV2USIgAanWs1XZqohHIdeJrUfhlvkMPZezi2IWc6PlLETAYNl15LBjrPKg/4m7Uw2dRhmmXuM3cZdCVK6kCRJYenjVoAQnS4WUL+1qWmXcdeX9KiWwIpVVnbevy6aRrSqbtmKr2TlV16KbNerVFSqTb2dddSyIzgccoJj0GtRVtzVpsTarW7gI4gyPA1pmx9zsBi1GI7NrbTD20aLZbQkgRIBmYBHGpI49ZsE2R/Zi5WQNaimla+gNrbo4TEW8j2lWAArIArrHCCBqPAyKDMf8ACCFY2r5YgEqrIBJ6Zs0Dzipn0zhtlQMqmnfCzrBbQe0e6dOYOoPp/iibZm2Ld3RoRuhOh8j+lUmN2BftE9paurHGbbR7xH1qKuEPMafvSoA5zFZw7ZGl7Z/gDVfew6DipHvTd3bt65cCAkjmx4oPPn5GfTjRFj8M9rUrnX8acB/UvFfqKXtGONuaf2T7arYQjfQeI6TUvZm3Xso9orns3FKshJX5uJBHymOdWWJtgicgjwWSfXgKrbuF11AA5Dl/zTg4tOFC5t90z/yhcxl4nBlGzHS2zBHXThrowHUHlrFV2P3euYZyt4AOpIK9CPHnVmrtaOZZXLrIJBBHMHl6V7tTeVsZJvwbhjvCBmgQJA0BgVVnLtQLdufVW6ZrTcPPkrXdTefE23VD2l2yuhQCYzTBGmhk/Q1pvbCO7pPpT9i7It4bZltLeQsUVnZY77xmY5hxgSB4CoqCqHC6mOtElm4abefj6rK/iOIRzsc0WJG45/f8ropJMEkgcJnTy6V1gxHTh5/50FNw613Wjgo47XDRfcY5rOfmZL2LjbbfkpNnZ9wA5oOYTrrlMGNDp0/YoR2luJg77ktmtNrJUKpJHX7s+gmjK3tU/eAPlpVdta8ghyVQNzJC94ngZjXUedZClo61lQ5lUNOvZzSLXA/rAFh4c1sn8RpxC19Gblm7SDcgn+88/Hks22z8NbyEHCziEPSFdT0ZSeHiKk4X4a4tLbBjaIde8gYzPSYyzqedG4me7M+EzVlbxJkI4ObTUDQyJ16c/ancSlqqBwEbw7nn91vHl7W8kS4bxJlcy0rNPK4/aT4ffqvnjb2717CXMl1Ss6qTEMPMaSOYqsAr6L29saziU7O8gdeOuhU9VI1B8RQBc3Hs4W8HXO0fKHIIU9dAJPSr3B+It4g8RO7rz7Hy/pWqyI07DIMhDuxt0eD3/MW//uf0H/FE4UAQAABoABAHlTzTDXoMMDIhZoWSlmdKbuTTTDTjTTVhQJppJcKkMDBGoPMUjTTXEAixSgkG4UK5sy2WLQZJkxpXS1hlXgPfWuxrw1E2niblrR7KV1RK4Wc4+6LtwN32xX8Qh7tsqis4iVYOHUAHjOUz6Vx3x+GaDJaS+Ll12CogSH15k5oHry8qsfhZevG5dtIQLZUMxkBgRopXrxg+lFO2rNjBW7t9Sz32UqjPqVZhHdEac6AV4vUG/gtHw+qkipuzacG+LBfP+1N1OwutbLhypKkpqsjjBjXXT0r2rXF3Rm1PvSrgyO2yhMj77oG0510Q6GNK4gV2ttoaoKzzTFMGRyraPhrtW3dwuVTFwEm4D46Bl/lgAefpWR4XZV26QLaMxPAAEk+1a3uPud/CILlwntSpBURChiDBI4nQVYpQ7XcBQ1NhGQ4+SLiaaTXhNNJoqg69LVTbV3Zw2IOa5bGb8SkoT5lePrVqTXNjSloOClDiDcKht7rJaEWYAmYP+edcLqOhggiiImuV5AwIPA0PqOHMkF24KKU3E5IzZ+QhDGYVG1E22/Eka/1LwNd8HuriLgEojISJY93KDwZlnh5DWu+Mw7WrqkCVkET9QfGtD2XhitsXJLBxqskrl1ylemlZKvrZ6BjgdxYC/U39xYHn0R5zYJWte3n7eXgcrMt7NwblqwhW6hlwjJqO8xOQKToQY8NYrPMbs25aMMpB/eviPGvpNEB4gGDIkAxHCgve7dKwEIkKHYmyI1W4RLqv8hgGOXeiqPDONOnf2U37jsf4Svp2gWasp2RvTicM32dxgNZWZQg6GVOh/OtR3Z3gTFWsy6MsB16HkR4Gshx2FKMQa6bD2xcwt0XLZ1GhB4MDxB8K1MJbG8vA338UB4nQ/m49PxD9v9eq3vDjSuqihTdz4iYXEMLbTac6APBUnoHHPzAonvqxRghysQwViJCtBgkc4PKjUbmubduV57PTSwP0SjT57fLf0VHvYuNCi5g2HcBLoQpLcIKgjvEa92h5t4bW1MK+HYdniAuZV5O6TGQ851GU6686djNqbZwoJuW7eITqq5oHXuQw9RQhvJt21in7UYc2L+aWKP3W8SpAIaY1nz60NllcHkZseR5bYHnk3WsoKEOjb+0lp7r2EHqe9tcbC2/1Bt8PtunEWuwbW7bhRPFk4KfNeB9DWiYew6g52zEn6CQOFfOOF2hcS6LquwuA5s096eJJPOec8a1rdz4qWrtuMUCl0QJRSUeef8h89PHkMnx+Cpna3s2ggb2He/5gbdFpKCliglfICe8dr4Hp6n3RfeWqPauDzKQNat9u27qYftc1mys943SWhCQBCpALSeGaKxLbO3MQbr3SxuJJQPbZlQAxIy6xy8POouFcGmYWzyO0kEEAb+vRXaiqYQYwL8ijJtmXOcDxJEDxmm4jZjKubRl5leU9aA3xV3E95c8hjq962O/dAAiVH3Vjw5RV5hN6ltWhh3btXEhmBOTidMxiYGkx716B/kJT0We/IxeKs7hRQxa4vdHKTr08PWqixvFZcgSVJ01Bj3iomL3nXKbdpFGadFAInz0mhVr7E8fbSk/yMoN8JDQxEWWjZtJ5deVeGs6N0xEn3q02fvHctqFIDAcJmR4T0q5HxNjjZ4t81Vfw5wF2m/yRcakbP2bdvvktIzniQoJgTEmOA1qlwe37VzQnI3RuH+7h7xWjbk7Zw2EJ7QsC6Eu3FZzAooAExlmT41amq2tj1MNyoIqVzn6XiyKNmbvYfAMri+yFkAdMoYnmdQJXX8qW8t7CPY7W6Lly3MZla5pJjgI0mrS1hMJi1lCrqedtz9YOnrTsTsWxawzWwoFshw5djADKZYsx0A4zyis455cbuyUdADRZqxLbWJwJcdiLgGs5rbE+5vfpXlVu0cAO1YWrnaIIAfKVDHmVB1yzwmCeMClUgB5JhcLoKoi3E2YuIxYtMcoKsZifl10oeirzc3HrYxtq47hFBIYkEiCCDwHjxqKK2sXT5CQ0kbrZtkbBtYeSkliIzGJA6ADgKsC1Ms31ZQykMpEggyCOoIr0mjDWhuAgz3uebuKRamk14TTC1PsmJFqYTSJphNOXJE0xjSJphNKEia9oN3SJBoh2Lgr+Ga5a+ewCGtluIzfMunQ1SYX/AFFn8S/mKNy1effjOTSY2ADIN/cW/n3R/hMhDXN5dFGyDiNPChbfjYV7GGxbtQqhizPIGTgJHMmOAFFl2uQavP6eodTyCRm4va/iLI8MrCN/tgnDYpkMkN37bH7wPEE/inj4+dDuztn3bma5YWWs5XIGrDXRgvOCNa2D4wbJ7XBC6B3rLT/a+h+oWs6wiXMDdw2LEmzfQEkcx8t1P6lYT7V6JwmubUQMdIc5B8x/rKH1bXhjjGAT0Kv9k3sDtW32d62ljFcigClj+Jfx+KGT06gz2Bs97FhbT3TeKzDkEHLPdBkngNONUG3NybWKAvYduyvaOHWQrniCY4Hh3h9at92ziRYAxcG6CwkEEso+UmNJ4+wrVxAtdkZ6jn5rzqtlbLB+k/u3yx27T/5O9vvybvLvRbwagsru7TkVRxI6twHEdT4UB7X2NtLH/b3LQUKO4ndRsp10B7zf3ela3YwD3BKwByzEifLT60+xs9GJU3QbixnVGU5c2okRIkdaCV/GqKJxa+Qm24aL28+SJ8Ko6pjA+GEBx+J53HgBt/K+dsRhntNldSrdHBU+xqTggDBacsgEjkJ114TFb9bsowNu9bV8h0zqjaMTBGb9OtSeyRVyqqhegAC+w0rP1HHxDIWCO/Q6sEHIO3MELZ0sZmjDzg8x0IwR7gr562hj7/YvazP2crmXMchyMSDl4cdaqxj7mTJmOWZivoLaGx8PcM3LNpjESUWY6TFB+0Ph3gpJUXEnkr90eWYGr8f4igmPeaWn0P8AX0Sf46QbEFZKTJryirb+7Nqz8jOfBiv6AVRJgAeZH1orHUxyN1NOFG+llZuFywOL7J82UMYYCeAJEZo5wCaimiWzuYz2wwuoCdcrBuHLUTr6VW7S2BesnvDMv40kr+Uj1q0Wm11VvlVlKvSteUyycvZqZgtsXbXysY4ZTqPbl6VCpVwJGySyNdj7+m18i9nc4Z1Y/sfWrvFb9YzFWeyu3JtyDEDM0ajM3MDp7zWXg1Jw2MZDKsQRwP6EcxU7ZASNaiew27qOFpVTYLeJCv2ndYdASD4jpXtaSKWn0CxFkAkim1G4KGs1eZqbNeVk1pFdbK3yxeHTJaukLMwwVwPLMDlHlRLg/i1eCN2lpHbTIVlQOpYazy4RQBSqZs8jdionQMduFo2B+LRkC9ZEczbYggf0tM+9Ea7/AOBL5e16alHy6+MVi1ek1M2reN8qJ1JGdsL6DS8rAMpBBAIIMgg8CDXpNZDsP4g4rDW0tAq9lCCEYDhmlgGHe1k8SYott/GCwG1wQI8bradD41ZFay2Qqxo3XwUXMaYNeGvlQtf+L1w/6NjD2x/QGPu1V1z4n488LxX+lUX8hTTXgbN+ambw883LRsJgLpZSttyAQZykDQzxOlXe0t58JhzF28gbhlWXb1ygwPOsQvb3Y67o1+808i7R7TV1sn4c4rE2+0dlQHUByZPoAY9aznGBTVJZLVYDcDODfr7IjSwdjcNN7oksb/fxGNW0L9m3ZD5gQHVnjRULOOc+A+lG6g1hW2t1LuHaLixPA8VPkRxpuA2veWEuYjGLaXgLJJI6AZmAURPXyoDW8HZUBskDgG25C49LIqyb4SFt+2NmDEWLlltBcUrPQ8QfeKGNlbiudlNgsSVzBrjW2XvZJMoZjqWkdGIqr3Zx+yhcRxiL3bA6HFXXBkiCOPZka9a0NblZ2UzUf6TSbXDsttkcxkqYtBygzc/d/F4bDOmIj7NyEhs32cAyD0BnT/FWWeiMtIjrpVDiNmOvy94eHH1H+K2XA/xAJNUdW4NPw8h4i+3lc8/BYbj3BXl/b07Cb/uA69bb55/7U7dzeGxirAaxcDhYVuIZSOTKdRw0PMVnu9eNOzdtJi1abWIAW8oPQKryOsZHHiDVVtrCtZutjdm3RmTvXktMrCObFAdVPNSPHrFft7eZMfgGa6VTEW7itlGgfMcpKgmYgnTWMvjUMPBGxVUri/UxwII594jB+t0abXF0MRYwjNjfFrA/zhHd/em//wCL/wAKWt9lcsq6DKGXNBuA5uJkKRPDwq+uYq7AKqpJ5hiUA6k8CeOgJ61i+722GfaGAPO32NjXmAzL7ZXj0racVi1VZJgD9wKE19OKZ8cYYCbdNyCRy3vhFIhrDn6yB99fVc711oJJExynprVfiXkcf3+lR8bt5Y7oJPjw/wCar8VtxYAiORmAB402Lh1RbUWEffRO/wAnSh2gSC/v81Q7w4RrjALw14/vxqlGwHjivvRC17NqOB1H6UwmvTOHcHiFMwyXuRc+qz1ZxmbtXNYRYHCi27b5RxBAgwelcjiHXhxH1qaaYyg1cdwofA5VG8TPxNQztXZYbv2xBOpXQecDkfCqJ7ZHERR+1hTyqNe2XbbiKY7hjyMEKQcRj6FA1KrnbuyUtBSk94nQnTSOHvVNFDJoXRP0O3V+KRsjdTUqVKK9ioVIlNKlkpU7KTC6dnTYopv/AA8xiaqFf+lx+TQa8sbj4xtGsx4l0H61J2Em1ioe2ZvcIXydKaRRufhdfie0tA9CW/MCq7bG4+IsW+0bK4Bg5CSdeBIiudBI0XIXNnjJsChmKUVJubPuLGZHE6iVIkdR1qXgN3MTfBNqzccD8Kn6dfSo9J6KXUFVmvYoswXwyxzsA9vsgfmLkSuvNQZB8DFEeC+Gdm0wN+4r94QrXBbUrzzZM7D0IpMDdOAJ2QPsvAM6jQ6kx40SbO3QuNqwyDq3H0XjRfe2vhMKjLbayZMhLNpSFHJTeZQ7Dx0qiv78QNLaz1JY6+QIp7HwNzJdK5kxxHb1Vts7YdqzwEt+I8fQcqOMJcFtLaGATbzMvBgczSWB4SCtZGd+bw1Uqp/lRZHkTMHxGtN2PvWVum5cJZiGEuS0lhEtrJih3GXsrKbsIm2F756qzQ0bo5DJM65stK25YXEW2tGBOqnjlYcD++RoVwW663Q6d7D4i1ALKTkuAzkePTiOk1YYTageGRpBHt4dffUVe4XESKxTZZqVhjB8vA8/Ag9PVHnMAyEM4W0xuLh9o4VLmc5UxCoIYxoGZRIOnHQ9Rzo5woCIqLOVVCjnooAGp1OgFRRdpG9VKolM1sW8Lm1+oHJM0qwF2ve0qvGIqBtveW1hLRuXWgfdA+Zj0Uc/Plzqs2Bz3BrRclIRYXKDfiFuJbtocVhPsihBdVkDUgZ05qQTqBp5RrljtJk/4+grcdm4rEYvD3mxCi2l5WW1ajvKpUgM7cySRppFYhiEhiOhrecGlkcx0Upu5pGd8HlfnY3QmsYGkObsVM2BeK4qww4i7bPL8Y61q+1cY2eHIlO7I56zOnURWP4IntEjjmWPORFaTjMWXYk8SSTRGSIGZshAwCPG/wDy6B8QltD2YJuT6WH+7WTu0qBjTnhRzMeQ5n2p12/XmHt/ePE8PKidHTmaS3LmgbRp7y7gRoOWlNJpE00mtYExImvJpE0x3ABJ0ApVy9Zqj3sdbUEl10E8RPtNDW18Ubl3U90aKPDrFRMY0KAABJ1A8KEzcTDHFrW3sisXDdTQ5zk7aG02vNJ0A+UdB+pqIaaKLN2/h1icbZW9aa2ELlDmLAjLEtAGo14eFBHPLzqccoq1oYNLdkM4bDM7hF1ZjAkgfUkAetH2yPhBedQ169bQGNLf2hj+qQvsTQ/vrur/AAGIFoXO0DIHBK5SJJEEelM3Z3vv4JwUYlPvIT3T5dDS2XLUcH8MsAiwbZunm1x3n2UgClXHC/FLBMsuzo3MFJ+o40qWxXXVgtzSnB6iLc0p6vWhss7dSS9eFq52wWIAEkmABzJ4Vx2nvNhsFd7M/b3l+cD/AErZ6E/9Rh04edQSytiHeU8ULpThWIsoidtiCUtjUfjfwQfrwoY258S7sG3g1/h7fVYNxvFnPD0oR3o31xGLusWbKknKo5DlJ51Qi+eZoNNUOlOduiMQwNiGN1c4zb2Icy1xj/cagXMU5+8T5moi3JOkmifYm67XIa4Cicp+ZvIch4moo4nSGzVM+VsYu5UAcnmat9mbs3L4JJyLpqynXyHOjHC7Is2vktqD1Op9zUstROLhwGXlDpOIH4EN2dxrQ+e47eWVR+przFbkWT/pu6Hxhh+h+tERamFqu/k4bW0hVPzk176ihjCbLxuGJ7JrdwHiJj6NH0NFuwce7W/tEKMCQQeo5jqNajE0lYyIMVnuLcAbPHqpx3vr9+KL0XGXtOibbr0RA18lTlMGDBiYPIxzqm2I+0HxD2mtNeQR9oigAZpyknQRoR1EdK4YLbSsOPMiSNJUwRrRpu3tMWMDicS5GRJI8SizHqSorF0lH+qYZW4I6ZHiCtJLLZmthWVbyfEDEWrr2badkyEq3aLLgjjodB7GhXC7wN24vX1/iWHyi6xgHiDHQdOFdLWExGPv3bnzOSbjkkDVyevr7VdYT4e6A3b0HmEWY/uJ/Sj2ijpW6TYHn1+WVQ1TzOuNvko9zfPF4lsuZ1H4cMvfP9xJI8/pQztJWF1wylCGIysZYRyJ5nxrTdk7vWcKc1suWgiWbkeIgCPehTf3AxeF5eFwd6OTLpPquX2qOjqITN2cTbAjyynVMUnZ6nm5QtauFSCNCCCPMaiizB7c7RZjvD5gOvh4UI12weKNtwwgweB4HwPhRgsDrXNkFnhEg8Ua7PYXBm5AkR4j9Knk1QbsYoE3AOBhwOnI/mKvSa03D2tEAI9UEq2COUtG3JeE14TSJppogqqRNR8d/pP/AEtw8prvNMuEwY4wYriLiyVpsQUEKTq3h/8AtcSRl55p48oj/MVONuARzBKn34x61BdYNY1zS02K1lwRcJlG2yfidew2ETD2LVsZAZdpYksSS0aRqaCmWKJdu76ticNas9lbRlym46gBrrJop0GgjU+NIMFIVUbT2ndxF03bzF3PEn6AAcB4VFrwUY7qbi28WmZ8VbQngiwz+oJEVImoPmvK0i58IYMDED/ZB9daVKkV+lzSuqvUK2+lW2wdmm/dC/dHec9FHH1PAVo3kNBcVnmAuIAVhhLgw2GfFvyBFoHm3DMPyHrWJYrEM1wseJJJ9TNal8TMX2ihLbQlsfKOAA0GtZTeOtZqaUyuLitBDGI26Qo14V5aMmK6RRFunu5ncXXH2a8B+Jh+gpsUTpHBoT5JBG3UVc7rbARLYuOgLnUTyHIx15+1EJNeE00mtJFEI2hoWfkkMjtRXpNMJpE0wmpbKK69JphNImmzS2SXSY0yaRNJRJA66e9KuUK5grts3sOim42OFu5Yygyr9ortPT5GEjQc+cFm+Oy752amCwYRiP8AX+0VZY99wpbQ6+PACjFNl2rJN8AZltLbToiBROXxbST0AHnnm6G8/bYi+ra96VnxJzH3A96xrrucT7eVzZa4OFgPfztlBuzMLiMEeyuWSGdp0ZDwgcVY8Nferw3X8Pr/AIqu+LsdrbOkwY8uZ9677PDCzbDSWyrM8Zjn41YpOF09U5zpAb+aqVdfNTgBhFl3N651H1qs23s83rLCZYd5ekjl6iR61Yk00mjEPBaOLLWZ63KEycUqX7uwswNKrjeLZJt3Syg5G7wjkTxHv+dU9B5YzG8tPJF43iRocOas93setq739FYFSenAg/SjMOCJBBB4EcDWc0Q7t7XAiy/U5D565T68POinDqoN/SdtyQ+uptX6jd+aJDTTXpptHkGSryka8pVyq9tbOLgNbAzA68ASI+tDlxTMOpU+IijY0I7ax/avp8q6D9T60G4jExo7S+Ty6otQyvPc5BRWE1xKxT0bSpmA2bcxFxbVpSztoAASTwEnoKCckWUJTT0ulTIJBHMGD71N2ju/fsNcDoYtNkZlBKAyVGscCQQCY4RxqvpwKQjKv8Jvzjba5ReJH84DH3NKqClTrptlrmHMx4xWnYLZSYfDlBxIzXGHFoGoHhyFKlRHibiA1o2KHcPaLkrI9697hiD2Nm2LVoHnGdyNJY8vIUK4/ZTKuYkR4E/4r2lQIuIKMhospW7G7qX8zuTlUgQOJPHU8hRzatqqhVEACABypUq01IxrYwQMlZ+re4yFpOAvSaYTSpVcVNNNeGlSpUiaaYaVKlXKo3i21/DIpC5izAQdBGs+ulNubdtvYW5az945TnVQVYLmaIY5hyB08hXtKg09TI2RzAcIvBTxuja4jKqrW+eLsrlS8+VpBRiWSDxGU8PSKj3d5CLiXra5CNCo4ach4RXlKhjgiIJVjvbixi9pWkAIRLdrjEmVF1pjrMVcGlSo5wwARE+KC8SJ7QDwTTTTSpUVQxQNs25tE8xr+lB+Iwi5S3AjpzpUqB8RA7T0Rvh5/T9VXUgaVKg6Jq/2TvA8qlzvAkAH7wnQT1okilSrS8OlfIw6jeyA18bWPGkWuvCK8ilSomh6qt4MWVQKPvyCfAcfehe5XlKs5xFxMpB5f0j9C0CIHqmqaKdw9sjD4pSyZpKaj5lytnga84g/8UqVDAL4V8Eg3CP9s73W2wa4lbRR+zuHLoUL3blvPnVpFxDJlSNR0MEUuytwcPtbDNicHOFuISLllu9YzASTabV0U9DMcKVKpGi2EsxvlZzjcMbdxkMSpIMcNKVKlXHdRjZf/9k="/>
          <p:cNvSpPr>
            <a:spLocks noChangeAspect="1" noChangeArrowheads="1"/>
          </p:cNvSpPr>
          <p:nvPr/>
        </p:nvSpPr>
        <p:spPr bwMode="auto">
          <a:xfrm>
            <a:off x="224546" y="-243305"/>
            <a:ext cx="397921" cy="39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3200"/>
          </a:p>
        </p:txBody>
      </p:sp>
      <p:sp>
        <p:nvSpPr>
          <p:cNvPr id="14341" name="AutoShape 7" descr="data:image/jpg;base64,/9j/4AAQSkZJRgABAQAAAQABAAD/2wCEAAkGBhISEBUUEhQUFBUWGBQUFxgUFRQWFhYXFBYXFRUWFxcYGyceFxojGRQUHy8gIycpLCwsFx4xNTAqNSYrLCkBCQoKDgwOGg8PGiwkHyQsLywsMiwsLCwsLywtLCwtLCwsLCwsLCosNCwsKSwsLCwsLCwsLCksLCwsLCwsLCwsLP/AABEIALYBFQMBIgACEQEDEQH/xAAcAAABBQEBAQAAAAAAAAAAAAAGAAIEBQcDAQj/xABAEAACAQIDBQYDBgUDAgcAAAABAhEAAwQSIQUGMUFREyJhcYGRBzKhI0JSscHwFGJygtEzkuFDohUWJDXC0vH/xAAbAQABBQEBAAAAAAAAAAAAAAAFAQIDBAYAB//EADQRAAEDAwIDBgQGAwEBAAAAAAEAAgMEESESMQVBURMiYXGBkUKhsfAGFCMywdEV4fFiUv/aAAwDAQACEQMRAD8AO8ER8rAFGGRgdQQdNazre3ZRs3WtiTblsmYzAmCJ5EEQR6860NBpVJvfgZTtYzK0LcA4pcAhbg/qAAI4HL5EEpMG6FQnGlZZcslePDkefkajhyDoatsbay+IPt/xVWqRMRUDyVbZlSAwbjofDga9jxmuCHX9Ks12W4UPlJQ6BgNJ6E8jSCQ7KTQNwuVmwzeArltHDMSI5aD9at1s5Uk8ToP1/fjUHFafejwnU+XOq1Q82sr9JEDdxT8HisuUE6qJPuAPpm9qOd3sWWTLIJXvMNZAY90fvxrOrWzLrEFVMZlPdaXzKwMMp18K07ZmyOxGYiGcKSOg5DxjX3qSivrv4JnE3N7G3iprGqLe/eD+Dwr3RGc9y2DzduBjmAAW9KvDWQ/FramfFpZB7tpASP57nePrlyUUmfoYSgELNbwCgi5cLMWYkkkkk8STqSfWm0qVBkZSqbsbZT4m8tpIBadTwAUEknw0qFWhfDjZBts11xBdYUcwhgz6kD0HjUsLNbwCo5XFrCQgXHYF7Lm3cUqy6EH8x1HjUetu2tsaziFi8gaOB4MPJhqKG7nw1w06PdA6Sh+pWrj6F9+6cKqytaR3lmsVY7N2WLqliSIMaeVH9ncLCLxV3/qc/wDxiq7G7tNh7bmzDah1BEniAy8R905gdflI5ioJaOVjbjPkpoqqJ7tP1Q4d3lj5yD5CPMcNKh4vY923rGZeMrrHmOVWKbQvFgotqx/lmOuhnXxp217+Iw+QsEXOCQBJiI46+IqqIpQC62ArJfHe18qksrmrr/Dt0J8qT7SzNmZQG/Eogn+ocG+le39rOdF7o8OJ9eVPaRbKjIN8JPhCBLEKPE6+1RbjDlrTGYnjrXlcSOSUN6pTSpUqYnJUqVKuXJUqVKuXJUqVKuXJUqVKuXL6oUaU8oGVkYSrgqw8DzHiDqPEV4OFOFFTnBQQGxuFmm3tmmzcdG1j2YESrDpIoUxdnKZGoP7g1rG+Oy+0s9oo79rj42zx/wBp18iazXFWokxIPEVUfg2KIM7w1BU5Y0Tbqb0tYfK/yNow5HoY5EdaG79mNRqPy8DXIOeVI11ipDkWK3cBGQQFZTqNAV15xwqBf2RZZwxtqeIJEKwBEaRxoD3Z33awBbuDPb/7lnp1HhWg4PH27yB7bBlPMcvAjkfA1cbpkFiqLtcRwVxw+yLNpy1pcvQTOvMz1NSrjTHgIr00wmpWRtYLNFgoXyOebuN15FYLv1ihc2jiGHAOVHkgCg/St5msI362cLOPvKOBIceTgMPzqvVg6QrVGRcqgpUqVDURXfBYJ71wW0Es2g6DqSeQHGa1rYdjsyqDXKoX/aI/ShT4dbMYG5fYQuXs10nMSwLEeACgT1PnRfs8fa+9TU5tK1NlH6TvJWrGuZro1cmrRBZ5c2rm4610auTGnBNUcYS2DIRATzCifeK44zAW7sdoivHDMAYnjUpq5k06wIskud1S7W3WsXlgKLbDgyKB6EDQj60I4vc3FKYRDdnh2UsT/b830rSbVlnYKoksQABxJPAVpm7G7NvDItxwDdYCSTOWRJVf88/Kh1ayEC5GfBX6N8pNgceK+UsRhnRirqyMOIZSpHoda50WfFDb1zFbSvM7lkVilkcAtoarA8eJPMmhOgqLpUqVStl4YXLyIeDMAY6cT+VK0FxACQkAXKba2ddb5bbmeimPepC7AxB/6ZHmQP1o8RQvAeHhTCook3h0p3+qpOr4Rzv6IMs7s3WbLKg+ZP5CrffDcMYG9bsLeN+66hyFtlQubgvzEk+0Vf4fMrZkHeGoIEwRwPpUc7atvi7naki93VBcRoLaqQCfvGJJPH1NRzUZjcASM81NBUxyNc43wMDqqGzuiFE3nM8lWNB4nr4Cm3di2VHA+rHhVttTFqksTPIDxocv4wuxk6Dj4np5VPoiZiwUF5H5uvXsWuS6eM60q5Z6VMu3oPZOsepWybt/E/DYi0DdzW7ix2gClkBOgIIJbKfLSi/C4tLqB7bK6ngykEfTgfA618vYe+yMGUwRRLsffe9h2zW7hWYkEBlaORHOqzJ//pJJTj4V9BT69RyIPEH0rMdv7L7C81v7vzITzQ/L68vMGu2yvjRYYf8AqbbIetoFgf7WMj/cah7wfEnA4pQqreV1PddkQLBPeVockDmDyPmaSVzXC4OUsDHsNiMIexdsqZHA8RUO5b5jhVriHBqrcZT4VACrRCajD98fSrfYu0HsvmtPB5jkR0I5iqtrU8KbMcjUodZMIWu7J2yL68Mrcxy8x/ipxNAO5u1bQcZ7gXiBmMD3NHYcESCCOoMj3ohC/UMofPGGHGxXpNYz8Uf/AHFv6LftkEfrWyTWWfFzZpF+1fA7rp2Z8GQkifNW+hptULxp1IbPsgClSpUJRRbDuLtR8TgEF3U2m7FTA1VFQqD4hWj0qbhbAW6wH701oN2K97DYW0Fcr2gN2ARHf+WfEqqmiPdq+z52dix7vH1/xSU0gfUNZ4/TKlqIyynLz0+qumrkxro1cmrUhZdc2Nc2p7VzJpwSJhrmaean4HZqzbbEOLNt2yqW0a4fw2x+bHQUkkrYm6nmwTo4nSu0sFyiXcjZVu3b/ibsZjnFsHoqks0czCtHgDQvvXv5cfMyEgILjJE94MhX3jT+41F3h39U4g21I7BCBbycEKAgHxUgkH38xvbO2rWGSQBca4DlWdApnUnpy8azvampeX8voEfEIpmhp/6UAYrFNcYs5kn9gDoK5UqVQJ6VXe6OGzXy34FJ9W7o+hNUlFu5tiLbv+JgB5KNfq1XKFmudvhlVKx+mE+yI7NhnYKokmfoJP0BNEVrd63YstfvkQqFzzHOAo+8eGp071Qt2ram8qxme4cirpoIlm9gRw661O+IG1VsA2SA96EZgYNu0I7oCn53iDJ0EzE8LdfWP19lGfNQ0FGzR2sg8kOYy86YIYhrL57t3LZUgqptLlZ2JBls2Ya6cOcUA7w3mfEu7KULkPBIJEgdNP3yqZjNo3LjS7M39RJ/OpJ2V/EYVigm7bJfQcUIAyz17rEDwPWhLdiCUYc3WQGNz9lUd7aTOBm1IEA/8daZYOhqPXW2hipWPJOVVcBZS7bD9/8AFKn2sNpoK8qcXURAUCkKVexVNTJhrynMKbSJyttm7WygKx04Dw6VbM+YUJ1Z7P2plhX4cj086W65XFm5GldyoYU23bDAEa8wRzp5EcRUtsJiiMCjeFE27W1SjAo2nNJ0Yc9OtUbOh4kj61wyhTKMD7ilBINwkIBFjstkS4GAI4ESPWhzf+0GwRkT9pa1P3ZbJP8A3R61R7vb6shFu9GThJ0ZZ5zzFEG+QFzZ2IKkEdnnBBBByMGkEf00SDw+M26IaYzHIOl1h5EUqddUgmeP+dabQcosjLZ11jh7QPJIHlmYj86vd17pW4ZJhhHgTOg/Opm7OwkaxZLKrjslzljlRGI7q6as0cenpRvsnZaBFyNmC6DXhFZqfiYo5e1sSQfTfYnxCLgwTw9jqBJHX5geBVdZ2Xdfgv8AuIX8zUj/AMsXuqD+4/oKtsVilQhRBboZA9441Dx5dl58M0LMGAZ5a/KdJ51K38ScRmIcGtYw87E/yL/JZ+Slpo7tB1PHK4GfbCqhsR2c20a27iSVV+8ACAZBHUgetc8Vu9iEIDJE8yyhdeHeJifXWhDbG8eLPaHsItzAJS4I1ES4I10nzqlx+/eLuYdcO7fZLELrwHAFpkgdCa0lPxOcgay09fP3TW8PBvrFuljfHsjaxtbDWrk3c10LqVRTlJ4ZXcxAniBPAiqfa92/tBrt5ifska4BICpbBC5VHAASKosDvAUt5PtMpOZrfakWjHAsoEnXxpu2trvcwThFRF7Rc+QQWXKYDMSWK5iNJiY00qtUGaplBc7A+9kXg7CmiIY3vH1VL/4xlOihiOBbhPIx96q/F4t7rl3JZjxJ/eg8K4mlUo7rdI2VRx1O1HdKlSqfs3Yd2/qohfxNovp19KcxjnmzRcpjntYLuNlwwGCa7cVF4k8eg5n0FaDh8MttAi6BRA/yfEmouydiphwY7zHix/IDkKnGtFRUvYtu7coDV1PbOs3YKbsfbf8AC4p7jKPs7K5D82UXXRXcgGJjNpAPfE+IttjGXnxDtdk9o9yH4h8sTB5iGX0Iok2ZdC4i25IjNluhgGV7LAB0I66CNdCB0ob23t7EYjL2yQ1trrpClQtu4Fm2q8FRBbWI/mmgFTDJFMS7YrR00sc0ADdwqMGSasthbRexdzKnaSMpXmykgnL/ADSBVfYTWppsyKgDbnKma8sOppyFp20dx0v7LOIFsElUcWkQK1okjtCxXV2USIgAanWs1XZqohHIdeJrUfhlvkMPZezi2IWc6PlLETAYNl15LBjrPKg/4m7Uw2dRhmmXuM3cZdCVK6kCRJYenjVoAQnS4WUL+1qWmXcdeX9KiWwIpVVnbevy6aRrSqbtmKr2TlV16KbNerVFSqTb2dddSyIzgccoJj0GtRVtzVpsTarW7gI4gyPA1pmx9zsBi1GI7NrbTD20aLZbQkgRIBmYBHGpI49ZsE2R/Zi5WQNaimla+gNrbo4TEW8j2lWAArIArrHCCBqPAyKDMf8ACCFY2r5YgEqrIBJ6Zs0Dzipn0zhtlQMqmnfCzrBbQe0e6dOYOoPp/iibZm2Ld3RoRuhOh8j+lUmN2BftE9paurHGbbR7xH1qKuEPMafvSoA5zFZw7ZGl7Z/gDVfew6DipHvTd3bt65cCAkjmx4oPPn5GfTjRFj8M9rUrnX8acB/UvFfqKXtGONuaf2T7arYQjfQeI6TUvZm3Xso9orns3FKshJX5uJBHymOdWWJtgicgjwWSfXgKrbuF11AA5Dl/zTg4tOFC5t90z/yhcxl4nBlGzHS2zBHXThrowHUHlrFV2P3euYZyt4AOpIK9CPHnVmrtaOZZXLrIJBBHMHl6V7tTeVsZJvwbhjvCBmgQJA0BgVVnLtQLdufVW6ZrTcPPkrXdTefE23VD2l2yuhQCYzTBGmhk/Q1pvbCO7pPpT9i7It4bZltLeQsUVnZY77xmY5hxgSB4CoqCqHC6mOtElm4abefj6rK/iOIRzsc0WJG45/f8ropJMEkgcJnTy6V1gxHTh5/50FNw613Wjgo47XDRfcY5rOfmZL2LjbbfkpNnZ9wA5oOYTrrlMGNDp0/YoR2luJg77ktmtNrJUKpJHX7s+gmjK3tU/eAPlpVdta8ghyVQNzJC94ngZjXUedZClo61lQ5lUNOvZzSLXA/rAFh4c1sn8RpxC19Gblm7SDcgn+88/Hks22z8NbyEHCziEPSFdT0ZSeHiKk4X4a4tLbBjaIde8gYzPSYyzqedG4me7M+EzVlbxJkI4ObTUDQyJ16c/ancSlqqBwEbw7nn91vHl7W8kS4bxJlcy0rNPK4/aT4ffqvnjb2717CXMl1Ss6qTEMPMaSOYqsAr6L29saziU7O8gdeOuhU9VI1B8RQBc3Hs4W8HXO0fKHIIU9dAJPSr3B+It4g8RO7rz7Hy/pWqyI07DIMhDuxt0eD3/MW//uf0H/FE4UAQAABoABAHlTzTDXoMMDIhZoWSlmdKbuTTTDTjTTVhQJppJcKkMDBGoPMUjTTXEAixSgkG4UK5sy2WLQZJkxpXS1hlXgPfWuxrw1E2niblrR7KV1RK4Wc4+6LtwN32xX8Qh7tsqis4iVYOHUAHjOUz6Vx3x+GaDJaS+Ll12CogSH15k5oHry8qsfhZevG5dtIQLZUMxkBgRopXrxg+lFO2rNjBW7t9Sz32UqjPqVZhHdEac6AV4vUG/gtHw+qkipuzacG+LBfP+1N1OwutbLhypKkpqsjjBjXXT0r2rXF3Rm1PvSrgyO2yhMj77oG0510Q6GNK4gV2ttoaoKzzTFMGRyraPhrtW3dwuVTFwEm4D46Bl/lgAefpWR4XZV26QLaMxPAAEk+1a3uPud/CILlwntSpBURChiDBI4nQVYpQ7XcBQ1NhGQ4+SLiaaTXhNNJoqg69LVTbV3Zw2IOa5bGb8SkoT5lePrVqTXNjSloOClDiDcKht7rJaEWYAmYP+edcLqOhggiiImuV5AwIPA0PqOHMkF24KKU3E5IzZ+QhDGYVG1E22/Eka/1LwNd8HuriLgEojISJY93KDwZlnh5DWu+Mw7WrqkCVkET9QfGtD2XhitsXJLBxqskrl1ylemlZKvrZ6BjgdxYC/U39xYHn0R5zYJWte3n7eXgcrMt7NwblqwhW6hlwjJqO8xOQKToQY8NYrPMbs25aMMpB/eviPGvpNEB4gGDIkAxHCgve7dKwEIkKHYmyI1W4RLqv8hgGOXeiqPDONOnf2U37jsf4Svp2gWasp2RvTicM32dxgNZWZQg6GVOh/OtR3Z3gTFWsy6MsB16HkR4Gshx2FKMQa6bD2xcwt0XLZ1GhB4MDxB8K1MJbG8vA338UB4nQ/m49PxD9v9eq3vDjSuqihTdz4iYXEMLbTac6APBUnoHHPzAonvqxRghysQwViJCtBgkc4PKjUbmubduV57PTSwP0SjT57fLf0VHvYuNCi5g2HcBLoQpLcIKgjvEa92h5t4bW1MK+HYdniAuZV5O6TGQ851GU6686djNqbZwoJuW7eITqq5oHXuQw9RQhvJt21in7UYc2L+aWKP3W8SpAIaY1nz60NllcHkZseR5bYHnk3WsoKEOjb+0lp7r2EHqe9tcbC2/1Bt8PtunEWuwbW7bhRPFk4KfNeB9DWiYew6g52zEn6CQOFfOOF2hcS6LquwuA5s096eJJPOec8a1rdz4qWrtuMUCl0QJRSUeef8h89PHkMnx+Cpna3s2ggb2He/5gbdFpKCliglfICe8dr4Hp6n3RfeWqPauDzKQNat9u27qYftc1mys943SWhCQBCpALSeGaKxLbO3MQbr3SxuJJQPbZlQAxIy6xy8POouFcGmYWzyO0kEEAb+vRXaiqYQYwL8ijJtmXOcDxJEDxmm4jZjKubRl5leU9aA3xV3E95c8hjq962O/dAAiVH3Vjw5RV5hN6ltWhh3btXEhmBOTidMxiYGkx716B/kJT0We/IxeKs7hRQxa4vdHKTr08PWqixvFZcgSVJ01Bj3iomL3nXKbdpFGadFAInz0mhVr7E8fbSk/yMoN8JDQxEWWjZtJ5deVeGs6N0xEn3q02fvHctqFIDAcJmR4T0q5HxNjjZ4t81Vfw5wF2m/yRcakbP2bdvvktIzniQoJgTEmOA1qlwe37VzQnI3RuH+7h7xWjbk7Zw2EJ7QsC6Eu3FZzAooAExlmT41amq2tj1MNyoIqVzn6XiyKNmbvYfAMri+yFkAdMoYnmdQJXX8qW8t7CPY7W6Lly3MZla5pJjgI0mrS1hMJi1lCrqedtz9YOnrTsTsWxawzWwoFshw5djADKZYsx0A4zyis455cbuyUdADRZqxLbWJwJcdiLgGs5rbE+5vfpXlVu0cAO1YWrnaIIAfKVDHmVB1yzwmCeMClUgB5JhcLoKoi3E2YuIxYtMcoKsZifl10oeirzc3HrYxtq47hFBIYkEiCCDwHjxqKK2sXT5CQ0kbrZtkbBtYeSkliIzGJA6ADgKsC1Ms31ZQykMpEggyCOoIr0mjDWhuAgz3uebuKRamk14TTC1PsmJFqYTSJphNOXJE0xjSJphNKEia9oN3SJBoh2Lgr+Ga5a+ewCGtluIzfMunQ1SYX/AFFn8S/mKNy1effjOTSY2ADIN/cW/n3R/hMhDXN5dFGyDiNPChbfjYV7GGxbtQqhizPIGTgJHMmOAFFl2uQavP6eodTyCRm4va/iLI8MrCN/tgnDYpkMkN37bH7wPEE/inj4+dDuztn3bma5YWWs5XIGrDXRgvOCNa2D4wbJ7XBC6B3rLT/a+h+oWs6wiXMDdw2LEmzfQEkcx8t1P6lYT7V6JwmubUQMdIc5B8x/rKH1bXhjjGAT0Kv9k3sDtW32d62ljFcigClj+Jfx+KGT06gz2Bs97FhbT3TeKzDkEHLPdBkngNONUG3NybWKAvYduyvaOHWQrniCY4Hh3h9at92ziRYAxcG6CwkEEso+UmNJ4+wrVxAtdkZ6jn5rzqtlbLB+k/u3yx27T/5O9vvybvLvRbwagsru7TkVRxI6twHEdT4UB7X2NtLH/b3LQUKO4ndRsp10B7zf3ela3YwD3BKwByzEifLT60+xs9GJU3QbixnVGU5c2okRIkdaCV/GqKJxa+Qm24aL28+SJ8Ko6pjA+GEBx+J53HgBt/K+dsRhntNldSrdHBU+xqTggDBacsgEjkJ114TFb9bsowNu9bV8h0zqjaMTBGb9OtSeyRVyqqhegAC+w0rP1HHxDIWCO/Q6sEHIO3MELZ0sZmjDzg8x0IwR7gr562hj7/YvazP2crmXMchyMSDl4cdaqxj7mTJmOWZivoLaGx8PcM3LNpjESUWY6TFB+0Ph3gpJUXEnkr90eWYGr8f4igmPeaWn0P8AX0Sf46QbEFZKTJryirb+7Nqz8jOfBiv6AVRJgAeZH1orHUxyN1NOFG+llZuFywOL7J82UMYYCeAJEZo5wCaimiWzuYz2wwuoCdcrBuHLUTr6VW7S2BesnvDMv40kr+Uj1q0Wm11VvlVlKvSteUyycvZqZgtsXbXysY4ZTqPbl6VCpVwJGySyNdj7+m18i9nc4Z1Y/sfWrvFb9YzFWeyu3JtyDEDM0ajM3MDp7zWXg1Jw2MZDKsQRwP6EcxU7ZASNaiew27qOFpVTYLeJCv2ndYdASD4jpXtaSKWn0CxFkAkim1G4KGs1eZqbNeVk1pFdbK3yxeHTJaukLMwwVwPLMDlHlRLg/i1eCN2lpHbTIVlQOpYazy4RQBSqZs8jdionQMduFo2B+LRkC9ZEczbYggf0tM+9Ea7/AOBL5e16alHy6+MVi1ek1M2reN8qJ1JGdsL6DS8rAMpBBAIIMgg8CDXpNZDsP4g4rDW0tAq9lCCEYDhmlgGHe1k8SYott/GCwG1wQI8bradD41ZFay2Qqxo3XwUXMaYNeGvlQtf+L1w/6NjD2x/QGPu1V1z4n488LxX+lUX8hTTXgbN+ambw883LRsJgLpZSttyAQZykDQzxOlXe0t58JhzF28gbhlWXb1ygwPOsQvb3Y67o1+808i7R7TV1sn4c4rE2+0dlQHUByZPoAY9aznGBTVJZLVYDcDODfr7IjSwdjcNN7oksb/fxGNW0L9m3ZD5gQHVnjRULOOc+A+lG6g1hW2t1LuHaLixPA8VPkRxpuA2veWEuYjGLaXgLJJI6AZmAURPXyoDW8HZUBskDgG25C49LIqyb4SFt+2NmDEWLlltBcUrPQ8QfeKGNlbiudlNgsSVzBrjW2XvZJMoZjqWkdGIqr3Zx+yhcRxiL3bA6HFXXBkiCOPZka9a0NblZ2UzUf6TSbXDsttkcxkqYtBygzc/d/F4bDOmIj7NyEhs32cAyD0BnT/FWWeiMtIjrpVDiNmOvy94eHH1H+K2XA/xAJNUdW4NPw8h4i+3lc8/BYbj3BXl/b07Cb/uA69bb55/7U7dzeGxirAaxcDhYVuIZSOTKdRw0PMVnu9eNOzdtJi1abWIAW8oPQKryOsZHHiDVVtrCtZutjdm3RmTvXktMrCObFAdVPNSPHrFft7eZMfgGa6VTEW7itlGgfMcpKgmYgnTWMvjUMPBGxVUri/UxwII594jB+t0abXF0MRYwjNjfFrA/zhHd/em//wCL/wAKWt9lcsq6DKGXNBuA5uJkKRPDwq+uYq7AKqpJ5hiUA6k8CeOgJ61i+722GfaGAPO32NjXmAzL7ZXj0racVi1VZJgD9wKE19OKZ8cYYCbdNyCRy3vhFIhrDn6yB99fVc711oJJExynprVfiXkcf3+lR8bt5Y7oJPjw/wCar8VtxYAiORmAB402Lh1RbUWEffRO/wAnSh2gSC/v81Q7w4RrjALw14/vxqlGwHjivvRC17NqOB1H6UwmvTOHcHiFMwyXuRc+qz1ZxmbtXNYRYHCi27b5RxBAgwelcjiHXhxH1qaaYyg1cdwofA5VG8TPxNQztXZYbv2xBOpXQecDkfCqJ7ZHERR+1hTyqNe2XbbiKY7hjyMEKQcRj6FA1KrnbuyUtBSk94nQnTSOHvVNFDJoXRP0O3V+KRsjdTUqVKK9ioVIlNKlkpU7KTC6dnTYopv/AA8xiaqFf+lx+TQa8sbj4xtGsx4l0H61J2Em1ioe2ZvcIXydKaRRufhdfie0tA9CW/MCq7bG4+IsW+0bK4Bg5CSdeBIiudBI0XIXNnjJsChmKUVJubPuLGZHE6iVIkdR1qXgN3MTfBNqzccD8Kn6dfSo9J6KXUFVmvYoswXwyxzsA9vsgfmLkSuvNQZB8DFEeC+Gdm0wN+4r94QrXBbUrzzZM7D0IpMDdOAJ2QPsvAM6jQ6kx40SbO3QuNqwyDq3H0XjRfe2vhMKjLbayZMhLNpSFHJTeZQ7Dx0qiv78QNLaz1JY6+QIp7HwNzJdK5kxxHb1Vts7YdqzwEt+I8fQcqOMJcFtLaGATbzMvBgczSWB4SCtZGd+bw1Uqp/lRZHkTMHxGtN2PvWVum5cJZiGEuS0lhEtrJih3GXsrKbsIm2F756qzQ0bo5DJM65stK25YXEW2tGBOqnjlYcD++RoVwW663Q6d7D4i1ALKTkuAzkePTiOk1YYTageGRpBHt4dffUVe4XESKxTZZqVhjB8vA8/Ag9PVHnMAyEM4W0xuLh9o4VLmc5UxCoIYxoGZRIOnHQ9Rzo5woCIqLOVVCjnooAGp1OgFRRdpG9VKolM1sW8Lm1+oHJM0qwF2ve0qvGIqBtveW1hLRuXWgfdA+Zj0Uc/Plzqs2Bz3BrRclIRYXKDfiFuJbtocVhPsihBdVkDUgZ05qQTqBp5RrljtJk/4+grcdm4rEYvD3mxCi2l5WW1ajvKpUgM7cySRppFYhiEhiOhrecGlkcx0Upu5pGd8HlfnY3QmsYGkObsVM2BeK4qww4i7bPL8Y61q+1cY2eHIlO7I56zOnURWP4IntEjjmWPORFaTjMWXYk8SSTRGSIGZshAwCPG/wDy6B8QltD2YJuT6WH+7WTu0qBjTnhRzMeQ5n2p12/XmHt/ePE8PKidHTmaS3LmgbRp7y7gRoOWlNJpE00mtYExImvJpE0x3ABJ0ApVy9Zqj3sdbUEl10E8RPtNDW18Ubl3U90aKPDrFRMY0KAABJ1A8KEzcTDHFrW3sisXDdTQ5zk7aG02vNJ0A+UdB+pqIaaKLN2/h1icbZW9aa2ELlDmLAjLEtAGo14eFBHPLzqccoq1oYNLdkM4bDM7hF1ZjAkgfUkAetH2yPhBedQ169bQGNLf2hj+qQvsTQ/vrur/AAGIFoXO0DIHBK5SJJEEelM3Z3vv4JwUYlPvIT3T5dDS2XLUcH8MsAiwbZunm1x3n2UgClXHC/FLBMsuzo3MFJ+o40qWxXXVgtzSnB6iLc0p6vWhss7dSS9eFq52wWIAEkmABzJ4Vx2nvNhsFd7M/b3l+cD/AErZ6E/9Rh04edQSytiHeU8ULpThWIsoidtiCUtjUfjfwQfrwoY258S7sG3g1/h7fVYNxvFnPD0oR3o31xGLusWbKknKo5DlJ51Qi+eZoNNUOlOduiMQwNiGN1c4zb2Icy1xj/cagXMU5+8T5moi3JOkmifYm67XIa4Cicp+ZvIch4moo4nSGzVM+VsYu5UAcnmat9mbs3L4JJyLpqynXyHOjHC7Is2vktqD1Op9zUstROLhwGXlDpOIH4EN2dxrQ+e47eWVR+przFbkWT/pu6Hxhh+h+tERamFqu/k4bW0hVPzk176ihjCbLxuGJ7JrdwHiJj6NH0NFuwce7W/tEKMCQQeo5jqNajE0lYyIMVnuLcAbPHqpx3vr9+KL0XGXtOibbr0RA18lTlMGDBiYPIxzqm2I+0HxD2mtNeQR9oigAZpyknQRoR1EdK4YLbSsOPMiSNJUwRrRpu3tMWMDicS5GRJI8SizHqSorF0lH+qYZW4I6ZHiCtJLLZmthWVbyfEDEWrr2badkyEq3aLLgjjodB7GhXC7wN24vX1/iWHyi6xgHiDHQdOFdLWExGPv3bnzOSbjkkDVyevr7VdYT4e6A3b0HmEWY/uJ/Sj2ijpW6TYHn1+WVQ1TzOuNvko9zfPF4lsuZ1H4cMvfP9xJI8/pQztJWF1wylCGIysZYRyJ5nxrTdk7vWcKc1suWgiWbkeIgCPehTf3AxeF5eFwd6OTLpPquX2qOjqITN2cTbAjyynVMUnZ6nm5QtauFSCNCCCPMaiizB7c7RZjvD5gOvh4UI12weKNtwwgweB4HwPhRgsDrXNkFnhEg8Ua7PYXBm5AkR4j9Knk1QbsYoE3AOBhwOnI/mKvSa03D2tEAI9UEq2COUtG3JeE14TSJppogqqRNR8d/pP/AEtw8prvNMuEwY4wYriLiyVpsQUEKTq3h/8AtcSRl55p48oj/MVONuARzBKn34x61BdYNY1zS02K1lwRcJlG2yfidew2ETD2LVsZAZdpYksSS0aRqaCmWKJdu76ticNas9lbRlym46gBrrJop0GgjU+NIMFIVUbT2ndxF03bzF3PEn6AAcB4VFrwUY7qbi28WmZ8VbQngiwz+oJEVImoPmvK0i58IYMDED/ZB9daVKkV+lzSuqvUK2+lW2wdmm/dC/dHec9FHH1PAVo3kNBcVnmAuIAVhhLgw2GfFvyBFoHm3DMPyHrWJYrEM1wseJJJ9TNal8TMX2ihLbQlsfKOAA0GtZTeOtZqaUyuLitBDGI26Qo14V5aMmK6RRFunu5ncXXH2a8B+Jh+gpsUTpHBoT5JBG3UVc7rbARLYuOgLnUTyHIx15+1EJNeE00mtJFEI2hoWfkkMjtRXpNMJpE0wmpbKK69JphNImmzS2SXSY0yaRNJRJA66e9KuUK5grts3sOim42OFu5Yygyr9ortPT5GEjQc+cFm+Oy752amCwYRiP8AX+0VZY99wpbQ6+PACjFNl2rJN8AZltLbToiBROXxbST0AHnnm6G8/bYi+ra96VnxJzH3A96xrrucT7eVzZa4OFgPfztlBuzMLiMEeyuWSGdp0ZDwgcVY8Nferw3X8Pr/AIqu+LsdrbOkwY8uZ9677PDCzbDSWyrM8Zjn41YpOF09U5zpAb+aqVdfNTgBhFl3N651H1qs23s83rLCZYd5ekjl6iR61Yk00mjEPBaOLLWZ63KEycUqX7uwswNKrjeLZJt3Syg5G7wjkTxHv+dU9B5YzG8tPJF43iRocOas93setq739FYFSenAg/SjMOCJBBB4EcDWc0Q7t7XAiy/U5D565T68POinDqoN/SdtyQ+uptX6jd+aJDTTXpptHkGSryka8pVyq9tbOLgNbAzA68ASI+tDlxTMOpU+IijY0I7ax/avp8q6D9T60G4jExo7S+Ty6otQyvPc5BRWE1xKxT0bSpmA2bcxFxbVpSztoAASTwEnoKCckWUJTT0ulTIJBHMGD71N2ju/fsNcDoYtNkZlBKAyVGscCQQCY4RxqvpwKQjKv8Jvzjba5ReJH84DH3NKqClTrptlrmHMx4xWnYLZSYfDlBxIzXGHFoGoHhyFKlRHibiA1o2KHcPaLkrI9697hiD2Nm2LVoHnGdyNJY8vIUK4/ZTKuYkR4E/4r2lQIuIKMhospW7G7qX8zuTlUgQOJPHU8hRzatqqhVEACABypUq01IxrYwQMlZ+re4yFpOAvSaYTSpVcVNNNeGlSpUiaaYaVKlXKo3i21/DIpC5izAQdBGs+ulNubdtvYW5az945TnVQVYLmaIY5hyB08hXtKg09TI2RzAcIvBTxuja4jKqrW+eLsrlS8+VpBRiWSDxGU8PSKj3d5CLiXra5CNCo4ach4RXlKhjgiIJVjvbixi9pWkAIRLdrjEmVF1pjrMVcGlSo5wwARE+KC8SJ7QDwTTTTSpUVQxQNs25tE8xr+lB+Iwi5S3AjpzpUqB8RA7T0Rvh5/T9VXUgaVKg6Jq/2TvA8qlzvAkAH7wnQT1okilSrS8OlfIw6jeyA18bWPGkWuvCK8ilSomh6qt4MWVQKPvyCfAcfehe5XlKs5xFxMpB5f0j9C0CIHqmqaKdw9sjD4pSyZpKaj5lytnga84g/8UqVDAL4V8Eg3CP9s73W2wa4lbRR+zuHLoUL3blvPnVpFxDJlSNR0MEUuytwcPtbDNicHOFuISLllu9YzASTabV0U9DMcKVKpGi2EsxvlZzjcMbdxkMSpIMcNKVKlXHdRjZf/9k="/>
          <p:cNvSpPr>
            <a:spLocks noChangeAspect="1" noChangeArrowheads="1"/>
          </p:cNvSpPr>
          <p:nvPr/>
        </p:nvSpPr>
        <p:spPr bwMode="auto">
          <a:xfrm>
            <a:off x="224546" y="-243305"/>
            <a:ext cx="397921" cy="39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3200"/>
          </a:p>
        </p:txBody>
      </p:sp>
      <p:pic>
        <p:nvPicPr>
          <p:cNvPr id="1026" name="Picture 2" descr="Resultado de imagen para policia caminera">
            <a:extLst>
              <a:ext uri="{FF2B5EF4-FFF2-40B4-BE49-F238E27FC236}">
                <a16:creationId xmlns:a16="http://schemas.microsoft.com/office/drawing/2014/main" id="{BCB7B2A3-5423-4DAC-9255-CF686964E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28" y="1232364"/>
            <a:ext cx="6643485" cy="332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1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7E13F7C1-3988-4D99-AC4A-ABF992B2F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5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4C479ED-42B3-49F0-BF01-B1072AFC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97" y="864612"/>
            <a:ext cx="2461468" cy="430887"/>
          </a:xfrm>
        </p:spPr>
        <p:txBody>
          <a:bodyPr/>
          <a:lstStyle/>
          <a:p>
            <a:r>
              <a:rPr lang="es-US" dirty="0"/>
              <a:t>Vista esencial de casos de uso para el Sistema de la Policía Caminera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D340FA-77DA-40C6-9BB0-ED1857694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750" y="0"/>
            <a:ext cx="8654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3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400" y="1196752"/>
            <a:ext cx="10971611" cy="1268244"/>
          </a:xfrm>
        </p:spPr>
        <p:txBody>
          <a:bodyPr vert="horz" wrap="square" lIns="64292" tIns="32146" rIns="64292" bIns="32146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eaLnBrk="1" hangingPunct="1">
              <a:lnSpc>
                <a:spcPct val="90000"/>
              </a:lnSpc>
            </a:pPr>
            <a:r>
              <a:rPr lang="es-ES" sz="4000" b="1" dirty="0">
                <a:solidFill>
                  <a:schemeClr val="accent1">
                    <a:lumMod val="50000"/>
                  </a:schemeClr>
                </a:solidFill>
              </a:rPr>
              <a:t>Clínica MO-03 Diagrama de Clases y Diagrama de Máquina de Estados</a:t>
            </a:r>
            <a:endParaRPr lang="es-AR" sz="3937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89F8ED-36DD-4198-A336-D614326E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20" y="3010935"/>
            <a:ext cx="11349300" cy="29824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396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4007768" y="1412776"/>
            <a:ext cx="377825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defRPr/>
            </a:pPr>
            <a:r>
              <a:rPr lang="es-ES_tradnl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¿Qué es un UML? </a:t>
            </a:r>
            <a:endParaRPr lang="es-ES_tradnl" sz="3600" b="1" dirty="0">
              <a:solidFill>
                <a:schemeClr val="tx2"/>
              </a:solidFill>
              <a:latin typeface="Futura Md BT" pitchFamily="34" charset="0"/>
            </a:endParaRP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784325" y="2420888"/>
            <a:ext cx="1108923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s-ES_tradnl" altLang="es-AR" sz="3200" b="1" dirty="0">
                <a:latin typeface="Futura Md BT" pitchFamily="34" charset="0"/>
              </a:rPr>
              <a:t>Es un </a:t>
            </a: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lenguaje de modelado</a:t>
            </a:r>
            <a:r>
              <a:rPr lang="es-ES_tradnl" altLang="es-AR" sz="3200" b="1" dirty="0">
                <a:latin typeface="Futura Md BT" pitchFamily="34" charset="0"/>
              </a:rPr>
              <a:t>, de </a:t>
            </a: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propósito general</a:t>
            </a:r>
            <a:r>
              <a:rPr lang="es-ES_tradnl" altLang="es-AR" sz="3200" b="1" dirty="0">
                <a:latin typeface="Futura Md BT" pitchFamily="34" charset="0"/>
              </a:rPr>
              <a:t>, usado para la </a:t>
            </a: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visualización</a:t>
            </a:r>
            <a:r>
              <a:rPr lang="es-ES_tradnl" altLang="es-AR" sz="3200" b="1" dirty="0">
                <a:latin typeface="Futura Md BT" pitchFamily="34" charset="0"/>
              </a:rPr>
              <a:t>, </a:t>
            </a: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especificación</a:t>
            </a:r>
            <a:r>
              <a:rPr lang="es-ES_tradnl" altLang="es-AR" sz="3200" b="1" dirty="0">
                <a:latin typeface="Futura Md BT" pitchFamily="34" charset="0"/>
              </a:rPr>
              <a:t>, </a:t>
            </a:r>
            <a:br>
              <a:rPr lang="es-ES_tradnl" altLang="es-AR" sz="3200" b="1" dirty="0">
                <a:latin typeface="Futura Md BT" pitchFamily="34" charset="0"/>
              </a:rPr>
            </a:b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construcción</a:t>
            </a:r>
            <a:r>
              <a:rPr lang="es-ES_tradnl" altLang="es-AR" sz="3200" b="1" dirty="0">
                <a:latin typeface="Futura Md BT" pitchFamily="34" charset="0"/>
              </a:rPr>
              <a:t> y </a:t>
            </a: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documentación</a:t>
            </a:r>
            <a:r>
              <a:rPr lang="es-ES_tradnl" altLang="es-AR" sz="3200" b="1" dirty="0">
                <a:latin typeface="Futura Md BT" pitchFamily="34" charset="0"/>
              </a:rPr>
              <a:t> de sistemas Orientados a Objetos</a:t>
            </a:r>
          </a:p>
        </p:txBody>
      </p:sp>
      <p:pic>
        <p:nvPicPr>
          <p:cNvPr id="5122" name="Picture 2" descr="Resultado de imagen para modelar 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4653136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353538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768474"/>
            <a:ext cx="11201668" cy="461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4 Título"/>
          <p:cNvSpPr>
            <a:spLocks noGrp="1"/>
          </p:cNvSpPr>
          <p:nvPr>
            <p:ph type="title"/>
          </p:nvPr>
        </p:nvSpPr>
        <p:spPr>
          <a:xfrm>
            <a:off x="1524000" y="1017588"/>
            <a:ext cx="8229600" cy="857250"/>
          </a:xfrm>
        </p:spPr>
        <p:txBody>
          <a:bodyPr/>
          <a:lstStyle/>
          <a:p>
            <a:r>
              <a:rPr lang="es-ES_tradnl" altLang="es-AR" dirty="0"/>
              <a:t>Diagramas</a:t>
            </a:r>
            <a:endParaRPr lang="es-MX" altLang="es-AR" dirty="0">
              <a:solidFill>
                <a:srgbClr val="FF0000"/>
              </a:solidFill>
            </a:endParaRPr>
          </a:p>
        </p:txBody>
      </p:sp>
      <p:pic>
        <p:nvPicPr>
          <p:cNvPr id="17412" name="Picture 2" descr="C:\Documents and Settings\cecilia\Mis documentos\Mis imágenes\Galería multimedia de Microsoft\j030349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4929188"/>
            <a:ext cx="5842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9" descr="C:\Documents and Settings\cecilia\Mis documentos\Mis imágenes\Galería multimedia de Microsoft\j0303363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8" y="4017963"/>
            <a:ext cx="6096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0488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9">
            <a:extLst>
              <a:ext uri="{FF2B5EF4-FFF2-40B4-BE49-F238E27FC236}">
                <a16:creationId xmlns:a16="http://schemas.microsoft.com/office/drawing/2014/main" id="{6444E65F-E80A-4DB7-B28D-110E85926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792" y="1104741"/>
            <a:ext cx="914400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s-ES_tradnl" altLang="es-AR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¿Qué es Diagrama de Máquina de Estados?</a:t>
            </a:r>
            <a:endParaRPr lang="es-ES_tradnl" altLang="es-AR" sz="3200" b="1" dirty="0">
              <a:solidFill>
                <a:srgbClr val="063DE8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FE1B37BE-7DAC-4D1E-A4B8-0ABA88554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792" y="2274838"/>
            <a:ext cx="8750696" cy="2308324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0" hangingPunct="0"/>
            <a:r>
              <a:rPr lang="es-ES" altLang="es-AR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Un diagrama de máquina de estados muestra una máquina de estados, la cual especifica la secuencia de estados en los que un objeto puede estar, los eventos y condiciones que causan que los objetos alcancen esos estados, y las acciones que ocurren cuando esos estados son alcanzados.</a:t>
            </a:r>
            <a:endParaRPr lang="es-ES_tradnl" altLang="es-AR" sz="24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6761CB00-F4AC-414D-9516-6CCB8D280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5157192"/>
            <a:ext cx="7086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es-ES_tradnl" altLang="es-AR" sz="2000" b="1" dirty="0">
                <a:solidFill>
                  <a:srgbClr val="01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Son usados para modelar el comportamiento dinámico de un elemento de modelado, más específicamente los aspectos dirigidos por eventos del sistema.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19336" y="1124744"/>
            <a:ext cx="5862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Diagrama de Máquina de Estados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263352" y="2132856"/>
            <a:ext cx="11521279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00000"/>
              </a:lnSpc>
              <a:buClr>
                <a:schemeClr val="tx2"/>
              </a:buClr>
              <a:buSzPct val="80000"/>
              <a:buFont typeface="Wingdings" pitchFamily="2" charset="2"/>
              <a:buChar char="è"/>
              <a:defRPr/>
            </a:pPr>
            <a:r>
              <a:rPr lang="es-ES_tradnl" sz="2000" dirty="0">
                <a:latin typeface="Futura Md BT" pitchFamily="34" charset="0"/>
              </a:rPr>
              <a:t> 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CLASIFICACIÓN</a:t>
            </a:r>
            <a:r>
              <a:rPr lang="es-ES_tradnl" sz="2000" dirty="0">
                <a:latin typeface="Futura Md BT" pitchFamily="34" charset="0"/>
              </a:rPr>
              <a:t>: </a:t>
            </a:r>
            <a:r>
              <a:rPr lang="es-ES_tradnl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De comportamiento, dinámico, lógico.</a:t>
            </a:r>
          </a:p>
          <a:p>
            <a:pPr algn="l">
              <a:lnSpc>
                <a:spcPct val="100000"/>
              </a:lnSpc>
              <a:buClr>
                <a:schemeClr val="tx2"/>
              </a:buClr>
              <a:buSzPct val="80000"/>
              <a:buFont typeface="Wingdings" pitchFamily="2" charset="2"/>
              <a:buChar char="è"/>
              <a:defRPr/>
            </a:pP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 Uso: </a:t>
            </a:r>
          </a:p>
          <a:p>
            <a:pPr lvl="1" algn="l">
              <a:lnSpc>
                <a:spcPct val="100000"/>
              </a:lnSpc>
              <a:buClr>
                <a:srgbClr val="0000FF"/>
              </a:buClr>
              <a:buSzPct val="80000"/>
              <a:buFont typeface="Wingdings" pitchFamily="2" charset="2"/>
              <a:buChar char="§"/>
              <a:defRPr/>
            </a:pPr>
            <a:r>
              <a:rPr lang="es-ES_tradnl" sz="2000" dirty="0">
                <a:latin typeface="Futura Md BT" pitchFamily="34" charset="0"/>
              </a:rPr>
              <a:t> </a:t>
            </a:r>
            <a:r>
              <a:rPr lang="es-ES_tradnl" sz="2000" dirty="0">
                <a:solidFill>
                  <a:srgbClr val="0000FF"/>
                </a:solidFill>
                <a:latin typeface="Futura Md BT" pitchFamily="34" charset="0"/>
              </a:rPr>
              <a:t>Explorar el comportamiento complejo de una clase, actor, subsistema o componente.</a:t>
            </a:r>
          </a:p>
          <a:p>
            <a:pPr lvl="1" algn="l">
              <a:lnSpc>
                <a:spcPct val="100000"/>
              </a:lnSpc>
              <a:buClr>
                <a:srgbClr val="0000FF"/>
              </a:buClr>
              <a:buSzPct val="80000"/>
              <a:buFont typeface="Wingdings" pitchFamily="2" charset="2"/>
              <a:buChar char="§"/>
              <a:defRPr/>
            </a:pPr>
            <a:r>
              <a:rPr lang="es-ES_tradnl" sz="2000" dirty="0">
                <a:solidFill>
                  <a:srgbClr val="0000FF"/>
                </a:solidFill>
                <a:latin typeface="Futura Md BT" pitchFamily="34" charset="0"/>
              </a:rPr>
              <a:t> Modelar sistemas de tiempo real.</a:t>
            </a:r>
            <a:endParaRPr lang="es-ES_tradnl" sz="2000" dirty="0">
              <a:latin typeface="Futura Md BT" pitchFamily="34" charset="0"/>
            </a:endParaRPr>
          </a:p>
          <a:p>
            <a:pPr algn="l">
              <a:lnSpc>
                <a:spcPct val="100000"/>
              </a:lnSpc>
              <a:buClr>
                <a:schemeClr val="tx2"/>
              </a:buClr>
              <a:buSzPct val="80000"/>
              <a:buFont typeface="Wingdings" pitchFamily="2" charset="2"/>
              <a:buChar char="è"/>
              <a:defRPr/>
            </a:pP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 Muestra una máquina de estados, compuesta por estados, transiciones, eventos y </a:t>
            </a:r>
            <a:b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</a:b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   actividades.</a:t>
            </a:r>
          </a:p>
          <a:p>
            <a:pPr algn="l">
              <a:lnSpc>
                <a:spcPct val="100000"/>
              </a:lnSpc>
              <a:buClr>
                <a:schemeClr val="tx2"/>
              </a:buClr>
              <a:buSzPct val="80000"/>
              <a:buFont typeface="Wingdings" pitchFamily="2" charset="2"/>
              <a:buChar char="è"/>
              <a:defRPr/>
            </a:pP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 Contiene</a:t>
            </a:r>
            <a:r>
              <a:rPr lang="es-ES_tradnl" sz="2000" dirty="0">
                <a:latin typeface="Futura Md BT" pitchFamily="34" charset="0"/>
              </a:rPr>
              <a:t> 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comúnmente:</a:t>
            </a:r>
          </a:p>
          <a:p>
            <a:pPr lvl="2" algn="l">
              <a:lnSpc>
                <a:spcPct val="10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  <a:defRPr/>
            </a:pPr>
            <a:r>
              <a:rPr lang="es-ES_tradnl" sz="2000" dirty="0">
                <a:latin typeface="Futura Md BT" pitchFamily="34" charset="0"/>
              </a:rPr>
              <a:t> </a:t>
            </a:r>
            <a:r>
              <a:rPr lang="es-ES_tradnl" sz="2000" dirty="0">
                <a:solidFill>
                  <a:srgbClr val="0000FF"/>
                </a:solidFill>
                <a:latin typeface="Futura Md BT" pitchFamily="34" charset="0"/>
              </a:rPr>
              <a:t>Estados</a:t>
            </a:r>
          </a:p>
          <a:p>
            <a:pPr lvl="2" algn="l">
              <a:lnSpc>
                <a:spcPct val="10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  <a:defRPr/>
            </a:pPr>
            <a:r>
              <a:rPr lang="es-ES_tradnl" sz="2000" dirty="0">
                <a:solidFill>
                  <a:srgbClr val="0000FF"/>
                </a:solidFill>
                <a:latin typeface="Futura Md BT" pitchFamily="34" charset="0"/>
              </a:rPr>
              <a:t> Transiciones</a:t>
            </a:r>
          </a:p>
          <a:p>
            <a:pPr lvl="2" algn="l">
              <a:lnSpc>
                <a:spcPct val="10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  <a:defRPr/>
            </a:pPr>
            <a:r>
              <a:rPr lang="es-ES_tradnl" sz="2000" dirty="0">
                <a:solidFill>
                  <a:srgbClr val="0000FF"/>
                </a:solidFill>
                <a:latin typeface="Futura Md BT" pitchFamily="34" charset="0"/>
              </a:rPr>
              <a:t> Eventos</a:t>
            </a:r>
            <a:r>
              <a:rPr lang="es-ES_tradnl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491308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7" name="Text Box 3"/>
          <p:cNvSpPr txBox="1">
            <a:spLocks noChangeArrowheads="1"/>
          </p:cNvSpPr>
          <p:nvPr/>
        </p:nvSpPr>
        <p:spPr bwMode="auto">
          <a:xfrm>
            <a:off x="263352" y="1412776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Elementos que intervienen: Estados</a:t>
            </a:r>
          </a:p>
        </p:txBody>
      </p:sp>
      <p:pic>
        <p:nvPicPr>
          <p:cNvPr id="23" name="Imagen 2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2" t="25866" r="5701" b="26809"/>
          <a:stretch/>
        </p:blipFill>
        <p:spPr bwMode="auto">
          <a:xfrm>
            <a:off x="4004897" y="2924944"/>
            <a:ext cx="1224136" cy="7654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Imagen 2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" t="23575" r="6254" b="23338"/>
          <a:stretch/>
        </p:blipFill>
        <p:spPr bwMode="auto">
          <a:xfrm>
            <a:off x="5591944" y="2924944"/>
            <a:ext cx="993647" cy="7422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Imagen 2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" t="30892" r="7374" b="21715"/>
          <a:stretch/>
        </p:blipFill>
        <p:spPr bwMode="auto">
          <a:xfrm>
            <a:off x="6948502" y="2826296"/>
            <a:ext cx="888069" cy="6480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Imagen 2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6" t="22332" r="6514" b="8930"/>
          <a:stretch/>
        </p:blipFill>
        <p:spPr bwMode="auto">
          <a:xfrm>
            <a:off x="8270127" y="2898304"/>
            <a:ext cx="1285913" cy="7422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Imagen 26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3" t="24300" r="8506" b="15544"/>
          <a:stretch/>
        </p:blipFill>
        <p:spPr bwMode="auto">
          <a:xfrm>
            <a:off x="1988673" y="2718284"/>
            <a:ext cx="1512168" cy="864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816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1" name="Text Box 3"/>
          <p:cNvSpPr txBox="1">
            <a:spLocks noChangeArrowheads="1"/>
          </p:cNvSpPr>
          <p:nvPr/>
        </p:nvSpPr>
        <p:spPr bwMode="auto">
          <a:xfrm>
            <a:off x="304800" y="1052736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Elementos que intervienen: Transiciones</a:t>
            </a:r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3284984"/>
            <a:ext cx="6324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1873424" y="2827784"/>
            <a:ext cx="160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200" b="1" i="1">
                <a:latin typeface="Tahoma" panose="020B0604030504040204" pitchFamily="34" charset="0"/>
              </a:rPr>
              <a:t>evento disparador</a:t>
            </a:r>
            <a:endParaRPr lang="es-ES" altLang="es-AR" sz="1200" b="1" i="1">
              <a:latin typeface="Tahoma" panose="020B0604030504040204" pitchFamily="34" charset="0"/>
            </a:endParaRP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8350424" y="3010348"/>
            <a:ext cx="1828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200" b="1" i="1">
                <a:latin typeface="Tahoma" panose="020B0604030504040204" pitchFamily="34" charset="0"/>
              </a:rPr>
              <a:t>condición de control</a:t>
            </a:r>
            <a:endParaRPr lang="es-ES" altLang="es-AR" sz="1200" b="1" i="1">
              <a:latin typeface="Tahoma" panose="020B0604030504040204" pitchFamily="34" charset="0"/>
            </a:endParaRP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6521624" y="4123184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200" b="1" i="1">
                <a:latin typeface="Tahoma" panose="020B0604030504040204" pitchFamily="34" charset="0"/>
              </a:rPr>
              <a:t>acción</a:t>
            </a:r>
            <a:endParaRPr lang="es-ES" altLang="es-AR" sz="1200" b="1" i="1">
              <a:latin typeface="Tahoma" panose="020B0604030504040204" pitchFamily="34" charset="0"/>
            </a:endParaRP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568625" y="3970784"/>
            <a:ext cx="1800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200" b="1" i="1">
                <a:latin typeface="Tahoma" panose="020B0604030504040204" pitchFamily="34" charset="0"/>
              </a:rPr>
              <a:t>estado origen</a:t>
            </a:r>
            <a:endParaRPr lang="es-ES" altLang="es-AR" sz="1200" b="1" i="1">
              <a:latin typeface="Tahoma" panose="020B0604030504040204" pitchFamily="34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9417224" y="3894584"/>
            <a:ext cx="137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200" b="1" i="1">
                <a:latin typeface="Tahoma" panose="020B0604030504040204" pitchFamily="34" charset="0"/>
              </a:rPr>
              <a:t>estado destino</a:t>
            </a:r>
            <a:endParaRPr lang="es-ES" altLang="es-AR" sz="1200" b="1" i="1">
              <a:latin typeface="Tahoma" panose="020B0604030504040204" pitchFamily="34" charset="0"/>
            </a:endParaRP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4811888" y="3284984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900">
                <a:solidFill>
                  <a:srgbClr val="EAEAEA"/>
                </a:solidFill>
                <a:latin typeface="Tahoma" panose="020B0604030504040204" pitchFamily="34" charset="0"/>
              </a:rPr>
              <a:t>.</a:t>
            </a:r>
            <a:endParaRPr lang="es-ES" altLang="es-AR" sz="900">
              <a:solidFill>
                <a:srgbClr val="EAEAEA"/>
              </a:solidFill>
              <a:latin typeface="Tahoma" panose="020B0604030504040204" pitchFamily="34" charset="0"/>
            </a:endParaRP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6216825" y="3132584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900">
                <a:solidFill>
                  <a:srgbClr val="EAEAEA"/>
                </a:solidFill>
                <a:latin typeface="Tahoma" panose="020B0604030504040204" pitchFamily="34" charset="0"/>
              </a:rPr>
              <a:t>.</a:t>
            </a:r>
            <a:endParaRPr lang="es-ES" altLang="es-AR" sz="900">
              <a:solidFill>
                <a:srgbClr val="EAEAEA"/>
              </a:solidFill>
              <a:latin typeface="Tahoma" panose="020B0604030504040204" pitchFamily="34" charset="0"/>
            </a:endParaRPr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5835825" y="3742184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900">
                <a:solidFill>
                  <a:srgbClr val="EAEAEA"/>
                </a:solidFill>
                <a:latin typeface="Tahoma" panose="020B0604030504040204" pitchFamily="34" charset="0"/>
              </a:rPr>
              <a:t>.</a:t>
            </a:r>
            <a:endParaRPr lang="es-ES" altLang="es-AR" sz="900">
              <a:solidFill>
                <a:srgbClr val="EAEAEA"/>
              </a:solidFill>
              <a:latin typeface="Tahoma" panose="020B0604030504040204" pitchFamily="34" charset="0"/>
            </a:endParaRPr>
          </a:p>
        </p:txBody>
      </p:sp>
      <p:sp>
        <p:nvSpPr>
          <p:cNvPr id="124941" name="Text Box 13"/>
          <p:cNvSpPr txBox="1">
            <a:spLocks noChangeArrowheads="1"/>
          </p:cNvSpPr>
          <p:nvPr/>
        </p:nvSpPr>
        <p:spPr bwMode="auto">
          <a:xfrm>
            <a:off x="8588550" y="3513584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900">
                <a:solidFill>
                  <a:srgbClr val="EAEAEA"/>
                </a:solidFill>
                <a:latin typeface="Tahoma" panose="020B0604030504040204" pitchFamily="34" charset="0"/>
              </a:rPr>
              <a:t>.</a:t>
            </a:r>
            <a:endParaRPr lang="es-ES" altLang="es-AR" sz="900">
              <a:solidFill>
                <a:srgbClr val="EAEAEA"/>
              </a:solidFill>
              <a:latin typeface="Tahoma" panose="020B0604030504040204" pitchFamily="34" charset="0"/>
            </a:endParaRPr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873550" y="3589784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900">
                <a:solidFill>
                  <a:srgbClr val="EAEAEA"/>
                </a:solidFill>
                <a:latin typeface="Tahoma" panose="020B0604030504040204" pitchFamily="34" charset="0"/>
              </a:rPr>
              <a:t>.</a:t>
            </a:r>
            <a:endParaRPr lang="es-ES" altLang="es-AR" sz="900">
              <a:solidFill>
                <a:srgbClr val="EAEAEA"/>
              </a:solidFill>
              <a:latin typeface="Tahoma" panose="020B0604030504040204" pitchFamily="34" charset="0"/>
            </a:endParaRPr>
          </a:p>
        </p:txBody>
      </p:sp>
      <p:cxnSp>
        <p:nvCxnSpPr>
          <p:cNvPr id="124943" name="AutoShape 15"/>
          <p:cNvCxnSpPr>
            <a:cxnSpLocks noChangeShapeType="1"/>
            <a:stCxn id="124933" idx="3"/>
            <a:endCxn id="124938" idx="0"/>
          </p:cNvCxnSpPr>
          <p:nvPr/>
        </p:nvCxnSpPr>
        <p:spPr bwMode="auto">
          <a:xfrm>
            <a:off x="3473624" y="2965898"/>
            <a:ext cx="1447800" cy="3190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944" name="AutoShape 16"/>
          <p:cNvCxnSpPr>
            <a:cxnSpLocks noChangeShapeType="1"/>
            <a:stCxn id="124934" idx="1"/>
            <a:endCxn id="124939" idx="1"/>
          </p:cNvCxnSpPr>
          <p:nvPr/>
        </p:nvCxnSpPr>
        <p:spPr bwMode="auto">
          <a:xfrm rot="10800000" flipV="1">
            <a:off x="6216824" y="3148460"/>
            <a:ext cx="2133600" cy="98425"/>
          </a:xfrm>
          <a:prstGeom prst="curvedConnector5">
            <a:avLst>
              <a:gd name="adj1" fmla="val 44866"/>
              <a:gd name="adj2" fmla="val -248389"/>
              <a:gd name="adj3" fmla="val 110713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945" name="AutoShape 17"/>
          <p:cNvCxnSpPr>
            <a:cxnSpLocks noChangeShapeType="1"/>
            <a:stCxn id="124937" idx="1"/>
            <a:endCxn id="124941" idx="3"/>
          </p:cNvCxnSpPr>
          <p:nvPr/>
        </p:nvCxnSpPr>
        <p:spPr bwMode="auto">
          <a:xfrm rot="10800000">
            <a:off x="8807624" y="3627885"/>
            <a:ext cx="609600" cy="40481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946" name="AutoShape 18"/>
          <p:cNvCxnSpPr>
            <a:cxnSpLocks noChangeShapeType="1"/>
            <a:stCxn id="124935" idx="0"/>
            <a:endCxn id="124940" idx="1"/>
          </p:cNvCxnSpPr>
          <p:nvPr/>
        </p:nvCxnSpPr>
        <p:spPr bwMode="auto">
          <a:xfrm rot="5400000" flipH="1">
            <a:off x="6235874" y="3456434"/>
            <a:ext cx="266700" cy="1066800"/>
          </a:xfrm>
          <a:prstGeom prst="curvedConnector4">
            <a:avLst>
              <a:gd name="adj1" fmla="val 28569"/>
              <a:gd name="adj2" fmla="val 121431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947" name="AutoShape 19"/>
          <p:cNvCxnSpPr>
            <a:cxnSpLocks noChangeShapeType="1"/>
            <a:stCxn id="124936" idx="0"/>
            <a:endCxn id="124942" idx="0"/>
          </p:cNvCxnSpPr>
          <p:nvPr/>
        </p:nvCxnSpPr>
        <p:spPr bwMode="auto">
          <a:xfrm rot="16200000">
            <a:off x="2535412" y="3523109"/>
            <a:ext cx="381000" cy="514350"/>
          </a:xfrm>
          <a:prstGeom prst="curvedConnector3">
            <a:avLst>
              <a:gd name="adj1" fmla="val 16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8890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5" name="Text Box 3"/>
          <p:cNvSpPr txBox="1">
            <a:spLocks noChangeArrowheads="1"/>
          </p:cNvSpPr>
          <p:nvPr/>
        </p:nvSpPr>
        <p:spPr bwMode="auto">
          <a:xfrm>
            <a:off x="290514" y="1058863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Elementos que intervienen: Subestados</a:t>
            </a:r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3886201" y="2286000"/>
            <a:ext cx="2614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400" i="1">
                <a:latin typeface="Tahoma" panose="020B0604030504040204" pitchFamily="34" charset="0"/>
              </a:rPr>
              <a:t>transición al estado compuesto</a:t>
            </a:r>
            <a:endParaRPr lang="es-ES" altLang="es-AR" sz="1400" i="1">
              <a:latin typeface="Tahoma" panose="020B0604030504040204" pitchFamily="34" charset="0"/>
            </a:endParaRP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4343400" y="6248400"/>
            <a:ext cx="109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400" i="1">
                <a:latin typeface="Tahoma" panose="020B0604030504040204" pitchFamily="34" charset="0"/>
              </a:rPr>
              <a:t>estado final</a:t>
            </a:r>
            <a:endParaRPr lang="es-ES" altLang="es-AR" sz="1400" i="1">
              <a:latin typeface="Tahoma" panose="020B0604030504040204" pitchFamily="34" charset="0"/>
            </a:endParaRP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4648201" y="3352801"/>
            <a:ext cx="2143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800">
                <a:solidFill>
                  <a:srgbClr val="EAEAEA"/>
                </a:solidFill>
                <a:latin typeface="Tahoma" panose="020B0604030504040204" pitchFamily="34" charset="0"/>
              </a:rPr>
              <a:t>.</a:t>
            </a:r>
            <a:endParaRPr lang="es-ES" altLang="es-AR" sz="800">
              <a:solidFill>
                <a:srgbClr val="EAEAEA"/>
              </a:solidFill>
              <a:latin typeface="Tahoma" panose="020B0604030504040204" pitchFamily="34" charset="0"/>
            </a:endParaRP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7162801" y="5867401"/>
            <a:ext cx="2143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800">
                <a:solidFill>
                  <a:srgbClr val="EAEAEA"/>
                </a:solidFill>
                <a:latin typeface="Tahoma" panose="020B0604030504040204" pitchFamily="34" charset="0"/>
              </a:rPr>
              <a:t>.</a:t>
            </a:r>
            <a:endParaRPr lang="es-ES" altLang="es-AR" sz="800">
              <a:solidFill>
                <a:srgbClr val="EAEAEA"/>
              </a:solidFill>
              <a:latin typeface="Tahoma" panose="020B0604030504040204" pitchFamily="34" charset="0"/>
            </a:endParaRPr>
          </a:p>
        </p:txBody>
      </p:sp>
      <p:cxnSp>
        <p:nvCxnSpPr>
          <p:cNvPr id="125961" name="AutoShape 9"/>
          <p:cNvCxnSpPr>
            <a:cxnSpLocks noChangeShapeType="1"/>
            <a:stCxn id="125957" idx="2"/>
            <a:endCxn id="125959" idx="0"/>
          </p:cNvCxnSpPr>
          <p:nvPr/>
        </p:nvCxnSpPr>
        <p:spPr bwMode="auto">
          <a:xfrm rot="5400000">
            <a:off x="4594225" y="2752725"/>
            <a:ext cx="762000" cy="4381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7804151" y="6019800"/>
            <a:ext cx="2555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400" i="1">
                <a:latin typeface="Tahoma" panose="020B0604030504040204" pitchFamily="34" charset="0"/>
              </a:rPr>
              <a:t>transición desde el subestado </a:t>
            </a:r>
            <a:endParaRPr lang="es-ES" altLang="es-AR" sz="1400" i="1">
              <a:latin typeface="Tahoma" panose="020B0604030504040204" pitchFamily="34" charset="0"/>
            </a:endParaRPr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>
            <a:off x="7086601" y="5805488"/>
            <a:ext cx="2143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800">
                <a:solidFill>
                  <a:srgbClr val="EAEAEA"/>
                </a:solidFill>
                <a:latin typeface="Tahoma" panose="020B0604030504040204" pitchFamily="34" charset="0"/>
              </a:rPr>
              <a:t>.</a:t>
            </a:r>
            <a:endParaRPr lang="es-ES" altLang="es-AR" sz="800">
              <a:solidFill>
                <a:srgbClr val="EAEAEA"/>
              </a:solidFill>
              <a:latin typeface="Tahoma" panose="020B0604030504040204" pitchFamily="34" charset="0"/>
            </a:endParaRPr>
          </a:p>
        </p:txBody>
      </p:sp>
      <p:cxnSp>
        <p:nvCxnSpPr>
          <p:cNvPr id="125964" name="AutoShape 12"/>
          <p:cNvCxnSpPr>
            <a:cxnSpLocks noChangeShapeType="1"/>
            <a:stCxn id="125962" idx="1"/>
            <a:endCxn id="125963" idx="3"/>
          </p:cNvCxnSpPr>
          <p:nvPr/>
        </p:nvCxnSpPr>
        <p:spPr bwMode="auto">
          <a:xfrm rot="10800000">
            <a:off x="7300914" y="5913438"/>
            <a:ext cx="503237" cy="258762"/>
          </a:xfrm>
          <a:prstGeom prst="curvedConnector3">
            <a:avLst>
              <a:gd name="adj1" fmla="val 49843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84932484"/>
      </p:ext>
    </p:extLst>
  </p:cSld>
  <p:clrMapOvr>
    <a:masterClrMapping/>
  </p:clrMapOvr>
</p:sld>
</file>

<file path=ppt/theme/theme1.xml><?xml version="1.0" encoding="utf-8"?>
<a:theme xmlns:a="http://schemas.openxmlformats.org/drawingml/2006/main" name="Ministerio de Produc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75000"/>
          </a:schemeClr>
        </a:solidFill>
      </a:spPr>
      <a:bodyPr lIns="11431" tIns="333223" rIns="11430" bIns="333221" spcCol="1270" anchor="ctr"/>
      <a:lstStyle>
        <a:defPPr algn="ctr" defTabSz="800100">
          <a:lnSpc>
            <a:spcPct val="90000"/>
          </a:lnSpc>
          <a:spcAft>
            <a:spcPct val="35000"/>
          </a:spcAft>
          <a:defRPr sz="1800"/>
        </a:defPPr>
      </a:lstStyle>
      <a:style>
        <a:lnRef idx="2">
          <a:schemeClr val="accen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25687</TotalTime>
  <Words>298</Words>
  <Application>Microsoft Office PowerPoint</Application>
  <PresentationFormat>Panorámica</PresentationFormat>
  <Paragraphs>57</Paragraphs>
  <Slides>15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MS PGothic</vt:lpstr>
      <vt:lpstr>MS PGothic</vt:lpstr>
      <vt:lpstr>Arial</vt:lpstr>
      <vt:lpstr>Calibri</vt:lpstr>
      <vt:lpstr>Futura Md BT</vt:lpstr>
      <vt:lpstr>Tahoma</vt:lpstr>
      <vt:lpstr>Times New Roman</vt:lpstr>
      <vt:lpstr>Wingdings</vt:lpstr>
      <vt:lpstr>Ministerio de Producción</vt:lpstr>
      <vt:lpstr>Presentación de PowerPoint</vt:lpstr>
      <vt:lpstr>Clínica MO-03 Diagrama de Clases y Diagrama de Máquina de Estados</vt:lpstr>
      <vt:lpstr>Presentación de PowerPoint</vt:lpstr>
      <vt:lpstr>Diagramas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Caso de Infracciones de Tránsito Policía Caminera Modelado Funcional</vt:lpstr>
      <vt:lpstr>Presentación de PowerPoint</vt:lpstr>
      <vt:lpstr>Vista esencial de casos de uso para el Sistema de la Policía Caminera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Judith Meles</dc:creator>
  <cp:lastModifiedBy>Judith Meles</cp:lastModifiedBy>
  <cp:revision>787</cp:revision>
  <dcterms:created xsi:type="dcterms:W3CDTF">2016-03-29T13:37:48Z</dcterms:created>
  <dcterms:modified xsi:type="dcterms:W3CDTF">2018-10-04T02:56:07Z</dcterms:modified>
</cp:coreProperties>
</file>