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ontserrat Light" panose="020B0604020202020204" charset="0"/>
      <p:regular r:id="rId21"/>
      <p:bold r:id="rId22"/>
      <p:italic r:id="rId23"/>
      <p:boldItalic r:id="rId24"/>
    </p:embeddedFont>
    <p:embeddedFont>
      <p:font typeface="Montserrat Medium" panose="020B0604020202020204" charset="0"/>
      <p:regular r:id="rId25"/>
      <p:bold r:id="rId26"/>
      <p:italic r:id="rId27"/>
      <p:boldItalic r:id="rId28"/>
    </p:embeddedFont>
    <p:embeddedFont>
      <p:font typeface="Open Sans SemiBol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b2ae966f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50b2ae966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50b2ae966f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b2ae966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50b2ae96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b2ae966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0b2ae966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b2ae966f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50b2ae966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b2ae966f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50b2ae966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50b2ae966f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 descr="Imágenes integradas 1"/>
          <p:cNvSpPr txBox="1"/>
          <p:nvPr/>
        </p:nvSpPr>
        <p:spPr>
          <a:xfrm>
            <a:off x="133333" y="-76173"/>
            <a:ext cx="281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l="8634" b="25261"/>
          <a:stretch/>
        </p:blipFill>
        <p:spPr>
          <a:xfrm>
            <a:off x="0" y="0"/>
            <a:ext cx="12192000" cy="520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25" y="5435625"/>
            <a:ext cx="4402300" cy="110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10</a:t>
            </a:fld>
            <a:endParaRPr/>
          </a:p>
        </p:txBody>
      </p:sp>
      <p:sp>
        <p:nvSpPr>
          <p:cNvPr id="173" name="Google Shape;173;p22" descr="Imágenes integradas 1"/>
          <p:cNvSpPr txBox="1"/>
          <p:nvPr/>
        </p:nvSpPr>
        <p:spPr>
          <a:xfrm>
            <a:off x="133333" y="-76173"/>
            <a:ext cx="281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2998" y="0"/>
            <a:ext cx="12192000" cy="6858000"/>
          </a:xfrm>
          <a:prstGeom prst="rect">
            <a:avLst/>
          </a:prstGeom>
          <a:solidFill>
            <a:srgbClr val="0094D4"/>
          </a:solidFill>
          <a:ln w="9525" cap="flat" cmpd="sng">
            <a:solidFill>
              <a:srgbClr val="0094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753625" y="1184467"/>
            <a:ext cx="10650300" cy="3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US" sz="40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es-US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MUCHAS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2"/>
          <p:cNvCxnSpPr/>
          <p:nvPr/>
        </p:nvCxnSpPr>
        <p:spPr>
          <a:xfrm rot="10800000">
            <a:off x="958239" y="4657900"/>
            <a:ext cx="2529300" cy="3300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837775" y="1942800"/>
            <a:ext cx="7166700" cy="12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US" sz="3600">
                <a:solidFill>
                  <a:srgbClr val="0094D4"/>
                </a:solidFill>
                <a:latin typeface="Montserrat"/>
                <a:ea typeface="Montserrat"/>
                <a:cs typeface="Montserrat"/>
                <a:sym typeface="Montserrat"/>
              </a:rPr>
              <a:t>El oficio del</a:t>
            </a:r>
            <a:endParaRPr sz="3600">
              <a:solidFill>
                <a:srgbClr val="009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US" sz="3600" b="1">
                <a:solidFill>
                  <a:srgbClr val="0094D4"/>
                </a:solidFill>
                <a:latin typeface="Montserrat"/>
                <a:ea typeface="Montserrat"/>
                <a:cs typeface="Montserrat"/>
                <a:sym typeface="Montserrat"/>
              </a:rPr>
              <a:t>programador</a:t>
            </a:r>
            <a:endParaRPr sz="3600" b="1">
              <a:solidFill>
                <a:srgbClr val="0094D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7775" y="3252800"/>
            <a:ext cx="8199000" cy="1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S" sz="2200">
                <a:solidFill>
                  <a:srgbClr val="FFFFFF"/>
                </a:solidFill>
                <a:highlight>
                  <a:schemeClr val="accent2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¿Qué hace falta para ser</a:t>
            </a:r>
            <a:endParaRPr sz="2200">
              <a:solidFill>
                <a:srgbClr val="FFFFFF"/>
              </a:solidFill>
              <a:highlight>
                <a:schemeClr val="accent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S" sz="2200">
                <a:solidFill>
                  <a:srgbClr val="FFFFFF"/>
                </a:solidFill>
                <a:highlight>
                  <a:schemeClr val="accent2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un programador?</a:t>
            </a:r>
            <a:endParaRPr sz="2200">
              <a:solidFill>
                <a:srgbClr val="FFFFFF"/>
              </a:solidFill>
              <a:highlight>
                <a:schemeClr val="accent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532975" y="342600"/>
            <a:ext cx="28512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US" sz="3000">
                <a:solidFill>
                  <a:srgbClr val="0094D4"/>
                </a:solidFill>
                <a:latin typeface="Montserrat"/>
                <a:ea typeface="Montserrat"/>
                <a:cs typeface="Montserrat"/>
                <a:sym typeface="Montserrat"/>
              </a:rPr>
              <a:t>CONTEXTO</a:t>
            </a:r>
            <a:endParaRPr sz="3000" b="1">
              <a:solidFill>
                <a:srgbClr val="0094D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224112" y="2911050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224112" y="2911050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s-US" sz="160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¿QUÉ ES UN PROBLEMA?  </a:t>
            </a:r>
            <a:endParaRPr sz="160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807713" y="2911050"/>
            <a:ext cx="2996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s-US" sz="160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¿CÓMO RESOLVEMOS LOS PROBLEMAS? EL PROCESO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8261900" y="4165424"/>
            <a:ext cx="2996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s-US" sz="1600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ALGUNOS SE ARREGLAN UTILIZANDO UN SISTEMA DE INFORMACIÓN AUTOMATIZADO </a:t>
            </a:r>
            <a:endParaRPr sz="1600" i="0" u="none" strike="noStrike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270312" y="5260650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270312" y="5260650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s-US" sz="160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¿QUÉ ES EL SOFTWARE?</a:t>
            </a:r>
            <a:endParaRPr sz="160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926513" y="5260650"/>
            <a:ext cx="2851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s-US" sz="160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¿QUÉ ES UN PROGRAMA? ¿Y UN ALGORITMO?</a:t>
            </a:r>
            <a:endParaRPr sz="160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025" y="1339075"/>
            <a:ext cx="1690475" cy="1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7425" y="2638224"/>
            <a:ext cx="1690475" cy="1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107" y="1284313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0300" y="3707250"/>
            <a:ext cx="1690475" cy="1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1562" y="3707250"/>
            <a:ext cx="1553400" cy="15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0" y="1504100"/>
            <a:ext cx="12192000" cy="53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 descr="Imagen que contiene texto, map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1795" t="4762" r="4126" b="3076"/>
          <a:stretch/>
        </p:blipFill>
        <p:spPr>
          <a:xfrm>
            <a:off x="1263800" y="1598200"/>
            <a:ext cx="9770874" cy="51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3240593" y="16931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32975" y="342600"/>
            <a:ext cx="7274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US" sz="3000">
                <a:solidFill>
                  <a:srgbClr val="0094D4"/>
                </a:solidFill>
                <a:latin typeface="Montserrat"/>
                <a:ea typeface="Montserrat"/>
                <a:cs typeface="Montserrat"/>
                <a:sym typeface="Montserrat"/>
              </a:rPr>
              <a:t>¿Qué hay detrás de un Sistema Informático o una APP?</a:t>
            </a:r>
            <a:endParaRPr sz="3000" b="1">
              <a:solidFill>
                <a:srgbClr val="0094D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ráfico 2" descr="Cabeza con engranajes">
            <a:extLst>
              <a:ext uri="{FF2B5EF4-FFF2-40B4-BE49-F238E27FC236}">
                <a16:creationId xmlns:a16="http://schemas.microsoft.com/office/drawing/2014/main" id="{550BBE59-375B-4C24-98D6-D03455D50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1514" y="2741285"/>
            <a:ext cx="437288" cy="437288"/>
          </a:xfrm>
          <a:prstGeom prst="rect">
            <a:avLst/>
          </a:prstGeom>
        </p:spPr>
      </p:pic>
      <p:pic>
        <p:nvPicPr>
          <p:cNvPr id="5" name="Gráfico 4" descr="Robot">
            <a:extLst>
              <a:ext uri="{FF2B5EF4-FFF2-40B4-BE49-F238E27FC236}">
                <a16:creationId xmlns:a16="http://schemas.microsoft.com/office/drawing/2014/main" id="{37C85396-946B-4530-B4BA-7705AF752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681" y="3257170"/>
            <a:ext cx="437288" cy="437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532975" y="1409400"/>
            <a:ext cx="7166700" cy="12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US" sz="3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¿Qué hace un</a:t>
            </a:r>
            <a:endParaRPr sz="3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US" sz="36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programador</a:t>
            </a:r>
            <a:r>
              <a:rPr lang="es-US" sz="3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6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4294967295"/>
          </p:nvPr>
        </p:nvSpPr>
        <p:spPr>
          <a:xfrm>
            <a:off x="515000" y="3075950"/>
            <a:ext cx="7166700" cy="2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US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Escribe código para controlar el funcionamiento del hardware, lo que implica diseñar programas que satisfagan las expectativas de quienes los pidieron. 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US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Prueba los programas, y también puede instalar, personalizar y dar apoyo a otros miembros del equipo y a los usuarios.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86500" y="0"/>
            <a:ext cx="40461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US" sz="3000">
                <a:solidFill>
                  <a:srgbClr val="5B3A93"/>
                </a:solidFill>
                <a:latin typeface="Montserrat"/>
                <a:ea typeface="Montserrat"/>
                <a:cs typeface="Montserrat"/>
                <a:sym typeface="Montserrat"/>
              </a:rPr>
              <a:t>Competencias conductuales para un programador</a:t>
            </a:r>
            <a:endParaRPr sz="3000">
              <a:solidFill>
                <a:srgbClr val="5B3A9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18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5128400" y="729975"/>
            <a:ext cx="6377700" cy="5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S" sz="1800">
                <a:latin typeface="Montserrat"/>
                <a:ea typeface="Montserrat"/>
                <a:cs typeface="Montserrat"/>
                <a:sym typeface="Montserrat"/>
              </a:rPr>
              <a:t>Leer, leer leer…!!!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S" sz="1800">
                <a:latin typeface="Montserrat"/>
                <a:ea typeface="Montserrat"/>
                <a:cs typeface="Montserrat"/>
                <a:sym typeface="Montserrat"/>
              </a:rPr>
              <a:t>Investigar, indagar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S" sz="1800">
                <a:latin typeface="Montserrat"/>
                <a:ea typeface="Montserrat"/>
                <a:cs typeface="Montserrat"/>
                <a:sym typeface="Montserrat"/>
              </a:rPr>
              <a:t>Escuchar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S" sz="1800">
                <a:latin typeface="Montserrat"/>
                <a:ea typeface="Montserrat"/>
                <a:cs typeface="Montserrat"/>
                <a:sym typeface="Montserrat"/>
              </a:rPr>
              <a:t>Observar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S" sz="1800">
                <a:latin typeface="Montserrat"/>
                <a:ea typeface="Montserrat"/>
                <a:cs typeface="Montserrat"/>
                <a:sym typeface="Montserrat"/>
              </a:rPr>
              <a:t>Preguntar, preguntar, preguntar…!!!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S" sz="1800">
                <a:latin typeface="Montserrat"/>
                <a:ea typeface="Montserrat"/>
                <a:cs typeface="Montserrat"/>
                <a:sym typeface="Montserrat"/>
              </a:rPr>
              <a:t>Dialogar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S" sz="1800">
                <a:latin typeface="Montserrat"/>
                <a:ea typeface="Montserrat"/>
                <a:cs typeface="Montserrat"/>
                <a:sym typeface="Montserrat"/>
              </a:rPr>
              <a:t>Ser proactivo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S" sz="1800">
                <a:latin typeface="Montserrat"/>
                <a:ea typeface="Montserrat"/>
                <a:cs typeface="Montserrat"/>
                <a:sym typeface="Montserrat"/>
              </a:rPr>
              <a:t>Ser autodidacta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S" sz="1800">
                <a:latin typeface="Montserrat"/>
                <a:ea typeface="Montserrat"/>
                <a:cs typeface="Montserrat"/>
                <a:sym typeface="Montserrat"/>
              </a:rPr>
              <a:t>Ser ordenado, organizado y metódico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S" sz="1800">
                <a:latin typeface="Montserrat"/>
                <a:ea typeface="Montserrat"/>
                <a:cs typeface="Montserrat"/>
                <a:sym typeface="Montserrat"/>
              </a:rPr>
              <a:t>Poder concentrarse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S" sz="1800">
                <a:latin typeface="Montserrat"/>
                <a:ea typeface="Montserrat"/>
                <a:cs typeface="Montserrat"/>
                <a:sym typeface="Montserrat"/>
              </a:rPr>
              <a:t>Actualizarse con las novedades tecnológicas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S" sz="1800">
                <a:latin typeface="Montserrat"/>
                <a:ea typeface="Montserrat"/>
                <a:cs typeface="Montserrat"/>
                <a:sym typeface="Montserrat"/>
              </a:rPr>
              <a:t>Poder trabajar tanto solo, como en equipo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S" sz="1800">
                <a:latin typeface="Montserrat"/>
                <a:ea typeface="Montserrat"/>
                <a:cs typeface="Montserrat"/>
                <a:sym typeface="Montserrat"/>
              </a:rPr>
              <a:t>Resolver problemas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S" sz="1800">
                <a:latin typeface="Montserrat"/>
                <a:ea typeface="Montserrat"/>
                <a:cs typeface="Montserrat"/>
                <a:sym typeface="Montserrat"/>
              </a:rPr>
              <a:t>Ser paciente y atender a los detalles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Ayudar a otros miembros del equipo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19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5174825" y="0"/>
            <a:ext cx="6799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S" sz="2000">
                <a:latin typeface="Montserrat"/>
                <a:ea typeface="Montserrat"/>
                <a:cs typeface="Montserrat"/>
                <a:sym typeface="Montserrat"/>
              </a:rPr>
              <a:t>Interpretar consignas, que pueden venir en la forma de: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1143000" lvl="2" indent="-254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o"/>
            </a:pPr>
            <a:r>
              <a:rPr lang="es-US">
                <a:latin typeface="Montserrat"/>
                <a:ea typeface="Montserrat"/>
                <a:cs typeface="Montserrat"/>
                <a:sym typeface="Montserrat"/>
              </a:rPr>
              <a:t>Textos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143000" lvl="2" indent="-254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o"/>
            </a:pPr>
            <a:r>
              <a:rPr lang="es-US">
                <a:latin typeface="Montserrat"/>
                <a:ea typeface="Montserrat"/>
                <a:cs typeface="Montserrat"/>
                <a:sym typeface="Montserrat"/>
              </a:rPr>
              <a:t>Esquemas o diagramas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143000" lvl="2" indent="-254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o"/>
            </a:pPr>
            <a:r>
              <a:rPr lang="es-US">
                <a:latin typeface="Montserrat"/>
                <a:ea typeface="Montserrat"/>
                <a:cs typeface="Montserrat"/>
                <a:sym typeface="Montserrat"/>
              </a:rPr>
              <a:t>Maquetas o prototipos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143000" lvl="2" indent="-254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o"/>
            </a:pPr>
            <a:r>
              <a:rPr lang="es-US">
                <a:latin typeface="Montserrat"/>
                <a:ea typeface="Montserrat"/>
                <a:cs typeface="Montserrat"/>
                <a:sym typeface="Montserrat"/>
              </a:rPr>
              <a:t>Dibujos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143000" lvl="2" indent="-254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o"/>
            </a:pPr>
            <a:r>
              <a:rPr lang="es-US">
                <a:latin typeface="Montserrat"/>
                <a:ea typeface="Montserrat"/>
                <a:cs typeface="Montserrat"/>
                <a:sym typeface="Montserrat"/>
              </a:rPr>
              <a:t>Conversaciones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US" sz="2000">
                <a:latin typeface="Montserrat"/>
                <a:ea typeface="Montserrat"/>
                <a:cs typeface="Montserrat"/>
                <a:sym typeface="Montserrat"/>
              </a:rPr>
              <a:t>Planificar el trabajo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US" sz="2000">
                <a:latin typeface="Montserrat"/>
                <a:ea typeface="Montserrat"/>
                <a:cs typeface="Montserrat"/>
                <a:sym typeface="Montserrat"/>
              </a:rPr>
              <a:t>Estimar tiempos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US" sz="2000">
                <a:latin typeface="Montserrat"/>
                <a:ea typeface="Montserrat"/>
                <a:cs typeface="Montserrat"/>
                <a:sym typeface="Montserrat"/>
              </a:rPr>
              <a:t>Conocer y utilizar un lenguaje de programación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US" sz="2000">
                <a:latin typeface="Montserrat"/>
                <a:ea typeface="Montserrat"/>
                <a:cs typeface="Montserrat"/>
                <a:sym typeface="Montserrat"/>
              </a:rPr>
              <a:t>Entender en el manejos de los datos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US" sz="2000">
                <a:latin typeface="Montserrat"/>
                <a:ea typeface="Montserrat"/>
                <a:cs typeface="Montserrat"/>
                <a:sym typeface="Montserrat"/>
              </a:rPr>
              <a:t>Probar y mejorar programas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US" sz="2000">
                <a:latin typeface="Montserrat"/>
                <a:ea typeface="Montserrat"/>
                <a:cs typeface="Montserrat"/>
                <a:sym typeface="Montserrat"/>
              </a:rPr>
              <a:t>Reutilizar trabajos anteriores propios o de otras personas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286500" y="0"/>
            <a:ext cx="40461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US" sz="3000">
                <a:solidFill>
                  <a:srgbClr val="5B3A93"/>
                </a:solidFill>
                <a:latin typeface="Montserrat"/>
                <a:ea typeface="Montserrat"/>
                <a:cs typeface="Montserrat"/>
                <a:sym typeface="Montserrat"/>
              </a:rPr>
              <a:t>Competencias técnicas</a:t>
            </a:r>
            <a:endParaRPr sz="3000">
              <a:solidFill>
                <a:srgbClr val="5B3A9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8</a:t>
            </a:fld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758550" y="2360500"/>
            <a:ext cx="9933300" cy="25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100" tIns="59475" rIns="121100" bIns="594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S" sz="2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Hacer cosas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US" sz="2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Hacer cosas que le sirvan a otros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US" sz="2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Armar cosas como “rompecabezas” y verlas funcionar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US" sz="2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Aprender cosas nuevas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32975" y="342600"/>
            <a:ext cx="28512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US" sz="3000">
                <a:solidFill>
                  <a:srgbClr val="0094D4"/>
                </a:solidFill>
                <a:latin typeface="Montserrat"/>
                <a:ea typeface="Montserrat"/>
                <a:cs typeface="Montserrat"/>
                <a:sym typeface="Montserrat"/>
              </a:rPr>
              <a:t>ALEGRÍAS</a:t>
            </a:r>
            <a:endParaRPr sz="3000" b="1">
              <a:solidFill>
                <a:srgbClr val="0094D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1553761" y="2546685"/>
            <a:ext cx="154800" cy="154800"/>
          </a:xfrm>
          <a:prstGeom prst="ellipse">
            <a:avLst/>
          </a:prstGeom>
          <a:solidFill>
            <a:srgbClr val="009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1553761" y="3155485"/>
            <a:ext cx="154800" cy="154800"/>
          </a:xfrm>
          <a:prstGeom prst="ellipse">
            <a:avLst/>
          </a:prstGeom>
          <a:solidFill>
            <a:srgbClr val="009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1553761" y="3835935"/>
            <a:ext cx="154800" cy="154800"/>
          </a:xfrm>
          <a:prstGeom prst="ellipse">
            <a:avLst/>
          </a:prstGeom>
          <a:solidFill>
            <a:srgbClr val="009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553761" y="4516385"/>
            <a:ext cx="154800" cy="154800"/>
          </a:xfrm>
          <a:prstGeom prst="ellipse">
            <a:avLst/>
          </a:prstGeom>
          <a:solidFill>
            <a:srgbClr val="009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9</a:t>
            </a:fld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1758550" y="2360500"/>
            <a:ext cx="9933300" cy="25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100" tIns="59475" rIns="121100" bIns="594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US" sz="2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Perfección</a:t>
            </a:r>
            <a:endParaRPr sz="2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US" sz="2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Depender de otros</a:t>
            </a:r>
            <a:endParaRPr sz="2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US" sz="2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Encontrar errores</a:t>
            </a:r>
            <a:endParaRPr sz="2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US" sz="2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Riesgos de obsolescencia</a:t>
            </a:r>
            <a:endParaRPr sz="2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32975" y="342600"/>
            <a:ext cx="28512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US" sz="3000">
                <a:solidFill>
                  <a:srgbClr val="0094D4"/>
                </a:solidFill>
                <a:latin typeface="Montserrat"/>
                <a:ea typeface="Montserrat"/>
                <a:cs typeface="Montserrat"/>
                <a:sym typeface="Montserrat"/>
              </a:rPr>
              <a:t>TRISTEZAS</a:t>
            </a:r>
            <a:endParaRPr sz="3000" b="1">
              <a:solidFill>
                <a:srgbClr val="0094D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1553761" y="2622885"/>
            <a:ext cx="154800" cy="154800"/>
          </a:xfrm>
          <a:prstGeom prst="ellipse">
            <a:avLst/>
          </a:prstGeom>
          <a:solidFill>
            <a:srgbClr val="009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1553761" y="3231685"/>
            <a:ext cx="154800" cy="154800"/>
          </a:xfrm>
          <a:prstGeom prst="ellipse">
            <a:avLst/>
          </a:prstGeom>
          <a:solidFill>
            <a:srgbClr val="009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1553761" y="3912135"/>
            <a:ext cx="154800" cy="154800"/>
          </a:xfrm>
          <a:prstGeom prst="ellipse">
            <a:avLst/>
          </a:prstGeom>
          <a:solidFill>
            <a:srgbClr val="009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1553761" y="4592585"/>
            <a:ext cx="154800" cy="154800"/>
          </a:xfrm>
          <a:prstGeom prst="ellipse">
            <a:avLst/>
          </a:prstGeom>
          <a:solidFill>
            <a:srgbClr val="009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Panorámica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Times New Roman</vt:lpstr>
      <vt:lpstr>Open Sans SemiBold</vt:lpstr>
      <vt:lpstr>Montserrat Light</vt:lpstr>
      <vt:lpstr>Calibri</vt:lpstr>
      <vt:lpstr>Montserrat</vt:lpstr>
      <vt:lpstr>Montserrat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Competencias conductuales para un programador</vt:lpstr>
      <vt:lpstr>Competencias técnicas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Judith Meles</cp:lastModifiedBy>
  <cp:revision>1</cp:revision>
  <dcterms:modified xsi:type="dcterms:W3CDTF">2019-03-06T18:35:14Z</dcterms:modified>
</cp:coreProperties>
</file>