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Montserrat Black" panose="020B0604020202020204" charset="0"/>
      <p:bold r:id="rId23"/>
      <p:boldItalic r:id="rId24"/>
    </p:embeddedFont>
    <p:embeddedFont>
      <p:font typeface="Montserrat Light" panose="020B0604020202020204" charset="0"/>
      <p:regular r:id="rId25"/>
      <p:bold r:id="rId26"/>
      <p:italic r:id="rId27"/>
      <p:boldItalic r:id="rId28"/>
    </p:embeddedFont>
    <p:embeddedFont>
      <p:font typeface="Montserrat Medium" panose="020B0604020202020204" charset="0"/>
      <p:regular r:id="rId29"/>
      <p:bold r:id="rId30"/>
      <p:italic r:id="rId31"/>
      <p:boldItalic r:id="rId32"/>
    </p:embeddedFont>
    <p:embeddedFont>
      <p:font typeface="Open Sans SemiBold"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48"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
        <p:nvSpPr>
          <p:cNvPr id="88" name="Google Shape;8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020b7fe88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5020b7fe88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5020b7fe88_0_1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10</a:t>
            </a:fld>
            <a:endParaRPr/>
          </a:p>
        </p:txBody>
      </p:sp>
      <p:sp>
        <p:nvSpPr>
          <p:cNvPr id="181" name="Google Shape;181;g5020b7fe88_0_16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020b7fe88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5020b7fe88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5020b7fe88_0_1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11</a:t>
            </a:fld>
            <a:endParaRPr/>
          </a:p>
        </p:txBody>
      </p:sp>
      <p:sp>
        <p:nvSpPr>
          <p:cNvPr id="223" name="Google Shape;223;g5020b7fe88_0_121: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020b7fe88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5020b7fe88_0_1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5020b7fe88_0_1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12</a:t>
            </a:fld>
            <a:endParaRPr/>
          </a:p>
        </p:txBody>
      </p:sp>
      <p:sp>
        <p:nvSpPr>
          <p:cNvPr id="232" name="Google Shape;232;g5020b7fe88_0_13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20b7fe8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5020b7fe8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5020b7fe88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a:t>
            </a:fld>
            <a:endParaRPr/>
          </a:p>
        </p:txBody>
      </p:sp>
      <p:sp>
        <p:nvSpPr>
          <p:cNvPr id="97" name="Google Shape;97;g5020b7fe88_0_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020b7fe88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5020b7fe88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5020b7fe88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a:t>
            </a:fld>
            <a:endParaRPr/>
          </a:p>
        </p:txBody>
      </p:sp>
      <p:sp>
        <p:nvSpPr>
          <p:cNvPr id="107" name="Google Shape;107;g5020b7fe88_0_16: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020b7fe8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5020b7fe88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5020b7fe88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a:p>
        </p:txBody>
      </p:sp>
      <p:sp>
        <p:nvSpPr>
          <p:cNvPr id="115" name="Google Shape;115;g5020b7fe88_0_27: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020b7fe88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5020b7fe88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5020b7fe88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a:p>
        </p:txBody>
      </p:sp>
      <p:sp>
        <p:nvSpPr>
          <p:cNvPr id="124" name="Google Shape;124;g5020b7fe88_0_36: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020b7fe88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5020b7fe88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5020b7fe88_0_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a:t>
            </a:fld>
            <a:endParaRPr/>
          </a:p>
        </p:txBody>
      </p:sp>
      <p:sp>
        <p:nvSpPr>
          <p:cNvPr id="132" name="Google Shape;132;g5020b7fe88_0_4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020b7fe88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5020b7fe88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5020b7fe88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7</a:t>
            </a:fld>
            <a:endParaRPr/>
          </a:p>
        </p:txBody>
      </p:sp>
      <p:sp>
        <p:nvSpPr>
          <p:cNvPr id="142" name="Google Shape;142;g5020b7fe88_0_54: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020b7fe88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5020b7fe88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5020b7fe88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a:p>
        </p:txBody>
      </p:sp>
      <p:sp>
        <p:nvSpPr>
          <p:cNvPr id="156" name="Google Shape;156;g5020b7fe88_0_71: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020b7fe88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5020b7fe88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5020b7fe88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9</a:t>
            </a:fld>
            <a:endParaRPr/>
          </a:p>
        </p:txBody>
      </p:sp>
      <p:sp>
        <p:nvSpPr>
          <p:cNvPr id="167" name="Google Shape;167;g5020b7fe88_0_94: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AR"/>
              <a:t>enero de 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descr="Imágenes integradas 1"/>
          <p:cNvSpPr txBox="1"/>
          <p:nvPr/>
        </p:nvSpPr>
        <p:spPr>
          <a:xfrm>
            <a:off x="133333" y="-76173"/>
            <a:ext cx="281100" cy="211200"/>
          </a:xfrm>
          <a:prstGeom prst="rect">
            <a:avLst/>
          </a:prstGeom>
          <a:noFill/>
          <a:ln>
            <a:noFill/>
          </a:ln>
        </p:spPr>
        <p:txBody>
          <a:bodyPr spcFirstLastPara="1" wrap="square" lIns="58925" tIns="29450" rIns="58925" bIns="2945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l="8634" b="25261"/>
          <a:stretch/>
        </p:blipFill>
        <p:spPr>
          <a:xfrm>
            <a:off x="0" y="0"/>
            <a:ext cx="12192000" cy="5201516"/>
          </a:xfrm>
          <a:prstGeom prst="rect">
            <a:avLst/>
          </a:prstGeom>
          <a:noFill/>
          <a:ln>
            <a:noFill/>
          </a:ln>
        </p:spPr>
      </p:pic>
      <p:pic>
        <p:nvPicPr>
          <p:cNvPr id="92" name="Google Shape;92;p13"/>
          <p:cNvPicPr preferRelativeResize="0"/>
          <p:nvPr/>
        </p:nvPicPr>
        <p:blipFill>
          <a:blip r:embed="rId4">
            <a:alphaModFix/>
          </a:blip>
          <a:stretch>
            <a:fillRect/>
          </a:stretch>
        </p:blipFill>
        <p:spPr>
          <a:xfrm>
            <a:off x="414425" y="5435625"/>
            <a:ext cx="4402300" cy="1108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2"/>
        <p:cNvGrpSpPr/>
        <p:nvPr/>
      </p:nvGrpSpPr>
      <p:grpSpPr>
        <a:xfrm>
          <a:off x="0" y="0"/>
          <a:ext cx="0" cy="0"/>
          <a:chOff x="0" y="0"/>
          <a:chExt cx="0" cy="0"/>
        </a:xfrm>
      </p:grpSpPr>
      <p:sp>
        <p:nvSpPr>
          <p:cNvPr id="183" name="Google Shape;183;p22"/>
          <p:cNvSpPr txBox="1">
            <a:spLocks noGrp="1"/>
          </p:cNvSpPr>
          <p:nvPr>
            <p:ph type="subTitle" idx="1"/>
          </p:nvPr>
        </p:nvSpPr>
        <p:spPr>
          <a:xfrm>
            <a:off x="500375" y="1318575"/>
            <a:ext cx="7082700" cy="149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None/>
            </a:pPr>
            <a:r>
              <a:rPr lang="es-AR" sz="3500">
                <a:solidFill>
                  <a:srgbClr val="5B3A93"/>
                </a:solidFill>
                <a:latin typeface="Montserrat Black"/>
                <a:ea typeface="Montserrat Black"/>
                <a:cs typeface="Montserrat Black"/>
                <a:sym typeface="Montserrat Black"/>
              </a:rPr>
              <a:t>Respecto a este curso, ¿Cómo calificarías los siguientes aspectos?</a:t>
            </a:r>
            <a:endParaRPr sz="3500">
              <a:solidFill>
                <a:srgbClr val="5B3A93"/>
              </a:solidFill>
              <a:latin typeface="Montserrat Black"/>
              <a:ea typeface="Montserrat Black"/>
              <a:cs typeface="Montserrat Black"/>
              <a:sym typeface="Montserrat Black"/>
            </a:endParaRPr>
          </a:p>
        </p:txBody>
      </p:sp>
      <p:sp>
        <p:nvSpPr>
          <p:cNvPr id="190" name="Google Shape;190;p22"/>
          <p:cNvSpPr txBox="1"/>
          <p:nvPr/>
        </p:nvSpPr>
        <p:spPr>
          <a:xfrm>
            <a:off x="500375" y="3048000"/>
            <a:ext cx="3276600" cy="1078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REFERENCIA</a:t>
            </a:r>
            <a:endParaRPr sz="1800">
              <a:solidFill>
                <a:schemeClr val="dk1"/>
              </a:solidFill>
              <a:latin typeface="Montserrat Light"/>
              <a:ea typeface="Montserrat Light"/>
              <a:cs typeface="Montserrat Light"/>
              <a:sym typeface="Montserrat Light"/>
            </a:endParaRPr>
          </a:p>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5: lo tengo claro </a:t>
            </a:r>
            <a:endParaRPr sz="1800">
              <a:solidFill>
                <a:schemeClr val="dk1"/>
              </a:solidFill>
              <a:latin typeface="Montserrat Light"/>
              <a:ea typeface="Montserrat Light"/>
              <a:cs typeface="Montserrat Light"/>
              <a:sym typeface="Montserrat Light"/>
            </a:endParaRPr>
          </a:p>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1: no tengo ni idea</a:t>
            </a:r>
            <a:endParaRPr sz="1800">
              <a:latin typeface="Montserrat Light"/>
              <a:ea typeface="Montserrat Light"/>
              <a:cs typeface="Montserrat Light"/>
              <a:sym typeface="Montserrat Light"/>
            </a:endParaRPr>
          </a:p>
        </p:txBody>
      </p:sp>
      <p:sp>
        <p:nvSpPr>
          <p:cNvPr id="191" name="Google Shape;191;p22"/>
          <p:cNvSpPr/>
          <p:nvPr/>
        </p:nvSpPr>
        <p:spPr>
          <a:xfrm>
            <a:off x="2501075" y="60425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5</a:t>
            </a:r>
            <a:endParaRPr sz="2500" b="1">
              <a:solidFill>
                <a:srgbClr val="FFFFFF"/>
              </a:solidFill>
              <a:latin typeface="Montserrat"/>
              <a:ea typeface="Montserrat"/>
              <a:cs typeface="Montserrat"/>
              <a:sym typeface="Montserrat"/>
            </a:endParaRPr>
          </a:p>
        </p:txBody>
      </p:sp>
      <p:sp>
        <p:nvSpPr>
          <p:cNvPr id="192" name="Google Shape;192;p22"/>
          <p:cNvSpPr/>
          <p:nvPr/>
        </p:nvSpPr>
        <p:spPr>
          <a:xfrm>
            <a:off x="3928475" y="60425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4</a:t>
            </a:r>
            <a:endParaRPr sz="2500" b="1">
              <a:solidFill>
                <a:srgbClr val="FFFFFF"/>
              </a:solidFill>
              <a:latin typeface="Montserrat"/>
              <a:ea typeface="Montserrat"/>
              <a:cs typeface="Montserrat"/>
              <a:sym typeface="Montserrat"/>
            </a:endParaRPr>
          </a:p>
        </p:txBody>
      </p:sp>
      <p:sp>
        <p:nvSpPr>
          <p:cNvPr id="193" name="Google Shape;193;p22"/>
          <p:cNvSpPr/>
          <p:nvPr/>
        </p:nvSpPr>
        <p:spPr>
          <a:xfrm>
            <a:off x="5355875" y="60425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3</a:t>
            </a:r>
            <a:endParaRPr sz="2500" b="1">
              <a:solidFill>
                <a:srgbClr val="FFFFFF"/>
              </a:solidFill>
              <a:latin typeface="Montserrat"/>
              <a:ea typeface="Montserrat"/>
              <a:cs typeface="Montserrat"/>
              <a:sym typeface="Montserrat"/>
            </a:endParaRPr>
          </a:p>
        </p:txBody>
      </p:sp>
      <p:sp>
        <p:nvSpPr>
          <p:cNvPr id="194" name="Google Shape;194;p22"/>
          <p:cNvSpPr/>
          <p:nvPr/>
        </p:nvSpPr>
        <p:spPr>
          <a:xfrm>
            <a:off x="6783275" y="60425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2</a:t>
            </a:r>
            <a:endParaRPr sz="2500" b="1">
              <a:solidFill>
                <a:srgbClr val="FFFFFF"/>
              </a:solidFill>
              <a:latin typeface="Montserrat"/>
              <a:ea typeface="Montserrat"/>
              <a:cs typeface="Montserrat"/>
              <a:sym typeface="Montserrat"/>
            </a:endParaRPr>
          </a:p>
        </p:txBody>
      </p:sp>
      <p:sp>
        <p:nvSpPr>
          <p:cNvPr id="195" name="Google Shape;195;p22"/>
          <p:cNvSpPr/>
          <p:nvPr/>
        </p:nvSpPr>
        <p:spPr>
          <a:xfrm>
            <a:off x="8247525" y="60425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1</a:t>
            </a:r>
            <a:endParaRPr sz="2500" b="1">
              <a:solidFill>
                <a:srgbClr val="FFFFFF"/>
              </a:solidFill>
              <a:latin typeface="Montserrat"/>
              <a:ea typeface="Montserrat"/>
              <a:cs typeface="Montserrat"/>
              <a:sym typeface="Montserrat"/>
            </a:endParaRPr>
          </a:p>
        </p:txBody>
      </p:sp>
      <p:sp>
        <p:nvSpPr>
          <p:cNvPr id="196" name="Google Shape;196;p22"/>
          <p:cNvSpPr txBox="1">
            <a:spLocks noGrp="1"/>
          </p:cNvSpPr>
          <p:nvPr>
            <p:ph type="body" idx="4294967295"/>
          </p:nvPr>
        </p:nvSpPr>
        <p:spPr>
          <a:xfrm>
            <a:off x="2381900" y="5623076"/>
            <a:ext cx="7655700" cy="5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5000"/>
              </a:spcAft>
              <a:buClr>
                <a:schemeClr val="dk1"/>
              </a:buClr>
              <a:buSzPts val="1100"/>
              <a:buFont typeface="Arial"/>
              <a:buNone/>
            </a:pPr>
            <a:r>
              <a:rPr lang="es-AR" sz="2000" b="1">
                <a:latin typeface="Montserrat"/>
                <a:ea typeface="Montserrat"/>
                <a:cs typeface="Montserrat"/>
                <a:sym typeface="Montserrat"/>
              </a:rPr>
              <a:t>DIAGNÓSTICO</a:t>
            </a:r>
            <a:endParaRPr sz="2000" b="1">
              <a:latin typeface="Montserrat"/>
              <a:ea typeface="Montserrat"/>
              <a:cs typeface="Montserrat"/>
              <a:sym typeface="Montserrat"/>
            </a:endParaRPr>
          </a:p>
        </p:txBody>
      </p:sp>
      <p:sp>
        <p:nvSpPr>
          <p:cNvPr id="197" name="Google Shape;197;p22"/>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
        <p:nvSpPr>
          <p:cNvPr id="17" name="Google Shape;211;p23">
            <a:extLst>
              <a:ext uri="{FF2B5EF4-FFF2-40B4-BE49-F238E27FC236}">
                <a16:creationId xmlns:a16="http://schemas.microsoft.com/office/drawing/2014/main" id="{364D6C95-33B8-4A32-A1B7-7F8675105475}"/>
              </a:ext>
            </a:extLst>
          </p:cNvPr>
          <p:cNvSpPr/>
          <p:nvPr/>
        </p:nvSpPr>
        <p:spPr>
          <a:xfrm>
            <a:off x="2524815" y="4857805"/>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5</a:t>
            </a:r>
            <a:endParaRPr sz="2500" b="1">
              <a:solidFill>
                <a:srgbClr val="FFFFFF"/>
              </a:solidFill>
              <a:latin typeface="Montserrat"/>
              <a:ea typeface="Montserrat"/>
              <a:cs typeface="Montserrat"/>
              <a:sym typeface="Montserrat"/>
            </a:endParaRPr>
          </a:p>
        </p:txBody>
      </p:sp>
      <p:sp>
        <p:nvSpPr>
          <p:cNvPr id="18" name="Google Shape;212;p23">
            <a:extLst>
              <a:ext uri="{FF2B5EF4-FFF2-40B4-BE49-F238E27FC236}">
                <a16:creationId xmlns:a16="http://schemas.microsoft.com/office/drawing/2014/main" id="{19ABB8EB-BA19-4C60-B706-F732AF7FE938}"/>
              </a:ext>
            </a:extLst>
          </p:cNvPr>
          <p:cNvSpPr/>
          <p:nvPr/>
        </p:nvSpPr>
        <p:spPr>
          <a:xfrm>
            <a:off x="3952215" y="4857805"/>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4</a:t>
            </a:r>
            <a:endParaRPr sz="2500" b="1">
              <a:solidFill>
                <a:srgbClr val="FFFFFF"/>
              </a:solidFill>
              <a:latin typeface="Montserrat"/>
              <a:ea typeface="Montserrat"/>
              <a:cs typeface="Montserrat"/>
              <a:sym typeface="Montserrat"/>
            </a:endParaRPr>
          </a:p>
        </p:txBody>
      </p:sp>
      <p:sp>
        <p:nvSpPr>
          <p:cNvPr id="19" name="Google Shape;213;p23">
            <a:extLst>
              <a:ext uri="{FF2B5EF4-FFF2-40B4-BE49-F238E27FC236}">
                <a16:creationId xmlns:a16="http://schemas.microsoft.com/office/drawing/2014/main" id="{01D54CE1-5FF8-4341-AD56-5E0E0707DF15}"/>
              </a:ext>
            </a:extLst>
          </p:cNvPr>
          <p:cNvSpPr/>
          <p:nvPr/>
        </p:nvSpPr>
        <p:spPr>
          <a:xfrm>
            <a:off x="5379615" y="4857805"/>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3</a:t>
            </a:r>
            <a:endParaRPr sz="2500" b="1">
              <a:solidFill>
                <a:srgbClr val="FFFFFF"/>
              </a:solidFill>
              <a:latin typeface="Montserrat"/>
              <a:ea typeface="Montserrat"/>
              <a:cs typeface="Montserrat"/>
              <a:sym typeface="Montserrat"/>
            </a:endParaRPr>
          </a:p>
        </p:txBody>
      </p:sp>
      <p:sp>
        <p:nvSpPr>
          <p:cNvPr id="20" name="Google Shape;214;p23">
            <a:extLst>
              <a:ext uri="{FF2B5EF4-FFF2-40B4-BE49-F238E27FC236}">
                <a16:creationId xmlns:a16="http://schemas.microsoft.com/office/drawing/2014/main" id="{0103194E-BA0A-468C-B7BA-8695822236BC}"/>
              </a:ext>
            </a:extLst>
          </p:cNvPr>
          <p:cNvSpPr/>
          <p:nvPr/>
        </p:nvSpPr>
        <p:spPr>
          <a:xfrm>
            <a:off x="6807015" y="4857805"/>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2</a:t>
            </a:r>
            <a:endParaRPr sz="2500" b="1">
              <a:solidFill>
                <a:srgbClr val="FFFFFF"/>
              </a:solidFill>
              <a:latin typeface="Montserrat"/>
              <a:ea typeface="Montserrat"/>
              <a:cs typeface="Montserrat"/>
              <a:sym typeface="Montserrat"/>
            </a:endParaRPr>
          </a:p>
        </p:txBody>
      </p:sp>
      <p:sp>
        <p:nvSpPr>
          <p:cNvPr id="21" name="Google Shape;215;p23">
            <a:extLst>
              <a:ext uri="{FF2B5EF4-FFF2-40B4-BE49-F238E27FC236}">
                <a16:creationId xmlns:a16="http://schemas.microsoft.com/office/drawing/2014/main" id="{835BED40-A360-431B-94BC-727C63804FCB}"/>
              </a:ext>
            </a:extLst>
          </p:cNvPr>
          <p:cNvSpPr/>
          <p:nvPr/>
        </p:nvSpPr>
        <p:spPr>
          <a:xfrm>
            <a:off x="8271265" y="4857805"/>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1</a:t>
            </a:r>
            <a:endParaRPr sz="2500" b="1">
              <a:solidFill>
                <a:srgbClr val="FFFFFF"/>
              </a:solidFill>
              <a:latin typeface="Montserrat"/>
              <a:ea typeface="Montserrat"/>
              <a:cs typeface="Montserrat"/>
              <a:sym typeface="Montserrat"/>
            </a:endParaRPr>
          </a:p>
        </p:txBody>
      </p:sp>
      <p:sp>
        <p:nvSpPr>
          <p:cNvPr id="22" name="Google Shape;216;p23">
            <a:extLst>
              <a:ext uri="{FF2B5EF4-FFF2-40B4-BE49-F238E27FC236}">
                <a16:creationId xmlns:a16="http://schemas.microsoft.com/office/drawing/2014/main" id="{FC4A49BA-403F-4734-B190-46F80407F57A}"/>
              </a:ext>
            </a:extLst>
          </p:cNvPr>
          <p:cNvSpPr txBox="1">
            <a:spLocks/>
          </p:cNvSpPr>
          <p:nvPr/>
        </p:nvSpPr>
        <p:spPr>
          <a:xfrm>
            <a:off x="2405640" y="4438331"/>
            <a:ext cx="7655700" cy="58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spcAft>
                <a:spcPts val="5000"/>
              </a:spcAft>
              <a:buFont typeface="Arial"/>
              <a:buNone/>
            </a:pPr>
            <a:r>
              <a:rPr lang="es-AR" sz="2000" b="1">
                <a:latin typeface="Montserrat"/>
                <a:ea typeface="Montserrat"/>
                <a:cs typeface="Montserrat"/>
                <a:sym typeface="Montserrat"/>
              </a:rPr>
              <a:t>SESIÓN DE LIVE CODING</a:t>
            </a:r>
            <a:endParaRPr lang="es-AR" sz="2000" b="1" dirty="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sp>
        <p:nvSpPr>
          <p:cNvPr id="225" name="Google Shape;225;p24"/>
          <p:cNvSpPr txBox="1">
            <a:spLocks noGrp="1"/>
          </p:cNvSpPr>
          <p:nvPr>
            <p:ph type="subTitle" idx="1"/>
          </p:nvPr>
        </p:nvSpPr>
        <p:spPr>
          <a:xfrm>
            <a:off x="500375" y="1318575"/>
            <a:ext cx="6527400" cy="149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None/>
            </a:pPr>
            <a:r>
              <a:rPr lang="es-AR" sz="3500">
                <a:solidFill>
                  <a:srgbClr val="5B3A93"/>
                </a:solidFill>
                <a:latin typeface="Montserrat Black"/>
                <a:ea typeface="Montserrat Black"/>
                <a:cs typeface="Montserrat Black"/>
                <a:sym typeface="Montserrat Black"/>
              </a:rPr>
              <a:t>Escribe en una palabra lo que te pareció el curso</a:t>
            </a:r>
            <a:endParaRPr sz="3500">
              <a:solidFill>
                <a:srgbClr val="5B3A93"/>
              </a:solidFill>
              <a:latin typeface="Montserrat Black"/>
              <a:ea typeface="Montserrat Black"/>
              <a:cs typeface="Montserrat Black"/>
              <a:sym typeface="Montserrat Black"/>
            </a:endParaRPr>
          </a:p>
        </p:txBody>
      </p:sp>
      <p:sp>
        <p:nvSpPr>
          <p:cNvPr id="226" name="Google Shape;226;p24"/>
          <p:cNvSpPr/>
          <p:nvPr/>
        </p:nvSpPr>
        <p:spPr>
          <a:xfrm>
            <a:off x="3276800" y="3563300"/>
            <a:ext cx="5407500" cy="1002600"/>
          </a:xfrm>
          <a:prstGeom prst="roundRect">
            <a:avLst>
              <a:gd name="adj" fmla="val 16667"/>
            </a:avLst>
          </a:prstGeom>
          <a:solidFill>
            <a:schemeClr val="lt2"/>
          </a:solidFill>
          <a:ln w="9525" cap="flat" cmpd="sng">
            <a:solidFill>
              <a:srgbClr val="5B3A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sz="2400" b="1">
                <a:latin typeface="Montserrat"/>
                <a:ea typeface="Montserrat"/>
                <a:cs typeface="Montserrat"/>
                <a:sym typeface="Montserrat"/>
              </a:rPr>
              <a:t>… .… … .... ...</a:t>
            </a:r>
            <a:endParaRPr sz="2400" b="1">
              <a:latin typeface="Montserrat"/>
              <a:ea typeface="Montserrat"/>
              <a:cs typeface="Montserrat"/>
              <a:sym typeface="Montserrat"/>
            </a:endParaRPr>
          </a:p>
        </p:txBody>
      </p:sp>
      <p:sp>
        <p:nvSpPr>
          <p:cNvPr id="227" name="Google Shape;227;p24"/>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descr="Imágenes integradas 1"/>
          <p:cNvSpPr txBox="1"/>
          <p:nvPr/>
        </p:nvSpPr>
        <p:spPr>
          <a:xfrm>
            <a:off x="133333" y="-76173"/>
            <a:ext cx="281100" cy="211200"/>
          </a:xfrm>
          <a:prstGeom prst="rect">
            <a:avLst/>
          </a:prstGeom>
          <a:noFill/>
          <a:ln>
            <a:noFill/>
          </a:ln>
        </p:spPr>
        <p:txBody>
          <a:bodyPr spcFirstLastPara="1" wrap="square" lIns="58925" tIns="29450" rIns="58925" bIns="2945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Calibri"/>
              <a:ea typeface="Calibri"/>
              <a:cs typeface="Calibri"/>
              <a:sym typeface="Calibri"/>
            </a:endParaRPr>
          </a:p>
        </p:txBody>
      </p:sp>
      <p:sp>
        <p:nvSpPr>
          <p:cNvPr id="235" name="Google Shape;235;p25"/>
          <p:cNvSpPr/>
          <p:nvPr/>
        </p:nvSpPr>
        <p:spPr>
          <a:xfrm>
            <a:off x="2998" y="0"/>
            <a:ext cx="12192000" cy="6858000"/>
          </a:xfrm>
          <a:prstGeom prst="rect">
            <a:avLst/>
          </a:prstGeom>
          <a:solidFill>
            <a:srgbClr val="0094D4"/>
          </a:solidFill>
          <a:ln w="9525" cap="flat" cmpd="sng">
            <a:solidFill>
              <a:srgbClr val="0094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txBox="1"/>
          <p:nvPr/>
        </p:nvSpPr>
        <p:spPr>
          <a:xfrm>
            <a:off x="753625" y="1184467"/>
            <a:ext cx="10650300" cy="3319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None/>
            </a:pPr>
            <a:br>
              <a:rPr lang="es-AR" sz="4000">
                <a:solidFill>
                  <a:srgbClr val="FFFFFF"/>
                </a:solidFill>
                <a:latin typeface="Open Sans SemiBold"/>
                <a:ea typeface="Open Sans SemiBold"/>
                <a:cs typeface="Open Sans SemiBold"/>
                <a:sym typeface="Open Sans SemiBold"/>
              </a:rPr>
            </a:br>
            <a:r>
              <a:rPr lang="es-AR" sz="6000" b="1">
                <a:solidFill>
                  <a:srgbClr val="FFFFFF"/>
                </a:solidFill>
                <a:latin typeface="Montserrat"/>
                <a:ea typeface="Montserrat"/>
                <a:cs typeface="Montserrat"/>
                <a:sym typeface="Montserrat"/>
              </a:rPr>
              <a:t>MUCHAS</a:t>
            </a:r>
            <a:endParaRPr sz="6000" b="1">
              <a:solidFill>
                <a:srgbClr val="FFFFFF"/>
              </a:solidFill>
              <a:latin typeface="Montserrat"/>
              <a:ea typeface="Montserrat"/>
              <a:cs typeface="Montserrat"/>
              <a:sym typeface="Montserrat"/>
            </a:endParaRPr>
          </a:p>
          <a:p>
            <a:pPr marL="0" lvl="0" indent="0" algn="l" rtl="0">
              <a:spcBef>
                <a:spcPts val="0"/>
              </a:spcBef>
              <a:spcAft>
                <a:spcPts val="0"/>
              </a:spcAft>
              <a:buNone/>
            </a:pPr>
            <a:r>
              <a:rPr lang="es-AR" sz="6000" b="1">
                <a:solidFill>
                  <a:srgbClr val="FFFFFF"/>
                </a:solidFill>
                <a:latin typeface="Montserrat"/>
                <a:ea typeface="Montserrat"/>
                <a:cs typeface="Montserrat"/>
                <a:sym typeface="Montserrat"/>
              </a:rPr>
              <a:t>GRACIAS</a:t>
            </a:r>
            <a:endParaRPr sz="6000" b="1">
              <a:solidFill>
                <a:srgbClr val="FFFFFF"/>
              </a:solidFill>
              <a:latin typeface="Montserrat"/>
              <a:ea typeface="Montserrat"/>
              <a:cs typeface="Montserrat"/>
              <a:sym typeface="Montserrat"/>
            </a:endParaRPr>
          </a:p>
        </p:txBody>
      </p:sp>
      <p:cxnSp>
        <p:nvCxnSpPr>
          <p:cNvPr id="237" name="Google Shape;237;p25"/>
          <p:cNvCxnSpPr/>
          <p:nvPr/>
        </p:nvCxnSpPr>
        <p:spPr>
          <a:xfrm rot="10800000">
            <a:off x="958239" y="4657900"/>
            <a:ext cx="2529300" cy="3300"/>
          </a:xfrm>
          <a:prstGeom prst="straightConnector1">
            <a:avLst/>
          </a:prstGeom>
          <a:noFill/>
          <a:ln w="19050" cap="flat" cmpd="sng">
            <a:solidFill>
              <a:srgbClr val="F2F2F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subTitle" idx="1"/>
          </p:nvPr>
        </p:nvSpPr>
        <p:spPr>
          <a:xfrm>
            <a:off x="558652" y="857525"/>
            <a:ext cx="4000800" cy="599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s-AR" sz="2000">
                <a:latin typeface="Montserrat"/>
                <a:ea typeface="Montserrat"/>
                <a:cs typeface="Montserrat"/>
                <a:sym typeface="Montserrat"/>
              </a:rPr>
              <a:t>Ó Como mejorar al equipo</a:t>
            </a:r>
            <a:endParaRPr sz="2000">
              <a:latin typeface="Montserrat"/>
              <a:ea typeface="Montserrat"/>
              <a:cs typeface="Montserrat"/>
              <a:sym typeface="Montserrat"/>
            </a:endParaRPr>
          </a:p>
        </p:txBody>
      </p:sp>
      <p:pic>
        <p:nvPicPr>
          <p:cNvPr id="100" name="Google Shape;100;p14"/>
          <p:cNvPicPr preferRelativeResize="0"/>
          <p:nvPr/>
        </p:nvPicPr>
        <p:blipFill rotWithShape="1">
          <a:blip r:embed="rId3">
            <a:alphaModFix/>
          </a:blip>
          <a:srcRect/>
          <a:stretch/>
        </p:blipFill>
        <p:spPr>
          <a:xfrm>
            <a:off x="8153377" y="1669481"/>
            <a:ext cx="2870445" cy="3823843"/>
          </a:xfrm>
          <a:prstGeom prst="rect">
            <a:avLst/>
          </a:prstGeom>
          <a:noFill/>
          <a:ln>
            <a:noFill/>
          </a:ln>
        </p:spPr>
      </p:pic>
      <p:sp>
        <p:nvSpPr>
          <p:cNvPr id="101" name="Google Shape;101;p14"/>
          <p:cNvSpPr txBox="1"/>
          <p:nvPr/>
        </p:nvSpPr>
        <p:spPr>
          <a:xfrm>
            <a:off x="1163900" y="2364800"/>
            <a:ext cx="6633000" cy="2516400"/>
          </a:xfrm>
          <a:prstGeom prst="rect">
            <a:avLst/>
          </a:prstGeom>
          <a:noFill/>
          <a:ln>
            <a:noFill/>
          </a:ln>
        </p:spPr>
        <p:txBody>
          <a:bodyPr spcFirstLastPara="1" wrap="square" lIns="91425" tIns="45700" rIns="91425" bIns="45700" anchor="t" anchorCtr="0">
            <a:noAutofit/>
          </a:bodyPr>
          <a:lstStyle/>
          <a:p>
            <a:pPr marL="0" marR="0" lvl="0" indent="0" algn="r" rtl="0">
              <a:lnSpc>
                <a:spcPct val="115000"/>
              </a:lnSpc>
              <a:spcBef>
                <a:spcPts val="0"/>
              </a:spcBef>
              <a:spcAft>
                <a:spcPts val="0"/>
              </a:spcAft>
              <a:buClr>
                <a:schemeClr val="dk1"/>
              </a:buClr>
              <a:buSzPts val="2220"/>
              <a:buFont typeface="Calibri"/>
              <a:buNone/>
            </a:pPr>
            <a:r>
              <a:rPr lang="es-AR" sz="1800" i="0" u="none" strike="noStrike" cap="none">
                <a:solidFill>
                  <a:schemeClr val="dk1"/>
                </a:solidFill>
                <a:latin typeface="Montserrat"/>
                <a:ea typeface="Montserrat"/>
                <a:cs typeface="Montserrat"/>
                <a:sym typeface="Montserrat"/>
              </a:rPr>
              <a:t>“Aquí está Edward Bear, bajando por las escaleras, golpeando, golpeando, golpeando en su nuca, detrás de Christopher Robin. Es, por lo que él sabe, el único modo de bajar escaleras, pero a veces él siente que realmente hay otro camino, si sólo él pudiera dejar de chocar durante un momento y pensara en ello.”</a:t>
            </a:r>
            <a:endParaRPr sz="1800">
              <a:latin typeface="Montserrat"/>
              <a:ea typeface="Montserrat"/>
              <a:cs typeface="Montserrat"/>
              <a:sym typeface="Montserrat"/>
            </a:endParaRPr>
          </a:p>
          <a:p>
            <a:pPr marL="0" marR="0" lvl="0" indent="0" algn="r" rtl="0">
              <a:lnSpc>
                <a:spcPct val="90000"/>
              </a:lnSpc>
              <a:spcBef>
                <a:spcPts val="1500"/>
              </a:spcBef>
              <a:spcAft>
                <a:spcPts val="0"/>
              </a:spcAft>
              <a:buClr>
                <a:schemeClr val="dk1"/>
              </a:buClr>
              <a:buSzPts val="2220"/>
              <a:buFont typeface="Calibri"/>
              <a:buNone/>
            </a:pPr>
            <a:r>
              <a:rPr lang="es-AR" sz="1800" b="1" i="0" u="none" strike="noStrike" cap="none">
                <a:solidFill>
                  <a:schemeClr val="dk1"/>
                </a:solidFill>
                <a:latin typeface="Montserrat"/>
                <a:ea typeface="Montserrat"/>
                <a:cs typeface="Montserrat"/>
                <a:sym typeface="Montserrat"/>
              </a:rPr>
              <a:t>Winnie</a:t>
            </a:r>
            <a:r>
              <a:rPr lang="es-AR" sz="1800" b="1">
                <a:solidFill>
                  <a:schemeClr val="dk1"/>
                </a:solidFill>
                <a:latin typeface="Montserrat"/>
                <a:ea typeface="Montserrat"/>
                <a:cs typeface="Montserrat"/>
                <a:sym typeface="Montserrat"/>
              </a:rPr>
              <a:t> </a:t>
            </a:r>
            <a:r>
              <a:rPr lang="es-AR" sz="1800" b="1" i="0" u="none" strike="noStrike" cap="none">
                <a:solidFill>
                  <a:schemeClr val="dk1"/>
                </a:solidFill>
                <a:latin typeface="Montserrat"/>
                <a:ea typeface="Montserrat"/>
                <a:cs typeface="Montserrat"/>
                <a:sym typeface="Montserrat"/>
              </a:rPr>
              <a:t>the</a:t>
            </a:r>
            <a:r>
              <a:rPr lang="es-AR" sz="1800" b="1">
                <a:solidFill>
                  <a:schemeClr val="dk1"/>
                </a:solidFill>
                <a:latin typeface="Montserrat"/>
                <a:ea typeface="Montserrat"/>
                <a:cs typeface="Montserrat"/>
                <a:sym typeface="Montserrat"/>
              </a:rPr>
              <a:t> </a:t>
            </a:r>
            <a:r>
              <a:rPr lang="es-AR" sz="1800" b="1" i="0" u="none" strike="noStrike" cap="none">
                <a:solidFill>
                  <a:schemeClr val="dk1"/>
                </a:solidFill>
                <a:latin typeface="Montserrat"/>
                <a:ea typeface="Montserrat"/>
                <a:cs typeface="Montserrat"/>
                <a:sym typeface="Montserrat"/>
              </a:rPr>
              <a:t>Pooh</a:t>
            </a:r>
            <a:br>
              <a:rPr lang="es-AR" sz="1800" b="1" i="0" u="none" strike="noStrike" cap="none">
                <a:solidFill>
                  <a:schemeClr val="dk1"/>
                </a:solidFill>
                <a:latin typeface="Montserrat"/>
                <a:ea typeface="Montserrat"/>
                <a:cs typeface="Montserrat"/>
                <a:sym typeface="Montserrat"/>
              </a:rPr>
            </a:br>
            <a:r>
              <a:rPr lang="es-AR" sz="1800" b="1" i="0" u="none" strike="noStrike" cap="none">
                <a:solidFill>
                  <a:schemeClr val="dk1"/>
                </a:solidFill>
                <a:latin typeface="Montserrat"/>
                <a:ea typeface="Montserrat"/>
                <a:cs typeface="Montserrat"/>
                <a:sym typeface="Montserrat"/>
              </a:rPr>
              <a:t> A. A. Milne</a:t>
            </a:r>
            <a:endParaRPr sz="1800" b="1" i="0" u="none" strike="noStrike" cap="none">
              <a:solidFill>
                <a:schemeClr val="dk1"/>
              </a:solidFill>
              <a:latin typeface="Montserrat"/>
              <a:ea typeface="Montserrat"/>
              <a:cs typeface="Montserrat"/>
              <a:sym typeface="Montserrat"/>
            </a:endParaRPr>
          </a:p>
        </p:txBody>
      </p:sp>
      <p:sp>
        <p:nvSpPr>
          <p:cNvPr id="102" name="Google Shape;102;p14"/>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body" idx="4294967295"/>
          </p:nvPr>
        </p:nvSpPr>
        <p:spPr>
          <a:xfrm>
            <a:off x="2439975" y="2855550"/>
            <a:ext cx="7587300" cy="14517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1000"/>
              </a:spcBef>
              <a:spcAft>
                <a:spcPts val="0"/>
              </a:spcAft>
              <a:buClr>
                <a:schemeClr val="dk1"/>
              </a:buClr>
              <a:buSzPts val="2800"/>
              <a:buNone/>
            </a:pPr>
            <a:endParaRPr sz="2000" b="1" dirty="0">
              <a:solidFill>
                <a:schemeClr val="accent2"/>
              </a:solidFill>
              <a:latin typeface="Montserrat"/>
              <a:ea typeface="Montserrat"/>
              <a:cs typeface="Montserrat"/>
              <a:sym typeface="Montserrat"/>
            </a:endParaRPr>
          </a:p>
          <a:p>
            <a:pPr marL="0" lvl="0" indent="0" algn="ctr" rtl="0">
              <a:lnSpc>
                <a:spcPct val="115000"/>
              </a:lnSpc>
              <a:spcBef>
                <a:spcPts val="1000"/>
              </a:spcBef>
              <a:spcAft>
                <a:spcPts val="0"/>
              </a:spcAft>
              <a:buClr>
                <a:schemeClr val="dk1"/>
              </a:buClr>
              <a:buSzPts val="2800"/>
              <a:buNone/>
            </a:pPr>
            <a:r>
              <a:rPr lang="es-AR" sz="2000" b="1" dirty="0">
                <a:solidFill>
                  <a:schemeClr val="accent2"/>
                </a:solidFill>
                <a:latin typeface="Montserrat"/>
                <a:ea typeface="Montserrat"/>
                <a:cs typeface="Montserrat"/>
                <a:sym typeface="Montserrat"/>
              </a:rPr>
              <a:t>Retrospectiva es un momento de reflexión</a:t>
            </a:r>
            <a:r>
              <a:rPr lang="es-AR" sz="2000" dirty="0">
                <a:latin typeface="Montserrat Medium"/>
                <a:ea typeface="Montserrat Medium"/>
                <a:cs typeface="Montserrat Medium"/>
                <a:sym typeface="Montserrat Medium"/>
              </a:rPr>
              <a:t>, cuando se pueden </a:t>
            </a:r>
            <a:r>
              <a:rPr lang="es-AR" sz="2000" b="1" dirty="0">
                <a:solidFill>
                  <a:schemeClr val="accent2"/>
                </a:solidFill>
                <a:latin typeface="Montserrat"/>
                <a:ea typeface="Montserrat"/>
                <a:cs typeface="Montserrat"/>
                <a:sym typeface="Montserrat"/>
              </a:rPr>
              <a:t>hacer preguntas</a:t>
            </a:r>
            <a:r>
              <a:rPr lang="es-AR" sz="2000" dirty="0">
                <a:latin typeface="Montserrat Medium"/>
                <a:ea typeface="Montserrat Medium"/>
                <a:cs typeface="Montserrat Medium"/>
                <a:sym typeface="Montserrat Medium"/>
              </a:rPr>
              <a:t> y obtener algunas </a:t>
            </a:r>
            <a:r>
              <a:rPr lang="es-AR" sz="2000" b="1" dirty="0">
                <a:solidFill>
                  <a:schemeClr val="accent2"/>
                </a:solidFill>
                <a:latin typeface="Montserrat"/>
                <a:ea typeface="Montserrat"/>
                <a:cs typeface="Montserrat"/>
                <a:sym typeface="Montserrat"/>
              </a:rPr>
              <a:t>respuestas</a:t>
            </a:r>
            <a:r>
              <a:rPr lang="es-AR" sz="2000" b="1" dirty="0">
                <a:latin typeface="Montserrat"/>
                <a:ea typeface="Montserrat"/>
                <a:cs typeface="Montserrat"/>
                <a:sym typeface="Montserrat"/>
              </a:rPr>
              <a:t>.</a:t>
            </a:r>
            <a:endParaRPr sz="2000" b="1" dirty="0">
              <a:latin typeface="Montserrat"/>
              <a:ea typeface="Montserrat"/>
              <a:cs typeface="Montserrat"/>
              <a:sym typeface="Montserrat"/>
            </a:endParaRPr>
          </a:p>
        </p:txBody>
      </p:sp>
      <p:sp>
        <p:nvSpPr>
          <p:cNvPr id="110" name="Google Shape;110;p15"/>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subTitle" idx="1"/>
          </p:nvPr>
        </p:nvSpPr>
        <p:spPr>
          <a:xfrm>
            <a:off x="2130825" y="1421825"/>
            <a:ext cx="7777500" cy="599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es-AR" b="1">
                <a:latin typeface="Montserrat"/>
                <a:ea typeface="Montserrat"/>
                <a:cs typeface="Montserrat"/>
                <a:sym typeface="Montserrat"/>
              </a:rPr>
              <a:t>Buscamos en el pasado para mejorar el futuro</a:t>
            </a:r>
            <a:endParaRPr b="1">
              <a:latin typeface="Montserrat"/>
              <a:ea typeface="Montserrat"/>
              <a:cs typeface="Montserrat"/>
              <a:sym typeface="Montserrat"/>
            </a:endParaRPr>
          </a:p>
        </p:txBody>
      </p:sp>
      <p:pic>
        <p:nvPicPr>
          <p:cNvPr id="118" name="Google Shape;118;p16"/>
          <p:cNvPicPr preferRelativeResize="0"/>
          <p:nvPr/>
        </p:nvPicPr>
        <p:blipFill rotWithShape="1">
          <a:blip r:embed="rId3">
            <a:alphaModFix/>
          </a:blip>
          <a:srcRect/>
          <a:stretch/>
        </p:blipFill>
        <p:spPr>
          <a:xfrm>
            <a:off x="2649180" y="2097343"/>
            <a:ext cx="6893635" cy="3946606"/>
          </a:xfrm>
          <a:prstGeom prst="rect">
            <a:avLst/>
          </a:prstGeom>
          <a:noFill/>
          <a:ln>
            <a:noFill/>
          </a:ln>
        </p:spPr>
      </p:pic>
      <p:sp>
        <p:nvSpPr>
          <p:cNvPr id="119" name="Google Shape;119;p16"/>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B2E5"/>
        </a:solidFill>
        <a:effectLst/>
      </p:bgPr>
    </p:bg>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734175" y="2532000"/>
            <a:ext cx="8218800" cy="215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Font typeface="Calibri"/>
              <a:buNone/>
            </a:pPr>
            <a:r>
              <a:rPr lang="es-AR" sz="6000">
                <a:solidFill>
                  <a:srgbClr val="FFFFFF"/>
                </a:solidFill>
                <a:latin typeface="Montserrat Black"/>
                <a:ea typeface="Montserrat Black"/>
                <a:cs typeface="Montserrat Black"/>
                <a:sym typeface="Montserrat Black"/>
              </a:rPr>
              <a:t>JORNADA DE INDUCCIÓN 111 MIL</a:t>
            </a:r>
            <a:endParaRPr sz="6000">
              <a:solidFill>
                <a:srgbClr val="FFFFFF"/>
              </a:solidFill>
              <a:latin typeface="Montserrat Black"/>
              <a:ea typeface="Montserrat Black"/>
              <a:cs typeface="Montserrat Black"/>
              <a:sym typeface="Montserrat Black"/>
            </a:endParaRPr>
          </a:p>
        </p:txBody>
      </p:sp>
      <p:sp>
        <p:nvSpPr>
          <p:cNvPr id="127" name="Google Shape;127;p17"/>
          <p:cNvSpPr txBox="1"/>
          <p:nvPr/>
        </p:nvSpPr>
        <p:spPr>
          <a:xfrm>
            <a:off x="652775" y="388675"/>
            <a:ext cx="5058900" cy="500100"/>
          </a:xfrm>
          <a:prstGeom prst="rect">
            <a:avLst/>
          </a:prstGeom>
          <a:noFill/>
          <a:ln>
            <a:noFill/>
          </a:ln>
        </p:spPr>
        <p:txBody>
          <a:bodyPr spcFirstLastPara="1" wrap="square" lIns="55425" tIns="55425" rIns="55425" bIns="55425" anchor="t" anchorCtr="0">
            <a:noAutofit/>
          </a:bodyPr>
          <a:lstStyle/>
          <a:p>
            <a:pPr marL="0" marR="0" lvl="0" indent="0" algn="l" rtl="0">
              <a:lnSpc>
                <a:spcPct val="100000"/>
              </a:lnSpc>
              <a:spcBef>
                <a:spcPts val="0"/>
              </a:spcBef>
              <a:spcAft>
                <a:spcPts val="0"/>
              </a:spcAft>
              <a:buClr>
                <a:srgbClr val="666666"/>
              </a:buClr>
              <a:buFont typeface="Arial"/>
              <a:buNone/>
            </a:pPr>
            <a:r>
              <a:rPr lang="es-AR" sz="3000">
                <a:solidFill>
                  <a:schemeClr val="lt1"/>
                </a:solidFill>
                <a:latin typeface="Montserrat Black"/>
                <a:ea typeface="Montserrat Black"/>
                <a:cs typeface="Montserrat Black"/>
                <a:sym typeface="Montserrat Black"/>
              </a:rPr>
              <a:t>RETROSPECTIVAS</a:t>
            </a:r>
            <a:endParaRPr sz="3000">
              <a:solidFill>
                <a:schemeClr val="lt1"/>
              </a:solidFill>
              <a:latin typeface="Montserrat Black"/>
              <a:ea typeface="Montserrat Black"/>
              <a:cs typeface="Montserrat Black"/>
              <a:sym typeface="Montserrat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3"/>
        <p:cNvGrpSpPr/>
        <p:nvPr/>
      </p:nvGrpSpPr>
      <p:grpSpPr>
        <a:xfrm>
          <a:off x="0" y="0"/>
          <a:ext cx="0" cy="0"/>
          <a:chOff x="0" y="0"/>
          <a:chExt cx="0" cy="0"/>
        </a:xfrm>
      </p:grpSpPr>
      <p:sp>
        <p:nvSpPr>
          <p:cNvPr id="134" name="Google Shape;134;p18"/>
          <p:cNvSpPr/>
          <p:nvPr/>
        </p:nvSpPr>
        <p:spPr>
          <a:xfrm>
            <a:off x="2239925" y="2695850"/>
            <a:ext cx="7481100" cy="2127900"/>
          </a:xfrm>
          <a:prstGeom prst="roundRect">
            <a:avLst>
              <a:gd name="adj" fmla="val 16667"/>
            </a:avLst>
          </a:prstGeom>
          <a:solidFill>
            <a:schemeClr val="lt2"/>
          </a:solidFill>
          <a:ln w="9525" cap="flat" cmpd="sng">
            <a:solidFill>
              <a:srgbClr val="5B3A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latin typeface="Montserrat"/>
              <a:ea typeface="Montserrat"/>
              <a:cs typeface="Montserrat"/>
              <a:sym typeface="Montserrat"/>
            </a:endParaRPr>
          </a:p>
        </p:txBody>
      </p:sp>
      <p:sp>
        <p:nvSpPr>
          <p:cNvPr id="135" name="Google Shape;135;p18"/>
          <p:cNvSpPr txBox="1">
            <a:spLocks noGrp="1"/>
          </p:cNvSpPr>
          <p:nvPr>
            <p:ph type="subTitle" idx="1"/>
          </p:nvPr>
        </p:nvSpPr>
        <p:spPr>
          <a:xfrm>
            <a:off x="2130825" y="2107625"/>
            <a:ext cx="7777500" cy="599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None/>
            </a:pPr>
            <a:r>
              <a:rPr lang="es-AR" b="1">
                <a:solidFill>
                  <a:srgbClr val="5B3A93"/>
                </a:solidFill>
                <a:latin typeface="Montserrat"/>
                <a:ea typeface="Montserrat"/>
                <a:cs typeface="Montserrat"/>
                <a:sym typeface="Montserrat"/>
              </a:rPr>
              <a:t>PARA TENER  EN CUENTA</a:t>
            </a:r>
            <a:endParaRPr b="1">
              <a:solidFill>
                <a:srgbClr val="5B3A93"/>
              </a:solidFill>
              <a:latin typeface="Montserrat"/>
              <a:ea typeface="Montserrat"/>
              <a:cs typeface="Montserrat"/>
              <a:sym typeface="Montserrat"/>
            </a:endParaRPr>
          </a:p>
        </p:txBody>
      </p:sp>
      <p:sp>
        <p:nvSpPr>
          <p:cNvPr id="136" name="Google Shape;136;p18"/>
          <p:cNvSpPr txBox="1">
            <a:spLocks noGrp="1"/>
          </p:cNvSpPr>
          <p:nvPr>
            <p:ph type="body" idx="4294967295"/>
          </p:nvPr>
        </p:nvSpPr>
        <p:spPr>
          <a:xfrm>
            <a:off x="2471025" y="3187275"/>
            <a:ext cx="7250100" cy="1824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r>
              <a:rPr lang="es-AR" sz="2000">
                <a:latin typeface="Montserrat"/>
                <a:ea typeface="Montserrat"/>
                <a:cs typeface="Montserrat"/>
                <a:sym typeface="Montserrat"/>
              </a:rPr>
              <a:t>No es obligatorio participar</a:t>
            </a:r>
            <a:endParaRPr sz="2000">
              <a:latin typeface="Montserrat"/>
              <a:ea typeface="Montserrat"/>
              <a:cs typeface="Montserrat"/>
              <a:sym typeface="Montserrat"/>
            </a:endParaRPr>
          </a:p>
          <a:p>
            <a:pPr marL="0" lvl="0" indent="0" algn="ctr" rtl="0">
              <a:lnSpc>
                <a:spcPct val="90000"/>
              </a:lnSpc>
              <a:spcBef>
                <a:spcPts val="1000"/>
              </a:spcBef>
              <a:spcAft>
                <a:spcPts val="0"/>
              </a:spcAft>
              <a:buNone/>
            </a:pPr>
            <a:r>
              <a:rPr lang="es-AR" sz="2000">
                <a:latin typeface="Montserrat"/>
                <a:ea typeface="Montserrat"/>
                <a:cs typeface="Montserrat"/>
                <a:sym typeface="Montserrat"/>
              </a:rPr>
              <a:t>Sin embargo tu participación nos ayuda a mejorar</a:t>
            </a:r>
            <a:endParaRPr sz="2000">
              <a:latin typeface="Montserrat"/>
              <a:ea typeface="Montserrat"/>
              <a:cs typeface="Montserrat"/>
              <a:sym typeface="Montserrat"/>
            </a:endParaRPr>
          </a:p>
          <a:p>
            <a:pPr marL="0" lvl="0" indent="0" algn="ctr" rtl="0">
              <a:lnSpc>
                <a:spcPct val="90000"/>
              </a:lnSpc>
              <a:spcBef>
                <a:spcPts val="1000"/>
              </a:spcBef>
              <a:spcAft>
                <a:spcPts val="0"/>
              </a:spcAft>
              <a:buNone/>
            </a:pPr>
            <a:r>
              <a:rPr lang="es-AR" sz="2000">
                <a:latin typeface="Montserrat"/>
                <a:ea typeface="Montserrat"/>
                <a:cs typeface="Montserrat"/>
                <a:sym typeface="Montserrat"/>
              </a:rPr>
              <a:t>Es anónima</a:t>
            </a:r>
            <a:endParaRPr/>
          </a:p>
        </p:txBody>
      </p:sp>
      <p:sp>
        <p:nvSpPr>
          <p:cNvPr id="137" name="Google Shape;137;p18"/>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3"/>
        <p:cNvGrpSpPr/>
        <p:nvPr/>
      </p:nvGrpSpPr>
      <p:grpSpPr>
        <a:xfrm>
          <a:off x="0" y="0"/>
          <a:ext cx="0" cy="0"/>
          <a:chOff x="0" y="0"/>
          <a:chExt cx="0" cy="0"/>
        </a:xfrm>
      </p:grpSpPr>
      <p:sp>
        <p:nvSpPr>
          <p:cNvPr id="144" name="Google Shape;144;p19"/>
          <p:cNvSpPr txBox="1">
            <a:spLocks noGrp="1"/>
          </p:cNvSpPr>
          <p:nvPr>
            <p:ph type="subTitle" idx="1"/>
          </p:nvPr>
        </p:nvSpPr>
        <p:spPr>
          <a:xfrm>
            <a:off x="500375" y="1264850"/>
            <a:ext cx="5443200" cy="149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None/>
            </a:pPr>
            <a:r>
              <a:rPr lang="es-AR" sz="3500">
                <a:solidFill>
                  <a:srgbClr val="5B3A93"/>
                </a:solidFill>
                <a:latin typeface="Montserrat Black"/>
                <a:ea typeface="Montserrat Black"/>
                <a:cs typeface="Montserrat Black"/>
                <a:sym typeface="Montserrat Black"/>
              </a:rPr>
              <a:t>¿Cuánto creo que sé de lo que hace un programador?</a:t>
            </a:r>
            <a:endParaRPr sz="3500">
              <a:solidFill>
                <a:srgbClr val="5B3A93"/>
              </a:solidFill>
              <a:latin typeface="Montserrat Black"/>
              <a:ea typeface="Montserrat Black"/>
              <a:cs typeface="Montserrat Black"/>
              <a:sym typeface="Montserrat Black"/>
            </a:endParaRPr>
          </a:p>
        </p:txBody>
      </p:sp>
      <p:sp>
        <p:nvSpPr>
          <p:cNvPr id="145" name="Google Shape;145;p19"/>
          <p:cNvSpPr txBox="1"/>
          <p:nvPr/>
        </p:nvSpPr>
        <p:spPr>
          <a:xfrm>
            <a:off x="500375" y="3048000"/>
            <a:ext cx="3276600" cy="1078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REFERENCIA</a:t>
            </a:r>
            <a:endParaRPr sz="1800">
              <a:solidFill>
                <a:schemeClr val="dk1"/>
              </a:solidFill>
              <a:latin typeface="Montserrat Light"/>
              <a:ea typeface="Montserrat Light"/>
              <a:cs typeface="Montserrat Light"/>
              <a:sym typeface="Montserrat Light"/>
            </a:endParaRPr>
          </a:p>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5: lo tengo claro </a:t>
            </a:r>
            <a:endParaRPr sz="1800">
              <a:solidFill>
                <a:schemeClr val="dk1"/>
              </a:solidFill>
              <a:latin typeface="Montserrat Light"/>
              <a:ea typeface="Montserrat Light"/>
              <a:cs typeface="Montserrat Light"/>
              <a:sym typeface="Montserrat Light"/>
            </a:endParaRPr>
          </a:p>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1: no tengo ni idea</a:t>
            </a:r>
            <a:endParaRPr sz="1800">
              <a:latin typeface="Montserrat Light"/>
              <a:ea typeface="Montserrat Light"/>
              <a:cs typeface="Montserrat Light"/>
              <a:sym typeface="Montserrat Light"/>
            </a:endParaRPr>
          </a:p>
        </p:txBody>
      </p:sp>
      <p:sp>
        <p:nvSpPr>
          <p:cNvPr id="146" name="Google Shape;146;p19"/>
          <p:cNvSpPr/>
          <p:nvPr/>
        </p:nvSpPr>
        <p:spPr>
          <a:xfrm>
            <a:off x="28625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5</a:t>
            </a:r>
            <a:endParaRPr sz="2500" b="1">
              <a:solidFill>
                <a:srgbClr val="FFFFFF"/>
              </a:solidFill>
              <a:latin typeface="Montserrat"/>
              <a:ea typeface="Montserrat"/>
              <a:cs typeface="Montserrat"/>
              <a:sym typeface="Montserrat"/>
            </a:endParaRPr>
          </a:p>
        </p:txBody>
      </p:sp>
      <p:sp>
        <p:nvSpPr>
          <p:cNvPr id="147" name="Google Shape;147;p19"/>
          <p:cNvSpPr/>
          <p:nvPr/>
        </p:nvSpPr>
        <p:spPr>
          <a:xfrm>
            <a:off x="42899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4</a:t>
            </a:r>
            <a:endParaRPr sz="2500" b="1">
              <a:solidFill>
                <a:srgbClr val="FFFFFF"/>
              </a:solidFill>
              <a:latin typeface="Montserrat"/>
              <a:ea typeface="Montserrat"/>
              <a:cs typeface="Montserrat"/>
              <a:sym typeface="Montserrat"/>
            </a:endParaRPr>
          </a:p>
        </p:txBody>
      </p:sp>
      <p:sp>
        <p:nvSpPr>
          <p:cNvPr id="148" name="Google Shape;148;p19"/>
          <p:cNvSpPr/>
          <p:nvPr/>
        </p:nvSpPr>
        <p:spPr>
          <a:xfrm>
            <a:off x="57173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3</a:t>
            </a:r>
            <a:endParaRPr sz="2500" b="1">
              <a:solidFill>
                <a:srgbClr val="FFFFFF"/>
              </a:solidFill>
              <a:latin typeface="Montserrat"/>
              <a:ea typeface="Montserrat"/>
              <a:cs typeface="Montserrat"/>
              <a:sym typeface="Montserrat"/>
            </a:endParaRPr>
          </a:p>
        </p:txBody>
      </p:sp>
      <p:sp>
        <p:nvSpPr>
          <p:cNvPr id="149" name="Google Shape;149;p19"/>
          <p:cNvSpPr/>
          <p:nvPr/>
        </p:nvSpPr>
        <p:spPr>
          <a:xfrm>
            <a:off x="71447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2</a:t>
            </a:r>
            <a:endParaRPr sz="2500" b="1">
              <a:solidFill>
                <a:srgbClr val="FFFFFF"/>
              </a:solidFill>
              <a:latin typeface="Montserrat"/>
              <a:ea typeface="Montserrat"/>
              <a:cs typeface="Montserrat"/>
              <a:sym typeface="Montserrat"/>
            </a:endParaRPr>
          </a:p>
        </p:txBody>
      </p:sp>
      <p:sp>
        <p:nvSpPr>
          <p:cNvPr id="150" name="Google Shape;150;p19"/>
          <p:cNvSpPr/>
          <p:nvPr/>
        </p:nvSpPr>
        <p:spPr>
          <a:xfrm>
            <a:off x="860902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1</a:t>
            </a:r>
            <a:endParaRPr sz="2500" b="1">
              <a:solidFill>
                <a:srgbClr val="FFFFFF"/>
              </a:solidFill>
              <a:latin typeface="Montserrat"/>
              <a:ea typeface="Montserrat"/>
              <a:cs typeface="Montserrat"/>
              <a:sym typeface="Montserrat"/>
            </a:endParaRPr>
          </a:p>
        </p:txBody>
      </p:sp>
      <p:sp>
        <p:nvSpPr>
          <p:cNvPr id="151" name="Google Shape;151;p19"/>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7"/>
        <p:cNvGrpSpPr/>
        <p:nvPr/>
      </p:nvGrpSpPr>
      <p:grpSpPr>
        <a:xfrm>
          <a:off x="0" y="0"/>
          <a:ext cx="0" cy="0"/>
          <a:chOff x="0" y="0"/>
          <a:chExt cx="0" cy="0"/>
        </a:xfrm>
      </p:grpSpPr>
      <p:sp>
        <p:nvSpPr>
          <p:cNvPr id="158" name="Google Shape;158;p20"/>
          <p:cNvSpPr txBox="1">
            <a:spLocks noGrp="1"/>
          </p:cNvSpPr>
          <p:nvPr>
            <p:ph type="subTitle" idx="1"/>
          </p:nvPr>
        </p:nvSpPr>
        <p:spPr>
          <a:xfrm>
            <a:off x="500375" y="1318575"/>
            <a:ext cx="5900700" cy="149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None/>
            </a:pPr>
            <a:r>
              <a:rPr lang="es-AR" sz="3500">
                <a:solidFill>
                  <a:srgbClr val="5B3A93"/>
                </a:solidFill>
                <a:latin typeface="Montserrat Black"/>
                <a:ea typeface="Montserrat Black"/>
                <a:cs typeface="Montserrat Black"/>
                <a:sym typeface="Montserrat Black"/>
              </a:rPr>
              <a:t>¿Ser programador de software es lo que creías?</a:t>
            </a:r>
            <a:endParaRPr sz="3500">
              <a:solidFill>
                <a:srgbClr val="5B3A93"/>
              </a:solidFill>
              <a:latin typeface="Montserrat Black"/>
              <a:ea typeface="Montserrat Black"/>
              <a:cs typeface="Montserrat Black"/>
              <a:sym typeface="Montserrat Black"/>
            </a:endParaRPr>
          </a:p>
        </p:txBody>
      </p:sp>
      <p:sp>
        <p:nvSpPr>
          <p:cNvPr id="159" name="Google Shape;159;p20"/>
          <p:cNvSpPr/>
          <p:nvPr/>
        </p:nvSpPr>
        <p:spPr>
          <a:xfrm>
            <a:off x="28066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SI</a:t>
            </a:r>
            <a:endParaRPr sz="2500" b="1">
              <a:solidFill>
                <a:srgbClr val="FFFFFF"/>
              </a:solidFill>
              <a:latin typeface="Montserrat"/>
              <a:ea typeface="Montserrat"/>
              <a:cs typeface="Montserrat"/>
              <a:sym typeface="Montserrat"/>
            </a:endParaRPr>
          </a:p>
        </p:txBody>
      </p:sp>
      <p:sp>
        <p:nvSpPr>
          <p:cNvPr id="160" name="Google Shape;160;p20"/>
          <p:cNvSpPr/>
          <p:nvPr/>
        </p:nvSpPr>
        <p:spPr>
          <a:xfrm>
            <a:off x="4167550"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NO</a:t>
            </a:r>
            <a:endParaRPr sz="2500" b="1">
              <a:solidFill>
                <a:srgbClr val="FFFFFF"/>
              </a:solidFill>
              <a:latin typeface="Montserrat"/>
              <a:ea typeface="Montserrat"/>
              <a:cs typeface="Montserrat"/>
              <a:sym typeface="Montserrat"/>
            </a:endParaRPr>
          </a:p>
        </p:txBody>
      </p:sp>
      <p:sp>
        <p:nvSpPr>
          <p:cNvPr id="161" name="Google Shape;161;p20"/>
          <p:cNvSpPr/>
          <p:nvPr/>
        </p:nvSpPr>
        <p:spPr>
          <a:xfrm>
            <a:off x="5479250" y="5595650"/>
            <a:ext cx="31872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NO DEL TODO</a:t>
            </a:r>
            <a:endParaRPr sz="2500" b="1">
              <a:solidFill>
                <a:srgbClr val="FFFFFF"/>
              </a:solidFill>
              <a:latin typeface="Montserrat"/>
              <a:ea typeface="Montserrat"/>
              <a:cs typeface="Montserrat"/>
              <a:sym typeface="Montserrat"/>
            </a:endParaRPr>
          </a:p>
        </p:txBody>
      </p:sp>
      <p:sp>
        <p:nvSpPr>
          <p:cNvPr id="162" name="Google Shape;162;p20"/>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68"/>
        <p:cNvGrpSpPr/>
        <p:nvPr/>
      </p:nvGrpSpPr>
      <p:grpSpPr>
        <a:xfrm>
          <a:off x="0" y="0"/>
          <a:ext cx="0" cy="0"/>
          <a:chOff x="0" y="0"/>
          <a:chExt cx="0" cy="0"/>
        </a:xfrm>
      </p:grpSpPr>
      <p:sp>
        <p:nvSpPr>
          <p:cNvPr id="169" name="Google Shape;169;p21"/>
          <p:cNvSpPr txBox="1">
            <a:spLocks noGrp="1"/>
          </p:cNvSpPr>
          <p:nvPr>
            <p:ph type="subTitle" idx="1"/>
          </p:nvPr>
        </p:nvSpPr>
        <p:spPr>
          <a:xfrm>
            <a:off x="500375" y="1318575"/>
            <a:ext cx="4271400" cy="1881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None/>
            </a:pPr>
            <a:r>
              <a:rPr lang="es-AR" sz="3500">
                <a:solidFill>
                  <a:srgbClr val="5B3A93"/>
                </a:solidFill>
                <a:latin typeface="Montserrat Black"/>
                <a:ea typeface="Montserrat Black"/>
                <a:cs typeface="Montserrat Black"/>
                <a:sym typeface="Montserrat Black"/>
              </a:rPr>
              <a:t>¿Te quedó claro qué es el Plan 111mil?</a:t>
            </a:r>
            <a:endParaRPr sz="3500">
              <a:solidFill>
                <a:srgbClr val="5B3A93"/>
              </a:solidFill>
              <a:latin typeface="Montserrat Black"/>
              <a:ea typeface="Montserrat Black"/>
              <a:cs typeface="Montserrat Black"/>
              <a:sym typeface="Montserrat Black"/>
            </a:endParaRPr>
          </a:p>
        </p:txBody>
      </p:sp>
      <p:sp>
        <p:nvSpPr>
          <p:cNvPr id="170" name="Google Shape;170;p21"/>
          <p:cNvSpPr/>
          <p:nvPr/>
        </p:nvSpPr>
        <p:spPr>
          <a:xfrm>
            <a:off x="28625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5</a:t>
            </a:r>
            <a:endParaRPr sz="2500" b="1">
              <a:solidFill>
                <a:srgbClr val="FFFFFF"/>
              </a:solidFill>
              <a:latin typeface="Montserrat"/>
              <a:ea typeface="Montserrat"/>
              <a:cs typeface="Montserrat"/>
              <a:sym typeface="Montserrat"/>
            </a:endParaRPr>
          </a:p>
        </p:txBody>
      </p:sp>
      <p:sp>
        <p:nvSpPr>
          <p:cNvPr id="171" name="Google Shape;171;p21"/>
          <p:cNvSpPr/>
          <p:nvPr/>
        </p:nvSpPr>
        <p:spPr>
          <a:xfrm>
            <a:off x="42899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4</a:t>
            </a:r>
            <a:endParaRPr sz="2500" b="1">
              <a:solidFill>
                <a:srgbClr val="FFFFFF"/>
              </a:solidFill>
              <a:latin typeface="Montserrat"/>
              <a:ea typeface="Montserrat"/>
              <a:cs typeface="Montserrat"/>
              <a:sym typeface="Montserrat"/>
            </a:endParaRPr>
          </a:p>
        </p:txBody>
      </p:sp>
      <p:sp>
        <p:nvSpPr>
          <p:cNvPr id="172" name="Google Shape;172;p21"/>
          <p:cNvSpPr/>
          <p:nvPr/>
        </p:nvSpPr>
        <p:spPr>
          <a:xfrm>
            <a:off x="57173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3</a:t>
            </a:r>
            <a:endParaRPr sz="2500" b="1">
              <a:solidFill>
                <a:srgbClr val="FFFFFF"/>
              </a:solidFill>
              <a:latin typeface="Montserrat"/>
              <a:ea typeface="Montserrat"/>
              <a:cs typeface="Montserrat"/>
              <a:sym typeface="Montserrat"/>
            </a:endParaRPr>
          </a:p>
        </p:txBody>
      </p:sp>
      <p:sp>
        <p:nvSpPr>
          <p:cNvPr id="173" name="Google Shape;173;p21"/>
          <p:cNvSpPr/>
          <p:nvPr/>
        </p:nvSpPr>
        <p:spPr>
          <a:xfrm>
            <a:off x="714477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2</a:t>
            </a:r>
            <a:endParaRPr sz="2500" b="1">
              <a:solidFill>
                <a:srgbClr val="FFFFFF"/>
              </a:solidFill>
              <a:latin typeface="Montserrat"/>
              <a:ea typeface="Montserrat"/>
              <a:cs typeface="Montserrat"/>
              <a:sym typeface="Montserrat"/>
            </a:endParaRPr>
          </a:p>
        </p:txBody>
      </p:sp>
      <p:sp>
        <p:nvSpPr>
          <p:cNvPr id="174" name="Google Shape;174;p21"/>
          <p:cNvSpPr/>
          <p:nvPr/>
        </p:nvSpPr>
        <p:spPr>
          <a:xfrm>
            <a:off x="8609025" y="5595650"/>
            <a:ext cx="1046400" cy="500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2500" b="1">
                <a:solidFill>
                  <a:srgbClr val="FFFFFF"/>
                </a:solidFill>
                <a:latin typeface="Montserrat"/>
                <a:ea typeface="Montserrat"/>
                <a:cs typeface="Montserrat"/>
                <a:sym typeface="Montserrat"/>
              </a:rPr>
              <a:t>1</a:t>
            </a:r>
            <a:endParaRPr sz="2500" b="1">
              <a:solidFill>
                <a:srgbClr val="FFFFFF"/>
              </a:solidFill>
              <a:latin typeface="Montserrat"/>
              <a:ea typeface="Montserrat"/>
              <a:cs typeface="Montserrat"/>
              <a:sym typeface="Montserrat"/>
            </a:endParaRPr>
          </a:p>
        </p:txBody>
      </p:sp>
      <p:sp>
        <p:nvSpPr>
          <p:cNvPr id="175" name="Google Shape;175;p21"/>
          <p:cNvSpPr txBox="1"/>
          <p:nvPr/>
        </p:nvSpPr>
        <p:spPr>
          <a:xfrm>
            <a:off x="500375" y="3048000"/>
            <a:ext cx="3276600" cy="1078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REFERENCIA</a:t>
            </a:r>
            <a:endParaRPr sz="1800">
              <a:solidFill>
                <a:schemeClr val="dk1"/>
              </a:solidFill>
              <a:latin typeface="Montserrat Light"/>
              <a:ea typeface="Montserrat Light"/>
              <a:cs typeface="Montserrat Light"/>
              <a:sym typeface="Montserrat Light"/>
            </a:endParaRPr>
          </a:p>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5: lo tengo claro </a:t>
            </a:r>
            <a:endParaRPr sz="1800">
              <a:solidFill>
                <a:schemeClr val="dk1"/>
              </a:solidFill>
              <a:latin typeface="Montserrat Light"/>
              <a:ea typeface="Montserrat Light"/>
              <a:cs typeface="Montserrat Light"/>
              <a:sym typeface="Montserrat Light"/>
            </a:endParaRPr>
          </a:p>
          <a:p>
            <a:pPr marL="0" lvl="0" indent="0" algn="l" rtl="0">
              <a:lnSpc>
                <a:spcPct val="90000"/>
              </a:lnSpc>
              <a:spcBef>
                <a:spcPts val="0"/>
              </a:spcBef>
              <a:spcAft>
                <a:spcPts val="0"/>
              </a:spcAft>
              <a:buNone/>
            </a:pPr>
            <a:r>
              <a:rPr lang="es-AR" sz="1800">
                <a:solidFill>
                  <a:schemeClr val="dk1"/>
                </a:solidFill>
                <a:latin typeface="Montserrat Light"/>
                <a:ea typeface="Montserrat Light"/>
                <a:cs typeface="Montserrat Light"/>
                <a:sym typeface="Montserrat Light"/>
              </a:rPr>
              <a:t>1: no tengo ni idea</a:t>
            </a:r>
            <a:endParaRPr sz="1800">
              <a:latin typeface="Montserrat Light"/>
              <a:ea typeface="Montserrat Light"/>
              <a:cs typeface="Montserrat Light"/>
              <a:sym typeface="Montserrat Light"/>
            </a:endParaRPr>
          </a:p>
        </p:txBody>
      </p:sp>
      <p:sp>
        <p:nvSpPr>
          <p:cNvPr id="176" name="Google Shape;176;p21"/>
          <p:cNvSpPr txBox="1"/>
          <p:nvPr/>
        </p:nvSpPr>
        <p:spPr>
          <a:xfrm>
            <a:off x="532975" y="342600"/>
            <a:ext cx="4000800" cy="745200"/>
          </a:xfrm>
          <a:prstGeom prst="rect">
            <a:avLst/>
          </a:prstGeom>
          <a:noFill/>
          <a:ln>
            <a:noFill/>
          </a:ln>
        </p:spPr>
        <p:txBody>
          <a:bodyPr spcFirstLastPara="1" wrap="square" lIns="91425" tIns="90000" rIns="91425" bIns="0" anchor="t" anchorCtr="0">
            <a:noAutofit/>
          </a:bodyPr>
          <a:lstStyle/>
          <a:p>
            <a:pPr marL="0" lvl="0" indent="0" algn="l" rtl="0">
              <a:spcBef>
                <a:spcPts val="0"/>
              </a:spcBef>
              <a:spcAft>
                <a:spcPts val="0"/>
              </a:spcAft>
              <a:buClr>
                <a:srgbClr val="000000"/>
              </a:buClr>
              <a:buSzPts val="1100"/>
              <a:buFont typeface="Arial"/>
              <a:buNone/>
            </a:pPr>
            <a:r>
              <a:rPr lang="es-AR" sz="3000">
                <a:solidFill>
                  <a:srgbClr val="0094D4"/>
                </a:solidFill>
                <a:latin typeface="Montserrat"/>
                <a:ea typeface="Montserrat"/>
                <a:cs typeface="Montserrat"/>
                <a:sym typeface="Montserrat"/>
              </a:rPr>
              <a:t>RETROSPECTIVAS</a:t>
            </a:r>
            <a:endParaRPr sz="3000" b="1">
              <a:solidFill>
                <a:srgbClr val="0094D4"/>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Panorámica</PresentationFormat>
  <Paragraphs>87</Paragraphs>
  <Slides>12</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Montserrat</vt:lpstr>
      <vt:lpstr>Montserrat Black</vt:lpstr>
      <vt:lpstr>Montserrat Medium</vt:lpstr>
      <vt:lpstr>Arial</vt:lpstr>
      <vt:lpstr>Open Sans SemiBold</vt:lpstr>
      <vt:lpstr>Calibri</vt:lpstr>
      <vt:lpstr>Montserrat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Judith Meles</cp:lastModifiedBy>
  <cp:revision>1</cp:revision>
  <dcterms:modified xsi:type="dcterms:W3CDTF">2019-03-13T15:02:31Z</dcterms:modified>
</cp:coreProperties>
</file>