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 id="2147483770" r:id="rId2"/>
  </p:sldMasterIdLst>
  <p:notesMasterIdLst>
    <p:notesMasterId r:id="rId13"/>
  </p:notesMasterIdLst>
  <p:sldIdLst>
    <p:sldId id="257" r:id="rId3"/>
    <p:sldId id="262" r:id="rId4"/>
    <p:sldId id="263" r:id="rId5"/>
    <p:sldId id="258" r:id="rId6"/>
    <p:sldId id="264" r:id="rId7"/>
    <p:sldId id="265" r:id="rId8"/>
    <p:sldId id="261" r:id="rId9"/>
    <p:sldId id="266" r:id="rId10"/>
    <p:sldId id="260" r:id="rId11"/>
    <p:sldId id="267" r:id="rId1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5" d="100"/>
          <a:sy n="85" d="100"/>
        </p:scale>
        <p:origin x="9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3C8C1D-C9D0-4725-9ADF-6AA7CF75CED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s-ES"/>
        </a:p>
      </dgm:t>
    </dgm:pt>
    <dgm:pt modelId="{1E546209-765F-4E41-967A-547BB84CC4A2}" type="pres">
      <dgm:prSet presAssocID="{783C8C1D-C9D0-4725-9ADF-6AA7CF75CEDC}" presName="linear" presStyleCnt="0">
        <dgm:presLayoutVars>
          <dgm:animLvl val="lvl"/>
          <dgm:resizeHandles val="exact"/>
        </dgm:presLayoutVars>
      </dgm:prSet>
      <dgm:spPr/>
      <dgm:t>
        <a:bodyPr/>
        <a:lstStyle/>
        <a:p>
          <a:endParaRPr lang="es-ES"/>
        </a:p>
      </dgm:t>
    </dgm:pt>
  </dgm:ptLst>
  <dgm:cxnLst>
    <dgm:cxn modelId="{F6B4E1EE-7FB4-45CA-8D16-9A273D943562}" type="presOf" srcId="{783C8C1D-C9D0-4725-9ADF-6AA7CF75CEDC}" destId="{1E546209-765F-4E41-967A-547BB84CC4A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3C8C1D-C9D0-4725-9ADF-6AA7CF75CED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s-ES"/>
        </a:p>
      </dgm:t>
    </dgm:pt>
    <dgm:pt modelId="{1E546209-765F-4E41-967A-547BB84CC4A2}" type="pres">
      <dgm:prSet presAssocID="{783C8C1D-C9D0-4725-9ADF-6AA7CF75CEDC}" presName="linear" presStyleCnt="0">
        <dgm:presLayoutVars>
          <dgm:animLvl val="lvl"/>
          <dgm:resizeHandles val="exact"/>
        </dgm:presLayoutVars>
      </dgm:prSet>
      <dgm:spPr/>
      <dgm:t>
        <a:bodyPr/>
        <a:lstStyle/>
        <a:p>
          <a:endParaRPr lang="es-ES"/>
        </a:p>
      </dgm:t>
    </dgm:pt>
  </dgm:ptLst>
  <dgm:cxnLst>
    <dgm:cxn modelId="{63CD2A82-47A3-47FF-9CE8-C5EF5EAEC50C}" type="presOf" srcId="{783C8C1D-C9D0-4725-9ADF-6AA7CF75CEDC}" destId="{1E546209-765F-4E41-967A-547BB84CC4A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12ADFCB-2BA7-4E9D-9A97-1BE288DDAF2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s-ES"/>
        </a:p>
      </dgm:t>
    </dgm:pt>
    <dgm:pt modelId="{235BFB4C-93D8-43D1-865A-2771628B091F}">
      <dgm:prSet phldrT="[Texto]"/>
      <dgm:spPr/>
      <dgm:t>
        <a:bodyPr/>
        <a:lstStyle/>
        <a:p>
          <a:r>
            <a:rPr lang="es-ES" dirty="0"/>
            <a:t>Secuenciales</a:t>
          </a:r>
        </a:p>
      </dgm:t>
    </dgm:pt>
    <dgm:pt modelId="{FCF3713A-C91B-4D8E-9F16-74127D6D066D}" type="parTrans" cxnId="{830F9802-B5DA-4863-9C5E-9BF9AA4B001B}">
      <dgm:prSet/>
      <dgm:spPr/>
      <dgm:t>
        <a:bodyPr/>
        <a:lstStyle/>
        <a:p>
          <a:endParaRPr lang="es-ES"/>
        </a:p>
      </dgm:t>
    </dgm:pt>
    <dgm:pt modelId="{8AF5D398-2804-4B07-A55F-D2DCDF3D9836}" type="sibTrans" cxnId="{830F9802-B5DA-4863-9C5E-9BF9AA4B001B}">
      <dgm:prSet/>
      <dgm:spPr/>
      <dgm:t>
        <a:bodyPr/>
        <a:lstStyle/>
        <a:p>
          <a:endParaRPr lang="es-ES"/>
        </a:p>
      </dgm:t>
    </dgm:pt>
    <dgm:pt modelId="{DC660C4B-DFE3-4E26-BDAC-A6E88127E94B}">
      <dgm:prSet/>
      <dgm:spPr/>
      <dgm:t>
        <a:bodyPr/>
        <a:lstStyle/>
        <a:p>
          <a:r>
            <a:rPr lang="es-ES" dirty="0"/>
            <a:t>Selectivas o De Decisión</a:t>
          </a:r>
        </a:p>
      </dgm:t>
    </dgm:pt>
    <dgm:pt modelId="{5077E9DE-1E45-406C-9344-429CC658434D}" type="parTrans" cxnId="{ACF8322B-9E3B-48AF-A71D-FFE3B96B66D0}">
      <dgm:prSet/>
      <dgm:spPr/>
      <dgm:t>
        <a:bodyPr/>
        <a:lstStyle/>
        <a:p>
          <a:endParaRPr lang="es-ES"/>
        </a:p>
      </dgm:t>
    </dgm:pt>
    <dgm:pt modelId="{BA55A44B-1F21-48DD-BBF1-C655ACE9FB74}" type="sibTrans" cxnId="{ACF8322B-9E3B-48AF-A71D-FFE3B96B66D0}">
      <dgm:prSet/>
      <dgm:spPr/>
      <dgm:t>
        <a:bodyPr/>
        <a:lstStyle/>
        <a:p>
          <a:endParaRPr lang="es-ES"/>
        </a:p>
      </dgm:t>
    </dgm:pt>
    <dgm:pt modelId="{496834E4-2D88-4B26-989D-DD3DE5A3AB9E}">
      <dgm:prSet/>
      <dgm:spPr/>
      <dgm:t>
        <a:bodyPr/>
        <a:lstStyle/>
        <a:p>
          <a:r>
            <a:rPr lang="es-ES" dirty="0"/>
            <a:t>Repetitivas</a:t>
          </a:r>
        </a:p>
      </dgm:t>
    </dgm:pt>
    <dgm:pt modelId="{B4D27AA5-3C15-4344-9CED-BD8E087A9521}" type="parTrans" cxnId="{EFBC10A6-AE1E-4F73-B9FB-60AECD877A43}">
      <dgm:prSet/>
      <dgm:spPr/>
      <dgm:t>
        <a:bodyPr/>
        <a:lstStyle/>
        <a:p>
          <a:endParaRPr lang="es-ES"/>
        </a:p>
      </dgm:t>
    </dgm:pt>
    <dgm:pt modelId="{AFF7C9BB-21AA-4F17-AE9F-818FC035A48A}" type="sibTrans" cxnId="{EFBC10A6-AE1E-4F73-B9FB-60AECD877A43}">
      <dgm:prSet/>
      <dgm:spPr/>
      <dgm:t>
        <a:bodyPr/>
        <a:lstStyle/>
        <a:p>
          <a:endParaRPr lang="es-ES"/>
        </a:p>
      </dgm:t>
    </dgm:pt>
    <dgm:pt modelId="{3DAC7EB9-6C39-47CB-901C-5B0759087125}" type="pres">
      <dgm:prSet presAssocID="{B12ADFCB-2BA7-4E9D-9A97-1BE288DDAF23}" presName="linear" presStyleCnt="0">
        <dgm:presLayoutVars>
          <dgm:animLvl val="lvl"/>
          <dgm:resizeHandles val="exact"/>
        </dgm:presLayoutVars>
      </dgm:prSet>
      <dgm:spPr/>
      <dgm:t>
        <a:bodyPr/>
        <a:lstStyle/>
        <a:p>
          <a:endParaRPr lang="es-ES"/>
        </a:p>
      </dgm:t>
    </dgm:pt>
    <dgm:pt modelId="{DF526933-6102-4D6B-B5BE-F0FC7655F250}" type="pres">
      <dgm:prSet presAssocID="{235BFB4C-93D8-43D1-865A-2771628B091F}" presName="parentText" presStyleLbl="node1" presStyleIdx="0" presStyleCnt="3">
        <dgm:presLayoutVars>
          <dgm:chMax val="0"/>
          <dgm:bulletEnabled val="1"/>
        </dgm:presLayoutVars>
      </dgm:prSet>
      <dgm:spPr/>
      <dgm:t>
        <a:bodyPr/>
        <a:lstStyle/>
        <a:p>
          <a:endParaRPr lang="es-ES"/>
        </a:p>
      </dgm:t>
    </dgm:pt>
    <dgm:pt modelId="{A7E6A7E8-AE61-45B0-BF9F-FC218353F787}" type="pres">
      <dgm:prSet presAssocID="{8AF5D398-2804-4B07-A55F-D2DCDF3D9836}" presName="spacer" presStyleCnt="0"/>
      <dgm:spPr/>
    </dgm:pt>
    <dgm:pt modelId="{45F720B5-A8F1-40B1-8F2D-3B168641E8A7}" type="pres">
      <dgm:prSet presAssocID="{DC660C4B-DFE3-4E26-BDAC-A6E88127E94B}" presName="parentText" presStyleLbl="node1" presStyleIdx="1" presStyleCnt="3">
        <dgm:presLayoutVars>
          <dgm:chMax val="0"/>
          <dgm:bulletEnabled val="1"/>
        </dgm:presLayoutVars>
      </dgm:prSet>
      <dgm:spPr/>
      <dgm:t>
        <a:bodyPr/>
        <a:lstStyle/>
        <a:p>
          <a:endParaRPr lang="es-ES"/>
        </a:p>
      </dgm:t>
    </dgm:pt>
    <dgm:pt modelId="{5F58C0BB-A25A-4796-A26D-1DBF12A3DB8F}" type="pres">
      <dgm:prSet presAssocID="{BA55A44B-1F21-48DD-BBF1-C655ACE9FB74}" presName="spacer" presStyleCnt="0"/>
      <dgm:spPr/>
    </dgm:pt>
    <dgm:pt modelId="{17B3D49F-1FEE-4D9E-9DDD-A4B2B6DBAF1E}" type="pres">
      <dgm:prSet presAssocID="{496834E4-2D88-4B26-989D-DD3DE5A3AB9E}" presName="parentText" presStyleLbl="node1" presStyleIdx="2" presStyleCnt="3">
        <dgm:presLayoutVars>
          <dgm:chMax val="0"/>
          <dgm:bulletEnabled val="1"/>
        </dgm:presLayoutVars>
      </dgm:prSet>
      <dgm:spPr/>
      <dgm:t>
        <a:bodyPr/>
        <a:lstStyle/>
        <a:p>
          <a:endParaRPr lang="es-ES"/>
        </a:p>
      </dgm:t>
    </dgm:pt>
  </dgm:ptLst>
  <dgm:cxnLst>
    <dgm:cxn modelId="{5731D463-4225-4E61-9150-051A00F7C9B6}" type="presOf" srcId="{496834E4-2D88-4B26-989D-DD3DE5A3AB9E}" destId="{17B3D49F-1FEE-4D9E-9DDD-A4B2B6DBAF1E}" srcOrd="0" destOrd="0" presId="urn:microsoft.com/office/officeart/2005/8/layout/vList2"/>
    <dgm:cxn modelId="{830F9802-B5DA-4863-9C5E-9BF9AA4B001B}" srcId="{B12ADFCB-2BA7-4E9D-9A97-1BE288DDAF23}" destId="{235BFB4C-93D8-43D1-865A-2771628B091F}" srcOrd="0" destOrd="0" parTransId="{FCF3713A-C91B-4D8E-9F16-74127D6D066D}" sibTransId="{8AF5D398-2804-4B07-A55F-D2DCDF3D9836}"/>
    <dgm:cxn modelId="{ACF8322B-9E3B-48AF-A71D-FFE3B96B66D0}" srcId="{B12ADFCB-2BA7-4E9D-9A97-1BE288DDAF23}" destId="{DC660C4B-DFE3-4E26-BDAC-A6E88127E94B}" srcOrd="1" destOrd="0" parTransId="{5077E9DE-1E45-406C-9344-429CC658434D}" sibTransId="{BA55A44B-1F21-48DD-BBF1-C655ACE9FB74}"/>
    <dgm:cxn modelId="{9FD26B93-AE0A-4D66-A6BB-12DAB756848C}" type="presOf" srcId="{DC660C4B-DFE3-4E26-BDAC-A6E88127E94B}" destId="{45F720B5-A8F1-40B1-8F2D-3B168641E8A7}" srcOrd="0" destOrd="0" presId="urn:microsoft.com/office/officeart/2005/8/layout/vList2"/>
    <dgm:cxn modelId="{53692D46-6BFF-45EE-99FC-155198C0A528}" type="presOf" srcId="{B12ADFCB-2BA7-4E9D-9A97-1BE288DDAF23}" destId="{3DAC7EB9-6C39-47CB-901C-5B0759087125}" srcOrd="0" destOrd="0" presId="urn:microsoft.com/office/officeart/2005/8/layout/vList2"/>
    <dgm:cxn modelId="{32CBD9FC-82A0-4042-9A05-AF9679F7AE3B}" type="presOf" srcId="{235BFB4C-93D8-43D1-865A-2771628B091F}" destId="{DF526933-6102-4D6B-B5BE-F0FC7655F250}" srcOrd="0" destOrd="0" presId="urn:microsoft.com/office/officeart/2005/8/layout/vList2"/>
    <dgm:cxn modelId="{EFBC10A6-AE1E-4F73-B9FB-60AECD877A43}" srcId="{B12ADFCB-2BA7-4E9D-9A97-1BE288DDAF23}" destId="{496834E4-2D88-4B26-989D-DD3DE5A3AB9E}" srcOrd="2" destOrd="0" parTransId="{B4D27AA5-3C15-4344-9CED-BD8E087A9521}" sibTransId="{AFF7C9BB-21AA-4F17-AE9F-818FC035A48A}"/>
    <dgm:cxn modelId="{BF738734-78E7-40C7-B787-3A11CFBFCD84}" type="presParOf" srcId="{3DAC7EB9-6C39-47CB-901C-5B0759087125}" destId="{DF526933-6102-4D6B-B5BE-F0FC7655F250}" srcOrd="0" destOrd="0" presId="urn:microsoft.com/office/officeart/2005/8/layout/vList2"/>
    <dgm:cxn modelId="{B343AD37-81A4-4375-879F-783FE5D241FC}" type="presParOf" srcId="{3DAC7EB9-6C39-47CB-901C-5B0759087125}" destId="{A7E6A7E8-AE61-45B0-BF9F-FC218353F787}" srcOrd="1" destOrd="0" presId="urn:microsoft.com/office/officeart/2005/8/layout/vList2"/>
    <dgm:cxn modelId="{9BFCBB48-821D-4554-BDAD-656A3C1B2072}" type="presParOf" srcId="{3DAC7EB9-6C39-47CB-901C-5B0759087125}" destId="{45F720B5-A8F1-40B1-8F2D-3B168641E8A7}" srcOrd="2" destOrd="0" presId="urn:microsoft.com/office/officeart/2005/8/layout/vList2"/>
    <dgm:cxn modelId="{B302B3D0-C901-453E-95DC-1BB28536C0A6}" type="presParOf" srcId="{3DAC7EB9-6C39-47CB-901C-5B0759087125}" destId="{5F58C0BB-A25A-4796-A26D-1DBF12A3DB8F}" srcOrd="3" destOrd="0" presId="urn:microsoft.com/office/officeart/2005/8/layout/vList2"/>
    <dgm:cxn modelId="{BDEA4DAA-A0EC-4EF8-B10B-6B7D5B85137E}" type="presParOf" srcId="{3DAC7EB9-6C39-47CB-901C-5B0759087125}" destId="{17B3D49F-1FEE-4D9E-9DDD-A4B2B6DBAF1E}"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83C8C1D-C9D0-4725-9ADF-6AA7CF75CED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s-ES"/>
        </a:p>
      </dgm:t>
    </dgm:pt>
    <dgm:pt modelId="{1E546209-765F-4E41-967A-547BB84CC4A2}" type="pres">
      <dgm:prSet presAssocID="{783C8C1D-C9D0-4725-9ADF-6AA7CF75CEDC}" presName="linear" presStyleCnt="0">
        <dgm:presLayoutVars>
          <dgm:animLvl val="lvl"/>
          <dgm:resizeHandles val="exact"/>
        </dgm:presLayoutVars>
      </dgm:prSet>
      <dgm:spPr/>
      <dgm:t>
        <a:bodyPr/>
        <a:lstStyle/>
        <a:p>
          <a:endParaRPr lang="es-ES"/>
        </a:p>
      </dgm:t>
    </dgm:pt>
  </dgm:ptLst>
  <dgm:cxnLst>
    <dgm:cxn modelId="{B646065A-DC71-4080-A4FC-E0148507CDC3}" type="presOf" srcId="{783C8C1D-C9D0-4725-9ADF-6AA7CF75CEDC}" destId="{1E546209-765F-4E41-967A-547BB84CC4A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526933-6102-4D6B-B5BE-F0FC7655F250}">
      <dsp:nvSpPr>
        <dsp:cNvPr id="0" name=""/>
        <dsp:cNvSpPr/>
      </dsp:nvSpPr>
      <dsp:spPr>
        <a:xfrm>
          <a:off x="0" y="355490"/>
          <a:ext cx="5760640" cy="103135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s-ES" sz="4300" kern="1200" dirty="0"/>
            <a:t>Secuenciales</a:t>
          </a:r>
        </a:p>
      </dsp:txBody>
      <dsp:txXfrm>
        <a:off x="50347" y="405837"/>
        <a:ext cx="5659946" cy="930660"/>
      </dsp:txXfrm>
    </dsp:sp>
    <dsp:sp modelId="{45F720B5-A8F1-40B1-8F2D-3B168641E8A7}">
      <dsp:nvSpPr>
        <dsp:cNvPr id="0" name=""/>
        <dsp:cNvSpPr/>
      </dsp:nvSpPr>
      <dsp:spPr>
        <a:xfrm>
          <a:off x="0" y="1510685"/>
          <a:ext cx="5760640" cy="103135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s-ES" sz="4300" kern="1200" dirty="0"/>
            <a:t>Selectivas o De Decisión</a:t>
          </a:r>
        </a:p>
      </dsp:txBody>
      <dsp:txXfrm>
        <a:off x="50347" y="1561032"/>
        <a:ext cx="5659946" cy="930660"/>
      </dsp:txXfrm>
    </dsp:sp>
    <dsp:sp modelId="{17B3D49F-1FEE-4D9E-9DDD-A4B2B6DBAF1E}">
      <dsp:nvSpPr>
        <dsp:cNvPr id="0" name=""/>
        <dsp:cNvSpPr/>
      </dsp:nvSpPr>
      <dsp:spPr>
        <a:xfrm>
          <a:off x="0" y="2665880"/>
          <a:ext cx="5760640" cy="103135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lang="es-ES" sz="4300" kern="1200" dirty="0"/>
            <a:t>Repetitivas</a:t>
          </a:r>
        </a:p>
      </dsp:txBody>
      <dsp:txXfrm>
        <a:off x="50347" y="2716227"/>
        <a:ext cx="5659946" cy="9306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883044-46E8-4DCD-9CDB-ED27303656F9}" type="datetimeFigureOut">
              <a:rPr lang="es-ES" smtClean="0"/>
              <a:t>13/03/2018</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39AFCD-CE2B-491C-8EF6-D4DF6D28A362}" type="slidenum">
              <a:rPr lang="es-ES" smtClean="0"/>
              <a:t>‹Nº›</a:t>
            </a:fld>
            <a:endParaRPr lang="es-ES"/>
          </a:p>
        </p:txBody>
      </p:sp>
    </p:spTree>
    <p:extLst>
      <p:ext uri="{BB962C8B-B14F-4D97-AF65-F5344CB8AC3E}">
        <p14:creationId xmlns:p14="http://schemas.microsoft.com/office/powerpoint/2010/main" val="1714934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Partir</a:t>
            </a:r>
            <a:r>
              <a:rPr lang="es-AR" baseline="0" dirty="0"/>
              <a:t> de la complejidad -&gt; Dividir en partes para entender-&gt; EN ALGORITMOS Y PROGRAMACION: </a:t>
            </a:r>
            <a:r>
              <a:rPr lang="es-AR" baseline="0" dirty="0" err="1"/>
              <a:t>RUTINAs</a:t>
            </a:r>
            <a:endParaRPr lang="es-AR" baseline="0" dirty="0"/>
          </a:p>
          <a:p>
            <a:endParaRPr lang="es-AR" baseline="0" dirty="0"/>
          </a:p>
        </p:txBody>
      </p:sp>
      <p:sp>
        <p:nvSpPr>
          <p:cNvPr id="4" name="Marcador de número de diapositiva 3"/>
          <p:cNvSpPr>
            <a:spLocks noGrp="1"/>
          </p:cNvSpPr>
          <p:nvPr>
            <p:ph type="sldNum" sz="quarter" idx="10"/>
          </p:nvPr>
        </p:nvSpPr>
        <p:spPr/>
        <p:txBody>
          <a:bodyPr/>
          <a:lstStyle/>
          <a:p>
            <a:fld id="{3C93CB6A-38D4-45DE-80F7-C506C767D399}" type="slidenum">
              <a:rPr lang="es-AR" smtClean="0"/>
              <a:t>1</a:t>
            </a:fld>
            <a:endParaRPr lang="es-AR"/>
          </a:p>
        </p:txBody>
      </p:sp>
    </p:spTree>
    <p:extLst>
      <p:ext uri="{BB962C8B-B14F-4D97-AF65-F5344CB8AC3E}">
        <p14:creationId xmlns:p14="http://schemas.microsoft.com/office/powerpoint/2010/main" val="3001454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B61BEF0D-F0BB-DE4B-95CE-6DB70DBA9567}" type="datetimeFigureOut">
              <a:rPr lang="en-US" smtClean="0"/>
              <a:pPr/>
              <a:t>3/13/2018</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5862222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B61BEF0D-F0BB-DE4B-95CE-6DB70DBA9567}" type="datetimeFigureOut">
              <a:rPr lang="en-US" smtClean="0"/>
              <a:pPr/>
              <a:t>3/13/2018</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9242431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B61BEF0D-F0BB-DE4B-95CE-6DB70DBA9567}" type="datetimeFigureOut">
              <a:rPr lang="en-US" smtClean="0"/>
              <a:pPr/>
              <a:t>3/13/2018</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7768411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7" name="Holder 2"/>
          <p:cNvSpPr>
            <a:spLocks noGrp="1"/>
          </p:cNvSpPr>
          <p:nvPr>
            <p:ph type="title"/>
          </p:nvPr>
        </p:nvSpPr>
        <p:spPr bwMode="auto">
          <a:xfrm>
            <a:off x="610196" y="864612"/>
            <a:ext cx="1097161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Tree>
    <p:extLst>
      <p:ext uri="{BB962C8B-B14F-4D97-AF65-F5344CB8AC3E}">
        <p14:creationId xmlns:p14="http://schemas.microsoft.com/office/powerpoint/2010/main" val="42440670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grpSp>
        <p:nvGrpSpPr>
          <p:cNvPr id="6" name="Agrupar 5"/>
          <p:cNvGrpSpPr/>
          <p:nvPr userDrawn="1"/>
        </p:nvGrpSpPr>
        <p:grpSpPr>
          <a:xfrm>
            <a:off x="0" y="880"/>
            <a:ext cx="12192000" cy="6858000"/>
            <a:chOff x="0" y="0"/>
            <a:chExt cx="9144000" cy="6858000"/>
          </a:xfrm>
        </p:grpSpPr>
        <p:sp>
          <p:nvSpPr>
            <p:cNvPr id="7" name="1 Rectángulo"/>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prstClr val="white"/>
                </a:solidFill>
              </a:endParaRPr>
            </a:p>
          </p:txBody>
        </p:sp>
        <p:sp>
          <p:nvSpPr>
            <p:cNvPr id="8" name="object 2"/>
            <p:cNvSpPr>
              <a:spLocks/>
            </p:cNvSpPr>
            <p:nvPr/>
          </p:nvSpPr>
          <p:spPr bwMode="auto">
            <a:xfrm>
              <a:off x="107504" y="1163092"/>
              <a:ext cx="7770214" cy="5693792"/>
            </a:xfrm>
            <a:custGeom>
              <a:avLst/>
              <a:gdLst>
                <a:gd name="T0" fmla="*/ 0 w 11237595"/>
                <a:gd name="T1" fmla="*/ 8094842 h 8098790"/>
                <a:gd name="T2" fmla="*/ 11238329 w 11237595"/>
                <a:gd name="T3" fmla="*/ 8094842 h 8098790"/>
                <a:gd name="T4" fmla="*/ 11238329 w 11237595"/>
                <a:gd name="T5" fmla="*/ 0 h 8098790"/>
                <a:gd name="T6" fmla="*/ 0 w 11237595"/>
                <a:gd name="T7" fmla="*/ 0 h 8098790"/>
                <a:gd name="T8" fmla="*/ 0 w 11237595"/>
                <a:gd name="T9" fmla="*/ 8094842 h 8098790"/>
                <a:gd name="T10" fmla="*/ 0 60000 65536"/>
                <a:gd name="T11" fmla="*/ 0 60000 65536"/>
                <a:gd name="T12" fmla="*/ 0 60000 65536"/>
                <a:gd name="T13" fmla="*/ 0 60000 65536"/>
                <a:gd name="T14" fmla="*/ 0 60000 65536"/>
                <a:gd name="T15" fmla="*/ 0 w 11237595"/>
                <a:gd name="T16" fmla="*/ 0 h 8098790"/>
                <a:gd name="T17" fmla="*/ 11237595 w 11237595"/>
                <a:gd name="T18" fmla="*/ 8098790 h 8098790"/>
              </a:gdLst>
              <a:ahLst/>
              <a:cxnLst>
                <a:cxn ang="T10">
                  <a:pos x="T0" y="T1"/>
                </a:cxn>
                <a:cxn ang="T11">
                  <a:pos x="T2" y="T3"/>
                </a:cxn>
                <a:cxn ang="T12">
                  <a:pos x="T4" y="T5"/>
                </a:cxn>
                <a:cxn ang="T13">
                  <a:pos x="T6" y="T7"/>
                </a:cxn>
                <a:cxn ang="T14">
                  <a:pos x="T8" y="T9"/>
                </a:cxn>
              </a:cxnLst>
              <a:rect l="T15" t="T16" r="T17" b="T18"/>
              <a:pathLst>
                <a:path w="11237595" h="8098790">
                  <a:moveTo>
                    <a:pt x="0" y="8098650"/>
                  </a:moveTo>
                  <a:lnTo>
                    <a:pt x="11237061" y="8098650"/>
                  </a:lnTo>
                  <a:lnTo>
                    <a:pt x="11237061" y="0"/>
                  </a:lnTo>
                  <a:lnTo>
                    <a:pt x="0" y="0"/>
                  </a:lnTo>
                  <a:lnTo>
                    <a:pt x="0" y="8098650"/>
                  </a:lnTo>
                  <a:close/>
                </a:path>
              </a:pathLst>
            </a:custGeom>
            <a:solidFill>
              <a:srgbClr val="FCFBF4"/>
            </a:solidFill>
            <a:ln>
              <a:noFill/>
            </a:ln>
            <a:effectLst>
              <a:innerShdw blurRad="533400" dist="50800" dir="2700000">
                <a:schemeClr val="bg1">
                  <a:lumMod val="50000"/>
                  <a:alpha val="87000"/>
                </a:schemeClr>
              </a:innerShdw>
            </a:effectLst>
            <a:extLst/>
          </p:spPr>
          <p:txBody>
            <a:bodyPr lIns="0" tIns="0" rIns="0" bIns="0"/>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endParaRPr lang="es-AR" altLang="es-AR">
                <a:solidFill>
                  <a:prstClr val="black"/>
                </a:solidFill>
              </a:endParaRPr>
            </a:p>
          </p:txBody>
        </p:sp>
        <p:sp>
          <p:nvSpPr>
            <p:cNvPr id="9" name="object 3"/>
            <p:cNvSpPr>
              <a:spLocks/>
            </p:cNvSpPr>
            <p:nvPr/>
          </p:nvSpPr>
          <p:spPr bwMode="auto">
            <a:xfrm>
              <a:off x="0" y="0"/>
              <a:ext cx="2916437" cy="2965773"/>
            </a:xfrm>
            <a:custGeom>
              <a:avLst/>
              <a:gdLst>
                <a:gd name="T0" fmla="*/ 4216704 w 4218305"/>
                <a:gd name="T1" fmla="*/ 0 h 4218305"/>
                <a:gd name="T2" fmla="*/ 0 w 4218305"/>
                <a:gd name="T3" fmla="*/ 0 h 4218305"/>
                <a:gd name="T4" fmla="*/ 0 w 4218305"/>
                <a:gd name="T5" fmla="*/ 4216720 h 4218305"/>
                <a:gd name="T6" fmla="*/ 4216704 w 4218305"/>
                <a:gd name="T7" fmla="*/ 0 h 4218305"/>
                <a:gd name="T8" fmla="*/ 0 60000 65536"/>
                <a:gd name="T9" fmla="*/ 0 60000 65536"/>
                <a:gd name="T10" fmla="*/ 0 60000 65536"/>
                <a:gd name="T11" fmla="*/ 0 60000 65536"/>
                <a:gd name="T12" fmla="*/ 0 w 4218305"/>
                <a:gd name="T13" fmla="*/ 0 h 4218305"/>
                <a:gd name="T14" fmla="*/ 4218305 w 4218305"/>
                <a:gd name="T15" fmla="*/ 4218305 h 4218305"/>
              </a:gdLst>
              <a:ahLst/>
              <a:cxnLst>
                <a:cxn ang="T8">
                  <a:pos x="T0" y="T1"/>
                </a:cxn>
                <a:cxn ang="T9">
                  <a:pos x="T2" y="T3"/>
                </a:cxn>
                <a:cxn ang="T10">
                  <a:pos x="T4" y="T5"/>
                </a:cxn>
                <a:cxn ang="T11">
                  <a:pos x="T6" y="T7"/>
                </a:cxn>
              </a:cxnLst>
              <a:rect l="T12" t="T13" r="T14" b="T15"/>
              <a:pathLst>
                <a:path w="4218305" h="4218305">
                  <a:moveTo>
                    <a:pt x="4217974" y="0"/>
                  </a:moveTo>
                  <a:lnTo>
                    <a:pt x="0" y="0"/>
                  </a:lnTo>
                  <a:lnTo>
                    <a:pt x="0" y="4217987"/>
                  </a:lnTo>
                  <a:lnTo>
                    <a:pt x="4217974" y="0"/>
                  </a:lnTo>
                  <a:close/>
                </a:path>
              </a:pathLst>
            </a:custGeom>
            <a:solidFill>
              <a:srgbClr val="00B0F0"/>
            </a:solidFill>
            <a:ln>
              <a:noFill/>
            </a:ln>
            <a:effectLst>
              <a:innerShdw blurRad="114300">
                <a:prstClr val="black"/>
              </a:innerShdw>
            </a:effectLst>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endParaRPr lang="es-AR" altLang="es-AR">
                <a:solidFill>
                  <a:prstClr val="black"/>
                </a:solidFill>
              </a:endParaRPr>
            </a:p>
          </p:txBody>
        </p:sp>
        <p:sp>
          <p:nvSpPr>
            <p:cNvPr id="10" name="object 4"/>
            <p:cNvSpPr>
              <a:spLocks/>
            </p:cNvSpPr>
            <p:nvPr/>
          </p:nvSpPr>
          <p:spPr bwMode="auto">
            <a:xfrm>
              <a:off x="0" y="0"/>
              <a:ext cx="6675863" cy="6858000"/>
            </a:xfrm>
            <a:custGeom>
              <a:avLst/>
              <a:gdLst>
                <a:gd name="T0" fmla="*/ 0 w 9655175"/>
                <a:gd name="T1" fmla="*/ 0 h 9752965"/>
                <a:gd name="T2" fmla="*/ 0 w 9655175"/>
                <a:gd name="T3" fmla="*/ 9755088 h 9752965"/>
                <a:gd name="T4" fmla="*/ 9654591 w 9655175"/>
                <a:gd name="T5" fmla="*/ 9755088 h 9752965"/>
                <a:gd name="T6" fmla="*/ 0 w 9655175"/>
                <a:gd name="T7" fmla="*/ 0 h 9752965"/>
                <a:gd name="T8" fmla="*/ 0 60000 65536"/>
                <a:gd name="T9" fmla="*/ 0 60000 65536"/>
                <a:gd name="T10" fmla="*/ 0 60000 65536"/>
                <a:gd name="T11" fmla="*/ 0 60000 65536"/>
                <a:gd name="T12" fmla="*/ 0 w 9655175"/>
                <a:gd name="T13" fmla="*/ 0 h 9752965"/>
                <a:gd name="T14" fmla="*/ 9655175 w 9655175"/>
                <a:gd name="T15" fmla="*/ 9752965 h 9752965"/>
              </a:gdLst>
              <a:ahLst/>
              <a:cxnLst>
                <a:cxn ang="T8">
                  <a:pos x="T0" y="T1"/>
                </a:cxn>
                <a:cxn ang="T9">
                  <a:pos x="T2" y="T3"/>
                </a:cxn>
                <a:cxn ang="T10">
                  <a:pos x="T4" y="T5"/>
                </a:cxn>
                <a:cxn ang="T11">
                  <a:pos x="T6" y="T7"/>
                </a:cxn>
              </a:cxnLst>
              <a:rect l="T12" t="T13" r="T14" b="T15"/>
              <a:pathLst>
                <a:path w="9655175" h="9752965">
                  <a:moveTo>
                    <a:pt x="0" y="0"/>
                  </a:moveTo>
                  <a:lnTo>
                    <a:pt x="0" y="9752545"/>
                  </a:lnTo>
                  <a:lnTo>
                    <a:pt x="9654590" y="9752545"/>
                  </a:lnTo>
                  <a:lnTo>
                    <a:pt x="0" y="0"/>
                  </a:lnTo>
                  <a:close/>
                </a:path>
              </a:pathLst>
            </a:custGeom>
            <a:solidFill>
              <a:srgbClr val="0071BB"/>
            </a:solidFill>
            <a:ln>
              <a:noFill/>
            </a:ln>
            <a:effectLst>
              <a:innerShdw blurRad="114300">
                <a:prstClr val="black"/>
              </a:innerShdw>
            </a:effectLst>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endParaRPr lang="es-AR" altLang="es-AR">
                <a:solidFill>
                  <a:prstClr val="black"/>
                </a:solidFill>
              </a:endParaRPr>
            </a:p>
          </p:txBody>
        </p:sp>
        <p:sp>
          <p:nvSpPr>
            <p:cNvPr id="11" name="object 5"/>
            <p:cNvSpPr>
              <a:spLocks/>
            </p:cNvSpPr>
            <p:nvPr/>
          </p:nvSpPr>
          <p:spPr bwMode="auto">
            <a:xfrm>
              <a:off x="1074593" y="3994919"/>
              <a:ext cx="5601271" cy="2861965"/>
            </a:xfrm>
            <a:custGeom>
              <a:avLst/>
              <a:gdLst>
                <a:gd name="T0" fmla="*/ 4070307 w 8101330"/>
                <a:gd name="T1" fmla="*/ 0 h 4070984"/>
                <a:gd name="T2" fmla="*/ 0 w 8101330"/>
                <a:gd name="T3" fmla="*/ 4068448 h 4070984"/>
                <a:gd name="T4" fmla="*/ 8099588 w 8101330"/>
                <a:gd name="T5" fmla="*/ 4068448 h 4070984"/>
                <a:gd name="T6" fmla="*/ 4070307 w 8101330"/>
                <a:gd name="T7" fmla="*/ 0 h 4070984"/>
                <a:gd name="T8" fmla="*/ 0 60000 65536"/>
                <a:gd name="T9" fmla="*/ 0 60000 65536"/>
                <a:gd name="T10" fmla="*/ 0 60000 65536"/>
                <a:gd name="T11" fmla="*/ 0 60000 65536"/>
                <a:gd name="T12" fmla="*/ 0 w 8101330"/>
                <a:gd name="T13" fmla="*/ 0 h 4070984"/>
                <a:gd name="T14" fmla="*/ 8101330 w 8101330"/>
                <a:gd name="T15" fmla="*/ 4070984 h 4070984"/>
              </a:gdLst>
              <a:ahLst/>
              <a:cxnLst>
                <a:cxn ang="T8">
                  <a:pos x="T0" y="T1"/>
                </a:cxn>
                <a:cxn ang="T9">
                  <a:pos x="T2" y="T3"/>
                </a:cxn>
                <a:cxn ang="T10">
                  <a:pos x="T4" y="T5"/>
                </a:cxn>
                <a:cxn ang="T11">
                  <a:pos x="T6" y="T7"/>
                </a:cxn>
              </a:cxnLst>
              <a:rect l="T12" t="T13" r="T14" b="T15"/>
              <a:pathLst>
                <a:path w="8101330" h="4070984">
                  <a:moveTo>
                    <a:pt x="4070946" y="0"/>
                  </a:moveTo>
                  <a:lnTo>
                    <a:pt x="0" y="4070985"/>
                  </a:lnTo>
                  <a:lnTo>
                    <a:pt x="8100860" y="4070985"/>
                  </a:lnTo>
                  <a:lnTo>
                    <a:pt x="4070946" y="0"/>
                  </a:lnTo>
                  <a:close/>
                </a:path>
              </a:pathLst>
            </a:custGeom>
            <a:solidFill>
              <a:srgbClr val="0091D1"/>
            </a:solidFill>
            <a:ln>
              <a:noFill/>
            </a:ln>
            <a:effectLst>
              <a:innerShdw blurRad="114300">
                <a:prstClr val="black"/>
              </a:innerShdw>
            </a:effectLst>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endParaRPr lang="es-AR" altLang="es-AR">
                <a:solidFill>
                  <a:prstClr val="black"/>
                </a:solidFill>
              </a:endParaRPr>
            </a:p>
          </p:txBody>
        </p:sp>
        <p:sp>
          <p:nvSpPr>
            <p:cNvPr id="13" name="13 Rectángulo"/>
            <p:cNvSpPr/>
            <p:nvPr/>
          </p:nvSpPr>
          <p:spPr>
            <a:xfrm>
              <a:off x="2699792" y="1187460"/>
              <a:ext cx="5292080" cy="369332"/>
            </a:xfrm>
            <a:prstGeom prst="rect">
              <a:avLst/>
            </a:prstGeom>
          </p:spPr>
          <p:txBody>
            <a:bodyPr wrap="square">
              <a:spAutoFit/>
            </a:bodyPr>
            <a:lstStyle/>
            <a:p>
              <a:r>
                <a:rPr lang="es-AR" altLang="en-US" dirty="0">
                  <a:solidFill>
                    <a:prstClr val="black"/>
                  </a:solidFill>
                  <a:cs typeface="Arial" charset="0"/>
                </a:rPr>
                <a:t>Subsecretaría de Servicios Tecnológicos y Productivos</a:t>
              </a:r>
              <a:endParaRPr lang="es-AR" dirty="0">
                <a:solidFill>
                  <a:prstClr val="black"/>
                </a:solidFill>
              </a:endParaRPr>
            </a:p>
          </p:txBody>
        </p:sp>
        <p:pic>
          <p:nvPicPr>
            <p:cNvPr id="14" name="0 Imagen"/>
            <p:cNvPicPr/>
            <p:nvPr/>
          </p:nvPicPr>
          <p:blipFill>
            <a:blip r:embed="rId2" cstate="screen">
              <a:extLst>
                <a:ext uri="{28A0092B-C50C-407E-A947-70E740481C1C}">
                  <a14:useLocalDpi xmlns:a14="http://schemas.microsoft.com/office/drawing/2010/main"/>
                </a:ext>
              </a:extLst>
            </a:blip>
            <a:stretch>
              <a:fillRect/>
            </a:stretch>
          </p:blipFill>
          <p:spPr>
            <a:xfrm>
              <a:off x="6646822" y="159664"/>
              <a:ext cx="2296150" cy="409230"/>
            </a:xfrm>
            <a:prstGeom prst="rect">
              <a:avLst/>
            </a:prstGeom>
          </p:spPr>
        </p:pic>
        <p:pic>
          <p:nvPicPr>
            <p:cNvPr id="15" name="Imagen 1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99992" y="1844824"/>
              <a:ext cx="2736305" cy="2501902"/>
            </a:xfrm>
            <a:prstGeom prst="rect">
              <a:avLst/>
            </a:prstGeom>
          </p:spPr>
        </p:pic>
      </p:grpSp>
    </p:spTree>
    <p:extLst>
      <p:ext uri="{BB962C8B-B14F-4D97-AF65-F5344CB8AC3E}">
        <p14:creationId xmlns:p14="http://schemas.microsoft.com/office/powerpoint/2010/main" val="27203634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Holder 3"/>
          <p:cNvSpPr>
            <a:spLocks noGrp="1"/>
          </p:cNvSpPr>
          <p:nvPr>
            <p:ph type="body" idx="1"/>
          </p:nvPr>
        </p:nvSpPr>
        <p:spPr/>
        <p:txBody>
          <a:bodyPr/>
          <a:lstStyle>
            <a:lvl1pPr>
              <a:defRPr b="0" i="0">
                <a:solidFill>
                  <a:schemeClr val="tx1"/>
                </a:solidFill>
              </a:defRPr>
            </a:lvl1pPr>
          </a:lstStyle>
          <a:p>
            <a:endParaRPr/>
          </a:p>
        </p:txBody>
      </p:sp>
      <p:sp>
        <p:nvSpPr>
          <p:cNvPr id="8" name="Holder 2"/>
          <p:cNvSpPr>
            <a:spLocks noGrp="1"/>
          </p:cNvSpPr>
          <p:nvPr>
            <p:ph type="title"/>
          </p:nvPr>
        </p:nvSpPr>
        <p:spPr bwMode="auto">
          <a:xfrm>
            <a:off x="91664" y="864612"/>
            <a:ext cx="120000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Tree>
    <p:extLst>
      <p:ext uri="{BB962C8B-B14F-4D97-AF65-F5344CB8AC3E}">
        <p14:creationId xmlns:p14="http://schemas.microsoft.com/office/powerpoint/2010/main" val="41643627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Holder 3"/>
          <p:cNvSpPr>
            <a:spLocks noGrp="1"/>
          </p:cNvSpPr>
          <p:nvPr>
            <p:ph sz="half" idx="2"/>
          </p:nvPr>
        </p:nvSpPr>
        <p:spPr>
          <a:xfrm>
            <a:off x="91665" y="1577340"/>
            <a:ext cx="11999999" cy="5020012"/>
          </a:xfrm>
          <a:prstGeom prst="rect">
            <a:avLst/>
          </a:prstGeom>
        </p:spPr>
        <p:txBody>
          <a:bodyPr>
            <a:normAutofit/>
          </a:bodyPr>
          <a:lstStyle>
            <a:lvl1pPr>
              <a:spcBef>
                <a:spcPts val="0"/>
              </a:spcBef>
              <a:spcAft>
                <a:spcPts val="600"/>
              </a:spcAft>
              <a:defRPr/>
            </a:lvl1pPr>
          </a:lstStyle>
          <a:p>
            <a:endParaRPr/>
          </a:p>
        </p:txBody>
      </p:sp>
      <p:sp>
        <p:nvSpPr>
          <p:cNvPr id="10" name="Holder 2"/>
          <p:cNvSpPr>
            <a:spLocks noGrp="1"/>
          </p:cNvSpPr>
          <p:nvPr>
            <p:ph type="title"/>
          </p:nvPr>
        </p:nvSpPr>
        <p:spPr bwMode="auto">
          <a:xfrm>
            <a:off x="91664" y="864612"/>
            <a:ext cx="120000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Tree>
    <p:extLst>
      <p:ext uri="{BB962C8B-B14F-4D97-AF65-F5344CB8AC3E}">
        <p14:creationId xmlns:p14="http://schemas.microsoft.com/office/powerpoint/2010/main" val="42109206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Holder 3"/>
          <p:cNvSpPr>
            <a:spLocks noGrp="1"/>
          </p:cNvSpPr>
          <p:nvPr>
            <p:ph sz="half" idx="2"/>
          </p:nvPr>
        </p:nvSpPr>
        <p:spPr>
          <a:xfrm>
            <a:off x="609600" y="1577340"/>
            <a:ext cx="5303520" cy="4587964"/>
          </a:xfrm>
          <a:prstGeom prst="rect">
            <a:avLst/>
          </a:prstGeom>
        </p:spPr>
        <p:txBody>
          <a:bodyPr/>
          <a:lstStyle>
            <a:lvl1pPr>
              <a:defRPr/>
            </a:lvl1pPr>
          </a:lstStyle>
          <a:p>
            <a:endParaRPr/>
          </a:p>
        </p:txBody>
      </p:sp>
      <p:sp>
        <p:nvSpPr>
          <p:cNvPr id="4" name="Holder 4"/>
          <p:cNvSpPr>
            <a:spLocks noGrp="1"/>
          </p:cNvSpPr>
          <p:nvPr>
            <p:ph sz="half" idx="3"/>
          </p:nvPr>
        </p:nvSpPr>
        <p:spPr>
          <a:xfrm>
            <a:off x="6278880" y="1577340"/>
            <a:ext cx="5303520" cy="4587964"/>
          </a:xfrm>
          <a:prstGeom prst="rect">
            <a:avLst/>
          </a:prstGeom>
        </p:spPr>
        <p:txBody>
          <a:bodyPr/>
          <a:lstStyle>
            <a:lvl1pPr>
              <a:defRPr/>
            </a:lvl1pPr>
          </a:lstStyle>
          <a:p>
            <a:endParaRPr/>
          </a:p>
        </p:txBody>
      </p:sp>
      <p:sp>
        <p:nvSpPr>
          <p:cNvPr id="9" name="Holder 2"/>
          <p:cNvSpPr>
            <a:spLocks noGrp="1"/>
          </p:cNvSpPr>
          <p:nvPr>
            <p:ph type="title"/>
          </p:nvPr>
        </p:nvSpPr>
        <p:spPr bwMode="auto">
          <a:xfrm>
            <a:off x="610196" y="864612"/>
            <a:ext cx="1097161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Tree>
    <p:extLst>
      <p:ext uri="{BB962C8B-B14F-4D97-AF65-F5344CB8AC3E}">
        <p14:creationId xmlns:p14="http://schemas.microsoft.com/office/powerpoint/2010/main" val="20003599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4BFE74B8-075D-443F-8D79-903CCC5C4381}" type="datetimeFigureOut">
              <a:rPr lang="es-ES" smtClean="0"/>
              <a:t>13/03/2018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F43C1EF-819A-4938-A2B3-009DC023DBAA}" type="slidenum">
              <a:rPr lang="es-ES" smtClean="0"/>
              <a:t>‹Nº›</a:t>
            </a:fld>
            <a:endParaRPr lang="es-ES"/>
          </a:p>
        </p:txBody>
      </p:sp>
    </p:spTree>
    <p:extLst>
      <p:ext uri="{BB962C8B-B14F-4D97-AF65-F5344CB8AC3E}">
        <p14:creationId xmlns:p14="http://schemas.microsoft.com/office/powerpoint/2010/main" val="9119064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4BFE74B8-075D-443F-8D79-903CCC5C4381}" type="datetimeFigureOut">
              <a:rPr lang="es-ES" smtClean="0"/>
              <a:t>13/03/2018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F43C1EF-819A-4938-A2B3-009DC023DBAA}" type="slidenum">
              <a:rPr lang="es-ES" smtClean="0"/>
              <a:t>‹Nº›</a:t>
            </a:fld>
            <a:endParaRPr lang="es-ES"/>
          </a:p>
        </p:txBody>
      </p:sp>
    </p:spTree>
    <p:extLst>
      <p:ext uri="{BB962C8B-B14F-4D97-AF65-F5344CB8AC3E}">
        <p14:creationId xmlns:p14="http://schemas.microsoft.com/office/powerpoint/2010/main" val="2578757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4BFE74B8-075D-443F-8D79-903CCC5C4381}" type="datetimeFigureOut">
              <a:rPr lang="es-ES" smtClean="0"/>
              <a:t>13/03/2018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F43C1EF-819A-4938-A2B3-009DC023DBAA}" type="slidenum">
              <a:rPr lang="es-ES" smtClean="0"/>
              <a:t>‹Nº›</a:t>
            </a:fld>
            <a:endParaRPr lang="es-ES"/>
          </a:p>
        </p:txBody>
      </p:sp>
    </p:spTree>
    <p:extLst>
      <p:ext uri="{BB962C8B-B14F-4D97-AF65-F5344CB8AC3E}">
        <p14:creationId xmlns:p14="http://schemas.microsoft.com/office/powerpoint/2010/main" val="3428709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B61BEF0D-F0BB-DE4B-95CE-6DB70DBA9567}" type="datetimeFigureOut">
              <a:rPr lang="en-US" smtClean="0"/>
              <a:pPr/>
              <a:t>3/13/2018</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3602636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4BFE74B8-075D-443F-8D79-903CCC5C4381}" type="datetimeFigureOut">
              <a:rPr lang="es-ES" smtClean="0"/>
              <a:t>13/03/2018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DF43C1EF-819A-4938-A2B3-009DC023DBAA}" type="slidenum">
              <a:rPr lang="es-ES" smtClean="0"/>
              <a:t>‹Nº›</a:t>
            </a:fld>
            <a:endParaRPr lang="es-ES"/>
          </a:p>
        </p:txBody>
      </p:sp>
    </p:spTree>
    <p:extLst>
      <p:ext uri="{BB962C8B-B14F-4D97-AF65-F5344CB8AC3E}">
        <p14:creationId xmlns:p14="http://schemas.microsoft.com/office/powerpoint/2010/main" val="20554247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4BFE74B8-075D-443F-8D79-903CCC5C4381}" type="datetimeFigureOut">
              <a:rPr lang="es-ES" smtClean="0"/>
              <a:t>13/03/2018</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DF43C1EF-819A-4938-A2B3-009DC023DBAA}" type="slidenum">
              <a:rPr lang="es-ES" smtClean="0"/>
              <a:t>‹Nº›</a:t>
            </a:fld>
            <a:endParaRPr lang="es-ES"/>
          </a:p>
        </p:txBody>
      </p:sp>
    </p:spTree>
    <p:extLst>
      <p:ext uri="{BB962C8B-B14F-4D97-AF65-F5344CB8AC3E}">
        <p14:creationId xmlns:p14="http://schemas.microsoft.com/office/powerpoint/2010/main" val="16894382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4BFE74B8-075D-443F-8D79-903CCC5C4381}" type="datetimeFigureOut">
              <a:rPr lang="es-ES" smtClean="0"/>
              <a:t>13/03/2018</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DF43C1EF-819A-4938-A2B3-009DC023DBAA}" type="slidenum">
              <a:rPr lang="es-ES" smtClean="0"/>
              <a:t>‹Nº›</a:t>
            </a:fld>
            <a:endParaRPr lang="es-ES"/>
          </a:p>
        </p:txBody>
      </p:sp>
    </p:spTree>
    <p:extLst>
      <p:ext uri="{BB962C8B-B14F-4D97-AF65-F5344CB8AC3E}">
        <p14:creationId xmlns:p14="http://schemas.microsoft.com/office/powerpoint/2010/main" val="3465315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BFE74B8-075D-443F-8D79-903CCC5C4381}" type="datetimeFigureOut">
              <a:rPr lang="es-ES" smtClean="0"/>
              <a:t>13/03/2018</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DF43C1EF-819A-4938-A2B3-009DC023DBAA}" type="slidenum">
              <a:rPr lang="es-ES" smtClean="0"/>
              <a:t>‹Nº›</a:t>
            </a:fld>
            <a:endParaRPr lang="es-ES"/>
          </a:p>
        </p:txBody>
      </p:sp>
    </p:spTree>
    <p:extLst>
      <p:ext uri="{BB962C8B-B14F-4D97-AF65-F5344CB8AC3E}">
        <p14:creationId xmlns:p14="http://schemas.microsoft.com/office/powerpoint/2010/main" val="42640373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4BFE74B8-075D-443F-8D79-903CCC5C4381}" type="datetimeFigureOut">
              <a:rPr lang="es-ES" smtClean="0"/>
              <a:t>13/03/2018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DF43C1EF-819A-4938-A2B3-009DC023DBAA}" type="slidenum">
              <a:rPr lang="es-ES" smtClean="0"/>
              <a:t>‹Nº›</a:t>
            </a:fld>
            <a:endParaRPr lang="es-ES"/>
          </a:p>
        </p:txBody>
      </p:sp>
    </p:spTree>
    <p:extLst>
      <p:ext uri="{BB962C8B-B14F-4D97-AF65-F5344CB8AC3E}">
        <p14:creationId xmlns:p14="http://schemas.microsoft.com/office/powerpoint/2010/main" val="4930820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4BFE74B8-075D-443F-8D79-903CCC5C4381}" type="datetimeFigureOut">
              <a:rPr lang="es-ES" smtClean="0"/>
              <a:t>13/03/2018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DF43C1EF-819A-4938-A2B3-009DC023DBAA}" type="slidenum">
              <a:rPr lang="es-ES" smtClean="0"/>
              <a:t>‹Nº›</a:t>
            </a:fld>
            <a:endParaRPr lang="es-ES"/>
          </a:p>
        </p:txBody>
      </p:sp>
    </p:spTree>
    <p:extLst>
      <p:ext uri="{BB962C8B-B14F-4D97-AF65-F5344CB8AC3E}">
        <p14:creationId xmlns:p14="http://schemas.microsoft.com/office/powerpoint/2010/main" val="3946854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4BFE74B8-075D-443F-8D79-903CCC5C4381}" type="datetimeFigureOut">
              <a:rPr lang="es-ES" smtClean="0"/>
              <a:t>13/03/2018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F43C1EF-819A-4938-A2B3-009DC023DBAA}" type="slidenum">
              <a:rPr lang="es-ES" smtClean="0"/>
              <a:t>‹Nº›</a:t>
            </a:fld>
            <a:endParaRPr lang="es-ES"/>
          </a:p>
        </p:txBody>
      </p:sp>
    </p:spTree>
    <p:extLst>
      <p:ext uri="{BB962C8B-B14F-4D97-AF65-F5344CB8AC3E}">
        <p14:creationId xmlns:p14="http://schemas.microsoft.com/office/powerpoint/2010/main" val="3217046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4BFE74B8-075D-443F-8D79-903CCC5C4381}" type="datetimeFigureOut">
              <a:rPr lang="es-ES" smtClean="0"/>
              <a:t>13/03/2018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F43C1EF-819A-4938-A2B3-009DC023DBAA}" type="slidenum">
              <a:rPr lang="es-ES" smtClean="0"/>
              <a:t>‹Nº›</a:t>
            </a:fld>
            <a:endParaRPr lang="es-ES"/>
          </a:p>
        </p:txBody>
      </p:sp>
    </p:spTree>
    <p:extLst>
      <p:ext uri="{BB962C8B-B14F-4D97-AF65-F5344CB8AC3E}">
        <p14:creationId xmlns:p14="http://schemas.microsoft.com/office/powerpoint/2010/main" val="28381087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7" name="Holder 2"/>
          <p:cNvSpPr>
            <a:spLocks noGrp="1"/>
          </p:cNvSpPr>
          <p:nvPr>
            <p:ph type="title"/>
          </p:nvPr>
        </p:nvSpPr>
        <p:spPr bwMode="auto">
          <a:xfrm>
            <a:off x="610196" y="864612"/>
            <a:ext cx="1097161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Tree>
    <p:extLst>
      <p:ext uri="{BB962C8B-B14F-4D97-AF65-F5344CB8AC3E}">
        <p14:creationId xmlns:p14="http://schemas.microsoft.com/office/powerpoint/2010/main" val="28050882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B61BEF0D-F0BB-DE4B-95CE-6DB70DBA9567}" type="datetimeFigureOut">
              <a:rPr lang="en-US" smtClean="0"/>
              <a:pPr/>
              <a:t>3/13/2018</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139106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B61BEF0D-F0BB-DE4B-95CE-6DB70DBA9567}" type="datetimeFigureOut">
              <a:rPr lang="en-US" smtClean="0"/>
              <a:pPr/>
              <a:t>3/13/2018</a:t>
            </a:fld>
            <a:endParaRPr lang="en-US" dirty="0"/>
          </a:p>
        </p:txBody>
      </p:sp>
      <p:sp>
        <p:nvSpPr>
          <p:cNvPr id="6" name="Marcador de pie de página 5"/>
          <p:cNvSpPr>
            <a:spLocks noGrp="1"/>
          </p:cNvSpPr>
          <p:nvPr>
            <p:ph type="ftr" sz="quarter" idx="11"/>
          </p:nvPr>
        </p:nvSpPr>
        <p:spPr/>
        <p:txBody>
          <a:bodyPr/>
          <a:lstStyle/>
          <a:p>
            <a:endParaRPr lang="en-US" dirty="0"/>
          </a:p>
        </p:txBody>
      </p:sp>
      <p:sp>
        <p:nvSpPr>
          <p:cNvPr id="7" name="Marcador de número de diapositiva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9727479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D4E54B09-E178-460F-B46D-023FA9745608}" type="datetimeFigureOut">
              <a:rPr lang="en-US" smtClean="0">
                <a:solidFill>
                  <a:prstClr val="black"/>
                </a:solidFill>
              </a:rPr>
              <a:pPr/>
              <a:t>3/13/2018</a:t>
            </a:fld>
            <a:endParaRPr lang="en-US" dirty="0">
              <a:solidFill>
                <a:prstClr val="black"/>
              </a:solidFill>
            </a:endParaRPr>
          </a:p>
        </p:txBody>
      </p:sp>
      <p:sp>
        <p:nvSpPr>
          <p:cNvPr id="8" name="Marcador de pie de página 7"/>
          <p:cNvSpPr>
            <a:spLocks noGrp="1"/>
          </p:cNvSpPr>
          <p:nvPr>
            <p:ph type="ftr" sz="quarter" idx="11"/>
          </p:nvPr>
        </p:nvSpPr>
        <p:spPr/>
        <p:txBody>
          <a:bodyPr/>
          <a:lstStyle/>
          <a:p>
            <a:endParaRPr lang="en-US" dirty="0">
              <a:solidFill>
                <a:prstClr val="black"/>
              </a:solidFill>
            </a:endParaRPr>
          </a:p>
        </p:txBody>
      </p:sp>
      <p:sp>
        <p:nvSpPr>
          <p:cNvPr id="9" name="Marcador de número de diapositiva 8"/>
          <p:cNvSpPr>
            <a:spLocks noGrp="1"/>
          </p:cNvSpPr>
          <p:nvPr>
            <p:ph type="sldNum" sz="quarter" idx="12"/>
          </p:nvPr>
        </p:nvSpPr>
        <p:spPr/>
        <p:txBody>
          <a:bodyPr/>
          <a:lstStyle/>
          <a:p>
            <a:fld id="{4FAB73BC-B049-4115-A692-8D63A059BFB8}" type="slidenum">
              <a:rPr lang="en-US" smtClean="0">
                <a:solidFill>
                  <a:prstClr val="black"/>
                </a:solidFill>
              </a:rPr>
              <a:pPr/>
              <a:t>‹Nº›</a:t>
            </a:fld>
            <a:endParaRPr lang="en-US" dirty="0">
              <a:solidFill>
                <a:prstClr val="black"/>
              </a:solidFill>
            </a:endParaRPr>
          </a:p>
        </p:txBody>
      </p:sp>
    </p:spTree>
    <p:extLst>
      <p:ext uri="{BB962C8B-B14F-4D97-AF65-F5344CB8AC3E}">
        <p14:creationId xmlns:p14="http://schemas.microsoft.com/office/powerpoint/2010/main" val="12342004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B61BEF0D-F0BB-DE4B-95CE-6DB70DBA9567}" type="datetimeFigureOut">
              <a:rPr lang="en-US" smtClean="0"/>
              <a:pPr/>
              <a:t>3/13/2018</a:t>
            </a:fld>
            <a:endParaRPr lang="en-US" dirty="0"/>
          </a:p>
        </p:txBody>
      </p:sp>
      <p:sp>
        <p:nvSpPr>
          <p:cNvPr id="4" name="Marcador de pie de página 3"/>
          <p:cNvSpPr>
            <a:spLocks noGrp="1"/>
          </p:cNvSpPr>
          <p:nvPr>
            <p:ph type="ftr" sz="quarter" idx="11"/>
          </p:nvPr>
        </p:nvSpPr>
        <p:spPr/>
        <p:txBody>
          <a:bodyPr/>
          <a:lstStyle/>
          <a:p>
            <a:endParaRPr lang="en-US" dirty="0"/>
          </a:p>
        </p:txBody>
      </p:sp>
      <p:sp>
        <p:nvSpPr>
          <p:cNvPr id="5" name="Marcador de número de diapositiva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143004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61BEF0D-F0BB-DE4B-95CE-6DB70DBA9567}" type="datetimeFigureOut">
              <a:rPr lang="en-US" smtClean="0"/>
              <a:pPr/>
              <a:t>3/13/2018</a:t>
            </a:fld>
            <a:endParaRPr lang="en-US" dirty="0"/>
          </a:p>
        </p:txBody>
      </p:sp>
      <p:sp>
        <p:nvSpPr>
          <p:cNvPr id="3" name="Marcador de pie de página 2"/>
          <p:cNvSpPr>
            <a:spLocks noGrp="1"/>
          </p:cNvSpPr>
          <p:nvPr>
            <p:ph type="ftr" sz="quarter" idx="11"/>
          </p:nvPr>
        </p:nvSpPr>
        <p:spPr/>
        <p:txBody>
          <a:bodyPr/>
          <a:lstStyle/>
          <a:p>
            <a:endParaRPr lang="en-US" dirty="0"/>
          </a:p>
        </p:txBody>
      </p:sp>
      <p:sp>
        <p:nvSpPr>
          <p:cNvPr id="4" name="Marcador de número de diapositiva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068249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B61BEF0D-F0BB-DE4B-95CE-6DB70DBA9567}" type="datetimeFigureOut">
              <a:rPr lang="en-US" smtClean="0"/>
              <a:pPr/>
              <a:t>3/13/2018</a:t>
            </a:fld>
            <a:endParaRPr lang="en-US" dirty="0"/>
          </a:p>
        </p:txBody>
      </p:sp>
      <p:sp>
        <p:nvSpPr>
          <p:cNvPr id="6" name="Marcador de pie de página 5"/>
          <p:cNvSpPr>
            <a:spLocks noGrp="1"/>
          </p:cNvSpPr>
          <p:nvPr>
            <p:ph type="ftr" sz="quarter" idx="11"/>
          </p:nvPr>
        </p:nvSpPr>
        <p:spPr/>
        <p:txBody>
          <a:bodyPr/>
          <a:lstStyle/>
          <a:p>
            <a:endParaRPr lang="en-US" dirty="0"/>
          </a:p>
        </p:txBody>
      </p:sp>
      <p:sp>
        <p:nvSpPr>
          <p:cNvPr id="7" name="Marcador de número de diapositiva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3543944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B61BEF0D-F0BB-DE4B-95CE-6DB70DBA9567}" type="datetimeFigureOut">
              <a:rPr lang="en-US" smtClean="0"/>
              <a:pPr/>
              <a:t>3/13/2018</a:t>
            </a:fld>
            <a:endParaRPr lang="en-US" dirty="0"/>
          </a:p>
        </p:txBody>
      </p:sp>
      <p:sp>
        <p:nvSpPr>
          <p:cNvPr id="6" name="Marcador de pie de página 5"/>
          <p:cNvSpPr>
            <a:spLocks noGrp="1"/>
          </p:cNvSpPr>
          <p:nvPr>
            <p:ph type="ftr" sz="quarter" idx="11"/>
          </p:nvPr>
        </p:nvSpPr>
        <p:spPr/>
        <p:txBody>
          <a:bodyPr/>
          <a:lstStyle/>
          <a:p>
            <a:endParaRPr lang="en-US" dirty="0"/>
          </a:p>
        </p:txBody>
      </p:sp>
      <p:sp>
        <p:nvSpPr>
          <p:cNvPr id="7" name="Marcador de número de diapositiva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1752787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FE74B8-075D-443F-8D79-903CCC5C4381}" type="datetimeFigureOut">
              <a:rPr lang="es-ES" smtClean="0"/>
              <a:t>13/03/2018</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43C1EF-819A-4938-A2B3-009DC023DBAA}" type="slidenum">
              <a:rPr lang="es-ES" smtClean="0"/>
              <a:t>‹Nº›</a:t>
            </a:fld>
            <a:endParaRPr lang="es-ES"/>
          </a:p>
        </p:txBody>
      </p:sp>
      <p:sp>
        <p:nvSpPr>
          <p:cNvPr id="7" name="object 2"/>
          <p:cNvSpPr>
            <a:spLocks/>
          </p:cNvSpPr>
          <p:nvPr userDrawn="1"/>
        </p:nvSpPr>
        <p:spPr bwMode="auto">
          <a:xfrm>
            <a:off x="-2978" y="-15970"/>
            <a:ext cx="4701819" cy="799419"/>
          </a:xfrm>
          <a:custGeom>
            <a:avLst/>
            <a:gdLst>
              <a:gd name="T0" fmla="*/ 0 w 11237595"/>
              <a:gd name="T1" fmla="*/ 8094842 h 8098790"/>
              <a:gd name="T2" fmla="*/ 11238329 w 11237595"/>
              <a:gd name="T3" fmla="*/ 8094842 h 8098790"/>
              <a:gd name="T4" fmla="*/ 11238329 w 11237595"/>
              <a:gd name="T5" fmla="*/ 0 h 8098790"/>
              <a:gd name="T6" fmla="*/ 0 w 11237595"/>
              <a:gd name="T7" fmla="*/ 0 h 8098790"/>
              <a:gd name="T8" fmla="*/ 0 w 11237595"/>
              <a:gd name="T9" fmla="*/ 8094842 h 8098790"/>
              <a:gd name="T10" fmla="*/ 0 60000 65536"/>
              <a:gd name="T11" fmla="*/ 0 60000 65536"/>
              <a:gd name="T12" fmla="*/ 0 60000 65536"/>
              <a:gd name="T13" fmla="*/ 0 60000 65536"/>
              <a:gd name="T14" fmla="*/ 0 60000 65536"/>
              <a:gd name="T15" fmla="*/ 0 w 11237595"/>
              <a:gd name="T16" fmla="*/ 0 h 8098790"/>
              <a:gd name="T17" fmla="*/ 11237595 w 11237595"/>
              <a:gd name="T18" fmla="*/ 8098790 h 8098790"/>
            </a:gdLst>
            <a:ahLst/>
            <a:cxnLst>
              <a:cxn ang="T10">
                <a:pos x="T0" y="T1"/>
              </a:cxn>
              <a:cxn ang="T11">
                <a:pos x="T2" y="T3"/>
              </a:cxn>
              <a:cxn ang="T12">
                <a:pos x="T4" y="T5"/>
              </a:cxn>
              <a:cxn ang="T13">
                <a:pos x="T6" y="T7"/>
              </a:cxn>
              <a:cxn ang="T14">
                <a:pos x="T8" y="T9"/>
              </a:cxn>
            </a:cxnLst>
            <a:rect l="T15" t="T16" r="T17" b="T18"/>
            <a:pathLst>
              <a:path w="11237595" h="8098790">
                <a:moveTo>
                  <a:pt x="0" y="8098650"/>
                </a:moveTo>
                <a:lnTo>
                  <a:pt x="11237061" y="8098650"/>
                </a:lnTo>
                <a:lnTo>
                  <a:pt x="11237061" y="0"/>
                </a:lnTo>
                <a:lnTo>
                  <a:pt x="0" y="0"/>
                </a:lnTo>
                <a:lnTo>
                  <a:pt x="0" y="8098650"/>
                </a:lnTo>
                <a:close/>
              </a:path>
            </a:pathLst>
          </a:custGeom>
          <a:solidFill>
            <a:srgbClr val="FCFBF4"/>
          </a:solidFill>
          <a:ln>
            <a:noFill/>
          </a:ln>
          <a:effectLst/>
          <a:extLst/>
        </p:spPr>
        <p:txBody>
          <a:bodyPr lIns="0" tIns="0" rIns="0" bIns="0"/>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endParaRPr lang="es-AR" altLang="es-AR">
              <a:solidFill>
                <a:prstClr val="black"/>
              </a:solidFill>
            </a:endParaRPr>
          </a:p>
        </p:txBody>
      </p:sp>
      <p:pic>
        <p:nvPicPr>
          <p:cNvPr id="8" name="0 Imagen"/>
          <p:cNvPicPr/>
          <p:nvPr userDrawn="1"/>
        </p:nvPicPr>
        <p:blipFill>
          <a:blip r:embed="rId18" cstate="screen">
            <a:extLst>
              <a:ext uri="{28A0092B-C50C-407E-A947-70E740481C1C}">
                <a14:useLocalDpi xmlns:a14="http://schemas.microsoft.com/office/drawing/2010/main"/>
              </a:ext>
            </a:extLst>
          </a:blip>
          <a:stretch>
            <a:fillRect/>
          </a:stretch>
        </p:blipFill>
        <p:spPr>
          <a:xfrm>
            <a:off x="8862430" y="159664"/>
            <a:ext cx="3061533" cy="409230"/>
          </a:xfrm>
          <a:prstGeom prst="rect">
            <a:avLst/>
          </a:prstGeom>
        </p:spPr>
      </p:pic>
      <p:pic>
        <p:nvPicPr>
          <p:cNvPr id="9" name="Imagen 8"/>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a:off x="3597301" y="9680"/>
            <a:ext cx="1084427" cy="756000"/>
          </a:xfrm>
          <a:prstGeom prst="rect">
            <a:avLst/>
          </a:prstGeom>
        </p:spPr>
      </p:pic>
      <p:pic>
        <p:nvPicPr>
          <p:cNvPr id="10" name="Imagen 9"/>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a:off x="3582053" y="25624"/>
            <a:ext cx="1104000" cy="757070"/>
          </a:xfrm>
          <a:prstGeom prst="rect">
            <a:avLst/>
          </a:prstGeom>
        </p:spPr>
      </p:pic>
    </p:spTree>
    <p:extLst>
      <p:ext uri="{BB962C8B-B14F-4D97-AF65-F5344CB8AC3E}">
        <p14:creationId xmlns:p14="http://schemas.microsoft.com/office/powerpoint/2010/main" val="477439969"/>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662" r:id="rId13"/>
    <p:sldLayoutId id="2147483664" r:id="rId14"/>
    <p:sldLayoutId id="2147483665" r:id="rId15"/>
    <p:sldLayoutId id="2147483666" r:id="rId16"/>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FE74B8-075D-443F-8D79-903CCC5C4381}" type="datetimeFigureOut">
              <a:rPr lang="es-ES" smtClean="0"/>
              <a:t>13/03/2018</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43C1EF-819A-4938-A2B3-009DC023DBAA}" type="slidenum">
              <a:rPr lang="es-ES" smtClean="0"/>
              <a:t>‹Nº›</a:t>
            </a:fld>
            <a:endParaRPr lang="es-ES"/>
          </a:p>
        </p:txBody>
      </p:sp>
    </p:spTree>
    <p:extLst>
      <p:ext uri="{BB962C8B-B14F-4D97-AF65-F5344CB8AC3E}">
        <p14:creationId xmlns:p14="http://schemas.microsoft.com/office/powerpoint/2010/main" val="233815143"/>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8.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5.emf"/><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623392" y="1650892"/>
            <a:ext cx="1954112" cy="584775"/>
          </a:xfrm>
          <a:prstGeom prst="rect">
            <a:avLst/>
          </a:prstGeom>
          <a:noFill/>
        </p:spPr>
        <p:txBody>
          <a:bodyPr wrap="square" rtlCol="0">
            <a:spAutoFit/>
          </a:bodyPr>
          <a:lstStyle/>
          <a:p>
            <a:r>
              <a:rPr lang="es-ES" sz="3200" b="1" dirty="0"/>
              <a:t>RUTINAS</a:t>
            </a:r>
          </a:p>
        </p:txBody>
      </p:sp>
      <p:sp>
        <p:nvSpPr>
          <p:cNvPr id="5" name="Título 1"/>
          <p:cNvSpPr txBox="1">
            <a:spLocks/>
          </p:cNvSpPr>
          <p:nvPr/>
        </p:nvSpPr>
        <p:spPr bwMode="auto">
          <a:xfrm>
            <a:off x="1981647" y="1125906"/>
            <a:ext cx="822870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lvl1pPr algn="ctr" rtl="0" eaLnBrk="0" fontAlgn="base" hangingPunct="0">
              <a:spcBef>
                <a:spcPct val="0"/>
              </a:spcBef>
              <a:spcAft>
                <a:spcPct val="0"/>
              </a:spcAft>
              <a:defRPr sz="2800">
                <a:solidFill>
                  <a:schemeClr val="tx2"/>
                </a:solidFill>
                <a:latin typeface="+mj-lt"/>
                <a:ea typeface="ＭＳ Ｐゴシック" pitchFamily="34" charset="-128"/>
                <a:cs typeface="ＭＳ Ｐゴシック" charset="0"/>
              </a:defRPr>
            </a:lvl1pPr>
            <a:lvl2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2pPr>
            <a:lvl3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3pPr>
            <a:lvl4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4pPr>
            <a:lvl5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5pPr>
            <a:lvl6pPr marL="321457"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6pPr>
            <a:lvl7pPr marL="642915"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7pPr>
            <a:lvl8pPr marL="964372"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8pPr>
            <a:lvl9pPr marL="1285829"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9pPr>
          </a:lstStyle>
          <a:p>
            <a:r>
              <a:rPr lang="es-ES" kern="0" dirty="0"/>
              <a:t>Diseño de Algoritmos</a:t>
            </a:r>
          </a:p>
        </p:txBody>
      </p:sp>
      <p:graphicFrame>
        <p:nvGraphicFramePr>
          <p:cNvPr id="3" name="Diagrama 2"/>
          <p:cNvGraphicFramePr/>
          <p:nvPr/>
        </p:nvGraphicFramePr>
        <p:xfrm>
          <a:off x="7886263" y="1249645"/>
          <a:ext cx="2324092" cy="13872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Tabla 9"/>
          <p:cNvGraphicFramePr>
            <a:graphicFrameLocks noGrp="1"/>
          </p:cNvGraphicFramePr>
          <p:nvPr>
            <p:extLst/>
          </p:nvPr>
        </p:nvGraphicFramePr>
        <p:xfrm>
          <a:off x="2351584" y="4221088"/>
          <a:ext cx="7560840" cy="1808304"/>
        </p:xfrm>
        <a:graphic>
          <a:graphicData uri="http://schemas.openxmlformats.org/drawingml/2006/table">
            <a:tbl>
              <a:tblPr firstRow="1" bandRow="1">
                <a:tableStyleId>{93296810-A885-4BE3-A3E7-6D5BEEA58F35}</a:tableStyleId>
              </a:tblPr>
              <a:tblGrid>
                <a:gridCol w="7560840">
                  <a:extLst>
                    <a:ext uri="{9D8B030D-6E8A-4147-A177-3AD203B41FA5}">
                      <a16:colId xmlns="" xmlns:a16="http://schemas.microsoft.com/office/drawing/2014/main" val="3671163980"/>
                    </a:ext>
                  </a:extLst>
                </a:gridCol>
              </a:tblGrid>
              <a:tr h="510056">
                <a:tc>
                  <a:txBody>
                    <a:bodyPr/>
                    <a:lstStyle/>
                    <a:p>
                      <a:pPr algn="ctr"/>
                      <a:r>
                        <a:rPr lang="es-ES" sz="2800" dirty="0"/>
                        <a:t>Ejemplo</a:t>
                      </a:r>
                    </a:p>
                  </a:txBody>
                  <a:tcPr/>
                </a:tc>
                <a:extLst>
                  <a:ext uri="{0D108BD9-81ED-4DB2-BD59-A6C34878D82A}">
                    <a16:rowId xmlns="" xmlns:a16="http://schemas.microsoft.com/office/drawing/2014/main" val="1676716415"/>
                  </a:ext>
                </a:extLst>
              </a:tr>
              <a:tr h="1290144">
                <a:tc>
                  <a:txBody>
                    <a:bodyPr/>
                    <a:lstStyle/>
                    <a:p>
                      <a:r>
                        <a:rPr lang="es-ES" sz="2000" b="1" i="0" u="none" strike="noStrike" baseline="0" dirty="0">
                          <a:solidFill>
                            <a:schemeClr val="dk1"/>
                          </a:solidFill>
                          <a:latin typeface="+mn-lt"/>
                          <a:ea typeface="+mn-ea"/>
                          <a:cs typeface="+mn-cs"/>
                        </a:rPr>
                        <a:t>Flotante </a:t>
                      </a:r>
                      <a:r>
                        <a:rPr lang="es-ES" sz="2000" b="1" i="0" u="none" strike="noStrike" baseline="0" dirty="0" err="1">
                          <a:solidFill>
                            <a:schemeClr val="dk1"/>
                          </a:solidFill>
                          <a:latin typeface="+mn-lt"/>
                          <a:ea typeface="+mn-ea"/>
                          <a:cs typeface="+mn-cs"/>
                        </a:rPr>
                        <a:t>SumarPrecioProductos</a:t>
                      </a:r>
                      <a:r>
                        <a:rPr lang="es-ES" sz="2000" b="1" i="0" u="none" strike="noStrike" baseline="0" dirty="0">
                          <a:solidFill>
                            <a:schemeClr val="dk1"/>
                          </a:solidFill>
                          <a:latin typeface="+mn-lt"/>
                          <a:ea typeface="+mn-ea"/>
                          <a:cs typeface="+mn-cs"/>
                        </a:rPr>
                        <a:t>(precioProducto1, precioProducto2)</a:t>
                      </a:r>
                    </a:p>
                    <a:p>
                      <a:r>
                        <a:rPr lang="es-ES" sz="2000" b="1" i="0" u="none" strike="noStrike" baseline="0" dirty="0">
                          <a:solidFill>
                            <a:schemeClr val="dk1"/>
                          </a:solidFill>
                          <a:latin typeface="+mn-lt"/>
                          <a:ea typeface="+mn-ea"/>
                          <a:cs typeface="+mn-cs"/>
                        </a:rPr>
                        <a:t>     flotante suma = precioProducto1 + precioProducto2;</a:t>
                      </a:r>
                      <a:br>
                        <a:rPr lang="es-ES" sz="2000" b="1" i="0" u="none" strike="noStrike" baseline="0" dirty="0">
                          <a:solidFill>
                            <a:schemeClr val="dk1"/>
                          </a:solidFill>
                          <a:latin typeface="+mn-lt"/>
                          <a:ea typeface="+mn-ea"/>
                          <a:cs typeface="+mn-cs"/>
                        </a:rPr>
                      </a:br>
                      <a:r>
                        <a:rPr lang="es-ES" sz="2000" b="1" i="0" u="none" strike="noStrike" baseline="0" dirty="0">
                          <a:solidFill>
                            <a:schemeClr val="dk1"/>
                          </a:solidFill>
                          <a:latin typeface="+mn-lt"/>
                          <a:ea typeface="+mn-ea"/>
                          <a:cs typeface="+mn-cs"/>
                        </a:rPr>
                        <a:t>     </a:t>
                      </a:r>
                      <a:r>
                        <a:rPr lang="es-ES" sz="2000" b="1" i="0" u="none" strike="noStrike" baseline="0" dirty="0" err="1">
                          <a:solidFill>
                            <a:schemeClr val="dk1"/>
                          </a:solidFill>
                          <a:latin typeface="+mn-lt"/>
                          <a:ea typeface="+mn-ea"/>
                          <a:cs typeface="+mn-cs"/>
                        </a:rPr>
                        <a:t>return</a:t>
                      </a:r>
                      <a:r>
                        <a:rPr lang="es-ES" sz="2000" b="1" i="0" u="none" strike="noStrike" baseline="0" dirty="0">
                          <a:solidFill>
                            <a:schemeClr val="dk1"/>
                          </a:solidFill>
                          <a:latin typeface="+mn-lt"/>
                          <a:ea typeface="+mn-ea"/>
                          <a:cs typeface="+mn-cs"/>
                        </a:rPr>
                        <a:t> suma</a:t>
                      </a:r>
                    </a:p>
                  </a:txBody>
                  <a:tcPr/>
                </a:tc>
                <a:extLst>
                  <a:ext uri="{0D108BD9-81ED-4DB2-BD59-A6C34878D82A}">
                    <a16:rowId xmlns="" xmlns:a16="http://schemas.microsoft.com/office/drawing/2014/main" val="4052928291"/>
                  </a:ext>
                </a:extLst>
              </a:tr>
            </a:tbl>
          </a:graphicData>
        </a:graphic>
      </p:graphicFrame>
      <p:sp>
        <p:nvSpPr>
          <p:cNvPr id="2" name="CuadroTexto 1"/>
          <p:cNvSpPr txBox="1"/>
          <p:nvPr/>
        </p:nvSpPr>
        <p:spPr>
          <a:xfrm>
            <a:off x="2027547" y="2449883"/>
            <a:ext cx="8496945" cy="1200329"/>
          </a:xfrm>
          <a:prstGeom prst="rect">
            <a:avLst/>
          </a:prstGeom>
          <a:noFill/>
        </p:spPr>
        <p:txBody>
          <a:bodyPr wrap="square" rtlCol="0">
            <a:spAutoFit/>
          </a:bodyPr>
          <a:lstStyle/>
          <a:p>
            <a:pPr marL="342900" indent="-342900">
              <a:buFont typeface="Wingdings" panose="05000000000000000000" pitchFamily="2" charset="2"/>
              <a:buChar char="ü"/>
            </a:pPr>
            <a:r>
              <a:rPr lang="es-AR" sz="2400" b="1" dirty="0"/>
              <a:t>BLOQUE: </a:t>
            </a:r>
            <a:r>
              <a:rPr lang="es-AR" sz="2400" dirty="0"/>
              <a:t>Conjunto de Sentencias.</a:t>
            </a:r>
          </a:p>
          <a:p>
            <a:pPr marL="342900" indent="-342900">
              <a:buFont typeface="Wingdings" panose="05000000000000000000" pitchFamily="2" charset="2"/>
              <a:buChar char="ü"/>
            </a:pPr>
            <a:r>
              <a:rPr lang="es-AR" sz="2400" dirty="0"/>
              <a:t>Puede tener: </a:t>
            </a:r>
            <a:r>
              <a:rPr lang="es-AR" sz="2400" b="1" dirty="0"/>
              <a:t>valor de retorno </a:t>
            </a:r>
            <a:r>
              <a:rPr lang="es-AR" sz="2400" dirty="0"/>
              <a:t>y </a:t>
            </a:r>
            <a:r>
              <a:rPr lang="es-AR" sz="2400" b="1" dirty="0"/>
              <a:t>parámetros</a:t>
            </a:r>
            <a:r>
              <a:rPr lang="es-AR" sz="2400" dirty="0"/>
              <a:t>. </a:t>
            </a:r>
          </a:p>
          <a:p>
            <a:pPr marL="342900" indent="-342900">
              <a:buFont typeface="Wingdings" panose="05000000000000000000" pitchFamily="2" charset="2"/>
              <a:buChar char="ü"/>
            </a:pPr>
            <a:r>
              <a:rPr lang="es-AR" sz="2400" b="1" dirty="0"/>
              <a:t>Funciones</a:t>
            </a:r>
            <a:r>
              <a:rPr lang="es-AR" sz="2400" dirty="0"/>
              <a:t>: Rutina con parámetros</a:t>
            </a:r>
            <a:r>
              <a:rPr lang="es-ES" dirty="0"/>
              <a:t>.</a:t>
            </a:r>
          </a:p>
        </p:txBody>
      </p:sp>
    </p:spTree>
    <p:extLst>
      <p:ext uri="{BB962C8B-B14F-4D97-AF65-F5344CB8AC3E}">
        <p14:creationId xmlns:p14="http://schemas.microsoft.com/office/powerpoint/2010/main" val="3400829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17518" y="2800328"/>
            <a:ext cx="7402618" cy="4093428"/>
          </a:xfrm>
          <a:prstGeom prst="rect">
            <a:avLst/>
          </a:prstGeom>
          <a:noFill/>
        </p:spPr>
        <p:txBody>
          <a:bodyPr wrap="square" rtlCol="0">
            <a:spAutoFit/>
          </a:bodyPr>
          <a:lstStyle/>
          <a:p>
            <a:r>
              <a:rPr lang="es-ES" b="1" dirty="0">
                <a:latin typeface="Consolas" panose="020B0609020204030204" pitchFamily="49" charset="0"/>
              </a:rPr>
              <a:t>INICIO </a:t>
            </a:r>
            <a:r>
              <a:rPr lang="es-ES" dirty="0" err="1">
                <a:latin typeface="Consolas" panose="020B0609020204030204" pitchFamily="49" charset="0"/>
              </a:rPr>
              <a:t>aplicarDescuento</a:t>
            </a:r>
            <a:endParaRPr lang="es-ES" dirty="0">
              <a:latin typeface="Consolas" panose="020B0609020204030204" pitchFamily="49" charset="0"/>
            </a:endParaRPr>
          </a:p>
          <a:p>
            <a:r>
              <a:rPr lang="es-ES" dirty="0">
                <a:latin typeface="Consolas" panose="020B0609020204030204" pitchFamily="49" charset="0"/>
              </a:rPr>
              <a:t>   flotante </a:t>
            </a:r>
            <a:r>
              <a:rPr lang="es-ES" dirty="0" err="1">
                <a:latin typeface="Consolas" panose="020B0609020204030204" pitchFamily="49" charset="0"/>
              </a:rPr>
              <a:t>precioProd</a:t>
            </a:r>
            <a:r>
              <a:rPr lang="es-ES" dirty="0">
                <a:latin typeface="Consolas" panose="020B0609020204030204" pitchFamily="49" charset="0"/>
              </a:rPr>
              <a:t> = 450.80;</a:t>
            </a:r>
            <a:br>
              <a:rPr lang="es-ES" dirty="0">
                <a:latin typeface="Consolas" panose="020B0609020204030204" pitchFamily="49" charset="0"/>
              </a:rPr>
            </a:br>
            <a:r>
              <a:rPr lang="es-ES" dirty="0">
                <a:latin typeface="Consolas" panose="020B0609020204030204" pitchFamily="49" charset="0"/>
              </a:rPr>
              <a:t>   flotante </a:t>
            </a:r>
            <a:r>
              <a:rPr lang="es-ES" dirty="0" err="1">
                <a:latin typeface="Consolas" panose="020B0609020204030204" pitchFamily="49" charset="0"/>
              </a:rPr>
              <a:t>porcDesc</a:t>
            </a:r>
            <a:r>
              <a:rPr lang="es-ES" dirty="0">
                <a:latin typeface="Consolas" panose="020B0609020204030204" pitchFamily="49" charset="0"/>
              </a:rPr>
              <a:t> = 0.10;</a:t>
            </a:r>
          </a:p>
          <a:p>
            <a:r>
              <a:rPr lang="es-ES" dirty="0">
                <a:latin typeface="Consolas" panose="020B0609020204030204" pitchFamily="49" charset="0"/>
              </a:rPr>
              <a:t>   Booleano </a:t>
            </a:r>
            <a:r>
              <a:rPr lang="es-ES" dirty="0" err="1">
                <a:latin typeface="Consolas" panose="020B0609020204030204" pitchFamily="49" charset="0"/>
              </a:rPr>
              <a:t>tieneDescuento</a:t>
            </a:r>
            <a:r>
              <a:rPr lang="es-ES" dirty="0">
                <a:latin typeface="Consolas" panose="020B0609020204030204" pitchFamily="49" charset="0"/>
              </a:rPr>
              <a:t>=true;</a:t>
            </a:r>
          </a:p>
          <a:p>
            <a:pPr lvl="1"/>
            <a:r>
              <a:rPr lang="es-ES" sz="2000" b="1" dirty="0">
                <a:latin typeface="Consolas" panose="020B0609020204030204" pitchFamily="49" charset="0"/>
              </a:rPr>
              <a:t>SI (</a:t>
            </a:r>
            <a:r>
              <a:rPr lang="es-ES" sz="2000" b="1" dirty="0" err="1">
                <a:latin typeface="Consolas" panose="020B0609020204030204" pitchFamily="49" charset="0"/>
              </a:rPr>
              <a:t>tieneDescuento</a:t>
            </a:r>
            <a:r>
              <a:rPr lang="es-ES" sz="2000" b="1" dirty="0">
                <a:latin typeface="Consolas" panose="020B0609020204030204" pitchFamily="49" charset="0"/>
              </a:rPr>
              <a:t>==true)</a:t>
            </a:r>
          </a:p>
          <a:p>
            <a:pPr lvl="1"/>
            <a:r>
              <a:rPr lang="es-ES" sz="2000" b="1" dirty="0">
                <a:latin typeface="Consolas" panose="020B0609020204030204" pitchFamily="49" charset="0"/>
              </a:rPr>
              <a:t>ENTONCES</a:t>
            </a:r>
            <a:br>
              <a:rPr lang="es-ES" sz="2000" b="1" dirty="0">
                <a:latin typeface="Consolas" panose="020B0609020204030204" pitchFamily="49" charset="0"/>
              </a:rPr>
            </a:br>
            <a:r>
              <a:rPr lang="es-ES" sz="2000" b="1" dirty="0">
                <a:latin typeface="Consolas" panose="020B0609020204030204" pitchFamily="49" charset="0"/>
              </a:rPr>
              <a:t>	flotante </a:t>
            </a:r>
            <a:r>
              <a:rPr lang="es-ES" sz="2000" b="1" dirty="0" err="1">
                <a:latin typeface="Consolas" panose="020B0609020204030204" pitchFamily="49" charset="0"/>
              </a:rPr>
              <a:t>desc</a:t>
            </a:r>
            <a:r>
              <a:rPr lang="es-ES" sz="2000" b="1" dirty="0">
                <a:latin typeface="Consolas" panose="020B0609020204030204" pitchFamily="49" charset="0"/>
              </a:rPr>
              <a:t> = </a:t>
            </a:r>
            <a:r>
              <a:rPr lang="es-ES" sz="2000" b="1" dirty="0" err="1">
                <a:latin typeface="Consolas" panose="020B0609020204030204" pitchFamily="49" charset="0"/>
              </a:rPr>
              <a:t>precioProd</a:t>
            </a:r>
            <a:r>
              <a:rPr lang="es-ES" sz="2000" b="1" dirty="0">
                <a:latin typeface="Consolas" panose="020B0609020204030204" pitchFamily="49" charset="0"/>
              </a:rPr>
              <a:t>*</a:t>
            </a:r>
            <a:r>
              <a:rPr lang="es-ES" sz="2000" b="1" dirty="0" err="1">
                <a:latin typeface="Consolas" panose="020B0609020204030204" pitchFamily="49" charset="0"/>
              </a:rPr>
              <a:t>porcDesc</a:t>
            </a:r>
            <a:r>
              <a:rPr lang="es-ES" sz="2000" b="1" dirty="0">
                <a:latin typeface="Consolas" panose="020B0609020204030204" pitchFamily="49" charset="0"/>
              </a:rPr>
              <a:t>;</a:t>
            </a:r>
          </a:p>
          <a:p>
            <a:pPr lvl="1"/>
            <a:r>
              <a:rPr lang="es-ES" sz="2000" b="1" dirty="0">
                <a:latin typeface="Consolas" panose="020B0609020204030204" pitchFamily="49" charset="0"/>
              </a:rPr>
              <a:t>	flotante </a:t>
            </a:r>
            <a:r>
              <a:rPr lang="es-ES" sz="2000" b="1" dirty="0" err="1">
                <a:latin typeface="Consolas" panose="020B0609020204030204" pitchFamily="49" charset="0"/>
              </a:rPr>
              <a:t>nuevoPrecio</a:t>
            </a:r>
            <a:r>
              <a:rPr lang="es-ES" sz="2000" b="1" dirty="0">
                <a:latin typeface="Consolas" panose="020B0609020204030204" pitchFamily="49" charset="0"/>
              </a:rPr>
              <a:t> = </a:t>
            </a:r>
            <a:r>
              <a:rPr lang="es-ES" sz="2000" b="1" dirty="0" err="1">
                <a:latin typeface="Consolas" panose="020B0609020204030204" pitchFamily="49" charset="0"/>
              </a:rPr>
              <a:t>precioProd</a:t>
            </a:r>
            <a:r>
              <a:rPr lang="es-ES" sz="2000" b="1" dirty="0">
                <a:latin typeface="Consolas" panose="020B0609020204030204" pitchFamily="49" charset="0"/>
              </a:rPr>
              <a:t> - </a:t>
            </a:r>
            <a:r>
              <a:rPr lang="es-ES" sz="2000" b="1" dirty="0" err="1">
                <a:latin typeface="Consolas" panose="020B0609020204030204" pitchFamily="49" charset="0"/>
              </a:rPr>
              <a:t>desc</a:t>
            </a:r>
            <a:endParaRPr lang="es-ES" sz="2000" b="1" dirty="0">
              <a:latin typeface="Consolas" panose="020B0609020204030204" pitchFamily="49" charset="0"/>
            </a:endParaRPr>
          </a:p>
          <a:p>
            <a:pPr lvl="1"/>
            <a:r>
              <a:rPr lang="es-ES" sz="2000" b="1" dirty="0">
                <a:latin typeface="Consolas" panose="020B0609020204030204" pitchFamily="49" charset="0"/>
              </a:rPr>
              <a:t>	MOSTRAR “El precio nuevo es:” + </a:t>
            </a:r>
            <a:r>
              <a:rPr lang="es-ES" sz="2000" b="1" dirty="0" err="1">
                <a:latin typeface="Consolas" panose="020B0609020204030204" pitchFamily="49" charset="0"/>
              </a:rPr>
              <a:t>nuevoPrecio</a:t>
            </a:r>
            <a:endParaRPr lang="es-ES" sz="2000" b="1" dirty="0">
              <a:latin typeface="Consolas" panose="020B0609020204030204" pitchFamily="49" charset="0"/>
            </a:endParaRPr>
          </a:p>
          <a:p>
            <a:pPr lvl="1"/>
            <a:r>
              <a:rPr lang="es-ES" sz="2000" b="1" dirty="0">
                <a:latin typeface="Consolas" panose="020B0609020204030204" pitchFamily="49" charset="0"/>
              </a:rPr>
              <a:t>SINO</a:t>
            </a:r>
          </a:p>
          <a:p>
            <a:pPr lvl="1"/>
            <a:r>
              <a:rPr lang="es-ES" sz="2000" b="1" dirty="0">
                <a:latin typeface="Consolas" panose="020B0609020204030204" pitchFamily="49" charset="0"/>
              </a:rPr>
              <a:t>	MOSTAR “No aplica descuento”</a:t>
            </a:r>
            <a:br>
              <a:rPr lang="es-ES" sz="2000" b="1" dirty="0">
                <a:latin typeface="Consolas" panose="020B0609020204030204" pitchFamily="49" charset="0"/>
              </a:rPr>
            </a:br>
            <a:r>
              <a:rPr lang="es-ES" sz="2000" b="1" dirty="0">
                <a:latin typeface="Consolas" panose="020B0609020204030204" pitchFamily="49" charset="0"/>
              </a:rPr>
              <a:t>FIN SI</a:t>
            </a:r>
          </a:p>
          <a:p>
            <a:r>
              <a:rPr lang="es-ES" b="1" dirty="0">
                <a:latin typeface="Consolas" panose="020B0609020204030204" pitchFamily="49" charset="0"/>
              </a:rPr>
              <a:t>FIN</a:t>
            </a:r>
          </a:p>
        </p:txBody>
      </p:sp>
      <p:grpSp>
        <p:nvGrpSpPr>
          <p:cNvPr id="6" name="Grupo 5"/>
          <p:cNvGrpSpPr/>
          <p:nvPr/>
        </p:nvGrpSpPr>
        <p:grpSpPr>
          <a:xfrm>
            <a:off x="7551305" y="2492896"/>
            <a:ext cx="4608512" cy="4248471"/>
            <a:chOff x="7189313" y="1970358"/>
            <a:chExt cx="4608512" cy="4375492"/>
          </a:xfrm>
        </p:grpSpPr>
        <p:pic>
          <p:nvPicPr>
            <p:cNvPr id="2" name="Imagen 1"/>
            <p:cNvPicPr>
              <a:picLocks noChangeAspect="1"/>
            </p:cNvPicPr>
            <p:nvPr/>
          </p:nvPicPr>
          <p:blipFill rotWithShape="1">
            <a:blip r:embed="rId2"/>
            <a:srcRect r="4366"/>
            <a:stretch/>
          </p:blipFill>
          <p:spPr>
            <a:xfrm>
              <a:off x="7189313" y="1970358"/>
              <a:ext cx="4608512" cy="4375492"/>
            </a:xfrm>
            <a:prstGeom prst="rect">
              <a:avLst/>
            </a:prstGeom>
          </p:spPr>
        </p:pic>
        <p:sp>
          <p:nvSpPr>
            <p:cNvPr id="25" name="CuadroTexto 24"/>
            <p:cNvSpPr txBox="1"/>
            <p:nvPr/>
          </p:nvSpPr>
          <p:spPr>
            <a:xfrm>
              <a:off x="7824192" y="2155353"/>
              <a:ext cx="792088" cy="400110"/>
            </a:xfrm>
            <a:prstGeom prst="rect">
              <a:avLst/>
            </a:prstGeom>
            <a:solidFill>
              <a:srgbClr val="FCFBF4"/>
            </a:solidFill>
          </p:spPr>
          <p:txBody>
            <a:bodyPr wrap="square" rtlCol="0">
              <a:spAutoFit/>
            </a:bodyPr>
            <a:lstStyle/>
            <a:p>
              <a:r>
                <a:rPr lang="es-ES" sz="2000" b="1" dirty="0"/>
                <a:t>Inicio</a:t>
              </a:r>
            </a:p>
          </p:txBody>
        </p:sp>
        <p:sp>
          <p:nvSpPr>
            <p:cNvPr id="26" name="CuadroTexto 25"/>
            <p:cNvSpPr txBox="1"/>
            <p:nvPr/>
          </p:nvSpPr>
          <p:spPr>
            <a:xfrm>
              <a:off x="7608168" y="2985408"/>
              <a:ext cx="1224136" cy="400110"/>
            </a:xfrm>
            <a:prstGeom prst="rect">
              <a:avLst/>
            </a:prstGeom>
            <a:solidFill>
              <a:srgbClr val="FCFBF4"/>
            </a:solidFill>
          </p:spPr>
          <p:txBody>
            <a:bodyPr wrap="square" rtlCol="0">
              <a:spAutoFit/>
            </a:bodyPr>
            <a:lstStyle/>
            <a:p>
              <a:r>
                <a:rPr lang="es-ES" sz="2000" b="1" dirty="0"/>
                <a:t>Variables</a:t>
              </a:r>
            </a:p>
          </p:txBody>
        </p:sp>
        <p:sp>
          <p:nvSpPr>
            <p:cNvPr id="27" name="CuadroTexto 26"/>
            <p:cNvSpPr txBox="1"/>
            <p:nvPr/>
          </p:nvSpPr>
          <p:spPr>
            <a:xfrm>
              <a:off x="7608168" y="5229200"/>
              <a:ext cx="1224136" cy="400110"/>
            </a:xfrm>
            <a:prstGeom prst="rect">
              <a:avLst/>
            </a:prstGeom>
            <a:solidFill>
              <a:srgbClr val="FCFBF4"/>
            </a:solidFill>
          </p:spPr>
          <p:txBody>
            <a:bodyPr wrap="square" rtlCol="0">
              <a:spAutoFit/>
            </a:bodyPr>
            <a:lstStyle/>
            <a:p>
              <a:pPr algn="ctr"/>
              <a:r>
                <a:rPr lang="es-ES" sz="2000" b="1" dirty="0"/>
                <a:t>Acción</a:t>
              </a:r>
            </a:p>
          </p:txBody>
        </p:sp>
        <p:sp>
          <p:nvSpPr>
            <p:cNvPr id="28" name="CuadroTexto 27"/>
            <p:cNvSpPr txBox="1"/>
            <p:nvPr/>
          </p:nvSpPr>
          <p:spPr>
            <a:xfrm>
              <a:off x="10395013" y="4829090"/>
              <a:ext cx="1258796" cy="400110"/>
            </a:xfrm>
            <a:prstGeom prst="rect">
              <a:avLst/>
            </a:prstGeom>
            <a:solidFill>
              <a:srgbClr val="FCFBF4"/>
            </a:solidFill>
          </p:spPr>
          <p:txBody>
            <a:bodyPr wrap="square" rtlCol="0">
              <a:spAutoFit/>
            </a:bodyPr>
            <a:lstStyle/>
            <a:p>
              <a:pPr algn="ctr"/>
              <a:r>
                <a:rPr lang="es-ES" sz="2000" b="1" dirty="0"/>
                <a:t>Acción</a:t>
              </a:r>
            </a:p>
          </p:txBody>
        </p:sp>
        <p:sp>
          <p:nvSpPr>
            <p:cNvPr id="29" name="Rombo 28"/>
            <p:cNvSpPr/>
            <p:nvPr/>
          </p:nvSpPr>
          <p:spPr>
            <a:xfrm>
              <a:off x="7289362" y="3660523"/>
              <a:ext cx="1706291" cy="1039621"/>
            </a:xfrm>
            <a:prstGeom prst="diamond">
              <a:avLst/>
            </a:prstGeom>
          </p:spPr>
          <p:style>
            <a:lnRef idx="2">
              <a:schemeClr val="accent3">
                <a:shade val="50000"/>
              </a:schemeClr>
            </a:lnRef>
            <a:fillRef idx="1">
              <a:schemeClr val="accent3"/>
            </a:fillRef>
            <a:effectRef idx="0">
              <a:schemeClr val="accent3"/>
            </a:effectRef>
            <a:fontRef idx="minor">
              <a:schemeClr val="lt1"/>
            </a:fontRef>
          </p:style>
          <p:txBody>
            <a:bodyPr lIns="11431" tIns="333223" rIns="11430" bIns="333221" spcCol="1270" rtlCol="0" anchor="ctr"/>
            <a:lstStyle/>
            <a:p>
              <a:pPr algn="ctr" defTabSz="800100">
                <a:lnSpc>
                  <a:spcPct val="90000"/>
                </a:lnSpc>
                <a:spcAft>
                  <a:spcPct val="35000"/>
                </a:spcAft>
              </a:pPr>
              <a:endParaRPr lang="es-ES" sz="1800"/>
            </a:p>
          </p:txBody>
        </p:sp>
        <p:sp>
          <p:nvSpPr>
            <p:cNvPr id="30" name="CuadroTexto 29"/>
            <p:cNvSpPr txBox="1"/>
            <p:nvPr/>
          </p:nvSpPr>
          <p:spPr>
            <a:xfrm>
              <a:off x="7464152" y="3933056"/>
              <a:ext cx="1531501" cy="461665"/>
            </a:xfrm>
            <a:prstGeom prst="rect">
              <a:avLst/>
            </a:prstGeom>
            <a:noFill/>
          </p:spPr>
          <p:txBody>
            <a:bodyPr wrap="square" rtlCol="0">
              <a:spAutoFit/>
            </a:bodyPr>
            <a:lstStyle/>
            <a:p>
              <a:r>
                <a:rPr lang="es-ES" sz="2400" b="1" dirty="0"/>
                <a:t>Condición</a:t>
              </a:r>
            </a:p>
          </p:txBody>
        </p:sp>
      </p:grpSp>
      <p:grpSp>
        <p:nvGrpSpPr>
          <p:cNvPr id="35" name="Grupo 34"/>
          <p:cNvGrpSpPr/>
          <p:nvPr/>
        </p:nvGrpSpPr>
        <p:grpSpPr>
          <a:xfrm>
            <a:off x="569165" y="1885244"/>
            <a:ext cx="4680520" cy="915084"/>
            <a:chOff x="0" y="1510685"/>
            <a:chExt cx="5760640" cy="1031354"/>
          </a:xfrm>
        </p:grpSpPr>
        <p:sp>
          <p:nvSpPr>
            <p:cNvPr id="36" name="Rectángulo redondeado 35"/>
            <p:cNvSpPr/>
            <p:nvPr/>
          </p:nvSpPr>
          <p:spPr>
            <a:xfrm>
              <a:off x="0" y="1510685"/>
              <a:ext cx="5760640" cy="1031354"/>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37" name="CuadroTexto 36"/>
            <p:cNvSpPr txBox="1"/>
            <p:nvPr/>
          </p:nvSpPr>
          <p:spPr>
            <a:xfrm>
              <a:off x="50347" y="1561033"/>
              <a:ext cx="5533042" cy="9810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s-ES" sz="3200" kern="1200" dirty="0"/>
                <a:t>Selectivas o De Decisión</a:t>
              </a:r>
            </a:p>
          </p:txBody>
        </p:sp>
      </p:grpSp>
      <p:sp>
        <p:nvSpPr>
          <p:cNvPr id="38" name="CuadroTexto 37"/>
          <p:cNvSpPr txBox="1"/>
          <p:nvPr/>
        </p:nvSpPr>
        <p:spPr>
          <a:xfrm>
            <a:off x="5851689" y="2102094"/>
            <a:ext cx="3094501" cy="584775"/>
          </a:xfrm>
          <a:prstGeom prst="rect">
            <a:avLst/>
          </a:prstGeom>
          <a:noFill/>
        </p:spPr>
        <p:txBody>
          <a:bodyPr wrap="none" rtlCol="0">
            <a:spAutoFit/>
          </a:bodyPr>
          <a:lstStyle/>
          <a:p>
            <a:r>
              <a:rPr lang="es-ES" sz="3200" i="1" dirty="0">
                <a:ln w="0"/>
                <a:solidFill>
                  <a:schemeClr val="accent3">
                    <a:lumMod val="50000"/>
                  </a:schemeClr>
                </a:solidFill>
                <a:effectLst>
                  <a:outerShdw blurRad="38100" dist="25400" dir="5400000" algn="ctr" rotWithShape="0">
                    <a:srgbClr val="6E747A">
                      <a:alpha val="43000"/>
                    </a:srgbClr>
                  </a:outerShdw>
                </a:effectLst>
              </a:rPr>
              <a:t>Alternativa Doble</a:t>
            </a:r>
          </a:p>
        </p:txBody>
      </p:sp>
      <p:sp>
        <p:nvSpPr>
          <p:cNvPr id="39" name="Flecha izquierda 38"/>
          <p:cNvSpPr/>
          <p:nvPr/>
        </p:nvSpPr>
        <p:spPr>
          <a:xfrm flipH="1">
            <a:off x="5375920" y="2276873"/>
            <a:ext cx="475769" cy="216024"/>
          </a:xfrm>
          <a:prstGeom prst="leftArrow">
            <a:avLst/>
          </a:prstGeom>
          <a:solidFill>
            <a:srgbClr val="2A2A2A"/>
          </a:solidFill>
        </p:spPr>
        <p:style>
          <a:lnRef idx="2">
            <a:schemeClr val="dk1"/>
          </a:lnRef>
          <a:fillRef idx="1">
            <a:schemeClr val="lt1"/>
          </a:fillRef>
          <a:effectRef idx="0">
            <a:schemeClr val="dk1"/>
          </a:effectRef>
          <a:fontRef idx="minor">
            <a:schemeClr val="dk1"/>
          </a:fontRef>
        </p:style>
        <p:txBody>
          <a:bodyPr lIns="11431" tIns="333223" rIns="11430" bIns="333221" spcCol="1270" rtlCol="0" anchor="ctr"/>
          <a:lstStyle/>
          <a:p>
            <a:pPr algn="ctr" defTabSz="800100">
              <a:lnSpc>
                <a:spcPct val="90000"/>
              </a:lnSpc>
              <a:spcAft>
                <a:spcPct val="35000"/>
              </a:spcAft>
            </a:pPr>
            <a:endParaRPr lang="es-ES" sz="1800"/>
          </a:p>
        </p:txBody>
      </p:sp>
      <p:sp>
        <p:nvSpPr>
          <p:cNvPr id="40" name="CuadroTexto 39"/>
          <p:cNvSpPr txBox="1"/>
          <p:nvPr/>
        </p:nvSpPr>
        <p:spPr>
          <a:xfrm>
            <a:off x="3564525" y="1269986"/>
            <a:ext cx="6087476" cy="584775"/>
          </a:xfrm>
          <a:prstGeom prst="rect">
            <a:avLst/>
          </a:prstGeom>
          <a:noFill/>
        </p:spPr>
        <p:txBody>
          <a:bodyPr wrap="square" rtlCol="0">
            <a:spAutoFit/>
          </a:bodyPr>
          <a:lstStyle/>
          <a:p>
            <a:r>
              <a:rPr lang="es-ES" sz="3200" b="1" dirty="0"/>
              <a:t>ESTRUCTURAS DE CONTROL</a:t>
            </a:r>
          </a:p>
        </p:txBody>
      </p:sp>
      <p:sp>
        <p:nvSpPr>
          <p:cNvPr id="17" name="Título 1"/>
          <p:cNvSpPr txBox="1">
            <a:spLocks/>
          </p:cNvSpPr>
          <p:nvPr/>
        </p:nvSpPr>
        <p:spPr bwMode="auto">
          <a:xfrm>
            <a:off x="1981647" y="837873"/>
            <a:ext cx="822870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lvl1pPr algn="ctr" rtl="0" eaLnBrk="0" fontAlgn="base" hangingPunct="0">
              <a:spcBef>
                <a:spcPct val="0"/>
              </a:spcBef>
              <a:spcAft>
                <a:spcPct val="0"/>
              </a:spcAft>
              <a:defRPr sz="2800">
                <a:solidFill>
                  <a:schemeClr val="tx2"/>
                </a:solidFill>
                <a:latin typeface="+mj-lt"/>
                <a:ea typeface="ＭＳ Ｐゴシック" pitchFamily="34" charset="-128"/>
                <a:cs typeface="ＭＳ Ｐゴシック" charset="0"/>
              </a:defRPr>
            </a:lvl1pPr>
            <a:lvl2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2pPr>
            <a:lvl3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3pPr>
            <a:lvl4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4pPr>
            <a:lvl5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5pPr>
            <a:lvl6pPr marL="321457"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6pPr>
            <a:lvl7pPr marL="642915"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7pPr>
            <a:lvl8pPr marL="964372"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8pPr>
            <a:lvl9pPr marL="1285829"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9pPr>
          </a:lstStyle>
          <a:p>
            <a:r>
              <a:rPr lang="es-ES" kern="0" dirty="0"/>
              <a:t>Desarrollo de Programas</a:t>
            </a:r>
          </a:p>
        </p:txBody>
      </p:sp>
    </p:spTree>
    <p:extLst>
      <p:ext uri="{BB962C8B-B14F-4D97-AF65-F5344CB8AC3E}">
        <p14:creationId xmlns:p14="http://schemas.microsoft.com/office/powerpoint/2010/main" val="10545968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redondeado 3"/>
          <p:cNvSpPr/>
          <p:nvPr/>
        </p:nvSpPr>
        <p:spPr>
          <a:xfrm>
            <a:off x="417690" y="666044"/>
            <a:ext cx="4888088" cy="10103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p:cNvSpPr>
            <a:spLocks noGrp="1"/>
          </p:cNvSpPr>
          <p:nvPr>
            <p:ph type="title"/>
          </p:nvPr>
        </p:nvSpPr>
        <p:spPr>
          <a:xfrm>
            <a:off x="610196" y="864612"/>
            <a:ext cx="10971611" cy="609398"/>
          </a:xfrm>
        </p:spPr>
        <p:txBody>
          <a:bodyPr/>
          <a:lstStyle/>
          <a:p>
            <a:r>
              <a:rPr lang="es-ES" dirty="0" smtClean="0"/>
              <a:t>Que es una Rutina?</a:t>
            </a:r>
            <a:endParaRPr lang="es-ES" dirty="0"/>
          </a:p>
        </p:txBody>
      </p:sp>
      <p:sp>
        <p:nvSpPr>
          <p:cNvPr id="3" name="Rectángulo 2"/>
          <p:cNvSpPr/>
          <p:nvPr/>
        </p:nvSpPr>
        <p:spPr>
          <a:xfrm>
            <a:off x="417690" y="1676401"/>
            <a:ext cx="11356622" cy="2031325"/>
          </a:xfrm>
          <a:prstGeom prst="rect">
            <a:avLst/>
          </a:prstGeom>
        </p:spPr>
        <p:txBody>
          <a:bodyPr wrap="square">
            <a:spAutoFit/>
          </a:bodyPr>
          <a:lstStyle/>
          <a:p>
            <a:pPr marL="285750" indent="-285750">
              <a:buFont typeface="Arial" panose="020B0604020202020204" pitchFamily="34" charset="0"/>
              <a:buChar char="•"/>
            </a:pPr>
            <a:r>
              <a:rPr lang="es-ES" dirty="0" smtClean="0"/>
              <a:t>Rutinas Las rutinas son uno de los recursos más valiosos cuando se trabaja en programación ya que permiten que los programas sean más simples, debido a que el programa principal se compone de diferentes rutinas donde cada una de ellas realiza una tarea determinada. </a:t>
            </a:r>
          </a:p>
          <a:p>
            <a:endParaRPr lang="es-ES" dirty="0"/>
          </a:p>
          <a:p>
            <a:pPr marL="285750" indent="-285750">
              <a:buFont typeface="Arial" panose="020B0604020202020204" pitchFamily="34" charset="0"/>
              <a:buChar char="•"/>
            </a:pPr>
            <a:r>
              <a:rPr lang="es-ES" dirty="0" smtClean="0"/>
              <a:t>Además, una rutina puede opcionalmente tener un valor de retorno y parámetros. El valor de retorno puede entenderse como el resultado de las instrucciones llevadas a cabo por la rutina, </a:t>
            </a:r>
          </a:p>
          <a:p>
            <a:pPr marL="285750" indent="-285750">
              <a:buFont typeface="Arial" panose="020B0604020202020204" pitchFamily="34" charset="0"/>
              <a:buChar char="•"/>
            </a:pPr>
            <a:endParaRPr lang="es-ES" dirty="0"/>
          </a:p>
        </p:txBody>
      </p:sp>
    </p:spTree>
    <p:extLst>
      <p:ext uri="{BB962C8B-B14F-4D97-AF65-F5344CB8AC3E}">
        <p14:creationId xmlns:p14="http://schemas.microsoft.com/office/powerpoint/2010/main" val="24063932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redondeado 3"/>
          <p:cNvSpPr/>
          <p:nvPr/>
        </p:nvSpPr>
        <p:spPr>
          <a:xfrm>
            <a:off x="428978" y="620889"/>
            <a:ext cx="2472266" cy="1072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p:cNvSpPr>
            <a:spLocks noGrp="1"/>
          </p:cNvSpPr>
          <p:nvPr>
            <p:ph type="title"/>
          </p:nvPr>
        </p:nvSpPr>
        <p:spPr>
          <a:xfrm>
            <a:off x="610196" y="864612"/>
            <a:ext cx="10971611" cy="609398"/>
          </a:xfrm>
        </p:spPr>
        <p:txBody>
          <a:bodyPr/>
          <a:lstStyle/>
          <a:p>
            <a:r>
              <a:rPr lang="es-ES" dirty="0" smtClean="0"/>
              <a:t>Ejemplos</a:t>
            </a:r>
            <a:endParaRPr lang="es-ES" dirty="0"/>
          </a:p>
        </p:txBody>
      </p:sp>
      <p:sp>
        <p:nvSpPr>
          <p:cNvPr id="3" name="Rectángulo 2"/>
          <p:cNvSpPr/>
          <p:nvPr/>
        </p:nvSpPr>
        <p:spPr>
          <a:xfrm>
            <a:off x="610196" y="1969911"/>
            <a:ext cx="10971608" cy="3785652"/>
          </a:xfrm>
          <a:prstGeom prst="rect">
            <a:avLst/>
          </a:prstGeom>
        </p:spPr>
        <p:txBody>
          <a:bodyPr wrap="square">
            <a:spAutoFit/>
          </a:bodyPr>
          <a:lstStyle/>
          <a:p>
            <a:endParaRPr lang="es-ES" sz="2400" dirty="0" smtClean="0"/>
          </a:p>
          <a:p>
            <a:r>
              <a:rPr lang="es-ES" sz="2400" dirty="0" err="1" smtClean="0"/>
              <a:t>SumarPrecioProductos</a:t>
            </a:r>
            <a:r>
              <a:rPr lang="es-ES" sz="2400" dirty="0" smtClean="0"/>
              <a:t>(precioProducto1, precioProducto2) Rutina que realiza la suma de los precios de los productos comprados por un cliente y devuelve el monto total conseguido. </a:t>
            </a:r>
          </a:p>
          <a:p>
            <a:endParaRPr lang="es-ES" sz="2400" dirty="0"/>
          </a:p>
          <a:p>
            <a:endParaRPr lang="es-ES" sz="2400" dirty="0" smtClean="0"/>
          </a:p>
          <a:p>
            <a:endParaRPr lang="es-ES" sz="2400" dirty="0"/>
          </a:p>
          <a:p>
            <a:endParaRPr lang="es-ES" sz="2400" dirty="0" smtClean="0"/>
          </a:p>
          <a:p>
            <a:r>
              <a:rPr lang="es-ES" sz="2400" dirty="0" err="1" smtClean="0"/>
              <a:t>AplicarDescuento</a:t>
            </a:r>
            <a:r>
              <a:rPr lang="es-ES" sz="2400" dirty="0" smtClean="0"/>
              <a:t>(</a:t>
            </a:r>
            <a:r>
              <a:rPr lang="es-ES" sz="2400" dirty="0" err="1" smtClean="0"/>
              <a:t>montoTotal</a:t>
            </a:r>
            <a:r>
              <a:rPr lang="es-ES" sz="2400" dirty="0" smtClean="0"/>
              <a:t>) Rutina que a partir de un monto total aplica un descuento de 10% y devuelve el monto total con el descuento aplicado.</a:t>
            </a:r>
            <a:endParaRPr lang="es-ES" sz="2400" dirty="0"/>
          </a:p>
        </p:txBody>
      </p:sp>
    </p:spTree>
    <p:extLst>
      <p:ext uri="{BB962C8B-B14F-4D97-AF65-F5344CB8AC3E}">
        <p14:creationId xmlns:p14="http://schemas.microsoft.com/office/powerpoint/2010/main" val="41083929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bwMode="auto">
          <a:xfrm>
            <a:off x="1891336" y="362332"/>
            <a:ext cx="822870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lvl1pPr algn="ctr" rtl="0" eaLnBrk="0" fontAlgn="base" hangingPunct="0">
              <a:spcBef>
                <a:spcPct val="0"/>
              </a:spcBef>
              <a:spcAft>
                <a:spcPct val="0"/>
              </a:spcAft>
              <a:defRPr sz="2800">
                <a:solidFill>
                  <a:schemeClr val="tx2"/>
                </a:solidFill>
                <a:latin typeface="+mj-lt"/>
                <a:ea typeface="ＭＳ Ｐゴシック" pitchFamily="34" charset="-128"/>
                <a:cs typeface="ＭＳ Ｐゴシック" charset="0"/>
              </a:defRPr>
            </a:lvl1pPr>
            <a:lvl2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2pPr>
            <a:lvl3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3pPr>
            <a:lvl4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4pPr>
            <a:lvl5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5pPr>
            <a:lvl6pPr marL="321457"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6pPr>
            <a:lvl7pPr marL="642915"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7pPr>
            <a:lvl8pPr marL="964372"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8pPr>
            <a:lvl9pPr marL="1285829"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9pPr>
          </a:lstStyle>
          <a:p>
            <a:r>
              <a:rPr lang="es-ES" kern="0" dirty="0"/>
              <a:t>Desarrollo de Programas</a:t>
            </a:r>
          </a:p>
        </p:txBody>
      </p:sp>
      <p:graphicFrame>
        <p:nvGraphicFramePr>
          <p:cNvPr id="3" name="Diagrama 2"/>
          <p:cNvGraphicFramePr/>
          <p:nvPr/>
        </p:nvGraphicFramePr>
        <p:xfrm>
          <a:off x="7886263" y="1249645"/>
          <a:ext cx="2324092" cy="1387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a 6"/>
          <p:cNvGraphicFramePr/>
          <p:nvPr>
            <p:extLst/>
          </p:nvPr>
        </p:nvGraphicFramePr>
        <p:xfrm>
          <a:off x="3215680" y="2132857"/>
          <a:ext cx="5760640" cy="40527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CuadroTexto 8"/>
          <p:cNvSpPr txBox="1"/>
          <p:nvPr/>
        </p:nvSpPr>
        <p:spPr>
          <a:xfrm>
            <a:off x="623392" y="1650892"/>
            <a:ext cx="7066681" cy="584775"/>
          </a:xfrm>
          <a:prstGeom prst="rect">
            <a:avLst/>
          </a:prstGeom>
          <a:noFill/>
        </p:spPr>
        <p:txBody>
          <a:bodyPr wrap="square" rtlCol="0">
            <a:spAutoFit/>
          </a:bodyPr>
          <a:lstStyle/>
          <a:p>
            <a:r>
              <a:rPr lang="es-ES" sz="3200" b="1" dirty="0"/>
              <a:t>ESTRUCTURAS DE CONTROL</a:t>
            </a:r>
          </a:p>
        </p:txBody>
      </p:sp>
    </p:spTree>
    <p:extLst>
      <p:ext uri="{BB962C8B-B14F-4D97-AF65-F5344CB8AC3E}">
        <p14:creationId xmlns:p14="http://schemas.microsoft.com/office/powerpoint/2010/main" val="40608608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redondeado 3"/>
          <p:cNvSpPr/>
          <p:nvPr/>
        </p:nvSpPr>
        <p:spPr>
          <a:xfrm>
            <a:off x="395111" y="620889"/>
            <a:ext cx="5418667" cy="1083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p:cNvSpPr>
            <a:spLocks noGrp="1"/>
          </p:cNvSpPr>
          <p:nvPr>
            <p:ph type="title"/>
          </p:nvPr>
        </p:nvSpPr>
        <p:spPr>
          <a:xfrm>
            <a:off x="610196" y="864612"/>
            <a:ext cx="10971611" cy="609398"/>
          </a:xfrm>
        </p:spPr>
        <p:txBody>
          <a:bodyPr/>
          <a:lstStyle/>
          <a:p>
            <a:r>
              <a:rPr lang="es-ES" dirty="0" smtClean="0"/>
              <a:t>Estructura de Control</a:t>
            </a:r>
            <a:endParaRPr lang="es-ES" dirty="0"/>
          </a:p>
        </p:txBody>
      </p:sp>
      <p:sp>
        <p:nvSpPr>
          <p:cNvPr id="3" name="Rectángulo 2"/>
          <p:cNvSpPr/>
          <p:nvPr/>
        </p:nvSpPr>
        <p:spPr>
          <a:xfrm>
            <a:off x="395111" y="2037645"/>
            <a:ext cx="11401778" cy="1200329"/>
          </a:xfrm>
          <a:prstGeom prst="rect">
            <a:avLst/>
          </a:prstGeom>
        </p:spPr>
        <p:txBody>
          <a:bodyPr wrap="square">
            <a:spAutoFit/>
          </a:bodyPr>
          <a:lstStyle/>
          <a:p>
            <a:r>
              <a:rPr lang="es-ES" sz="2400" dirty="0" smtClean="0"/>
              <a:t>Las Estructuras de Control determinan el orden en que deben ejecutarse las instrucciones de un algoritmo: si serán recorridas una luego de la otra, si habrá que tomar decisiones sobre si ejecutar o no alguna acción o si habrá repeticiones. </a:t>
            </a:r>
            <a:endParaRPr lang="es-ES" sz="2400" dirty="0"/>
          </a:p>
        </p:txBody>
      </p:sp>
    </p:spTree>
    <p:extLst>
      <p:ext uri="{BB962C8B-B14F-4D97-AF65-F5344CB8AC3E}">
        <p14:creationId xmlns:p14="http://schemas.microsoft.com/office/powerpoint/2010/main" val="13339046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redondeado 3"/>
          <p:cNvSpPr/>
          <p:nvPr/>
        </p:nvSpPr>
        <p:spPr>
          <a:xfrm>
            <a:off x="417689" y="745067"/>
            <a:ext cx="6152444" cy="89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p:cNvSpPr>
            <a:spLocks noGrp="1"/>
          </p:cNvSpPr>
          <p:nvPr>
            <p:ph type="title"/>
          </p:nvPr>
        </p:nvSpPr>
        <p:spPr>
          <a:xfrm>
            <a:off x="610196" y="864612"/>
            <a:ext cx="10971611" cy="609398"/>
          </a:xfrm>
        </p:spPr>
        <p:txBody>
          <a:bodyPr/>
          <a:lstStyle/>
          <a:p>
            <a:r>
              <a:rPr lang="es-ES" dirty="0" smtClean="0"/>
              <a:t>Estructuras Secuenciales</a:t>
            </a:r>
            <a:endParaRPr lang="es-ES" dirty="0"/>
          </a:p>
        </p:txBody>
      </p:sp>
      <p:sp>
        <p:nvSpPr>
          <p:cNvPr id="3" name="Rectángulo 2"/>
          <p:cNvSpPr/>
          <p:nvPr/>
        </p:nvSpPr>
        <p:spPr>
          <a:xfrm>
            <a:off x="417689" y="2015068"/>
            <a:ext cx="11356622" cy="1938992"/>
          </a:xfrm>
          <a:prstGeom prst="rect">
            <a:avLst/>
          </a:prstGeom>
        </p:spPr>
        <p:txBody>
          <a:bodyPr wrap="square">
            <a:spAutoFit/>
          </a:bodyPr>
          <a:lstStyle/>
          <a:p>
            <a:r>
              <a:rPr lang="es-ES" sz="2400" dirty="0" smtClean="0"/>
              <a:t>Es la estructura en donde una acción (instrucción) sigue a otra de manera secuencial. Las tareas se dan de tal forma que la salida de una es la entrada de la que sigue y así en lo sucesivo hasta cumplir con todo el proceso. Esta estructura de control es la más simple, permite que las instrucciones que la constituyen se ejecuten una tras otra en el orden en que se listan. </a:t>
            </a:r>
            <a:endParaRPr lang="es-ES" sz="2400" dirty="0"/>
          </a:p>
        </p:txBody>
      </p:sp>
    </p:spTree>
    <p:extLst>
      <p:ext uri="{BB962C8B-B14F-4D97-AF65-F5344CB8AC3E}">
        <p14:creationId xmlns:p14="http://schemas.microsoft.com/office/powerpoint/2010/main" val="33607249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a 2"/>
          <p:cNvGraphicFramePr/>
          <p:nvPr>
            <p:extLst/>
          </p:nvPr>
        </p:nvGraphicFramePr>
        <p:xfrm>
          <a:off x="7886263" y="1838871"/>
          <a:ext cx="2324092" cy="1387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Imagen 1"/>
          <p:cNvPicPr>
            <a:picLocks noChangeAspect="1"/>
          </p:cNvPicPr>
          <p:nvPr/>
        </p:nvPicPr>
        <p:blipFill>
          <a:blip r:embed="rId7">
            <a:duotone>
              <a:schemeClr val="accent2">
                <a:shade val="45000"/>
                <a:satMod val="135000"/>
              </a:schemeClr>
              <a:prstClr val="white"/>
            </a:duotone>
            <a:lum bright="-20000" contrast="40000"/>
          </a:blip>
          <a:stretch>
            <a:fillRect/>
          </a:stretch>
        </p:blipFill>
        <p:spPr>
          <a:xfrm>
            <a:off x="8302834" y="3027724"/>
            <a:ext cx="3565166" cy="3212542"/>
          </a:xfrm>
          <a:prstGeom prst="rect">
            <a:avLst/>
          </a:prstGeom>
        </p:spPr>
      </p:pic>
      <p:sp>
        <p:nvSpPr>
          <p:cNvPr id="4" name="CuadroTexto 3"/>
          <p:cNvSpPr txBox="1"/>
          <p:nvPr/>
        </p:nvSpPr>
        <p:spPr>
          <a:xfrm>
            <a:off x="695400" y="3027724"/>
            <a:ext cx="6526860" cy="3785652"/>
          </a:xfrm>
          <a:prstGeom prst="rect">
            <a:avLst/>
          </a:prstGeom>
          <a:noFill/>
        </p:spPr>
        <p:txBody>
          <a:bodyPr wrap="square" rtlCol="0">
            <a:spAutoFit/>
          </a:bodyPr>
          <a:lstStyle/>
          <a:p>
            <a:r>
              <a:rPr lang="es-ES" sz="2400" b="1" dirty="0">
                <a:solidFill>
                  <a:prstClr val="black"/>
                </a:solidFill>
                <a:latin typeface="Consolas" panose="020B0609020204030204" pitchFamily="49" charset="0"/>
              </a:rPr>
              <a:t>INICIO </a:t>
            </a:r>
            <a:r>
              <a:rPr lang="es-ES" sz="2400" b="1" dirty="0" err="1">
                <a:solidFill>
                  <a:prstClr val="black"/>
                </a:solidFill>
                <a:latin typeface="Consolas" panose="020B0609020204030204" pitchFamily="49" charset="0"/>
              </a:rPr>
              <a:t>calcularDescuento</a:t>
            </a:r>
            <a:endParaRPr lang="es-ES" sz="2400" b="1" dirty="0">
              <a:solidFill>
                <a:prstClr val="black"/>
              </a:solidFill>
              <a:latin typeface="Consolas" panose="020B0609020204030204" pitchFamily="49" charset="0"/>
            </a:endParaRPr>
          </a:p>
          <a:p>
            <a:pPr lvl="1"/>
            <a:r>
              <a:rPr lang="es-ES" sz="2400" b="1" dirty="0">
                <a:solidFill>
                  <a:prstClr val="black"/>
                </a:solidFill>
                <a:latin typeface="Consolas" panose="020B0609020204030204" pitchFamily="49" charset="0"/>
              </a:rPr>
              <a:t>flotante </a:t>
            </a:r>
            <a:r>
              <a:rPr lang="es-ES" sz="2400" b="1" dirty="0" err="1">
                <a:solidFill>
                  <a:prstClr val="black"/>
                </a:solidFill>
                <a:latin typeface="Consolas" panose="020B0609020204030204" pitchFamily="49" charset="0"/>
              </a:rPr>
              <a:t>precioProducto</a:t>
            </a:r>
            <a:r>
              <a:rPr lang="es-ES" sz="2400" b="1" dirty="0">
                <a:solidFill>
                  <a:prstClr val="black"/>
                </a:solidFill>
                <a:latin typeface="Consolas" panose="020B0609020204030204" pitchFamily="49" charset="0"/>
              </a:rPr>
              <a:t> = 450.80;</a:t>
            </a:r>
            <a:br>
              <a:rPr lang="es-ES" sz="2400" b="1" dirty="0">
                <a:solidFill>
                  <a:prstClr val="black"/>
                </a:solidFill>
                <a:latin typeface="Consolas" panose="020B0609020204030204" pitchFamily="49" charset="0"/>
              </a:rPr>
            </a:br>
            <a:r>
              <a:rPr lang="es-ES" sz="2400" b="1" dirty="0">
                <a:solidFill>
                  <a:prstClr val="black"/>
                </a:solidFill>
                <a:latin typeface="Consolas" panose="020B0609020204030204" pitchFamily="49" charset="0"/>
              </a:rPr>
              <a:t>flotante </a:t>
            </a:r>
            <a:r>
              <a:rPr lang="es-ES" sz="2400" b="1" dirty="0" err="1">
                <a:solidFill>
                  <a:prstClr val="black"/>
                </a:solidFill>
                <a:latin typeface="Consolas" panose="020B0609020204030204" pitchFamily="49" charset="0"/>
              </a:rPr>
              <a:t>porcDescuento</a:t>
            </a:r>
            <a:r>
              <a:rPr lang="es-ES" sz="2400" b="1" dirty="0">
                <a:solidFill>
                  <a:prstClr val="black"/>
                </a:solidFill>
                <a:latin typeface="Consolas" panose="020B0609020204030204" pitchFamily="49" charset="0"/>
              </a:rPr>
              <a:t> = 0.10;</a:t>
            </a:r>
          </a:p>
          <a:p>
            <a:pPr lvl="1"/>
            <a:endParaRPr lang="es-ES" sz="2400" b="1" dirty="0">
              <a:solidFill>
                <a:prstClr val="black"/>
              </a:solidFill>
              <a:latin typeface="Consolas" panose="020B0609020204030204" pitchFamily="49" charset="0"/>
            </a:endParaRPr>
          </a:p>
          <a:p>
            <a:pPr lvl="1"/>
            <a:r>
              <a:rPr lang="es-ES" sz="2400" b="1" dirty="0">
                <a:solidFill>
                  <a:prstClr val="black"/>
                </a:solidFill>
                <a:latin typeface="Consolas" panose="020B0609020204030204" pitchFamily="49" charset="0"/>
              </a:rPr>
              <a:t>flotante descuento = </a:t>
            </a:r>
            <a:r>
              <a:rPr lang="es-ES" sz="2400" b="1" dirty="0" err="1">
                <a:solidFill>
                  <a:prstClr val="black"/>
                </a:solidFill>
                <a:latin typeface="Consolas" panose="020B0609020204030204" pitchFamily="49" charset="0"/>
              </a:rPr>
              <a:t>precioProducto</a:t>
            </a:r>
            <a:r>
              <a:rPr lang="es-ES" sz="2400" b="1" dirty="0">
                <a:solidFill>
                  <a:prstClr val="black"/>
                </a:solidFill>
                <a:latin typeface="Consolas" panose="020B0609020204030204" pitchFamily="49" charset="0"/>
              </a:rPr>
              <a:t>*</a:t>
            </a:r>
            <a:r>
              <a:rPr lang="es-ES" sz="2400" b="1" dirty="0" err="1">
                <a:solidFill>
                  <a:prstClr val="black"/>
                </a:solidFill>
                <a:latin typeface="Consolas" panose="020B0609020204030204" pitchFamily="49" charset="0"/>
              </a:rPr>
              <a:t>porcDescuento</a:t>
            </a:r>
            <a:r>
              <a:rPr lang="es-ES" sz="2400" b="1" dirty="0">
                <a:solidFill>
                  <a:prstClr val="black"/>
                </a:solidFill>
                <a:latin typeface="Consolas" panose="020B0609020204030204" pitchFamily="49" charset="0"/>
              </a:rPr>
              <a:t>;</a:t>
            </a:r>
            <a:br>
              <a:rPr lang="es-ES" sz="2400" b="1" dirty="0">
                <a:solidFill>
                  <a:prstClr val="black"/>
                </a:solidFill>
                <a:latin typeface="Consolas" panose="020B0609020204030204" pitchFamily="49" charset="0"/>
              </a:rPr>
            </a:br>
            <a:r>
              <a:rPr lang="es-ES" sz="2400" b="1" dirty="0">
                <a:solidFill>
                  <a:prstClr val="black"/>
                </a:solidFill>
                <a:latin typeface="Consolas" panose="020B0609020204030204" pitchFamily="49" charset="0"/>
              </a:rPr>
              <a:t/>
            </a:r>
            <a:br>
              <a:rPr lang="es-ES" sz="2400" b="1" dirty="0">
                <a:solidFill>
                  <a:prstClr val="black"/>
                </a:solidFill>
                <a:latin typeface="Consolas" panose="020B0609020204030204" pitchFamily="49" charset="0"/>
              </a:rPr>
            </a:br>
            <a:r>
              <a:rPr lang="es-ES" sz="2400" b="1" dirty="0">
                <a:solidFill>
                  <a:prstClr val="black"/>
                </a:solidFill>
                <a:latin typeface="Consolas" panose="020B0609020204030204" pitchFamily="49" charset="0"/>
              </a:rPr>
              <a:t>flotante </a:t>
            </a:r>
            <a:r>
              <a:rPr lang="es-ES" sz="2400" b="1" dirty="0" err="1">
                <a:solidFill>
                  <a:prstClr val="black"/>
                </a:solidFill>
                <a:latin typeface="Consolas" panose="020B0609020204030204" pitchFamily="49" charset="0"/>
              </a:rPr>
              <a:t>nuevoPrecio</a:t>
            </a:r>
            <a:r>
              <a:rPr lang="es-ES" sz="2400" b="1" dirty="0">
                <a:solidFill>
                  <a:prstClr val="black"/>
                </a:solidFill>
                <a:latin typeface="Consolas" panose="020B0609020204030204" pitchFamily="49" charset="0"/>
              </a:rPr>
              <a:t> = </a:t>
            </a:r>
            <a:r>
              <a:rPr lang="es-ES" sz="2400" b="1" dirty="0" err="1">
                <a:solidFill>
                  <a:prstClr val="black"/>
                </a:solidFill>
                <a:latin typeface="Consolas" panose="020B0609020204030204" pitchFamily="49" charset="0"/>
              </a:rPr>
              <a:t>precioProducto</a:t>
            </a:r>
            <a:r>
              <a:rPr lang="es-ES" sz="2400" b="1" dirty="0">
                <a:solidFill>
                  <a:prstClr val="black"/>
                </a:solidFill>
                <a:latin typeface="Consolas" panose="020B0609020204030204" pitchFamily="49" charset="0"/>
              </a:rPr>
              <a:t>- descuento</a:t>
            </a:r>
          </a:p>
          <a:p>
            <a:r>
              <a:rPr lang="es-ES" sz="2400" b="1" dirty="0">
                <a:solidFill>
                  <a:prstClr val="black"/>
                </a:solidFill>
                <a:latin typeface="Consolas" panose="020B0609020204030204" pitchFamily="49" charset="0"/>
              </a:rPr>
              <a:t>FIN</a:t>
            </a:r>
          </a:p>
        </p:txBody>
      </p:sp>
      <p:grpSp>
        <p:nvGrpSpPr>
          <p:cNvPr id="8" name="Grupo 7"/>
          <p:cNvGrpSpPr/>
          <p:nvPr/>
        </p:nvGrpSpPr>
        <p:grpSpPr>
          <a:xfrm>
            <a:off x="623391" y="2180049"/>
            <a:ext cx="3155621" cy="686049"/>
            <a:chOff x="0" y="355490"/>
            <a:chExt cx="5760640" cy="1091871"/>
          </a:xfrm>
        </p:grpSpPr>
        <p:sp>
          <p:nvSpPr>
            <p:cNvPr id="10" name="Rectángulo redondeado 9"/>
            <p:cNvSpPr/>
            <p:nvPr/>
          </p:nvSpPr>
          <p:spPr>
            <a:xfrm>
              <a:off x="0" y="355490"/>
              <a:ext cx="5760640" cy="1031354"/>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1" name="CuadroTexto 10"/>
            <p:cNvSpPr txBox="1"/>
            <p:nvPr/>
          </p:nvSpPr>
          <p:spPr>
            <a:xfrm>
              <a:off x="50349" y="405838"/>
              <a:ext cx="5659947" cy="10415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3830" tIns="163830" rIns="163830" bIns="163830" numCol="1" spcCol="1270" anchor="ctr" anchorCtr="0">
              <a:noAutofit/>
            </a:bodyPr>
            <a:lstStyle/>
            <a:p>
              <a:pPr defTabSz="1911350">
                <a:lnSpc>
                  <a:spcPct val="90000"/>
                </a:lnSpc>
                <a:spcBef>
                  <a:spcPct val="0"/>
                </a:spcBef>
                <a:spcAft>
                  <a:spcPct val="35000"/>
                </a:spcAft>
              </a:pPr>
              <a:r>
                <a:rPr lang="es-ES" sz="3200" dirty="0">
                  <a:solidFill>
                    <a:prstClr val="white"/>
                  </a:solidFill>
                </a:rPr>
                <a:t>Secuenciales</a:t>
              </a:r>
            </a:p>
          </p:txBody>
        </p:sp>
      </p:grpSp>
      <p:sp>
        <p:nvSpPr>
          <p:cNvPr id="12" name="CuadroTexto 11"/>
          <p:cNvSpPr txBox="1"/>
          <p:nvPr/>
        </p:nvSpPr>
        <p:spPr>
          <a:xfrm>
            <a:off x="3779012" y="1556135"/>
            <a:ext cx="6539031" cy="584775"/>
          </a:xfrm>
          <a:prstGeom prst="rect">
            <a:avLst/>
          </a:prstGeom>
          <a:noFill/>
        </p:spPr>
        <p:txBody>
          <a:bodyPr wrap="square" rtlCol="0">
            <a:spAutoFit/>
          </a:bodyPr>
          <a:lstStyle/>
          <a:p>
            <a:r>
              <a:rPr lang="es-ES" sz="3200" b="1" dirty="0">
                <a:solidFill>
                  <a:prstClr val="black"/>
                </a:solidFill>
              </a:rPr>
              <a:t>ESTRUCTURAS DE CONTROL</a:t>
            </a:r>
          </a:p>
        </p:txBody>
      </p:sp>
      <p:sp>
        <p:nvSpPr>
          <p:cNvPr id="9" name="Título 1"/>
          <p:cNvSpPr txBox="1">
            <a:spLocks/>
          </p:cNvSpPr>
          <p:nvPr/>
        </p:nvSpPr>
        <p:spPr bwMode="auto">
          <a:xfrm>
            <a:off x="1981647" y="836712"/>
            <a:ext cx="822870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lvl1pPr algn="ctr" rtl="0" eaLnBrk="0" fontAlgn="base" hangingPunct="0">
              <a:spcBef>
                <a:spcPct val="0"/>
              </a:spcBef>
              <a:spcAft>
                <a:spcPct val="0"/>
              </a:spcAft>
              <a:defRPr sz="2800">
                <a:solidFill>
                  <a:schemeClr val="tx2"/>
                </a:solidFill>
                <a:latin typeface="+mj-lt"/>
                <a:ea typeface="ＭＳ Ｐゴシック" pitchFamily="34" charset="-128"/>
                <a:cs typeface="ＭＳ Ｐゴシック" charset="0"/>
              </a:defRPr>
            </a:lvl1pPr>
            <a:lvl2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2pPr>
            <a:lvl3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3pPr>
            <a:lvl4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4pPr>
            <a:lvl5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5pPr>
            <a:lvl6pPr marL="321457"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6pPr>
            <a:lvl7pPr marL="642915"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7pPr>
            <a:lvl8pPr marL="964372"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8pPr>
            <a:lvl9pPr marL="1285829"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9pPr>
          </a:lstStyle>
          <a:p>
            <a:r>
              <a:rPr lang="es-ES" kern="0" dirty="0">
                <a:solidFill>
                  <a:srgbClr val="1F497D"/>
                </a:solidFill>
              </a:rPr>
              <a:t>Desarrollo de Programas</a:t>
            </a:r>
          </a:p>
        </p:txBody>
      </p:sp>
    </p:spTree>
    <p:extLst>
      <p:ext uri="{BB962C8B-B14F-4D97-AF65-F5344CB8AC3E}">
        <p14:creationId xmlns:p14="http://schemas.microsoft.com/office/powerpoint/2010/main" val="19991212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0196" y="864612"/>
            <a:ext cx="10971611" cy="1292662"/>
          </a:xfrm>
        </p:spPr>
        <p:txBody>
          <a:bodyPr/>
          <a:lstStyle/>
          <a:p>
            <a:r>
              <a:rPr lang="es-ES" dirty="0" smtClean="0"/>
              <a:t/>
            </a:r>
            <a:br>
              <a:rPr lang="es-ES" dirty="0" smtClean="0"/>
            </a:br>
            <a:r>
              <a:rPr lang="es-ES" dirty="0" smtClean="0"/>
              <a:t>Estructura Selectiva Alternativa</a:t>
            </a:r>
            <a:br>
              <a:rPr lang="es-ES" dirty="0" smtClean="0"/>
            </a:br>
            <a:endParaRPr lang="es-ES" dirty="0"/>
          </a:p>
        </p:txBody>
      </p:sp>
      <p:sp>
        <p:nvSpPr>
          <p:cNvPr id="3" name="Rectángulo 2"/>
          <p:cNvSpPr/>
          <p:nvPr/>
        </p:nvSpPr>
        <p:spPr>
          <a:xfrm>
            <a:off x="610196" y="2861735"/>
            <a:ext cx="11266312" cy="3046988"/>
          </a:xfrm>
          <a:prstGeom prst="rect">
            <a:avLst/>
          </a:prstGeom>
        </p:spPr>
        <p:txBody>
          <a:bodyPr wrap="square">
            <a:spAutoFit/>
          </a:bodyPr>
          <a:lstStyle/>
          <a:p>
            <a:r>
              <a:rPr lang="es-ES" sz="2400" dirty="0" smtClean="0"/>
              <a:t>Estas estructuras de control son de gran utilidad para cuando el algoritmo a desarrollar requiera una descripción más complicada que una lista sencilla de instrucciones. Este es el caso cuando existe un número de posibles alternativas que resultan de la evaluación de una determinada condición. Este tipo de estructuras son utilizadas para tomar decisiones lógicas, es por esto que también se denominan estructuras de decisión o selectivas. En estas estructuras, se realiza una evaluación de una condición y de acuerdo al resultado, el algoritmo realiza una determinada acción. Las condiciones son especificadas utilizando expresiones lógicas. </a:t>
            </a:r>
            <a:endParaRPr lang="es-ES" sz="2400" dirty="0"/>
          </a:p>
        </p:txBody>
      </p:sp>
    </p:spTree>
    <p:extLst>
      <p:ext uri="{BB962C8B-B14F-4D97-AF65-F5344CB8AC3E}">
        <p14:creationId xmlns:p14="http://schemas.microsoft.com/office/powerpoint/2010/main" val="24001719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upo 14"/>
          <p:cNvGrpSpPr/>
          <p:nvPr/>
        </p:nvGrpSpPr>
        <p:grpSpPr>
          <a:xfrm>
            <a:off x="7673131" y="2073333"/>
            <a:ext cx="4360165" cy="4609888"/>
            <a:chOff x="407368" y="1628800"/>
            <a:chExt cx="4360165" cy="4742494"/>
          </a:xfrm>
        </p:grpSpPr>
        <p:pic>
          <p:nvPicPr>
            <p:cNvPr id="16" name="Imagen 15"/>
            <p:cNvPicPr>
              <a:picLocks noChangeAspect="1"/>
            </p:cNvPicPr>
            <p:nvPr/>
          </p:nvPicPr>
          <p:blipFill rotWithShape="1">
            <a:blip r:embed="rId2"/>
            <a:srcRect r="21362" b="7553"/>
            <a:stretch/>
          </p:blipFill>
          <p:spPr>
            <a:xfrm>
              <a:off x="407368" y="1628800"/>
              <a:ext cx="4360165" cy="4742494"/>
            </a:xfrm>
            <a:prstGeom prst="rect">
              <a:avLst/>
            </a:prstGeom>
          </p:spPr>
        </p:pic>
        <p:sp>
          <p:nvSpPr>
            <p:cNvPr id="17" name="CuadroTexto 16"/>
            <p:cNvSpPr txBox="1"/>
            <p:nvPr/>
          </p:nvSpPr>
          <p:spPr>
            <a:xfrm>
              <a:off x="2495600" y="1844824"/>
              <a:ext cx="792088" cy="400110"/>
            </a:xfrm>
            <a:prstGeom prst="rect">
              <a:avLst/>
            </a:prstGeom>
            <a:solidFill>
              <a:srgbClr val="FCFBF4"/>
            </a:solidFill>
          </p:spPr>
          <p:txBody>
            <a:bodyPr wrap="square" rtlCol="0">
              <a:spAutoFit/>
            </a:bodyPr>
            <a:lstStyle/>
            <a:p>
              <a:r>
                <a:rPr lang="es-ES" sz="2000" b="1" dirty="0">
                  <a:solidFill>
                    <a:prstClr val="black"/>
                  </a:solidFill>
                </a:rPr>
                <a:t>Inicio</a:t>
              </a:r>
            </a:p>
          </p:txBody>
        </p:sp>
        <p:sp>
          <p:nvSpPr>
            <p:cNvPr id="18" name="CuadroTexto 17"/>
            <p:cNvSpPr txBox="1"/>
            <p:nvPr/>
          </p:nvSpPr>
          <p:spPr>
            <a:xfrm>
              <a:off x="2279576" y="2812866"/>
              <a:ext cx="1224136" cy="400110"/>
            </a:xfrm>
            <a:prstGeom prst="rect">
              <a:avLst/>
            </a:prstGeom>
            <a:solidFill>
              <a:srgbClr val="FCFBF4"/>
            </a:solidFill>
          </p:spPr>
          <p:txBody>
            <a:bodyPr wrap="square" rtlCol="0">
              <a:spAutoFit/>
            </a:bodyPr>
            <a:lstStyle/>
            <a:p>
              <a:r>
                <a:rPr lang="es-ES" sz="2000" b="1" dirty="0">
                  <a:solidFill>
                    <a:prstClr val="black"/>
                  </a:solidFill>
                </a:rPr>
                <a:t>Variables</a:t>
              </a:r>
            </a:p>
          </p:txBody>
        </p:sp>
        <p:sp>
          <p:nvSpPr>
            <p:cNvPr id="19" name="CuadroTexto 18"/>
            <p:cNvSpPr txBox="1"/>
            <p:nvPr/>
          </p:nvSpPr>
          <p:spPr>
            <a:xfrm>
              <a:off x="2207568" y="5301208"/>
              <a:ext cx="1368152" cy="400110"/>
            </a:xfrm>
            <a:prstGeom prst="rect">
              <a:avLst/>
            </a:prstGeom>
            <a:solidFill>
              <a:srgbClr val="FCFBF4"/>
            </a:solidFill>
          </p:spPr>
          <p:txBody>
            <a:bodyPr wrap="square" rtlCol="0">
              <a:spAutoFit/>
            </a:bodyPr>
            <a:lstStyle/>
            <a:p>
              <a:pPr algn="ctr"/>
              <a:r>
                <a:rPr lang="es-ES" sz="2000" b="1" dirty="0">
                  <a:solidFill>
                    <a:prstClr val="black"/>
                  </a:solidFill>
                </a:rPr>
                <a:t>Acción</a:t>
              </a:r>
            </a:p>
          </p:txBody>
        </p:sp>
        <p:sp>
          <p:nvSpPr>
            <p:cNvPr id="20" name="Rombo 19"/>
            <p:cNvSpPr/>
            <p:nvPr/>
          </p:nvSpPr>
          <p:spPr>
            <a:xfrm>
              <a:off x="1847528" y="3545843"/>
              <a:ext cx="2088232" cy="1250875"/>
            </a:xfrm>
            <a:prstGeom prst="diamond">
              <a:avLst/>
            </a:prstGeom>
          </p:spPr>
          <p:style>
            <a:lnRef idx="2">
              <a:schemeClr val="accent3">
                <a:shade val="50000"/>
              </a:schemeClr>
            </a:lnRef>
            <a:fillRef idx="1">
              <a:schemeClr val="accent3"/>
            </a:fillRef>
            <a:effectRef idx="0">
              <a:schemeClr val="accent3"/>
            </a:effectRef>
            <a:fontRef idx="minor">
              <a:schemeClr val="lt1"/>
            </a:fontRef>
          </p:style>
          <p:txBody>
            <a:bodyPr lIns="11431" tIns="333223" rIns="11430" bIns="333221" spcCol="1270" rtlCol="0" anchor="ctr"/>
            <a:lstStyle/>
            <a:p>
              <a:pPr algn="ctr" defTabSz="800100">
                <a:lnSpc>
                  <a:spcPct val="90000"/>
                </a:lnSpc>
                <a:spcAft>
                  <a:spcPct val="35000"/>
                </a:spcAft>
              </a:pPr>
              <a:endParaRPr lang="es-ES">
                <a:solidFill>
                  <a:prstClr val="white"/>
                </a:solidFill>
              </a:endParaRPr>
            </a:p>
          </p:txBody>
        </p:sp>
        <p:sp>
          <p:nvSpPr>
            <p:cNvPr id="21" name="CuadroTexto 20"/>
            <p:cNvSpPr txBox="1"/>
            <p:nvPr/>
          </p:nvSpPr>
          <p:spPr>
            <a:xfrm>
              <a:off x="2179745" y="3944685"/>
              <a:ext cx="1656184" cy="461665"/>
            </a:xfrm>
            <a:prstGeom prst="rect">
              <a:avLst/>
            </a:prstGeom>
            <a:noFill/>
          </p:spPr>
          <p:txBody>
            <a:bodyPr wrap="square" rtlCol="0">
              <a:spAutoFit/>
            </a:bodyPr>
            <a:lstStyle/>
            <a:p>
              <a:r>
                <a:rPr lang="es-ES" sz="2400" b="1" dirty="0">
                  <a:solidFill>
                    <a:prstClr val="black"/>
                  </a:solidFill>
                </a:rPr>
                <a:t>Condición</a:t>
              </a:r>
            </a:p>
          </p:txBody>
        </p:sp>
      </p:grpSp>
      <p:sp>
        <p:nvSpPr>
          <p:cNvPr id="4" name="CuadroTexto 3"/>
          <p:cNvSpPr txBox="1"/>
          <p:nvPr/>
        </p:nvSpPr>
        <p:spPr>
          <a:xfrm>
            <a:off x="569165" y="2990450"/>
            <a:ext cx="8682045" cy="3108543"/>
          </a:xfrm>
          <a:prstGeom prst="rect">
            <a:avLst/>
          </a:prstGeom>
          <a:noFill/>
        </p:spPr>
        <p:txBody>
          <a:bodyPr wrap="square" rtlCol="0">
            <a:spAutoFit/>
          </a:bodyPr>
          <a:lstStyle/>
          <a:p>
            <a:r>
              <a:rPr lang="es-ES" sz="2400" b="1" dirty="0">
                <a:solidFill>
                  <a:prstClr val="black"/>
                </a:solidFill>
                <a:latin typeface="Consolas" panose="020B0609020204030204" pitchFamily="49" charset="0"/>
              </a:rPr>
              <a:t>INICIO </a:t>
            </a:r>
            <a:r>
              <a:rPr lang="es-ES" sz="2400" b="1" dirty="0" err="1">
                <a:solidFill>
                  <a:prstClr val="black"/>
                </a:solidFill>
                <a:latin typeface="Consolas" panose="020B0609020204030204" pitchFamily="49" charset="0"/>
              </a:rPr>
              <a:t>aplicarDescuento</a:t>
            </a:r>
            <a:endParaRPr lang="es-ES" sz="2400" b="1" dirty="0">
              <a:solidFill>
                <a:prstClr val="black"/>
              </a:solidFill>
              <a:latin typeface="Consolas" panose="020B0609020204030204" pitchFamily="49" charset="0"/>
            </a:endParaRPr>
          </a:p>
          <a:p>
            <a:r>
              <a:rPr lang="es-ES" sz="2000" dirty="0">
                <a:solidFill>
                  <a:prstClr val="black"/>
                </a:solidFill>
                <a:latin typeface="Consolas" panose="020B0609020204030204" pitchFamily="49" charset="0"/>
              </a:rPr>
              <a:t>  flotante </a:t>
            </a:r>
            <a:r>
              <a:rPr lang="es-ES" sz="2000" dirty="0" err="1">
                <a:solidFill>
                  <a:prstClr val="black"/>
                </a:solidFill>
                <a:latin typeface="Consolas" panose="020B0609020204030204" pitchFamily="49" charset="0"/>
              </a:rPr>
              <a:t>precioProd</a:t>
            </a:r>
            <a:r>
              <a:rPr lang="es-ES" sz="2000" dirty="0">
                <a:solidFill>
                  <a:prstClr val="black"/>
                </a:solidFill>
                <a:latin typeface="Consolas" panose="020B0609020204030204" pitchFamily="49" charset="0"/>
              </a:rPr>
              <a:t> = 450.80;</a:t>
            </a:r>
            <a:br>
              <a:rPr lang="es-ES" sz="2000" dirty="0">
                <a:solidFill>
                  <a:prstClr val="black"/>
                </a:solidFill>
                <a:latin typeface="Consolas" panose="020B0609020204030204" pitchFamily="49" charset="0"/>
              </a:rPr>
            </a:br>
            <a:r>
              <a:rPr lang="es-ES" sz="2000" dirty="0">
                <a:solidFill>
                  <a:prstClr val="black"/>
                </a:solidFill>
                <a:latin typeface="Consolas" panose="020B0609020204030204" pitchFamily="49" charset="0"/>
              </a:rPr>
              <a:t>  flotante </a:t>
            </a:r>
            <a:r>
              <a:rPr lang="es-ES" sz="2000" dirty="0" err="1">
                <a:solidFill>
                  <a:prstClr val="black"/>
                </a:solidFill>
                <a:latin typeface="Consolas" panose="020B0609020204030204" pitchFamily="49" charset="0"/>
              </a:rPr>
              <a:t>porcDesc</a:t>
            </a:r>
            <a:r>
              <a:rPr lang="es-ES" sz="2000" dirty="0">
                <a:solidFill>
                  <a:prstClr val="black"/>
                </a:solidFill>
                <a:latin typeface="Consolas" panose="020B0609020204030204" pitchFamily="49" charset="0"/>
              </a:rPr>
              <a:t> = 0.10;</a:t>
            </a:r>
          </a:p>
          <a:p>
            <a:r>
              <a:rPr lang="es-ES" sz="2000" dirty="0">
                <a:solidFill>
                  <a:prstClr val="black"/>
                </a:solidFill>
                <a:latin typeface="Consolas" panose="020B0609020204030204" pitchFamily="49" charset="0"/>
              </a:rPr>
              <a:t>  </a:t>
            </a:r>
            <a:r>
              <a:rPr lang="es-ES" sz="2000" b="1" dirty="0">
                <a:solidFill>
                  <a:prstClr val="black"/>
                </a:solidFill>
                <a:latin typeface="Consolas" panose="020B0609020204030204" pitchFamily="49" charset="0"/>
              </a:rPr>
              <a:t>Booleano </a:t>
            </a:r>
            <a:r>
              <a:rPr lang="es-ES" sz="2000" b="1" dirty="0" err="1">
                <a:solidFill>
                  <a:prstClr val="black"/>
                </a:solidFill>
                <a:latin typeface="Consolas" panose="020B0609020204030204" pitchFamily="49" charset="0"/>
              </a:rPr>
              <a:t>tieneDescuento</a:t>
            </a:r>
            <a:r>
              <a:rPr lang="es-ES" sz="2000" b="1" dirty="0">
                <a:solidFill>
                  <a:prstClr val="black"/>
                </a:solidFill>
                <a:latin typeface="Consolas" panose="020B0609020204030204" pitchFamily="49" charset="0"/>
              </a:rPr>
              <a:t>=true;</a:t>
            </a:r>
          </a:p>
          <a:p>
            <a:r>
              <a:rPr lang="es-ES" sz="2000" b="1" dirty="0">
                <a:solidFill>
                  <a:prstClr val="black"/>
                </a:solidFill>
                <a:latin typeface="Consolas" panose="020B0609020204030204" pitchFamily="49" charset="0"/>
              </a:rPr>
              <a:t>   </a:t>
            </a:r>
            <a:r>
              <a:rPr lang="es-ES" sz="2400" b="1" dirty="0">
                <a:solidFill>
                  <a:prstClr val="black"/>
                </a:solidFill>
                <a:latin typeface="Consolas" panose="020B0609020204030204" pitchFamily="49" charset="0"/>
              </a:rPr>
              <a:t>SI</a:t>
            </a:r>
            <a:r>
              <a:rPr lang="es-ES" sz="2000" b="1" dirty="0">
                <a:solidFill>
                  <a:prstClr val="black"/>
                </a:solidFill>
                <a:latin typeface="Consolas" panose="020B0609020204030204" pitchFamily="49" charset="0"/>
              </a:rPr>
              <a:t> (</a:t>
            </a:r>
            <a:r>
              <a:rPr lang="es-ES" sz="2000" b="1" dirty="0" err="1">
                <a:solidFill>
                  <a:prstClr val="black"/>
                </a:solidFill>
                <a:latin typeface="Consolas" panose="020B0609020204030204" pitchFamily="49" charset="0"/>
              </a:rPr>
              <a:t>tieneDescuento</a:t>
            </a:r>
            <a:r>
              <a:rPr lang="es-ES" sz="2000" b="1" dirty="0">
                <a:solidFill>
                  <a:prstClr val="black"/>
                </a:solidFill>
                <a:latin typeface="Consolas" panose="020B0609020204030204" pitchFamily="49" charset="0"/>
              </a:rPr>
              <a:t>==true)</a:t>
            </a:r>
          </a:p>
          <a:p>
            <a:pPr lvl="1"/>
            <a:r>
              <a:rPr lang="es-ES" sz="2000" b="1" dirty="0">
                <a:solidFill>
                  <a:prstClr val="black"/>
                </a:solidFill>
                <a:latin typeface="Consolas" panose="020B0609020204030204" pitchFamily="49" charset="0"/>
              </a:rPr>
              <a:t>	ENTONCES flotante descuento = </a:t>
            </a:r>
            <a:r>
              <a:rPr lang="es-ES" sz="2000" b="1" dirty="0" err="1">
                <a:solidFill>
                  <a:prstClr val="black"/>
                </a:solidFill>
                <a:latin typeface="Consolas" panose="020B0609020204030204" pitchFamily="49" charset="0"/>
              </a:rPr>
              <a:t>precioProd</a:t>
            </a:r>
            <a:r>
              <a:rPr lang="es-ES" sz="2000" b="1" dirty="0">
                <a:solidFill>
                  <a:prstClr val="black"/>
                </a:solidFill>
                <a:latin typeface="Consolas" panose="020B0609020204030204" pitchFamily="49" charset="0"/>
              </a:rPr>
              <a:t>*</a:t>
            </a:r>
            <a:r>
              <a:rPr lang="es-ES" sz="2000" b="1" dirty="0" err="1">
                <a:solidFill>
                  <a:prstClr val="black"/>
                </a:solidFill>
                <a:latin typeface="Consolas" panose="020B0609020204030204" pitchFamily="49" charset="0"/>
              </a:rPr>
              <a:t>porcDesc</a:t>
            </a:r>
            <a:endParaRPr lang="es-ES" sz="2000" b="1" dirty="0">
              <a:solidFill>
                <a:prstClr val="black"/>
              </a:solidFill>
              <a:latin typeface="Consolas" panose="020B0609020204030204" pitchFamily="49" charset="0"/>
            </a:endParaRPr>
          </a:p>
          <a:p>
            <a:pPr lvl="1"/>
            <a:r>
              <a:rPr lang="es-ES" sz="2000" b="1" dirty="0">
                <a:solidFill>
                  <a:prstClr val="black"/>
                </a:solidFill>
                <a:latin typeface="Consolas" panose="020B0609020204030204" pitchFamily="49" charset="0"/>
              </a:rPr>
              <a:t>	flotante </a:t>
            </a:r>
            <a:r>
              <a:rPr lang="es-ES" sz="2000" b="1" dirty="0" err="1">
                <a:solidFill>
                  <a:prstClr val="black"/>
                </a:solidFill>
                <a:latin typeface="Consolas" panose="020B0609020204030204" pitchFamily="49" charset="0"/>
              </a:rPr>
              <a:t>nuevoPrecio</a:t>
            </a:r>
            <a:r>
              <a:rPr lang="es-ES" sz="2000" b="1" dirty="0">
                <a:solidFill>
                  <a:prstClr val="black"/>
                </a:solidFill>
                <a:latin typeface="Consolas" panose="020B0609020204030204" pitchFamily="49" charset="0"/>
              </a:rPr>
              <a:t> = </a:t>
            </a:r>
            <a:r>
              <a:rPr lang="es-ES" sz="2000" b="1" dirty="0" err="1">
                <a:solidFill>
                  <a:prstClr val="black"/>
                </a:solidFill>
                <a:latin typeface="Consolas" panose="020B0609020204030204" pitchFamily="49" charset="0"/>
              </a:rPr>
              <a:t>precioProd</a:t>
            </a:r>
            <a:r>
              <a:rPr lang="es-ES" sz="2000" b="1" dirty="0">
                <a:solidFill>
                  <a:prstClr val="black"/>
                </a:solidFill>
                <a:latin typeface="Consolas" panose="020B0609020204030204" pitchFamily="49" charset="0"/>
              </a:rPr>
              <a:t> – descuento</a:t>
            </a:r>
            <a:endParaRPr lang="es-ES" sz="2400" b="1" dirty="0">
              <a:solidFill>
                <a:prstClr val="black"/>
              </a:solidFill>
              <a:latin typeface="Consolas" panose="020B0609020204030204" pitchFamily="49" charset="0"/>
            </a:endParaRPr>
          </a:p>
          <a:p>
            <a:pPr lvl="1"/>
            <a:r>
              <a:rPr lang="es-ES" sz="2400" b="1" dirty="0">
                <a:solidFill>
                  <a:prstClr val="black"/>
                </a:solidFill>
                <a:latin typeface="Consolas" panose="020B0609020204030204" pitchFamily="49" charset="0"/>
              </a:rPr>
              <a:t>FIN SI</a:t>
            </a:r>
          </a:p>
          <a:p>
            <a:r>
              <a:rPr lang="es-ES" sz="2400" b="1" dirty="0">
                <a:solidFill>
                  <a:prstClr val="black"/>
                </a:solidFill>
                <a:latin typeface="Consolas" panose="020B0609020204030204" pitchFamily="49" charset="0"/>
              </a:rPr>
              <a:t>FIN</a:t>
            </a:r>
          </a:p>
        </p:txBody>
      </p:sp>
      <p:grpSp>
        <p:nvGrpSpPr>
          <p:cNvPr id="12" name="Grupo 11"/>
          <p:cNvGrpSpPr/>
          <p:nvPr/>
        </p:nvGrpSpPr>
        <p:grpSpPr>
          <a:xfrm>
            <a:off x="569165" y="2015348"/>
            <a:ext cx="4714036" cy="975101"/>
            <a:chOff x="0" y="1510685"/>
            <a:chExt cx="5760640" cy="1031354"/>
          </a:xfrm>
        </p:grpSpPr>
        <p:sp>
          <p:nvSpPr>
            <p:cNvPr id="13" name="Rectángulo redondeado 12"/>
            <p:cNvSpPr/>
            <p:nvPr/>
          </p:nvSpPr>
          <p:spPr>
            <a:xfrm>
              <a:off x="0" y="1510685"/>
              <a:ext cx="5760640" cy="1031354"/>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4" name="CuadroTexto 13"/>
            <p:cNvSpPr txBox="1"/>
            <p:nvPr/>
          </p:nvSpPr>
          <p:spPr>
            <a:xfrm>
              <a:off x="50347" y="1561033"/>
              <a:ext cx="5533042" cy="9810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3830" tIns="163830" rIns="163830" bIns="163830" numCol="1" spcCol="1270" anchor="ctr" anchorCtr="0">
              <a:noAutofit/>
            </a:bodyPr>
            <a:lstStyle/>
            <a:p>
              <a:pPr defTabSz="1911350">
                <a:lnSpc>
                  <a:spcPct val="90000"/>
                </a:lnSpc>
                <a:spcBef>
                  <a:spcPct val="0"/>
                </a:spcBef>
                <a:spcAft>
                  <a:spcPct val="35000"/>
                </a:spcAft>
              </a:pPr>
              <a:r>
                <a:rPr lang="es-ES" sz="3200" dirty="0">
                  <a:solidFill>
                    <a:prstClr val="white"/>
                  </a:solidFill>
                </a:rPr>
                <a:t>Selectivas o De Decisión</a:t>
              </a:r>
            </a:p>
          </p:txBody>
        </p:sp>
      </p:grpSp>
      <p:sp>
        <p:nvSpPr>
          <p:cNvPr id="6" name="CuadroTexto 5"/>
          <p:cNvSpPr txBox="1"/>
          <p:nvPr/>
        </p:nvSpPr>
        <p:spPr>
          <a:xfrm>
            <a:off x="5851689" y="2073333"/>
            <a:ext cx="3237168" cy="584775"/>
          </a:xfrm>
          <a:prstGeom prst="rect">
            <a:avLst/>
          </a:prstGeom>
          <a:noFill/>
        </p:spPr>
        <p:txBody>
          <a:bodyPr wrap="none" rtlCol="0">
            <a:spAutoFit/>
          </a:bodyPr>
          <a:lstStyle/>
          <a:p>
            <a:r>
              <a:rPr lang="es-ES" sz="3200" i="1" dirty="0">
                <a:ln w="0"/>
                <a:solidFill>
                  <a:srgbClr val="9BBB59">
                    <a:lumMod val="50000"/>
                  </a:srgbClr>
                </a:solidFill>
                <a:effectLst>
                  <a:outerShdw blurRad="38100" dist="25400" dir="5400000" algn="ctr" rotWithShape="0">
                    <a:srgbClr val="6E747A">
                      <a:alpha val="43000"/>
                    </a:srgbClr>
                  </a:outerShdw>
                </a:effectLst>
              </a:rPr>
              <a:t>Alternativa Simple</a:t>
            </a:r>
          </a:p>
        </p:txBody>
      </p:sp>
      <p:sp>
        <p:nvSpPr>
          <p:cNvPr id="7" name="Flecha izquierda 6"/>
          <p:cNvSpPr/>
          <p:nvPr/>
        </p:nvSpPr>
        <p:spPr>
          <a:xfrm flipH="1">
            <a:off x="5375920" y="2248112"/>
            <a:ext cx="475769" cy="216024"/>
          </a:xfrm>
          <a:prstGeom prst="leftArrow">
            <a:avLst/>
          </a:prstGeom>
          <a:solidFill>
            <a:srgbClr val="2A2A2A"/>
          </a:solidFill>
        </p:spPr>
        <p:style>
          <a:lnRef idx="2">
            <a:schemeClr val="dk1"/>
          </a:lnRef>
          <a:fillRef idx="1">
            <a:schemeClr val="lt1"/>
          </a:fillRef>
          <a:effectRef idx="0">
            <a:schemeClr val="dk1"/>
          </a:effectRef>
          <a:fontRef idx="minor">
            <a:schemeClr val="dk1"/>
          </a:fontRef>
        </p:style>
        <p:txBody>
          <a:bodyPr lIns="11431" tIns="333223" rIns="11430" bIns="333221" spcCol="1270" rtlCol="0" anchor="ctr"/>
          <a:lstStyle/>
          <a:p>
            <a:pPr algn="ctr" defTabSz="800100">
              <a:lnSpc>
                <a:spcPct val="90000"/>
              </a:lnSpc>
              <a:spcAft>
                <a:spcPct val="35000"/>
              </a:spcAft>
            </a:pPr>
            <a:endParaRPr lang="es-ES">
              <a:solidFill>
                <a:prstClr val="black"/>
              </a:solidFill>
            </a:endParaRPr>
          </a:p>
        </p:txBody>
      </p:sp>
      <p:sp>
        <p:nvSpPr>
          <p:cNvPr id="22" name="CuadroTexto 21"/>
          <p:cNvSpPr txBox="1"/>
          <p:nvPr/>
        </p:nvSpPr>
        <p:spPr>
          <a:xfrm>
            <a:off x="3779012" y="1411442"/>
            <a:ext cx="6335831" cy="584775"/>
          </a:xfrm>
          <a:prstGeom prst="rect">
            <a:avLst/>
          </a:prstGeom>
          <a:noFill/>
        </p:spPr>
        <p:txBody>
          <a:bodyPr wrap="square" rtlCol="0">
            <a:spAutoFit/>
          </a:bodyPr>
          <a:lstStyle/>
          <a:p>
            <a:r>
              <a:rPr lang="es-ES" sz="3200" b="1" dirty="0">
                <a:solidFill>
                  <a:prstClr val="black"/>
                </a:solidFill>
              </a:rPr>
              <a:t>ESTRUCTURAS DE CONTROL</a:t>
            </a:r>
          </a:p>
        </p:txBody>
      </p:sp>
      <p:sp>
        <p:nvSpPr>
          <p:cNvPr id="23" name="Título 1"/>
          <p:cNvSpPr txBox="1">
            <a:spLocks/>
          </p:cNvSpPr>
          <p:nvPr/>
        </p:nvSpPr>
        <p:spPr bwMode="auto">
          <a:xfrm>
            <a:off x="1981647" y="837873"/>
            <a:ext cx="822870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lvl1pPr algn="ctr" rtl="0" eaLnBrk="0" fontAlgn="base" hangingPunct="0">
              <a:spcBef>
                <a:spcPct val="0"/>
              </a:spcBef>
              <a:spcAft>
                <a:spcPct val="0"/>
              </a:spcAft>
              <a:defRPr sz="2800">
                <a:solidFill>
                  <a:schemeClr val="tx2"/>
                </a:solidFill>
                <a:latin typeface="+mj-lt"/>
                <a:ea typeface="ＭＳ Ｐゴシック" pitchFamily="34" charset="-128"/>
                <a:cs typeface="ＭＳ Ｐゴシック" charset="0"/>
              </a:defRPr>
            </a:lvl1pPr>
            <a:lvl2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2pPr>
            <a:lvl3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3pPr>
            <a:lvl4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4pPr>
            <a:lvl5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5pPr>
            <a:lvl6pPr marL="321457"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6pPr>
            <a:lvl7pPr marL="642915"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7pPr>
            <a:lvl8pPr marL="964372"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8pPr>
            <a:lvl9pPr marL="1285829"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9pPr>
          </a:lstStyle>
          <a:p>
            <a:r>
              <a:rPr lang="es-ES" kern="0" dirty="0">
                <a:solidFill>
                  <a:srgbClr val="1F497D"/>
                </a:solidFill>
              </a:rPr>
              <a:t>Desarrollo de Programas</a:t>
            </a:r>
          </a:p>
        </p:txBody>
      </p:sp>
    </p:spTree>
    <p:extLst>
      <p:ext uri="{BB962C8B-B14F-4D97-AF65-F5344CB8AC3E}">
        <p14:creationId xmlns:p14="http://schemas.microsoft.com/office/powerpoint/2010/main" val="861241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497</Words>
  <Application>Microsoft Office PowerPoint</Application>
  <PresentationFormat>Panorámica</PresentationFormat>
  <Paragraphs>76</Paragraphs>
  <Slides>10</Slides>
  <Notes>1</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10</vt:i4>
      </vt:variant>
    </vt:vector>
  </HeadingPairs>
  <TitlesOfParts>
    <vt:vector size="19" baseType="lpstr">
      <vt:lpstr>MS PGothic</vt:lpstr>
      <vt:lpstr>MS PGothic</vt:lpstr>
      <vt:lpstr>Arial</vt:lpstr>
      <vt:lpstr>Calibri</vt:lpstr>
      <vt:lpstr>Calibri Light</vt:lpstr>
      <vt:lpstr>Consolas</vt:lpstr>
      <vt:lpstr>Wingdings</vt:lpstr>
      <vt:lpstr>Tema de Office</vt:lpstr>
      <vt:lpstr>1_Tema de Office</vt:lpstr>
      <vt:lpstr>Presentación de PowerPoint</vt:lpstr>
      <vt:lpstr>Que es una Rutina?</vt:lpstr>
      <vt:lpstr>Ejemplos</vt:lpstr>
      <vt:lpstr>Presentación de PowerPoint</vt:lpstr>
      <vt:lpstr>Estructura de Control</vt:lpstr>
      <vt:lpstr>Estructuras Secuenciales</vt:lpstr>
      <vt:lpstr>Presentación de PowerPoint</vt:lpstr>
      <vt:lpstr> Estructura Selectiva Alternativa </vt:lpstr>
      <vt:lpstr>Presentación de PowerPoint</vt:lpstr>
      <vt:lpstr>Presentación de PowerPoint</vt:lpstr>
    </vt:vector>
  </TitlesOfParts>
  <Company>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Full name</dc:creator>
  <cp:lastModifiedBy>Full name</cp:lastModifiedBy>
  <cp:revision>4</cp:revision>
  <dcterms:created xsi:type="dcterms:W3CDTF">2018-03-13T13:58:38Z</dcterms:created>
  <dcterms:modified xsi:type="dcterms:W3CDTF">2018-03-13T14:29:00Z</dcterms:modified>
</cp:coreProperties>
</file>