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57"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ll name" initials="Fn" lastIdx="1" clrIdx="0">
    <p:extLst>
      <p:ext uri="{19B8F6BF-5375-455C-9EA6-DF929625EA0E}">
        <p15:presenceInfo xmlns:p15="http://schemas.microsoft.com/office/powerpoint/2012/main" userId="Full n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7" d="100"/>
          <a:sy n="67" d="100"/>
        </p:scale>
        <p:origin x="9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1T20:11:39.612" idx="1">
    <p:pos x="10" y="10"/>
    <p:text>Un proceso de desarrollo de software es una secuencia estructurada de actividades que conduce a la obtención de un producto de
software. En definitiva, un proceso define quién está haciendo qué, cuándo y cómo alcanzar un determinado objetivo.</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302FF-C108-4EA8-A2A5-07205CC789D3}"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s-ES"/>
        </a:p>
      </dgm:t>
    </dgm:pt>
    <dgm:pt modelId="{F58C89E6-B526-40D3-9781-A87196A81037}">
      <dgm:prSet phldrT="[Texto]"/>
      <dgm:spPr/>
      <dgm:t>
        <a:bodyPr/>
        <a:lstStyle/>
        <a:p>
          <a:r>
            <a:rPr lang="es-AR" b="1" dirty="0"/>
            <a:t>Especificación del software</a:t>
          </a:r>
          <a:r>
            <a:rPr lang="es-AR" dirty="0"/>
            <a:t>.</a:t>
          </a:r>
          <a:endParaRPr lang="es-ES" dirty="0"/>
        </a:p>
      </dgm:t>
    </dgm:pt>
    <dgm:pt modelId="{957B2A00-9E44-4CC1-8459-3198B3F0C342}" type="parTrans" cxnId="{06198106-29B3-452A-B3BC-15CFC097A798}">
      <dgm:prSet/>
      <dgm:spPr/>
      <dgm:t>
        <a:bodyPr/>
        <a:lstStyle/>
        <a:p>
          <a:endParaRPr lang="es-ES"/>
        </a:p>
      </dgm:t>
    </dgm:pt>
    <dgm:pt modelId="{4CE1673C-33AF-401C-A631-5C6CD68227C4}" type="sibTrans" cxnId="{06198106-29B3-452A-B3BC-15CFC097A798}">
      <dgm:prSet/>
      <dgm:spPr/>
      <dgm:t>
        <a:bodyPr/>
        <a:lstStyle/>
        <a:p>
          <a:endParaRPr lang="es-ES"/>
        </a:p>
      </dgm:t>
    </dgm:pt>
    <dgm:pt modelId="{5447D7F0-A3BA-4EBA-BB2B-B479534144C7}">
      <dgm:prSet/>
      <dgm:spPr/>
      <dgm:t>
        <a:bodyPr/>
        <a:lstStyle/>
        <a:p>
          <a:r>
            <a:rPr lang="es-AR" b="1" dirty="0"/>
            <a:t>Desarrollo del software</a:t>
          </a:r>
          <a:r>
            <a:rPr lang="es-AR" dirty="0"/>
            <a:t>.</a:t>
          </a:r>
        </a:p>
      </dgm:t>
    </dgm:pt>
    <dgm:pt modelId="{F73A57A4-CE39-4ED0-9253-8AAC3C8AFAD0}" type="parTrans" cxnId="{6BD4D25A-C00C-4B64-BF28-35E0E2005F17}">
      <dgm:prSet/>
      <dgm:spPr/>
      <dgm:t>
        <a:bodyPr/>
        <a:lstStyle/>
        <a:p>
          <a:endParaRPr lang="es-ES"/>
        </a:p>
      </dgm:t>
    </dgm:pt>
    <dgm:pt modelId="{9A3A73E7-A908-410E-BEDF-D7390A19ABA1}" type="sibTrans" cxnId="{6BD4D25A-C00C-4B64-BF28-35E0E2005F17}">
      <dgm:prSet/>
      <dgm:spPr/>
      <dgm:t>
        <a:bodyPr/>
        <a:lstStyle/>
        <a:p>
          <a:endParaRPr lang="es-ES"/>
        </a:p>
      </dgm:t>
    </dgm:pt>
    <dgm:pt modelId="{70C6FBD4-5E3C-4222-B798-D36A87923367}">
      <dgm:prSet/>
      <dgm:spPr/>
      <dgm:t>
        <a:bodyPr/>
        <a:lstStyle/>
        <a:p>
          <a:r>
            <a:rPr lang="es-AR" b="1" dirty="0"/>
            <a:t>Validación del software</a:t>
          </a:r>
          <a:r>
            <a:rPr lang="es-AR" dirty="0"/>
            <a:t>.</a:t>
          </a:r>
        </a:p>
      </dgm:t>
    </dgm:pt>
    <dgm:pt modelId="{D97CCA78-1CEC-468F-9CC4-E1C491ACF52E}" type="parTrans" cxnId="{AC0470F4-5AF5-4ECB-83A8-601685CAF095}">
      <dgm:prSet/>
      <dgm:spPr/>
      <dgm:t>
        <a:bodyPr/>
        <a:lstStyle/>
        <a:p>
          <a:endParaRPr lang="es-ES"/>
        </a:p>
      </dgm:t>
    </dgm:pt>
    <dgm:pt modelId="{156A9E0B-0E6C-4128-A2AA-84724F83B125}" type="sibTrans" cxnId="{AC0470F4-5AF5-4ECB-83A8-601685CAF095}">
      <dgm:prSet/>
      <dgm:spPr/>
      <dgm:t>
        <a:bodyPr/>
        <a:lstStyle/>
        <a:p>
          <a:endParaRPr lang="es-ES"/>
        </a:p>
      </dgm:t>
    </dgm:pt>
    <dgm:pt modelId="{3B59C468-B507-4080-88D1-EB7ECFD52151}">
      <dgm:prSet/>
      <dgm:spPr/>
      <dgm:t>
        <a:bodyPr/>
        <a:lstStyle/>
        <a:p>
          <a:r>
            <a:rPr lang="es-AR" b="1" dirty="0"/>
            <a:t>Evolución del software</a:t>
          </a:r>
          <a:r>
            <a:rPr lang="es-AR" dirty="0"/>
            <a:t>.</a:t>
          </a:r>
        </a:p>
      </dgm:t>
    </dgm:pt>
    <dgm:pt modelId="{DD40DF70-C972-4BE8-8232-2B221DB304EE}" type="parTrans" cxnId="{092604C4-80F5-46D5-B0D0-78F89F8E3D25}">
      <dgm:prSet/>
      <dgm:spPr/>
      <dgm:t>
        <a:bodyPr/>
        <a:lstStyle/>
        <a:p>
          <a:endParaRPr lang="es-ES"/>
        </a:p>
      </dgm:t>
    </dgm:pt>
    <dgm:pt modelId="{5D4CA9ED-F480-4975-8C90-6823DE43A1C8}" type="sibTrans" cxnId="{092604C4-80F5-46D5-B0D0-78F89F8E3D25}">
      <dgm:prSet/>
      <dgm:spPr/>
      <dgm:t>
        <a:bodyPr/>
        <a:lstStyle/>
        <a:p>
          <a:endParaRPr lang="es-ES"/>
        </a:p>
      </dgm:t>
    </dgm:pt>
    <dgm:pt modelId="{1664F14B-A03D-418B-9AA3-AA72C9E73735}" type="pres">
      <dgm:prSet presAssocID="{136302FF-C108-4EA8-A2A5-07205CC789D3}" presName="rootnode" presStyleCnt="0">
        <dgm:presLayoutVars>
          <dgm:chMax/>
          <dgm:chPref/>
          <dgm:dir/>
          <dgm:animLvl val="lvl"/>
        </dgm:presLayoutVars>
      </dgm:prSet>
      <dgm:spPr/>
      <dgm:t>
        <a:bodyPr/>
        <a:lstStyle/>
        <a:p>
          <a:endParaRPr lang="es-ES"/>
        </a:p>
      </dgm:t>
    </dgm:pt>
    <dgm:pt modelId="{17EC2B20-13C0-4DC0-8FCE-7C55F50F6FC5}" type="pres">
      <dgm:prSet presAssocID="{F58C89E6-B526-40D3-9781-A87196A81037}" presName="composite" presStyleCnt="0"/>
      <dgm:spPr/>
    </dgm:pt>
    <dgm:pt modelId="{B7BABDAB-5B70-4A7F-9D89-1CCB78CE1A3E}" type="pres">
      <dgm:prSet presAssocID="{F58C89E6-B526-40D3-9781-A87196A81037}" presName="LShape" presStyleLbl="alignNode1" presStyleIdx="0" presStyleCnt="7"/>
      <dgm:spPr/>
    </dgm:pt>
    <dgm:pt modelId="{CDED173E-EE91-432C-B82F-F28AD01A3A0B}" type="pres">
      <dgm:prSet presAssocID="{F58C89E6-B526-40D3-9781-A87196A81037}" presName="ParentText" presStyleLbl="revTx" presStyleIdx="0" presStyleCnt="4">
        <dgm:presLayoutVars>
          <dgm:chMax val="0"/>
          <dgm:chPref val="0"/>
          <dgm:bulletEnabled val="1"/>
        </dgm:presLayoutVars>
      </dgm:prSet>
      <dgm:spPr/>
      <dgm:t>
        <a:bodyPr/>
        <a:lstStyle/>
        <a:p>
          <a:endParaRPr lang="es-ES"/>
        </a:p>
      </dgm:t>
    </dgm:pt>
    <dgm:pt modelId="{13095FE0-C21A-4E29-9DBD-50586466E3D5}" type="pres">
      <dgm:prSet presAssocID="{F58C89E6-B526-40D3-9781-A87196A81037}" presName="Triangle" presStyleLbl="alignNode1" presStyleIdx="1" presStyleCnt="7"/>
      <dgm:spPr/>
    </dgm:pt>
    <dgm:pt modelId="{F4BEBCBC-5681-4391-8441-155ED123F1A1}" type="pres">
      <dgm:prSet presAssocID="{4CE1673C-33AF-401C-A631-5C6CD68227C4}" presName="sibTrans" presStyleCnt="0"/>
      <dgm:spPr/>
    </dgm:pt>
    <dgm:pt modelId="{39BB40AD-E805-4D3D-9BE0-2B950A317175}" type="pres">
      <dgm:prSet presAssocID="{4CE1673C-33AF-401C-A631-5C6CD68227C4}" presName="space" presStyleCnt="0"/>
      <dgm:spPr/>
    </dgm:pt>
    <dgm:pt modelId="{5D0B51AC-8D5A-4EF6-B432-79F76EAA6E3D}" type="pres">
      <dgm:prSet presAssocID="{5447D7F0-A3BA-4EBA-BB2B-B479534144C7}" presName="composite" presStyleCnt="0"/>
      <dgm:spPr/>
    </dgm:pt>
    <dgm:pt modelId="{6C665FD9-6565-4878-A3AC-AE4483E10645}" type="pres">
      <dgm:prSet presAssocID="{5447D7F0-A3BA-4EBA-BB2B-B479534144C7}" presName="LShape" presStyleLbl="alignNode1" presStyleIdx="2" presStyleCnt="7"/>
      <dgm:spPr/>
    </dgm:pt>
    <dgm:pt modelId="{AF3BFAC0-31FA-4E73-8788-0E332EF52AB1}" type="pres">
      <dgm:prSet presAssocID="{5447D7F0-A3BA-4EBA-BB2B-B479534144C7}" presName="ParentText" presStyleLbl="revTx" presStyleIdx="1" presStyleCnt="4">
        <dgm:presLayoutVars>
          <dgm:chMax val="0"/>
          <dgm:chPref val="0"/>
          <dgm:bulletEnabled val="1"/>
        </dgm:presLayoutVars>
      </dgm:prSet>
      <dgm:spPr/>
      <dgm:t>
        <a:bodyPr/>
        <a:lstStyle/>
        <a:p>
          <a:endParaRPr lang="es-ES"/>
        </a:p>
      </dgm:t>
    </dgm:pt>
    <dgm:pt modelId="{36D8BDF2-245C-4757-BB29-0829618DA438}" type="pres">
      <dgm:prSet presAssocID="{5447D7F0-A3BA-4EBA-BB2B-B479534144C7}" presName="Triangle" presStyleLbl="alignNode1" presStyleIdx="3" presStyleCnt="7"/>
      <dgm:spPr/>
    </dgm:pt>
    <dgm:pt modelId="{6034C0E4-6225-4111-A10A-EF2413644235}" type="pres">
      <dgm:prSet presAssocID="{9A3A73E7-A908-410E-BEDF-D7390A19ABA1}" presName="sibTrans" presStyleCnt="0"/>
      <dgm:spPr/>
    </dgm:pt>
    <dgm:pt modelId="{54A6925C-39DF-402B-A363-912A87BB3DF9}" type="pres">
      <dgm:prSet presAssocID="{9A3A73E7-A908-410E-BEDF-D7390A19ABA1}" presName="space" presStyleCnt="0"/>
      <dgm:spPr/>
    </dgm:pt>
    <dgm:pt modelId="{E0B3C666-D985-404A-826F-EF87DECED040}" type="pres">
      <dgm:prSet presAssocID="{70C6FBD4-5E3C-4222-B798-D36A87923367}" presName="composite" presStyleCnt="0"/>
      <dgm:spPr/>
    </dgm:pt>
    <dgm:pt modelId="{253130AA-468D-4313-B6ED-CF857B775F4A}" type="pres">
      <dgm:prSet presAssocID="{70C6FBD4-5E3C-4222-B798-D36A87923367}" presName="LShape" presStyleLbl="alignNode1" presStyleIdx="4" presStyleCnt="7"/>
      <dgm:spPr/>
    </dgm:pt>
    <dgm:pt modelId="{6C8E24C9-051E-4BF5-AD49-7E440F17830D}" type="pres">
      <dgm:prSet presAssocID="{70C6FBD4-5E3C-4222-B798-D36A87923367}" presName="ParentText" presStyleLbl="revTx" presStyleIdx="2" presStyleCnt="4">
        <dgm:presLayoutVars>
          <dgm:chMax val="0"/>
          <dgm:chPref val="0"/>
          <dgm:bulletEnabled val="1"/>
        </dgm:presLayoutVars>
      </dgm:prSet>
      <dgm:spPr/>
      <dgm:t>
        <a:bodyPr/>
        <a:lstStyle/>
        <a:p>
          <a:endParaRPr lang="es-ES"/>
        </a:p>
      </dgm:t>
    </dgm:pt>
    <dgm:pt modelId="{F3FB8FD4-796D-4DDF-AD2B-9C4C588353F7}" type="pres">
      <dgm:prSet presAssocID="{70C6FBD4-5E3C-4222-B798-D36A87923367}" presName="Triangle" presStyleLbl="alignNode1" presStyleIdx="5" presStyleCnt="7"/>
      <dgm:spPr/>
    </dgm:pt>
    <dgm:pt modelId="{24D8B398-1745-4DB9-BDFA-06DEEB705215}" type="pres">
      <dgm:prSet presAssocID="{156A9E0B-0E6C-4128-A2AA-84724F83B125}" presName="sibTrans" presStyleCnt="0"/>
      <dgm:spPr/>
    </dgm:pt>
    <dgm:pt modelId="{73908893-FB5E-41BF-BDAD-0474D7140921}" type="pres">
      <dgm:prSet presAssocID="{156A9E0B-0E6C-4128-A2AA-84724F83B125}" presName="space" presStyleCnt="0"/>
      <dgm:spPr/>
    </dgm:pt>
    <dgm:pt modelId="{0CD8FAB4-5F94-4509-B631-C1555B1D7B78}" type="pres">
      <dgm:prSet presAssocID="{3B59C468-B507-4080-88D1-EB7ECFD52151}" presName="composite" presStyleCnt="0"/>
      <dgm:spPr/>
    </dgm:pt>
    <dgm:pt modelId="{545176B5-8791-4BE5-90B5-57EF7F5EFD44}" type="pres">
      <dgm:prSet presAssocID="{3B59C468-B507-4080-88D1-EB7ECFD52151}" presName="LShape" presStyleLbl="alignNode1" presStyleIdx="6" presStyleCnt="7"/>
      <dgm:spPr/>
    </dgm:pt>
    <dgm:pt modelId="{342C1C32-447F-48BD-A482-7C700E486F63}" type="pres">
      <dgm:prSet presAssocID="{3B59C468-B507-4080-88D1-EB7ECFD52151}" presName="ParentText" presStyleLbl="revTx" presStyleIdx="3" presStyleCnt="4">
        <dgm:presLayoutVars>
          <dgm:chMax val="0"/>
          <dgm:chPref val="0"/>
          <dgm:bulletEnabled val="1"/>
        </dgm:presLayoutVars>
      </dgm:prSet>
      <dgm:spPr/>
      <dgm:t>
        <a:bodyPr/>
        <a:lstStyle/>
        <a:p>
          <a:endParaRPr lang="es-ES"/>
        </a:p>
      </dgm:t>
    </dgm:pt>
  </dgm:ptLst>
  <dgm:cxnLst>
    <dgm:cxn modelId="{893AB81F-0BCA-4A94-B9FA-3E259AE1E27D}" type="presOf" srcId="{70C6FBD4-5E3C-4222-B798-D36A87923367}" destId="{6C8E24C9-051E-4BF5-AD49-7E440F17830D}" srcOrd="0" destOrd="0" presId="urn:microsoft.com/office/officeart/2009/3/layout/StepUpProcess"/>
    <dgm:cxn modelId="{6BD4D25A-C00C-4B64-BF28-35E0E2005F17}" srcId="{136302FF-C108-4EA8-A2A5-07205CC789D3}" destId="{5447D7F0-A3BA-4EBA-BB2B-B479534144C7}" srcOrd="1" destOrd="0" parTransId="{F73A57A4-CE39-4ED0-9253-8AAC3C8AFAD0}" sibTransId="{9A3A73E7-A908-410E-BEDF-D7390A19ABA1}"/>
    <dgm:cxn modelId="{FAFB76A4-AD70-4B13-8C3A-57916CC1650D}" type="presOf" srcId="{5447D7F0-A3BA-4EBA-BB2B-B479534144C7}" destId="{AF3BFAC0-31FA-4E73-8788-0E332EF52AB1}" srcOrd="0" destOrd="0" presId="urn:microsoft.com/office/officeart/2009/3/layout/StepUpProcess"/>
    <dgm:cxn modelId="{092604C4-80F5-46D5-B0D0-78F89F8E3D25}" srcId="{136302FF-C108-4EA8-A2A5-07205CC789D3}" destId="{3B59C468-B507-4080-88D1-EB7ECFD52151}" srcOrd="3" destOrd="0" parTransId="{DD40DF70-C972-4BE8-8232-2B221DB304EE}" sibTransId="{5D4CA9ED-F480-4975-8C90-6823DE43A1C8}"/>
    <dgm:cxn modelId="{B3E34D00-703D-44B2-B2B9-42E77108A45F}" type="presOf" srcId="{F58C89E6-B526-40D3-9781-A87196A81037}" destId="{CDED173E-EE91-432C-B82F-F28AD01A3A0B}" srcOrd="0" destOrd="0" presId="urn:microsoft.com/office/officeart/2009/3/layout/StepUpProcess"/>
    <dgm:cxn modelId="{06198106-29B3-452A-B3BC-15CFC097A798}" srcId="{136302FF-C108-4EA8-A2A5-07205CC789D3}" destId="{F58C89E6-B526-40D3-9781-A87196A81037}" srcOrd="0" destOrd="0" parTransId="{957B2A00-9E44-4CC1-8459-3198B3F0C342}" sibTransId="{4CE1673C-33AF-401C-A631-5C6CD68227C4}"/>
    <dgm:cxn modelId="{1665BA7C-0C1B-4BE4-AC03-C484F141EAA9}" type="presOf" srcId="{136302FF-C108-4EA8-A2A5-07205CC789D3}" destId="{1664F14B-A03D-418B-9AA3-AA72C9E73735}" srcOrd="0" destOrd="0" presId="urn:microsoft.com/office/officeart/2009/3/layout/StepUpProcess"/>
    <dgm:cxn modelId="{CB077F44-0EBD-4D18-8586-ACB320FE6B5E}" type="presOf" srcId="{3B59C468-B507-4080-88D1-EB7ECFD52151}" destId="{342C1C32-447F-48BD-A482-7C700E486F63}" srcOrd="0" destOrd="0" presId="urn:microsoft.com/office/officeart/2009/3/layout/StepUpProcess"/>
    <dgm:cxn modelId="{AC0470F4-5AF5-4ECB-83A8-601685CAF095}" srcId="{136302FF-C108-4EA8-A2A5-07205CC789D3}" destId="{70C6FBD4-5E3C-4222-B798-D36A87923367}" srcOrd="2" destOrd="0" parTransId="{D97CCA78-1CEC-468F-9CC4-E1C491ACF52E}" sibTransId="{156A9E0B-0E6C-4128-A2AA-84724F83B125}"/>
    <dgm:cxn modelId="{A1922089-E903-40AA-949F-F64CBDCABCCB}" type="presParOf" srcId="{1664F14B-A03D-418B-9AA3-AA72C9E73735}" destId="{17EC2B20-13C0-4DC0-8FCE-7C55F50F6FC5}" srcOrd="0" destOrd="0" presId="urn:microsoft.com/office/officeart/2009/3/layout/StepUpProcess"/>
    <dgm:cxn modelId="{16CA9127-27E6-4033-AF0C-BC727A973AAE}" type="presParOf" srcId="{17EC2B20-13C0-4DC0-8FCE-7C55F50F6FC5}" destId="{B7BABDAB-5B70-4A7F-9D89-1CCB78CE1A3E}" srcOrd="0" destOrd="0" presId="urn:microsoft.com/office/officeart/2009/3/layout/StepUpProcess"/>
    <dgm:cxn modelId="{E691FFCE-AC4B-428F-8104-CCC0C360776F}" type="presParOf" srcId="{17EC2B20-13C0-4DC0-8FCE-7C55F50F6FC5}" destId="{CDED173E-EE91-432C-B82F-F28AD01A3A0B}" srcOrd="1" destOrd="0" presId="urn:microsoft.com/office/officeart/2009/3/layout/StepUpProcess"/>
    <dgm:cxn modelId="{53117100-EEF6-4B1E-8174-EEFA9B510BCB}" type="presParOf" srcId="{17EC2B20-13C0-4DC0-8FCE-7C55F50F6FC5}" destId="{13095FE0-C21A-4E29-9DBD-50586466E3D5}" srcOrd="2" destOrd="0" presId="urn:microsoft.com/office/officeart/2009/3/layout/StepUpProcess"/>
    <dgm:cxn modelId="{3F583B1B-B83C-4789-BA6A-A441B6F0B1B7}" type="presParOf" srcId="{1664F14B-A03D-418B-9AA3-AA72C9E73735}" destId="{F4BEBCBC-5681-4391-8441-155ED123F1A1}" srcOrd="1" destOrd="0" presId="urn:microsoft.com/office/officeart/2009/3/layout/StepUpProcess"/>
    <dgm:cxn modelId="{86A22D42-D834-4ED5-87E4-69B7CE85E1A4}" type="presParOf" srcId="{F4BEBCBC-5681-4391-8441-155ED123F1A1}" destId="{39BB40AD-E805-4D3D-9BE0-2B950A317175}" srcOrd="0" destOrd="0" presId="urn:microsoft.com/office/officeart/2009/3/layout/StepUpProcess"/>
    <dgm:cxn modelId="{30E84FDD-6DC1-4467-9163-DA5F36D01B62}" type="presParOf" srcId="{1664F14B-A03D-418B-9AA3-AA72C9E73735}" destId="{5D0B51AC-8D5A-4EF6-B432-79F76EAA6E3D}" srcOrd="2" destOrd="0" presId="urn:microsoft.com/office/officeart/2009/3/layout/StepUpProcess"/>
    <dgm:cxn modelId="{F07F8ACE-FE3D-466D-B822-F70F86E7DEA4}" type="presParOf" srcId="{5D0B51AC-8D5A-4EF6-B432-79F76EAA6E3D}" destId="{6C665FD9-6565-4878-A3AC-AE4483E10645}" srcOrd="0" destOrd="0" presId="urn:microsoft.com/office/officeart/2009/3/layout/StepUpProcess"/>
    <dgm:cxn modelId="{91A6AFB1-A6A0-474A-BBD1-CEFE7E975B40}" type="presParOf" srcId="{5D0B51AC-8D5A-4EF6-B432-79F76EAA6E3D}" destId="{AF3BFAC0-31FA-4E73-8788-0E332EF52AB1}" srcOrd="1" destOrd="0" presId="urn:microsoft.com/office/officeart/2009/3/layout/StepUpProcess"/>
    <dgm:cxn modelId="{7D590AD2-F8A0-469C-B37E-1067D104D616}" type="presParOf" srcId="{5D0B51AC-8D5A-4EF6-B432-79F76EAA6E3D}" destId="{36D8BDF2-245C-4757-BB29-0829618DA438}" srcOrd="2" destOrd="0" presId="urn:microsoft.com/office/officeart/2009/3/layout/StepUpProcess"/>
    <dgm:cxn modelId="{58A618DC-3D36-45CA-B3EE-B5BFBEC49D23}" type="presParOf" srcId="{1664F14B-A03D-418B-9AA3-AA72C9E73735}" destId="{6034C0E4-6225-4111-A10A-EF2413644235}" srcOrd="3" destOrd="0" presId="urn:microsoft.com/office/officeart/2009/3/layout/StepUpProcess"/>
    <dgm:cxn modelId="{DB2F1A6A-00D6-429D-8C06-E59A03B3B99E}" type="presParOf" srcId="{6034C0E4-6225-4111-A10A-EF2413644235}" destId="{54A6925C-39DF-402B-A363-912A87BB3DF9}" srcOrd="0" destOrd="0" presId="urn:microsoft.com/office/officeart/2009/3/layout/StepUpProcess"/>
    <dgm:cxn modelId="{93CBB5D8-D3D2-4771-B331-B6BB37B15E7B}" type="presParOf" srcId="{1664F14B-A03D-418B-9AA3-AA72C9E73735}" destId="{E0B3C666-D985-404A-826F-EF87DECED040}" srcOrd="4" destOrd="0" presId="urn:microsoft.com/office/officeart/2009/3/layout/StepUpProcess"/>
    <dgm:cxn modelId="{2BC5C54B-3143-42E7-B962-FA96B9491DC7}" type="presParOf" srcId="{E0B3C666-D985-404A-826F-EF87DECED040}" destId="{253130AA-468D-4313-B6ED-CF857B775F4A}" srcOrd="0" destOrd="0" presId="urn:microsoft.com/office/officeart/2009/3/layout/StepUpProcess"/>
    <dgm:cxn modelId="{C93E2AF3-013E-4F56-9729-DC8A1CC26EBE}" type="presParOf" srcId="{E0B3C666-D985-404A-826F-EF87DECED040}" destId="{6C8E24C9-051E-4BF5-AD49-7E440F17830D}" srcOrd="1" destOrd="0" presId="urn:microsoft.com/office/officeart/2009/3/layout/StepUpProcess"/>
    <dgm:cxn modelId="{30D71C14-91E8-4256-8B0F-7C16A2E38403}" type="presParOf" srcId="{E0B3C666-D985-404A-826F-EF87DECED040}" destId="{F3FB8FD4-796D-4DDF-AD2B-9C4C588353F7}" srcOrd="2" destOrd="0" presId="urn:microsoft.com/office/officeart/2009/3/layout/StepUpProcess"/>
    <dgm:cxn modelId="{3B3479B0-C89A-4721-92AC-C4DEA3D483F7}" type="presParOf" srcId="{1664F14B-A03D-418B-9AA3-AA72C9E73735}" destId="{24D8B398-1745-4DB9-BDFA-06DEEB705215}" srcOrd="5" destOrd="0" presId="urn:microsoft.com/office/officeart/2009/3/layout/StepUpProcess"/>
    <dgm:cxn modelId="{BE893A4E-E6EB-4C95-98BC-ECF3E277123A}" type="presParOf" srcId="{24D8B398-1745-4DB9-BDFA-06DEEB705215}" destId="{73908893-FB5E-41BF-BDAD-0474D7140921}" srcOrd="0" destOrd="0" presId="urn:microsoft.com/office/officeart/2009/3/layout/StepUpProcess"/>
    <dgm:cxn modelId="{72CF99A1-9CD9-491E-90AF-7A07E774981B}" type="presParOf" srcId="{1664F14B-A03D-418B-9AA3-AA72C9E73735}" destId="{0CD8FAB4-5F94-4509-B631-C1555B1D7B78}" srcOrd="6" destOrd="0" presId="urn:microsoft.com/office/officeart/2009/3/layout/StepUpProcess"/>
    <dgm:cxn modelId="{FA384C4E-9323-44BC-BC81-96F56E2BD163}" type="presParOf" srcId="{0CD8FAB4-5F94-4509-B631-C1555B1D7B78}" destId="{545176B5-8791-4BE5-90B5-57EF7F5EFD44}" srcOrd="0" destOrd="0" presId="urn:microsoft.com/office/officeart/2009/3/layout/StepUpProcess"/>
    <dgm:cxn modelId="{F8119EBD-B439-482C-90AB-B9EFBA30DB57}" type="presParOf" srcId="{0CD8FAB4-5F94-4509-B631-C1555B1D7B78}" destId="{342C1C32-447F-48BD-A482-7C700E486F6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ABDAB-5B70-4A7F-9D89-1CCB78CE1A3E}">
      <dsp:nvSpPr>
        <dsp:cNvPr id="0" name=""/>
        <dsp:cNvSpPr/>
      </dsp:nvSpPr>
      <dsp:spPr>
        <a:xfrm rot="5400000">
          <a:off x="989592" y="1532331"/>
          <a:ext cx="1481707" cy="2465528"/>
        </a:xfrm>
        <a:prstGeom prst="corner">
          <a:avLst>
            <a:gd name="adj1" fmla="val 16120"/>
            <a:gd name="adj2" fmla="val 1611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ED173E-EE91-432C-B82F-F28AD01A3A0B}">
      <dsp:nvSpPr>
        <dsp:cNvPr id="0" name=""/>
        <dsp:cNvSpPr/>
      </dsp:nvSpPr>
      <dsp:spPr>
        <a:xfrm>
          <a:off x="742258" y="2268993"/>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AR" sz="2200" b="1" kern="1200" dirty="0"/>
            <a:t>Especificación del software</a:t>
          </a:r>
          <a:r>
            <a:rPr lang="es-AR" sz="2200" kern="1200" dirty="0"/>
            <a:t>.</a:t>
          </a:r>
          <a:endParaRPr lang="es-ES" sz="2200" kern="1200" dirty="0"/>
        </a:p>
      </dsp:txBody>
      <dsp:txXfrm>
        <a:off x="742258" y="2268993"/>
        <a:ext cx="2225892" cy="1951125"/>
      </dsp:txXfrm>
    </dsp:sp>
    <dsp:sp modelId="{13095FE0-C21A-4E29-9DBD-50586466E3D5}">
      <dsp:nvSpPr>
        <dsp:cNvPr id="0" name=""/>
        <dsp:cNvSpPr/>
      </dsp:nvSpPr>
      <dsp:spPr>
        <a:xfrm>
          <a:off x="2548171" y="1350816"/>
          <a:ext cx="419979" cy="419979"/>
        </a:xfrm>
        <a:prstGeom prst="triangle">
          <a:avLst>
            <a:gd name="adj" fmla="val 10000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65FD9-6565-4878-A3AC-AE4483E10645}">
      <dsp:nvSpPr>
        <dsp:cNvPr id="0" name=""/>
        <dsp:cNvSpPr/>
      </dsp:nvSpPr>
      <dsp:spPr>
        <a:xfrm rot="5400000">
          <a:off x="3714519" y="858045"/>
          <a:ext cx="1481707" cy="2465528"/>
        </a:xfrm>
        <a:prstGeom prst="corner">
          <a:avLst>
            <a:gd name="adj1" fmla="val 16120"/>
            <a:gd name="adj2" fmla="val 1611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BFAC0-31FA-4E73-8788-0E332EF52AB1}">
      <dsp:nvSpPr>
        <dsp:cNvPr id="0" name=""/>
        <dsp:cNvSpPr/>
      </dsp:nvSpPr>
      <dsp:spPr>
        <a:xfrm>
          <a:off x="3467186" y="1594707"/>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AR" sz="2200" b="1" kern="1200" dirty="0"/>
            <a:t>Desarrollo del software</a:t>
          </a:r>
          <a:r>
            <a:rPr lang="es-AR" sz="2200" kern="1200" dirty="0"/>
            <a:t>.</a:t>
          </a:r>
        </a:p>
      </dsp:txBody>
      <dsp:txXfrm>
        <a:off x="3467186" y="1594707"/>
        <a:ext cx="2225892" cy="1951125"/>
      </dsp:txXfrm>
    </dsp:sp>
    <dsp:sp modelId="{36D8BDF2-245C-4757-BB29-0829618DA438}">
      <dsp:nvSpPr>
        <dsp:cNvPr id="0" name=""/>
        <dsp:cNvSpPr/>
      </dsp:nvSpPr>
      <dsp:spPr>
        <a:xfrm>
          <a:off x="5273099" y="676530"/>
          <a:ext cx="419979" cy="419979"/>
        </a:xfrm>
        <a:prstGeom prst="triangle">
          <a:avLst>
            <a:gd name="adj" fmla="val 100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130AA-468D-4313-B6ED-CF857B775F4A}">
      <dsp:nvSpPr>
        <dsp:cNvPr id="0" name=""/>
        <dsp:cNvSpPr/>
      </dsp:nvSpPr>
      <dsp:spPr>
        <a:xfrm rot="5400000">
          <a:off x="6439447" y="183759"/>
          <a:ext cx="1481707" cy="2465528"/>
        </a:xfrm>
        <a:prstGeom prst="corner">
          <a:avLst>
            <a:gd name="adj1" fmla="val 16120"/>
            <a:gd name="adj2" fmla="val 1611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E24C9-051E-4BF5-AD49-7E440F17830D}">
      <dsp:nvSpPr>
        <dsp:cNvPr id="0" name=""/>
        <dsp:cNvSpPr/>
      </dsp:nvSpPr>
      <dsp:spPr>
        <a:xfrm>
          <a:off x="6192113" y="920421"/>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AR" sz="2200" b="1" kern="1200" dirty="0"/>
            <a:t>Validación del software</a:t>
          </a:r>
          <a:r>
            <a:rPr lang="es-AR" sz="2200" kern="1200" dirty="0"/>
            <a:t>.</a:t>
          </a:r>
        </a:p>
      </dsp:txBody>
      <dsp:txXfrm>
        <a:off x="6192113" y="920421"/>
        <a:ext cx="2225892" cy="1951125"/>
      </dsp:txXfrm>
    </dsp:sp>
    <dsp:sp modelId="{F3FB8FD4-796D-4DDF-AD2B-9C4C588353F7}">
      <dsp:nvSpPr>
        <dsp:cNvPr id="0" name=""/>
        <dsp:cNvSpPr/>
      </dsp:nvSpPr>
      <dsp:spPr>
        <a:xfrm>
          <a:off x="7998026" y="2244"/>
          <a:ext cx="419979" cy="419979"/>
        </a:xfrm>
        <a:prstGeom prst="triangle">
          <a:avLst>
            <a:gd name="adj" fmla="val 10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5176B5-8791-4BE5-90B5-57EF7F5EFD44}">
      <dsp:nvSpPr>
        <dsp:cNvPr id="0" name=""/>
        <dsp:cNvSpPr/>
      </dsp:nvSpPr>
      <dsp:spPr>
        <a:xfrm rot="5400000">
          <a:off x="9164374" y="-490526"/>
          <a:ext cx="1481707" cy="2465528"/>
        </a:xfrm>
        <a:prstGeom prst="corner">
          <a:avLst>
            <a:gd name="adj1" fmla="val 16120"/>
            <a:gd name="adj2" fmla="val 1611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2C1C32-447F-48BD-A482-7C700E486F63}">
      <dsp:nvSpPr>
        <dsp:cNvPr id="0" name=""/>
        <dsp:cNvSpPr/>
      </dsp:nvSpPr>
      <dsp:spPr>
        <a:xfrm>
          <a:off x="8917041" y="246135"/>
          <a:ext cx="2225892" cy="195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AR" sz="2200" b="1" kern="1200" dirty="0"/>
            <a:t>Evolución del software</a:t>
          </a:r>
          <a:r>
            <a:rPr lang="es-AR" sz="2200" kern="1200" dirty="0"/>
            <a:t>.</a:t>
          </a:r>
        </a:p>
      </dsp:txBody>
      <dsp:txXfrm>
        <a:off x="8917041" y="246135"/>
        <a:ext cx="2225892" cy="195112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7182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8353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7701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254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1422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0990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4114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957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2400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1641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17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1870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1005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5967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2144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8570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127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3/11/2018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0800733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mtClean="0"/>
              <a:t>Los sistemas y su enfoque </a:t>
            </a:r>
            <a:endParaRPr lang="es-ES" dirty="0"/>
          </a:p>
        </p:txBody>
      </p:sp>
      <p:sp>
        <p:nvSpPr>
          <p:cNvPr id="3" name="Subtítulo 2"/>
          <p:cNvSpPr>
            <a:spLocks noGrp="1"/>
          </p:cNvSpPr>
          <p:nvPr>
            <p:ph type="subTitle" idx="1"/>
          </p:nvPr>
        </p:nvSpPr>
        <p:spPr/>
        <p:txBody>
          <a:bodyPr/>
          <a:lstStyle/>
          <a:p>
            <a:r>
              <a:rPr lang="es-ES" smtClean="0"/>
              <a:t>¿Por qué hablamos de sistemas? </a:t>
            </a:r>
            <a:endParaRPr lang="es-ES" dirty="0"/>
          </a:p>
        </p:txBody>
      </p:sp>
    </p:spTree>
    <p:extLst>
      <p:ext uri="{BB962C8B-B14F-4D97-AF65-F5344CB8AC3E}">
        <p14:creationId xmlns:p14="http://schemas.microsoft.com/office/powerpoint/2010/main" val="173581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98754" y="533292"/>
            <a:ext cx="7066681" cy="584775"/>
          </a:xfrm>
          <a:prstGeom prst="rect">
            <a:avLst/>
          </a:prstGeom>
          <a:noFill/>
        </p:spPr>
        <p:txBody>
          <a:bodyPr wrap="square" rtlCol="0">
            <a:spAutoFit/>
          </a:bodyPr>
          <a:lstStyle/>
          <a:p>
            <a:r>
              <a:rPr lang="es-ES" sz="3200" b="1" dirty="0"/>
              <a:t>INTERCAMBIO ENTRE SISTEMAS</a:t>
            </a:r>
          </a:p>
        </p:txBody>
      </p:sp>
      <p:sp>
        <p:nvSpPr>
          <p:cNvPr id="5" name="CuadroTexto 4"/>
          <p:cNvSpPr txBox="1"/>
          <p:nvPr/>
        </p:nvSpPr>
        <p:spPr>
          <a:xfrm>
            <a:off x="298754" y="2419974"/>
            <a:ext cx="4969514" cy="584775"/>
          </a:xfrm>
          <a:prstGeom prst="rect">
            <a:avLst/>
          </a:prstGeom>
          <a:noFill/>
        </p:spPr>
        <p:txBody>
          <a:bodyPr wrap="square" rtlCol="0">
            <a:spAutoFit/>
          </a:bodyPr>
          <a:lstStyle/>
          <a:p>
            <a:r>
              <a:rPr lang="es-ES" sz="3200" b="1" dirty="0"/>
              <a:t>SISTEMAS TECNOLÓGICOS</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306" y="3233543"/>
            <a:ext cx="3481189" cy="2071593"/>
          </a:xfrm>
          <a:prstGeom prst="rect">
            <a:avLst/>
          </a:prstGeom>
        </p:spPr>
      </p:pic>
      <p:pic>
        <p:nvPicPr>
          <p:cNvPr id="7" name="Imagen 6"/>
          <p:cNvPicPr>
            <a:picLocks noChangeAspect="1"/>
          </p:cNvPicPr>
          <p:nvPr/>
        </p:nvPicPr>
        <p:blipFill>
          <a:blip r:embed="rId3"/>
          <a:stretch>
            <a:fillRect/>
          </a:stretch>
        </p:blipFill>
        <p:spPr>
          <a:xfrm>
            <a:off x="5123290" y="1168491"/>
            <a:ext cx="6534437" cy="1607465"/>
          </a:xfrm>
          <a:prstGeom prst="rect">
            <a:avLst/>
          </a:prstGeom>
        </p:spPr>
      </p:pic>
      <p:sp>
        <p:nvSpPr>
          <p:cNvPr id="8" name="CuadroTexto 7"/>
          <p:cNvSpPr txBox="1"/>
          <p:nvPr/>
        </p:nvSpPr>
        <p:spPr>
          <a:xfrm>
            <a:off x="370762" y="3946173"/>
            <a:ext cx="4320480" cy="1569660"/>
          </a:xfrm>
          <a:prstGeom prst="rect">
            <a:avLst/>
          </a:prstGeom>
          <a:noFill/>
        </p:spPr>
        <p:txBody>
          <a:bodyPr wrap="square" rtlCol="0">
            <a:spAutoFit/>
          </a:bodyPr>
          <a:lstStyle/>
          <a:p>
            <a:r>
              <a:rPr lang="es-AR" sz="2400" i="1" dirty="0">
                <a:solidFill>
                  <a:schemeClr val="tx1">
                    <a:lumMod val="95000"/>
                  </a:schemeClr>
                </a:solidFill>
              </a:rPr>
              <a:t>“Son diseñados por los seres </a:t>
            </a:r>
            <a:r>
              <a:rPr lang="es-AR" sz="2400" b="1" i="1" dirty="0">
                <a:solidFill>
                  <a:schemeClr val="tx1">
                    <a:lumMod val="95000"/>
                  </a:schemeClr>
                </a:solidFill>
              </a:rPr>
              <a:t>humanos</a:t>
            </a:r>
            <a:r>
              <a:rPr lang="es-AR" sz="2400" i="1" dirty="0">
                <a:solidFill>
                  <a:schemeClr val="tx1">
                    <a:lumMod val="95000"/>
                  </a:schemeClr>
                </a:solidFill>
              </a:rPr>
              <a:t> para que cumplan con una </a:t>
            </a:r>
            <a:r>
              <a:rPr lang="es-AR" sz="2400" b="1" i="1" dirty="0">
                <a:solidFill>
                  <a:schemeClr val="tx1">
                    <a:lumMod val="95000"/>
                  </a:schemeClr>
                </a:solidFill>
              </a:rPr>
              <a:t>finalidad </a:t>
            </a:r>
            <a:r>
              <a:rPr lang="es-AR" sz="2400" i="1" dirty="0">
                <a:solidFill>
                  <a:schemeClr val="tx1">
                    <a:lumMod val="95000"/>
                  </a:schemeClr>
                </a:solidFill>
              </a:rPr>
              <a:t>específica.”</a:t>
            </a:r>
          </a:p>
        </p:txBody>
      </p:sp>
      <p:sp>
        <p:nvSpPr>
          <p:cNvPr id="9" name="CuadroTexto 8"/>
          <p:cNvSpPr txBox="1"/>
          <p:nvPr/>
        </p:nvSpPr>
        <p:spPr>
          <a:xfrm>
            <a:off x="9556854" y="3233543"/>
            <a:ext cx="2159278" cy="3416320"/>
          </a:xfrm>
          <a:prstGeom prst="rect">
            <a:avLst/>
          </a:prstGeom>
          <a:noFill/>
        </p:spPr>
        <p:txBody>
          <a:bodyPr wrap="square" rtlCol="0">
            <a:spAutoFit/>
          </a:bodyPr>
          <a:lstStyle/>
          <a:p>
            <a:r>
              <a:rPr lang="es-AR" sz="2400" i="1" dirty="0">
                <a:solidFill>
                  <a:schemeClr val="tx1">
                    <a:lumMod val="95000"/>
                  </a:schemeClr>
                </a:solidFill>
              </a:rPr>
              <a:t>“Sistemas de: Procesamiento de Materia, de Procesamiento de Energía, de Información.”</a:t>
            </a:r>
          </a:p>
        </p:txBody>
      </p:sp>
    </p:spTree>
    <p:extLst>
      <p:ext uri="{BB962C8B-B14F-4D97-AF65-F5344CB8AC3E}">
        <p14:creationId xmlns:p14="http://schemas.microsoft.com/office/powerpoint/2010/main" val="397600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67824"/>
            <a:ext cx="9404723" cy="818566"/>
          </a:xfrm>
        </p:spPr>
        <p:txBody>
          <a:bodyPr/>
          <a:lstStyle/>
          <a:p>
            <a:r>
              <a:rPr lang="es-ES" dirty="0" smtClean="0"/>
              <a:t>Tipos de sistemas</a:t>
            </a:r>
            <a:endParaRPr lang="es-ES" dirty="0"/>
          </a:p>
        </p:txBody>
      </p:sp>
      <p:sp>
        <p:nvSpPr>
          <p:cNvPr id="5" name="CuadroTexto 4"/>
          <p:cNvSpPr txBox="1"/>
          <p:nvPr/>
        </p:nvSpPr>
        <p:spPr>
          <a:xfrm>
            <a:off x="563559" y="1271284"/>
            <a:ext cx="2573866" cy="646331"/>
          </a:xfrm>
          <a:prstGeom prst="rect">
            <a:avLst/>
          </a:prstGeom>
          <a:noFill/>
        </p:spPr>
        <p:txBody>
          <a:bodyPr wrap="square" rtlCol="0">
            <a:spAutoFit/>
          </a:bodyPr>
          <a:lstStyle/>
          <a:p>
            <a:r>
              <a:rPr lang="es-ES" sz="3600" dirty="0" smtClean="0"/>
              <a:t>Abiertos</a:t>
            </a:r>
            <a:endParaRPr lang="es-ES" sz="3600" dirty="0"/>
          </a:p>
        </p:txBody>
      </p:sp>
      <p:sp>
        <p:nvSpPr>
          <p:cNvPr id="6" name="Flecha derecha 5"/>
          <p:cNvSpPr/>
          <p:nvPr/>
        </p:nvSpPr>
        <p:spPr>
          <a:xfrm>
            <a:off x="2792766" y="1454771"/>
            <a:ext cx="2077155" cy="462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6265959" y="452718"/>
            <a:ext cx="4109156" cy="2246769"/>
          </a:xfrm>
          <a:prstGeom prst="rect">
            <a:avLst/>
          </a:prstGeom>
          <a:noFill/>
        </p:spPr>
        <p:txBody>
          <a:bodyPr wrap="square" rtlCol="0">
            <a:spAutoFit/>
          </a:bodyPr>
          <a:lstStyle/>
          <a:p>
            <a:r>
              <a:rPr lang="es-ES" sz="2000" dirty="0" smtClean="0"/>
              <a:t>Intercambian materia</a:t>
            </a:r>
            <a:r>
              <a:rPr lang="es-ES" sz="2000" dirty="0"/>
              <a:t>, energía e información </a:t>
            </a:r>
            <a:r>
              <a:rPr lang="es-ES" sz="2000" dirty="0" smtClean="0"/>
              <a:t>. </a:t>
            </a:r>
            <a:r>
              <a:rPr lang="es-ES" sz="2000" dirty="0"/>
              <a:t>Para que se dé este intercambio </a:t>
            </a:r>
            <a:r>
              <a:rPr lang="es-ES" sz="2000" dirty="0" smtClean="0"/>
              <a:t>que </a:t>
            </a:r>
            <a:r>
              <a:rPr lang="es-ES" sz="2000" dirty="0"/>
              <a:t>atraviese los límites del sistema hacia (o desde) el entorno. Si el sistema intercambia con el medio </a:t>
            </a:r>
            <a:r>
              <a:rPr lang="es-ES" sz="2000" dirty="0" smtClean="0"/>
              <a:t>se llama Abierto</a:t>
            </a:r>
            <a:endParaRPr lang="es-ES" sz="2000" dirty="0"/>
          </a:p>
        </p:txBody>
      </p:sp>
      <p:sp>
        <p:nvSpPr>
          <p:cNvPr id="8" name="CuadroTexto 7"/>
          <p:cNvSpPr txBox="1"/>
          <p:nvPr/>
        </p:nvSpPr>
        <p:spPr>
          <a:xfrm>
            <a:off x="408262" y="4549000"/>
            <a:ext cx="2573866" cy="646331"/>
          </a:xfrm>
          <a:prstGeom prst="rect">
            <a:avLst/>
          </a:prstGeom>
          <a:noFill/>
        </p:spPr>
        <p:txBody>
          <a:bodyPr wrap="square" rtlCol="0">
            <a:spAutoFit/>
          </a:bodyPr>
          <a:lstStyle/>
          <a:p>
            <a:r>
              <a:rPr lang="es-ES" sz="3600" dirty="0" smtClean="0"/>
              <a:t>Cerrado</a:t>
            </a:r>
            <a:endParaRPr lang="es-ES" sz="3600" dirty="0"/>
          </a:p>
        </p:txBody>
      </p:sp>
      <p:sp>
        <p:nvSpPr>
          <p:cNvPr id="9" name="Flecha derecha 8"/>
          <p:cNvSpPr/>
          <p:nvPr/>
        </p:nvSpPr>
        <p:spPr>
          <a:xfrm>
            <a:off x="2792765" y="4667196"/>
            <a:ext cx="2077155" cy="462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6265959" y="2868910"/>
            <a:ext cx="4587012" cy="4093428"/>
          </a:xfrm>
          <a:prstGeom prst="rect">
            <a:avLst/>
          </a:prstGeom>
          <a:noFill/>
        </p:spPr>
        <p:txBody>
          <a:bodyPr wrap="square" rtlCol="0">
            <a:spAutoFit/>
          </a:bodyPr>
          <a:lstStyle/>
          <a:p>
            <a:r>
              <a:rPr lang="es-ES" sz="2000" dirty="0"/>
              <a:t>cualquier estado final está determinado por sus condiciones iniciales, ya que no hay modo de que el entorno actúe sobre él. Si un sistema cerrado tampoco intercambia energía se dice que es aislado. En realidad, el único sistema que se considera absolutamente aislado es el universo. De igual modo, muchos sistemas mecánicos e informáticos pueden considerarse razonablemente cerrados.</a:t>
            </a:r>
          </a:p>
        </p:txBody>
      </p:sp>
    </p:spTree>
    <p:extLst>
      <p:ext uri="{BB962C8B-B14F-4D97-AF65-F5344CB8AC3E}">
        <p14:creationId xmlns:p14="http://schemas.microsoft.com/office/powerpoint/2010/main" val="1194926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bwMode="auto">
          <a:xfrm>
            <a:off x="1970358" y="301817"/>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Elementos Informáticos</a:t>
            </a:r>
          </a:p>
        </p:txBody>
      </p:sp>
      <p:sp>
        <p:nvSpPr>
          <p:cNvPr id="5" name="CuadroTexto 4"/>
          <p:cNvSpPr txBox="1"/>
          <p:nvPr/>
        </p:nvSpPr>
        <p:spPr>
          <a:xfrm>
            <a:off x="246584" y="946645"/>
            <a:ext cx="5698528" cy="584775"/>
          </a:xfrm>
          <a:prstGeom prst="rect">
            <a:avLst/>
          </a:prstGeom>
          <a:noFill/>
        </p:spPr>
        <p:txBody>
          <a:bodyPr wrap="square" rtlCol="0">
            <a:spAutoFit/>
          </a:bodyPr>
          <a:lstStyle/>
          <a:p>
            <a:r>
              <a:rPr lang="es-ES" sz="3200" b="1" dirty="0"/>
              <a:t>CONSTRUCCIÓN DEL SOFTWARE</a:t>
            </a:r>
          </a:p>
        </p:txBody>
      </p:sp>
      <p:pic>
        <p:nvPicPr>
          <p:cNvPr id="6" name="Imagen 5"/>
          <p:cNvPicPr>
            <a:picLocks noChangeAspect="1"/>
          </p:cNvPicPr>
          <p:nvPr/>
        </p:nvPicPr>
        <p:blipFill>
          <a:blip r:embed="rId2"/>
          <a:stretch>
            <a:fillRect/>
          </a:stretch>
        </p:blipFill>
        <p:spPr>
          <a:xfrm>
            <a:off x="2788974" y="1990379"/>
            <a:ext cx="9047134" cy="3330227"/>
          </a:xfrm>
          <a:prstGeom prst="rect">
            <a:avLst/>
          </a:prstGeom>
        </p:spPr>
      </p:pic>
      <p:sp>
        <p:nvSpPr>
          <p:cNvPr id="10" name="CuadroTexto 9"/>
          <p:cNvSpPr txBox="1"/>
          <p:nvPr/>
        </p:nvSpPr>
        <p:spPr>
          <a:xfrm>
            <a:off x="4655840" y="5779566"/>
            <a:ext cx="6696744" cy="461665"/>
          </a:xfrm>
          <a:prstGeom prst="rect">
            <a:avLst/>
          </a:prstGeom>
          <a:noFill/>
        </p:spPr>
        <p:txBody>
          <a:bodyPr wrap="square" rtlCol="0">
            <a:spAutoFit/>
          </a:bodyPr>
          <a:lstStyle/>
          <a:p>
            <a:r>
              <a:rPr lang="es-AR" sz="2400" b="1" i="1" dirty="0"/>
              <a:t>PROCESO DE CONSTRUCCIÓN DEL SOFTWARE</a:t>
            </a:r>
          </a:p>
        </p:txBody>
      </p:sp>
      <p:pic>
        <p:nvPicPr>
          <p:cNvPr id="11" name="Imagen 10"/>
          <p:cNvPicPr>
            <a:picLocks noChangeAspect="1"/>
          </p:cNvPicPr>
          <p:nvPr/>
        </p:nvPicPr>
        <p:blipFill rotWithShape="1">
          <a:blip r:embed="rId3">
            <a:extLst>
              <a:ext uri="{28A0092B-C50C-407E-A947-70E740481C1C}">
                <a14:useLocalDpi xmlns:a14="http://schemas.microsoft.com/office/drawing/2010/main" val="0"/>
              </a:ext>
            </a:extLst>
          </a:blip>
          <a:srcRect l="20126" r="19199"/>
          <a:stretch/>
        </p:blipFill>
        <p:spPr>
          <a:xfrm>
            <a:off x="246584" y="2728758"/>
            <a:ext cx="2160240" cy="2009775"/>
          </a:xfrm>
          <a:prstGeom prst="rect">
            <a:avLst/>
          </a:prstGeom>
        </p:spPr>
      </p:pic>
      <p:grpSp>
        <p:nvGrpSpPr>
          <p:cNvPr id="12" name="Grupo 11"/>
          <p:cNvGrpSpPr/>
          <p:nvPr/>
        </p:nvGrpSpPr>
        <p:grpSpPr>
          <a:xfrm>
            <a:off x="251925" y="2728758"/>
            <a:ext cx="2016224" cy="2016224"/>
            <a:chOff x="623392" y="2859874"/>
            <a:chExt cx="2016224" cy="2016224"/>
          </a:xfrm>
        </p:grpSpPr>
        <p:cxnSp>
          <p:nvCxnSpPr>
            <p:cNvPr id="13" name="Conector recto 12"/>
            <p:cNvCxnSpPr/>
            <p:nvPr/>
          </p:nvCxnSpPr>
          <p:spPr>
            <a:xfrm>
              <a:off x="623392" y="2859874"/>
              <a:ext cx="2016224" cy="1937278"/>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Conector recto 13"/>
            <p:cNvCxnSpPr/>
            <p:nvPr/>
          </p:nvCxnSpPr>
          <p:spPr>
            <a:xfrm rot="16200000">
              <a:off x="695400" y="2967886"/>
              <a:ext cx="2016224" cy="1800200"/>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6990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79959" y="450742"/>
            <a:ext cx="6552728" cy="1077218"/>
          </a:xfrm>
          <a:prstGeom prst="rect">
            <a:avLst/>
          </a:prstGeom>
          <a:noFill/>
        </p:spPr>
        <p:txBody>
          <a:bodyPr wrap="square" rtlCol="0">
            <a:spAutoFit/>
          </a:bodyPr>
          <a:lstStyle/>
          <a:p>
            <a:r>
              <a:rPr lang="es-ES" sz="3200" b="1" dirty="0"/>
              <a:t>ACTIVIDADES DEL PROCESO DE CONSTRUCCIÓN DEL SOFTWARE</a:t>
            </a:r>
          </a:p>
        </p:txBody>
      </p:sp>
      <p:graphicFrame>
        <p:nvGraphicFramePr>
          <p:cNvPr id="5" name="Diagrama 4"/>
          <p:cNvGraphicFramePr/>
          <p:nvPr>
            <p:extLst>
              <p:ext uri="{D42A27DB-BD31-4B8C-83A1-F6EECF244321}">
                <p14:modId xmlns:p14="http://schemas.microsoft.com/office/powerpoint/2010/main" val="375909554"/>
              </p:ext>
            </p:extLst>
          </p:nvPr>
        </p:nvGraphicFramePr>
        <p:xfrm>
          <a:off x="148481" y="2078558"/>
          <a:ext cx="11640616" cy="4221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94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Un Poco de Historia</a:t>
            </a:r>
            <a:endParaRPr lang="es-ES" dirty="0"/>
          </a:p>
        </p:txBody>
      </p:sp>
      <p:sp>
        <p:nvSpPr>
          <p:cNvPr id="3" name="Marcador de contenido 2"/>
          <p:cNvSpPr>
            <a:spLocks noGrp="1"/>
          </p:cNvSpPr>
          <p:nvPr>
            <p:ph idx="1"/>
          </p:nvPr>
        </p:nvSpPr>
        <p:spPr>
          <a:xfrm>
            <a:off x="1141412" y="1682044"/>
            <a:ext cx="10350677" cy="4109157"/>
          </a:xfrm>
        </p:spPr>
        <p:txBody>
          <a:bodyPr>
            <a:normAutofit fontScale="77500" lnSpcReduction="20000"/>
          </a:bodyPr>
          <a:lstStyle/>
          <a:p>
            <a:r>
              <a:rPr lang="es-ES" dirty="0"/>
              <a:t>siglo XX, surgió la necesidad de diseñar métodos de investigación y estudio de los fenómenos complejos a causa de una acumulación de problemáticas en las que los métodos de investigación de las ciencias particulares se mostraban insuficientes. </a:t>
            </a:r>
            <a:endParaRPr lang="es-ES" dirty="0" smtClean="0"/>
          </a:p>
          <a:p>
            <a:r>
              <a:rPr lang="es-ES" dirty="0" smtClean="0"/>
              <a:t>Nuevos sistemas de producción.</a:t>
            </a:r>
          </a:p>
          <a:p>
            <a:r>
              <a:rPr lang="es-ES" dirty="0" smtClean="0"/>
              <a:t>Manejo de grandes cantidades de </a:t>
            </a:r>
            <a:r>
              <a:rPr lang="es-ES" dirty="0"/>
              <a:t>energía (termoeléctrica, nuclear…) que requería de especialistas de variadas </a:t>
            </a:r>
            <a:r>
              <a:rPr lang="es-ES" dirty="0" smtClean="0"/>
              <a:t>ramas</a:t>
            </a:r>
          </a:p>
          <a:p>
            <a:r>
              <a:rPr lang="es-ES" dirty="0"/>
              <a:t>Por otro, los grandes desarrollos científicos en la física (relatividad, estructura atómica, mecánica cuántica), biología (genética, evolución, estudio de poblaciones), química (teoría del enlace de Lewis, tabla periódica, estructura cristalina), matemática (álgebra de Boole, desarrollo del cálculo, problemas de Hilbert). </a:t>
            </a:r>
            <a:endParaRPr lang="es-ES" dirty="0" smtClean="0"/>
          </a:p>
          <a:p>
            <a:r>
              <a:rPr lang="es-ES" dirty="0"/>
              <a:t>Estas grandes revoluciones en el hacer y el pensar hicieron necesario el desarrollo de un enfoque complejo para la investigación de fenómenos complejos. Así nació el enfoque sistémico, sustentado por la Teoría General de los Sistemas (TGS) formulada por Ludwig von Bertalanffy a mediados del siglo XX</a:t>
            </a:r>
            <a:r>
              <a:rPr lang="es-ES" dirty="0" smtClean="0"/>
              <a:t>.</a:t>
            </a:r>
          </a:p>
          <a:p>
            <a:r>
              <a:rPr lang="es-ES" dirty="0"/>
              <a:t>Bertalanffy se dedicó especialmente a los organismos como sistemas biológicos, pero luego generalizó su estudio a todo tipo de sistemas. De tal manera que hoy se utiliza el término sistema en todas las áreas del conocimiento humano.</a:t>
            </a:r>
          </a:p>
        </p:txBody>
      </p:sp>
    </p:spTree>
    <p:extLst>
      <p:ext uri="{BB962C8B-B14F-4D97-AF65-F5344CB8AC3E}">
        <p14:creationId xmlns:p14="http://schemas.microsoft.com/office/powerpoint/2010/main" val="2342473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es un sistema?</a:t>
            </a:r>
            <a:endParaRPr lang="es-ES" dirty="0"/>
          </a:p>
        </p:txBody>
      </p:sp>
      <p:sp>
        <p:nvSpPr>
          <p:cNvPr id="3" name="Marcador de contenido 2"/>
          <p:cNvSpPr>
            <a:spLocks noGrp="1"/>
          </p:cNvSpPr>
          <p:nvPr>
            <p:ph idx="1"/>
          </p:nvPr>
        </p:nvSpPr>
        <p:spPr>
          <a:xfrm>
            <a:off x="1104293" y="1477184"/>
            <a:ext cx="8946541" cy="4195481"/>
          </a:xfrm>
        </p:spPr>
        <p:txBody>
          <a:bodyPr/>
          <a:lstStyle/>
          <a:p>
            <a:r>
              <a:rPr lang="es-ES" dirty="0"/>
              <a:t>Llamamos sistema a todo conjunto de elementos relacionados entre sí –puede ser por una finalidad en común-, que tienen un cierto orden u organización y que cumplen una función.</a:t>
            </a:r>
          </a:p>
        </p:txBody>
      </p:sp>
      <p:pic>
        <p:nvPicPr>
          <p:cNvPr id="4" name="Imagen 3"/>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rcRect b="3152"/>
          <a:stretch/>
        </p:blipFill>
        <p:spPr>
          <a:xfrm>
            <a:off x="2511714" y="2483629"/>
            <a:ext cx="6131698" cy="4213502"/>
          </a:xfrm>
          <a:prstGeom prst="rect">
            <a:avLst/>
          </a:prstGeom>
        </p:spPr>
      </p:pic>
    </p:spTree>
    <p:extLst>
      <p:ext uri="{BB962C8B-B14F-4D97-AF65-F5344CB8AC3E}">
        <p14:creationId xmlns:p14="http://schemas.microsoft.com/office/powerpoint/2010/main" val="46796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duotone>
              <a:schemeClr val="accent5">
                <a:shade val="45000"/>
                <a:satMod val="135000"/>
              </a:schemeClr>
              <a:prstClr val="white"/>
            </a:duotone>
          </a:blip>
          <a:stretch>
            <a:fillRect/>
          </a:stretch>
        </p:blipFill>
        <p:spPr>
          <a:xfrm>
            <a:off x="8448419" y="-8402"/>
            <a:ext cx="3694701" cy="2642204"/>
          </a:xfrm>
          <a:prstGeom prst="rect">
            <a:avLst/>
          </a:prstGeom>
        </p:spPr>
      </p:pic>
      <p:sp>
        <p:nvSpPr>
          <p:cNvPr id="5" name="Título 1"/>
          <p:cNvSpPr txBox="1">
            <a:spLocks/>
          </p:cNvSpPr>
          <p:nvPr/>
        </p:nvSpPr>
        <p:spPr bwMode="auto">
          <a:xfrm>
            <a:off x="1093953" y="919799"/>
            <a:ext cx="82287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Elementos Informáticos</a:t>
            </a:r>
          </a:p>
        </p:txBody>
      </p:sp>
      <p:sp>
        <p:nvSpPr>
          <p:cNvPr id="6" name="CuadroTexto 5"/>
          <p:cNvSpPr txBox="1"/>
          <p:nvPr/>
        </p:nvSpPr>
        <p:spPr>
          <a:xfrm>
            <a:off x="0" y="1453757"/>
            <a:ext cx="2984423" cy="584308"/>
          </a:xfrm>
          <a:prstGeom prst="rect">
            <a:avLst/>
          </a:prstGeom>
          <a:noFill/>
        </p:spPr>
        <p:txBody>
          <a:bodyPr wrap="square" rtlCol="0">
            <a:spAutoFit/>
          </a:bodyPr>
          <a:lstStyle/>
          <a:p>
            <a:r>
              <a:rPr lang="es-ES" sz="3200" b="1" dirty="0"/>
              <a:t>SISTEMAS</a:t>
            </a:r>
          </a:p>
        </p:txBody>
      </p:sp>
      <p:pic>
        <p:nvPicPr>
          <p:cNvPr id="7" name="Imagen 6"/>
          <p:cNvPicPr>
            <a:picLocks noChangeAspect="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rcRect b="3152"/>
          <a:stretch/>
        </p:blipFill>
        <p:spPr>
          <a:xfrm>
            <a:off x="2094580" y="1686571"/>
            <a:ext cx="6131698" cy="4213502"/>
          </a:xfrm>
          <a:prstGeom prst="rect">
            <a:avLst/>
          </a:prstGeom>
        </p:spPr>
      </p:pic>
      <p:pic>
        <p:nvPicPr>
          <p:cNvPr id="8" name="Imagen 7"/>
          <p:cNvPicPr>
            <a:picLocks noChangeAspect="1"/>
          </p:cNvPicPr>
          <p:nvPr/>
        </p:nvPicPr>
        <p:blipFill>
          <a:blip r:embed="rId5"/>
          <a:stretch>
            <a:fillRect/>
          </a:stretch>
        </p:blipFill>
        <p:spPr>
          <a:xfrm>
            <a:off x="8816201" y="5777078"/>
            <a:ext cx="2229747" cy="974752"/>
          </a:xfrm>
          <a:prstGeom prst="rect">
            <a:avLst/>
          </a:prstGeom>
        </p:spPr>
      </p:pic>
      <p:pic>
        <p:nvPicPr>
          <p:cNvPr id="9" name="Imagen 8"/>
          <p:cNvPicPr>
            <a:picLocks noChangeAspect="1"/>
          </p:cNvPicPr>
          <p:nvPr/>
        </p:nvPicPr>
        <p:blipFill rotWithShape="1">
          <a:blip r:embed="rId6">
            <a:extLst>
              <a:ext uri="{28A0092B-C50C-407E-A947-70E740481C1C}">
                <a14:useLocalDpi xmlns:a14="http://schemas.microsoft.com/office/drawing/2010/main" val="0"/>
              </a:ext>
            </a:extLst>
          </a:blip>
          <a:srcRect l="49837" t="18074" r="16708" b="15440"/>
          <a:stretch/>
        </p:blipFill>
        <p:spPr>
          <a:xfrm>
            <a:off x="8312034" y="3999062"/>
            <a:ext cx="1440160" cy="1901011"/>
          </a:xfrm>
          <a:prstGeom prst="rect">
            <a:avLst/>
          </a:prstGeom>
        </p:spPr>
      </p:pic>
      <p:pic>
        <p:nvPicPr>
          <p:cNvPr id="10" name="Imagen 9"/>
          <p:cNvPicPr>
            <a:picLocks noChangeAspect="1"/>
          </p:cNvPicPr>
          <p:nvPr/>
        </p:nvPicPr>
        <p:blipFill rotWithShape="1">
          <a:blip r:embed="rId7">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l="26301" t="15493" r="30247" b="10543"/>
          <a:stretch/>
        </p:blipFill>
        <p:spPr>
          <a:xfrm>
            <a:off x="10210355" y="4040836"/>
            <a:ext cx="1325907" cy="1694469"/>
          </a:xfrm>
          <a:prstGeom prst="rect">
            <a:avLst/>
          </a:prstGeom>
        </p:spPr>
      </p:pic>
      <p:sp>
        <p:nvSpPr>
          <p:cNvPr id="11" name="Rectángulo 10"/>
          <p:cNvSpPr/>
          <p:nvPr/>
        </p:nvSpPr>
        <p:spPr>
          <a:xfrm>
            <a:off x="171754" y="5900073"/>
            <a:ext cx="1626664" cy="461665"/>
          </a:xfrm>
          <a:prstGeom prst="rect">
            <a:avLst/>
          </a:prstGeom>
        </p:spPr>
        <p:txBody>
          <a:bodyPr wrap="none">
            <a:spAutoFit/>
          </a:bodyPr>
          <a:lstStyle/>
          <a:p>
            <a:r>
              <a:rPr lang="es-AR" sz="2400" b="1" i="1" dirty="0"/>
              <a:t>Bertalanffy</a:t>
            </a:r>
          </a:p>
        </p:txBody>
      </p:sp>
      <p:sp>
        <p:nvSpPr>
          <p:cNvPr id="12" name="Rectángulo 11"/>
          <p:cNvSpPr/>
          <p:nvPr/>
        </p:nvSpPr>
        <p:spPr>
          <a:xfrm>
            <a:off x="-38435" y="4946081"/>
            <a:ext cx="2264777" cy="830997"/>
          </a:xfrm>
          <a:prstGeom prst="rect">
            <a:avLst/>
          </a:prstGeom>
        </p:spPr>
        <p:txBody>
          <a:bodyPr wrap="square">
            <a:spAutoFit/>
          </a:bodyPr>
          <a:lstStyle/>
          <a:p>
            <a:pPr algn="ctr"/>
            <a:r>
              <a:rPr lang="es-AR" sz="2400" b="1" i="1" dirty="0"/>
              <a:t>Teoría General de los Sistemas</a:t>
            </a:r>
          </a:p>
        </p:txBody>
      </p:sp>
      <p:cxnSp>
        <p:nvCxnSpPr>
          <p:cNvPr id="13" name="Conector recto de flecha 12"/>
          <p:cNvCxnSpPr/>
          <p:nvPr/>
        </p:nvCxnSpPr>
        <p:spPr>
          <a:xfrm>
            <a:off x="773653" y="2020679"/>
            <a:ext cx="1" cy="2960669"/>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673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103312" y="4549423"/>
            <a:ext cx="5926667" cy="10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a:t>Características de los sistemas</a:t>
            </a:r>
          </a:p>
        </p:txBody>
      </p:sp>
      <p:sp>
        <p:nvSpPr>
          <p:cNvPr id="3" name="Marcador de contenido 2"/>
          <p:cNvSpPr>
            <a:spLocks noGrp="1"/>
          </p:cNvSpPr>
          <p:nvPr>
            <p:ph idx="1"/>
          </p:nvPr>
        </p:nvSpPr>
        <p:spPr/>
        <p:txBody>
          <a:bodyPr/>
          <a:lstStyle/>
          <a:p>
            <a:r>
              <a:rPr lang="es-ES" dirty="0"/>
              <a:t>La característica principal de los sistemas es que poseen una propiedad emergente que no poseen sus componentes particulares</a:t>
            </a:r>
            <a:r>
              <a:rPr lang="es-ES" dirty="0" smtClean="0"/>
              <a:t>.</a:t>
            </a:r>
          </a:p>
          <a:p>
            <a:r>
              <a:rPr lang="es-ES" dirty="0" smtClean="0"/>
              <a:t> </a:t>
            </a:r>
            <a:r>
              <a:rPr lang="es-ES" dirty="0"/>
              <a:t>Por ejemplo, la vida es la propiedad emergente de un sistema compuesto por huesos, órganos, etc.; marchar es la propiedad emergente del sistema automóvil compuesto por chapas, motor, luces, etc. Este hecho se suele enunciar con la siguiente </a:t>
            </a:r>
            <a:r>
              <a:rPr lang="es-ES" dirty="0" smtClean="0"/>
              <a:t>afirmación</a:t>
            </a:r>
          </a:p>
          <a:p>
            <a:endParaRPr lang="es-ES" dirty="0"/>
          </a:p>
          <a:p>
            <a:pPr marL="0" indent="0">
              <a:buNone/>
            </a:pPr>
            <a:r>
              <a:rPr lang="es-ES" dirty="0" smtClean="0"/>
              <a:t> </a:t>
            </a:r>
            <a:r>
              <a:rPr lang="es-ES" dirty="0"/>
              <a:t>EL TODO ES MÁS QUE LA SUMA DE LAS PARTES</a:t>
            </a:r>
          </a:p>
        </p:txBody>
      </p:sp>
    </p:spTree>
    <p:extLst>
      <p:ext uri="{BB962C8B-B14F-4D97-AF65-F5344CB8AC3E}">
        <p14:creationId xmlns:p14="http://schemas.microsoft.com/office/powerpoint/2010/main" val="680428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bwMode="auto">
          <a:xfrm>
            <a:off x="1293025" y="316089"/>
            <a:ext cx="8228708" cy="47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r>
              <a:rPr lang="es-ES" kern="0" dirty="0"/>
              <a:t>Elementos Informáticos</a:t>
            </a:r>
          </a:p>
        </p:txBody>
      </p:sp>
      <p:pic>
        <p:nvPicPr>
          <p:cNvPr id="5" name="Imagen 4"/>
          <p:cNvPicPr>
            <a:picLocks noChangeAspect="1"/>
          </p:cNvPicPr>
          <p:nvPr/>
        </p:nvPicPr>
        <p:blipFill>
          <a:blip r:embed="rId2"/>
          <a:stretch>
            <a:fillRect/>
          </a:stretch>
        </p:blipFill>
        <p:spPr>
          <a:xfrm>
            <a:off x="5072655" y="1199336"/>
            <a:ext cx="5400600" cy="4966203"/>
          </a:xfrm>
          <a:prstGeom prst="rect">
            <a:avLst/>
          </a:prstGeom>
        </p:spPr>
      </p:pic>
      <p:sp>
        <p:nvSpPr>
          <p:cNvPr id="6" name="CuadroTexto 5"/>
          <p:cNvSpPr txBox="1"/>
          <p:nvPr/>
        </p:nvSpPr>
        <p:spPr>
          <a:xfrm>
            <a:off x="541487" y="1650892"/>
            <a:ext cx="2962225" cy="584775"/>
          </a:xfrm>
          <a:prstGeom prst="rect">
            <a:avLst/>
          </a:prstGeom>
          <a:noFill/>
        </p:spPr>
        <p:txBody>
          <a:bodyPr wrap="square" rtlCol="0">
            <a:spAutoFit/>
          </a:bodyPr>
          <a:lstStyle/>
          <a:p>
            <a:r>
              <a:rPr lang="es-ES" sz="3200" b="1" dirty="0"/>
              <a:t>SISTEMAS</a:t>
            </a:r>
          </a:p>
        </p:txBody>
      </p:sp>
      <p:sp>
        <p:nvSpPr>
          <p:cNvPr id="7" name="CuadroTexto 6"/>
          <p:cNvSpPr txBox="1"/>
          <p:nvPr/>
        </p:nvSpPr>
        <p:spPr>
          <a:xfrm>
            <a:off x="541487" y="2329766"/>
            <a:ext cx="3470074" cy="3416320"/>
          </a:xfrm>
          <a:prstGeom prst="rect">
            <a:avLst/>
          </a:prstGeom>
          <a:noFill/>
        </p:spPr>
        <p:txBody>
          <a:bodyPr wrap="square" rtlCol="0">
            <a:spAutoFit/>
          </a:bodyPr>
          <a:lstStyle/>
          <a:p>
            <a:r>
              <a:rPr lang="es-AR" sz="2400" dirty="0"/>
              <a:t>Otras características:</a:t>
            </a:r>
            <a:br>
              <a:rPr lang="es-AR" sz="2400" dirty="0"/>
            </a:br>
            <a:endParaRPr lang="es-AR" sz="2400" dirty="0"/>
          </a:p>
          <a:p>
            <a:pPr marL="285750" indent="-285750">
              <a:buFont typeface="Wingdings" panose="05000000000000000000" pitchFamily="2" charset="2"/>
              <a:buChar char="ü"/>
            </a:pPr>
            <a:r>
              <a:rPr lang="es-AR" sz="2400" b="1" dirty="0"/>
              <a:t>Límite</a:t>
            </a:r>
            <a:r>
              <a:rPr lang="es-AR" sz="2400" dirty="0"/>
              <a:t>: Concreto o Simbólico.</a:t>
            </a:r>
          </a:p>
          <a:p>
            <a:pPr marL="285750" indent="-285750">
              <a:buFont typeface="Wingdings" panose="05000000000000000000" pitchFamily="2" charset="2"/>
              <a:buChar char="ü"/>
            </a:pPr>
            <a:r>
              <a:rPr lang="es-AR" sz="2400" b="1" dirty="0"/>
              <a:t>Depósitos</a:t>
            </a:r>
            <a:r>
              <a:rPr lang="es-AR" sz="2400" dirty="0"/>
              <a:t>: Permanentes o Transitorios.</a:t>
            </a:r>
          </a:p>
          <a:p>
            <a:pPr marL="285750" indent="-285750">
              <a:buFont typeface="Wingdings" panose="05000000000000000000" pitchFamily="2" charset="2"/>
              <a:buChar char="ü"/>
            </a:pPr>
            <a:r>
              <a:rPr lang="es-AR" sz="2400" b="1" dirty="0"/>
              <a:t>Canales.</a:t>
            </a:r>
          </a:p>
          <a:p>
            <a:pPr marL="285750" indent="-285750">
              <a:buFont typeface="Wingdings" panose="05000000000000000000" pitchFamily="2" charset="2"/>
              <a:buChar char="ü"/>
            </a:pPr>
            <a:r>
              <a:rPr lang="es-AR" sz="2400" b="1" dirty="0"/>
              <a:t>Subsistemas.</a:t>
            </a:r>
          </a:p>
        </p:txBody>
      </p:sp>
    </p:spTree>
    <p:extLst>
      <p:ext uri="{BB962C8B-B14F-4D97-AF65-F5344CB8AC3E}">
        <p14:creationId xmlns:p14="http://schemas.microsoft.com/office/powerpoint/2010/main" val="1157525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086" y="926851"/>
            <a:ext cx="9404723" cy="1400530"/>
          </a:xfrm>
        </p:spPr>
        <p:txBody>
          <a:bodyPr/>
          <a:lstStyle/>
          <a:p>
            <a:r>
              <a:rPr lang="es-ES" dirty="0" smtClean="0"/>
              <a:t>Límite o Frontera</a:t>
            </a:r>
            <a:endParaRPr lang="es-ES" dirty="0"/>
          </a:p>
        </p:txBody>
      </p:sp>
      <p:sp>
        <p:nvSpPr>
          <p:cNvPr id="4" name="Rectángulo 3"/>
          <p:cNvSpPr/>
          <p:nvPr/>
        </p:nvSpPr>
        <p:spPr>
          <a:xfrm>
            <a:off x="1061156" y="1849882"/>
            <a:ext cx="8504584" cy="3970318"/>
          </a:xfrm>
          <a:prstGeom prst="rect">
            <a:avLst/>
          </a:prstGeom>
        </p:spPr>
        <p:txBody>
          <a:bodyPr wrap="square">
            <a:spAutoFit/>
          </a:bodyPr>
          <a:lstStyle/>
          <a:p>
            <a:endParaRPr lang="es-ES" sz="2800" dirty="0"/>
          </a:p>
          <a:p>
            <a:r>
              <a:rPr lang="es-ES" sz="2800" dirty="0" smtClean="0"/>
              <a:t> </a:t>
            </a:r>
            <a:r>
              <a:rPr lang="es-ES" sz="2800" dirty="0"/>
              <a:t>Son demarcaciones que permiten establecer qué elementos pertenecen o no al sistema. Los límites pueden ser: - Concretos: los que tienen existencia material (ríos que separan países, paredes que definen aulas, etc.) - Simbólicos: los que no tienen existencia material y vienen dados por acuerdos, reglas o normas (un alumno pertenece a un curso porque lo esta</a:t>
            </a:r>
          </a:p>
        </p:txBody>
      </p:sp>
      <p:sp>
        <p:nvSpPr>
          <p:cNvPr id="9" name="CuadroTexto 8"/>
          <p:cNvSpPr txBox="1"/>
          <p:nvPr/>
        </p:nvSpPr>
        <p:spPr>
          <a:xfrm>
            <a:off x="8048978" y="3510844"/>
            <a:ext cx="1516762" cy="369332"/>
          </a:xfrm>
          <a:prstGeom prst="rect">
            <a:avLst/>
          </a:prstGeom>
          <a:noFill/>
        </p:spPr>
        <p:txBody>
          <a:bodyPr wrap="none" rtlCol="0">
            <a:spAutoFit/>
          </a:bodyPr>
          <a:lstStyle/>
          <a:p>
            <a:r>
              <a:rPr lang="es-ES" dirty="0" smtClean="0"/>
              <a:t>Subsistemas</a:t>
            </a:r>
            <a:endParaRPr lang="es-ES" dirty="0"/>
          </a:p>
        </p:txBody>
      </p:sp>
    </p:spTree>
    <p:extLst>
      <p:ext uri="{BB962C8B-B14F-4D97-AF65-F5344CB8AC3E}">
        <p14:creationId xmlns:p14="http://schemas.microsoft.com/office/powerpoint/2010/main" val="285572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Depósito o Almacenamiento</a:t>
            </a:r>
            <a:br>
              <a:rPr lang="es-ES" dirty="0"/>
            </a:br>
            <a:endParaRPr lang="es-ES" dirty="0"/>
          </a:p>
        </p:txBody>
      </p:sp>
      <p:sp>
        <p:nvSpPr>
          <p:cNvPr id="5" name="Marcador de contenido 4"/>
          <p:cNvSpPr>
            <a:spLocks noGrp="1"/>
          </p:cNvSpPr>
          <p:nvPr>
            <p:ph idx="1"/>
          </p:nvPr>
        </p:nvSpPr>
        <p:spPr>
          <a:xfrm>
            <a:off x="646111" y="1578784"/>
            <a:ext cx="8946541" cy="4195481"/>
          </a:xfrm>
        </p:spPr>
        <p:txBody>
          <a:bodyPr>
            <a:normAutofit/>
          </a:bodyPr>
          <a:lstStyle/>
          <a:p>
            <a:r>
              <a:rPr lang="es-ES" sz="2400" dirty="0"/>
              <a:t>son lugares donde se almacena materia, energía o información (MEI). Los depósitos pueden ser: - Permanentes: aquellos en que están diseñados para que su contenido no se altere (CDROM, libros, carteles fijos, etc.) - Transitorios: aquellos diseñados para que su contenido sufra modificaciones (pizarrón, cartuchera, tanques de agua, etc.) </a:t>
            </a:r>
          </a:p>
        </p:txBody>
      </p:sp>
    </p:spTree>
    <p:extLst>
      <p:ext uri="{BB962C8B-B14F-4D97-AF65-F5344CB8AC3E}">
        <p14:creationId xmlns:p14="http://schemas.microsoft.com/office/powerpoint/2010/main" val="332504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7176" y="1416682"/>
            <a:ext cx="2465968" cy="1400530"/>
          </a:xfrm>
        </p:spPr>
        <p:txBody>
          <a:bodyPr/>
          <a:lstStyle/>
          <a:p>
            <a:r>
              <a:rPr lang="es-ES" dirty="0" smtClean="0"/>
              <a:t>Canales</a:t>
            </a:r>
            <a:endParaRPr lang="es-ES" dirty="0"/>
          </a:p>
        </p:txBody>
      </p:sp>
      <p:sp>
        <p:nvSpPr>
          <p:cNvPr id="4" name="Título 1"/>
          <p:cNvSpPr txBox="1">
            <a:spLocks/>
          </p:cNvSpPr>
          <p:nvPr/>
        </p:nvSpPr>
        <p:spPr>
          <a:xfrm>
            <a:off x="257176" y="4098102"/>
            <a:ext cx="3450518" cy="10882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Subsistemas</a:t>
            </a:r>
            <a:endParaRPr lang="es-ES" dirty="0"/>
          </a:p>
        </p:txBody>
      </p:sp>
      <p:sp>
        <p:nvSpPr>
          <p:cNvPr id="5" name="Marcador de contenido 4"/>
          <p:cNvSpPr>
            <a:spLocks noGrp="1"/>
          </p:cNvSpPr>
          <p:nvPr>
            <p:ph idx="1"/>
          </p:nvPr>
        </p:nvSpPr>
        <p:spPr>
          <a:xfrm>
            <a:off x="3111098" y="595763"/>
            <a:ext cx="8946541" cy="1954638"/>
          </a:xfrm>
        </p:spPr>
        <p:txBody>
          <a:bodyPr>
            <a:noAutofit/>
          </a:bodyPr>
          <a:lstStyle/>
          <a:p>
            <a:r>
              <a:rPr lang="es-ES" sz="2400" dirty="0"/>
              <a:t>Son lugares o conductos por donde circula materia, energía o información (MEI). Los canales pueden comunicar dos sistemas entre sí o partes de un mismo sistema (las calles pueden ser canales de materia, los cables pueden ser canales de energía si llevan corriente o de información si son telefónicos o de redes, etc.) </a:t>
            </a:r>
          </a:p>
        </p:txBody>
      </p:sp>
      <p:sp>
        <p:nvSpPr>
          <p:cNvPr id="6" name="Rectángulo 5"/>
          <p:cNvSpPr/>
          <p:nvPr/>
        </p:nvSpPr>
        <p:spPr>
          <a:xfrm>
            <a:off x="4536368" y="3090384"/>
            <a:ext cx="6096000" cy="3416320"/>
          </a:xfrm>
          <a:prstGeom prst="rect">
            <a:avLst/>
          </a:prstGeom>
        </p:spPr>
        <p:txBody>
          <a:bodyPr>
            <a:spAutoFit/>
          </a:bodyPr>
          <a:lstStyle/>
          <a:p>
            <a:r>
              <a:rPr lang="es-ES" sz="2400" dirty="0"/>
              <a:t>los sistemas complejos (muchos componentes y relaciones entre ellos) pueden dividirse para su estudio en subsistemas. Esto permite diferentes niveles de estudio de los mismos. Se llama nivel cero al análisis del sistema en su totalidad y su intercambio con el entorno. A partir de allí se define el nivel 1, nivel 2, etc.</a:t>
            </a:r>
          </a:p>
        </p:txBody>
      </p:sp>
    </p:spTree>
    <p:extLst>
      <p:ext uri="{BB962C8B-B14F-4D97-AF65-F5344CB8AC3E}">
        <p14:creationId xmlns:p14="http://schemas.microsoft.com/office/powerpoint/2010/main" val="1857622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TotalTime>
  <Words>801</Words>
  <Application>Microsoft Office PowerPoint</Application>
  <PresentationFormat>Panorámica</PresentationFormat>
  <Paragraphs>54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ＭＳ Ｐゴシック</vt:lpstr>
      <vt:lpstr>Arial</vt:lpstr>
      <vt:lpstr>Century Gothic</vt:lpstr>
      <vt:lpstr>Wingdings</vt:lpstr>
      <vt:lpstr>Wingdings 3</vt:lpstr>
      <vt:lpstr>Ion</vt:lpstr>
      <vt:lpstr>Los sistemas y su enfoque </vt:lpstr>
      <vt:lpstr>Un Poco de Historia</vt:lpstr>
      <vt:lpstr>Que es un sistema?</vt:lpstr>
      <vt:lpstr>Presentación de PowerPoint</vt:lpstr>
      <vt:lpstr>Características de los sistemas</vt:lpstr>
      <vt:lpstr>Presentación de PowerPoint</vt:lpstr>
      <vt:lpstr>Límite o Frontera</vt:lpstr>
      <vt:lpstr>Depósito o Almacenamiento </vt:lpstr>
      <vt:lpstr>Canales</vt:lpstr>
      <vt:lpstr>Presentación de PowerPoint</vt:lpstr>
      <vt:lpstr>Tipos de sistemas</vt:lpstr>
      <vt:lpstr>Presentación de PowerPoint</vt:lpstr>
      <vt:lpstr>Presentación de PowerPoint</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Full name</dc:creator>
  <cp:lastModifiedBy>Full name</cp:lastModifiedBy>
  <cp:revision>16</cp:revision>
  <dcterms:created xsi:type="dcterms:W3CDTF">2018-03-11T21:43:01Z</dcterms:created>
  <dcterms:modified xsi:type="dcterms:W3CDTF">2018-03-11T23:22:35Z</dcterms:modified>
</cp:coreProperties>
</file>