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86" r:id="rId6"/>
    <p:sldId id="285" r:id="rId7"/>
    <p:sldId id="264" r:id="rId8"/>
    <p:sldId id="266" r:id="rId9"/>
    <p:sldId id="275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83" d="100"/>
          <a:sy n="83" d="100"/>
        </p:scale>
        <p:origin x="-61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1B01-C6BD-774F-AE34-718FEF91617C}" type="datetimeFigureOut">
              <a:rPr lang="es-ES_tradnl" smtClean="0"/>
              <a:pPr/>
              <a:t>09/10/2017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7CB1-DDC7-2E4C-B2C2-69FA193AC6AB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45861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Algoritmos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499616" y="1909304"/>
            <a:ext cx="7536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sz="2400" b="1" dirty="0" smtClean="0"/>
          </a:p>
          <a:p>
            <a:pPr algn="ctr"/>
            <a:r>
              <a:rPr lang="es-ES" sz="2000" b="1" dirty="0" smtClean="0"/>
              <a:t>SEGUNDA PARTE</a:t>
            </a:r>
          </a:p>
          <a:p>
            <a:endParaRPr lang="es-ES" sz="2000" b="1" dirty="0" smtClean="0"/>
          </a:p>
          <a:p>
            <a:pPr algn="ctr"/>
            <a:r>
              <a:rPr lang="es-ES" sz="3600" b="1" dirty="0" smtClean="0"/>
              <a:t>Práctica con SCRATCH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8526" y="3679472"/>
            <a:ext cx="2216318" cy="174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3886200" y="5566910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https://scratch.mit.edu/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271310" y="1188720"/>
            <a:ext cx="75363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sz="2400" b="1" dirty="0" smtClean="0"/>
          </a:p>
          <a:p>
            <a:r>
              <a:rPr lang="es-US" sz="2000" b="1" dirty="0" smtClean="0"/>
              <a:t>Captura del Ejercicio realizado en Clase:</a:t>
            </a:r>
          </a:p>
          <a:p>
            <a:r>
              <a:rPr lang="es-US" sz="3200" b="1" dirty="0" smtClean="0"/>
              <a:t>Robot Oruga</a:t>
            </a:r>
            <a:endParaRPr lang="es-ES" sz="3200" b="1" dirty="0" smtClean="0"/>
          </a:p>
        </p:txBody>
      </p:sp>
      <p:sp>
        <p:nvSpPr>
          <p:cNvPr id="5" name="AutoShape 2" descr="https://files.slack.com/files-pri/T778RK81Y-F7ESGPLRH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files.slack.com/files-pri/T778RK81Y-F7ESGPLRH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9085" y="2025015"/>
            <a:ext cx="42576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271310" y="1188720"/>
            <a:ext cx="75363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sz="2400" b="1" dirty="0" smtClean="0"/>
          </a:p>
          <a:p>
            <a:r>
              <a:rPr lang="es-US" sz="2000" b="1" dirty="0" smtClean="0"/>
              <a:t>Captura del Ejercicio realizado en Clase:</a:t>
            </a:r>
          </a:p>
          <a:p>
            <a:r>
              <a:rPr lang="es-US" sz="3200" b="1" dirty="0" smtClean="0"/>
              <a:t>Número Mayor</a:t>
            </a:r>
            <a:endParaRPr lang="es-ES" sz="3200" b="1" dirty="0" smtClean="0"/>
          </a:p>
        </p:txBody>
      </p:sp>
      <p:sp>
        <p:nvSpPr>
          <p:cNvPr id="5" name="AutoShape 2" descr="https://files.slack.com/files-pri/T778RK81Y-F7ESGPLRH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https://files.slack.com/files-pri/T778RK81Y-F7ESGPLRH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6088" y="2075699"/>
            <a:ext cx="4526650" cy="359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r>
              <a:rPr lang="es-ES_tradnl" sz="4800" dirty="0" smtClean="0">
                <a:solidFill>
                  <a:schemeClr val="tx1"/>
                </a:solidFill>
              </a:rPr>
              <a:t>Estructura de la Clase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786760" y="2203704"/>
            <a:ext cx="62087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</a:rPr>
              <a:t> Breve repaso de la primer Clase</a:t>
            </a:r>
          </a:p>
          <a:p>
            <a:pPr>
              <a:buFont typeface="Arial" pitchFamily="34" charset="0"/>
              <a:buChar char="•"/>
            </a:pPr>
            <a:endParaRPr lang="es-ES" sz="2400" b="1" dirty="0" smtClean="0"/>
          </a:p>
          <a:p>
            <a:pPr>
              <a:buFont typeface="Arial" pitchFamily="34" charset="0"/>
              <a:buChar char="•"/>
            </a:pPr>
            <a:r>
              <a:rPr lang="es-ES" sz="2400" b="1" dirty="0" smtClean="0"/>
              <a:t>1º Mitad</a:t>
            </a:r>
            <a:endParaRPr lang="es-ES" sz="24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70C0"/>
                </a:solidFill>
              </a:rPr>
              <a:t> Teoría: Definiciones, ejemplificación</a:t>
            </a:r>
          </a:p>
          <a:p>
            <a:pPr lvl="1"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sz="2400" dirty="0" smtClean="0"/>
          </a:p>
          <a:p>
            <a:pPr>
              <a:buFont typeface="Arial" pitchFamily="34" charset="0"/>
              <a:buChar char="•"/>
            </a:pPr>
            <a:r>
              <a:rPr lang="es-ES" sz="2400" b="1" dirty="0" smtClean="0"/>
              <a:t>2º Mitad</a:t>
            </a:r>
            <a:endParaRPr lang="es-ES" sz="24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70C0"/>
                </a:solidFill>
              </a:rPr>
              <a:t> Práctica: Codificación de ejemplos prácticos (</a:t>
            </a:r>
            <a:r>
              <a:rPr lang="es-ES" sz="2400" dirty="0" err="1" smtClean="0">
                <a:solidFill>
                  <a:srgbClr val="0070C0"/>
                </a:solidFill>
              </a:rPr>
              <a:t>Scratch</a:t>
            </a:r>
            <a:r>
              <a:rPr lang="es-ES" sz="2400" dirty="0" smtClean="0">
                <a:solidFill>
                  <a:srgbClr val="0070C0"/>
                </a:solidFill>
              </a:rPr>
              <a:t>)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030968" y="301752"/>
            <a:ext cx="192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5 minutos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655064" y="1608201"/>
            <a:ext cx="81764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sz="2400" b="1" dirty="0" smtClean="0"/>
          </a:p>
          <a:p>
            <a:pPr>
              <a:buFont typeface="Arial" pitchFamily="34" charset="0"/>
              <a:buChar char="•"/>
            </a:pPr>
            <a:r>
              <a:rPr lang="es-ES" sz="2400" b="1" dirty="0" smtClean="0"/>
              <a:t>Definición (“</a:t>
            </a:r>
            <a:r>
              <a:rPr lang="es-ES" sz="2400" b="1" dirty="0" err="1" smtClean="0"/>
              <a:t>encipclopédica</a:t>
            </a:r>
            <a:r>
              <a:rPr lang="es-ES" sz="2400" b="1" dirty="0" smtClean="0"/>
              <a:t>, general”)</a:t>
            </a:r>
          </a:p>
          <a:p>
            <a:endParaRPr lang="es-ES" sz="24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70C0"/>
                </a:solidFill>
              </a:rPr>
              <a:t> Conjunto de </a:t>
            </a:r>
            <a:r>
              <a:rPr lang="es-ES" sz="2400" b="1" u="sng" dirty="0" smtClean="0">
                <a:solidFill>
                  <a:srgbClr val="0070C0"/>
                </a:solidFill>
              </a:rPr>
              <a:t>instrucciones</a:t>
            </a:r>
            <a:r>
              <a:rPr lang="es-ES" sz="2400" dirty="0" smtClean="0">
                <a:solidFill>
                  <a:srgbClr val="0070C0"/>
                </a:solidFill>
              </a:rPr>
              <a:t>, finitas y </a:t>
            </a:r>
            <a:r>
              <a:rPr lang="es-ES" sz="2400" b="1" u="sng" dirty="0" smtClean="0">
                <a:solidFill>
                  <a:srgbClr val="0070C0"/>
                </a:solidFill>
              </a:rPr>
              <a:t>ordenadas</a:t>
            </a:r>
            <a:r>
              <a:rPr lang="es-ES" sz="2400" dirty="0" smtClean="0">
                <a:solidFill>
                  <a:srgbClr val="0070C0"/>
                </a:solidFill>
              </a:rPr>
              <a:t> que permiten resolver un cálculo o un problema abstracto.</a:t>
            </a:r>
          </a:p>
          <a:p>
            <a:pPr lvl="1"/>
            <a:r>
              <a:rPr lang="es-ES" sz="2400" dirty="0" smtClean="0">
                <a:solidFill>
                  <a:srgbClr val="0070C0"/>
                </a:solidFill>
              </a:rPr>
              <a:t>Dados un estado inicial y una entrada, siguiendo los pasos sucesivos se llega a un estado final y se obtiene una solución</a:t>
            </a:r>
          </a:p>
          <a:p>
            <a:pPr lvl="1"/>
            <a:endParaRPr lang="es-ES" sz="2400" dirty="0" smtClean="0">
              <a:solidFill>
                <a:srgbClr val="0070C0"/>
              </a:solidFill>
            </a:endParaRPr>
          </a:p>
          <a:p>
            <a:pPr lvl="1"/>
            <a:endParaRPr lang="es-ES" dirty="0" smtClean="0"/>
          </a:p>
          <a:p>
            <a:endParaRPr lang="es-E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6866" y="4364022"/>
            <a:ext cx="1646007" cy="130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10030968" y="301752"/>
            <a:ext cx="192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5 minutos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0724" y="1608201"/>
            <a:ext cx="92005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sz="2400" b="1" dirty="0" smtClean="0"/>
          </a:p>
          <a:p>
            <a:pPr>
              <a:buFont typeface="Arial" pitchFamily="34" charset="0"/>
              <a:buChar char="•"/>
            </a:pPr>
            <a:r>
              <a:rPr lang="es-ES" sz="2400" b="1" dirty="0" smtClean="0"/>
              <a:t>Definición (“</a:t>
            </a:r>
            <a:r>
              <a:rPr lang="es-ES" b="1" dirty="0" smtClean="0"/>
              <a:t>extendiéndolo sobre aspectos de computación</a:t>
            </a:r>
            <a:r>
              <a:rPr lang="es-ES" sz="2400" b="1" dirty="0" smtClean="0"/>
              <a:t>”)</a:t>
            </a:r>
          </a:p>
          <a:p>
            <a:endParaRPr lang="es-ES" sz="24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70C0"/>
                </a:solidFill>
              </a:rPr>
              <a:t> Conjunto de </a:t>
            </a:r>
            <a:r>
              <a:rPr lang="es-ES" sz="2400" b="1" u="sng" dirty="0" smtClean="0">
                <a:solidFill>
                  <a:srgbClr val="0070C0"/>
                </a:solidFill>
              </a:rPr>
              <a:t>instrucciones</a:t>
            </a:r>
            <a:r>
              <a:rPr lang="es-ES" sz="2400" dirty="0" smtClean="0">
                <a:solidFill>
                  <a:srgbClr val="0070C0"/>
                </a:solidFill>
              </a:rPr>
              <a:t>, dentro </a:t>
            </a:r>
            <a:r>
              <a:rPr lang="es-ES" sz="2400" b="1" u="sng" dirty="0" smtClean="0">
                <a:solidFill>
                  <a:srgbClr val="0070C0"/>
                </a:solidFill>
              </a:rPr>
              <a:t>estructuras</a:t>
            </a:r>
            <a:r>
              <a:rPr lang="es-ES" sz="2400" dirty="0" smtClean="0">
                <a:solidFill>
                  <a:srgbClr val="0070C0"/>
                </a:solidFill>
              </a:rPr>
              <a:t> de </a:t>
            </a:r>
            <a:r>
              <a:rPr lang="es-ES" sz="2400" b="1" u="sng" dirty="0" smtClean="0">
                <a:solidFill>
                  <a:srgbClr val="0070C0"/>
                </a:solidFill>
              </a:rPr>
              <a:t>orden</a:t>
            </a:r>
            <a:r>
              <a:rPr lang="es-ES" sz="2400" dirty="0" smtClean="0">
                <a:solidFill>
                  <a:srgbClr val="0070C0"/>
                </a:solidFill>
              </a:rPr>
              <a:t> y </a:t>
            </a:r>
            <a:r>
              <a:rPr lang="es-ES" sz="2400" b="1" u="sng" dirty="0" smtClean="0">
                <a:solidFill>
                  <a:srgbClr val="0070C0"/>
                </a:solidFill>
              </a:rPr>
              <a:t>control</a:t>
            </a:r>
            <a:r>
              <a:rPr lang="es-ES" sz="2400" dirty="0" smtClean="0">
                <a:solidFill>
                  <a:srgbClr val="0070C0"/>
                </a:solidFill>
              </a:rPr>
              <a:t> que definen su funcionamiento paso a paso, donde cada paso se pueda describir sin ambigüedad, y sin hacer referencia a una computadora o lenguaje de programación en particular.</a:t>
            </a:r>
          </a:p>
          <a:p>
            <a:pPr lvl="1"/>
            <a:endParaRPr lang="es-ES" i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5010" y="459534"/>
            <a:ext cx="1646007" cy="130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10030968" y="301752"/>
            <a:ext cx="192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3 minutos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762461" y="1293304"/>
            <a:ext cx="9200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sz="2400" b="1" dirty="0" smtClean="0"/>
          </a:p>
          <a:p>
            <a:endParaRPr lang="es-ES" sz="2400" b="1" dirty="0" smtClean="0">
              <a:solidFill>
                <a:srgbClr val="0070C0"/>
              </a:solidFill>
            </a:endParaRPr>
          </a:p>
          <a:p>
            <a:pPr lvl="1"/>
            <a:endParaRPr lang="es-ES" i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5010" y="459534"/>
            <a:ext cx="1646007" cy="130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5064" y="2843784"/>
            <a:ext cx="1524685" cy="383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2667559" y="2216634"/>
            <a:ext cx="2237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/>
              <a:t>Diagrama de Flujos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667559" y="1397032"/>
            <a:ext cx="4161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/>
              <a:t>Formas de Expresión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9232" y="3198553"/>
            <a:ext cx="2945713" cy="95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4441" y="2715768"/>
            <a:ext cx="39909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>
          <a:xfrm>
            <a:off x="7739603" y="2216634"/>
            <a:ext cx="1651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 smtClean="0"/>
              <a:t>Pseudocódigo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10030968" y="301752"/>
            <a:ext cx="192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3 minutos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435608" y="1133856"/>
            <a:ext cx="8176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sz="2400" b="1" dirty="0" smtClean="0"/>
          </a:p>
          <a:p>
            <a:pPr>
              <a:buFont typeface="Arial" pitchFamily="34" charset="0"/>
              <a:buChar char="•"/>
            </a:pPr>
            <a:r>
              <a:rPr lang="es-ES" sz="2400" b="1" dirty="0" smtClean="0"/>
              <a:t> El Proceso de Diseño</a:t>
            </a:r>
          </a:p>
          <a:p>
            <a:endParaRPr lang="es-ES" sz="24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70C0"/>
                </a:solidFill>
              </a:rPr>
              <a:t>  Pensar, planear y especificar una Estrategia</a:t>
            </a:r>
            <a:endParaRPr lang="es-ES" sz="2400" i="1" dirty="0" smtClean="0">
              <a:solidFill>
                <a:srgbClr val="7030A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s-ES" sz="2400" dirty="0" smtClean="0">
              <a:solidFill>
                <a:srgbClr val="0070C0"/>
              </a:solidFill>
            </a:endParaRPr>
          </a:p>
          <a:p>
            <a:endParaRPr lang="es-E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495" y="3839718"/>
            <a:ext cx="2427542" cy="201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055" y="3675126"/>
            <a:ext cx="22764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3530" y="4119289"/>
            <a:ext cx="3638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0030968" y="301752"/>
            <a:ext cx="192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5 minutos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655064" y="1608201"/>
            <a:ext cx="81764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sz="2400" b="1" dirty="0" smtClean="0"/>
          </a:p>
          <a:p>
            <a:pPr>
              <a:buFont typeface="Arial" pitchFamily="34" charset="0"/>
              <a:buChar char="•"/>
            </a:pPr>
            <a:r>
              <a:rPr lang="es-ES" sz="2400" b="1" dirty="0" smtClean="0"/>
              <a:t> Ejemplos</a:t>
            </a:r>
          </a:p>
          <a:p>
            <a:endParaRPr lang="es-ES" sz="2400" b="1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70C0"/>
                </a:solidFill>
              </a:rPr>
              <a:t> De uso habitual:</a:t>
            </a:r>
          </a:p>
          <a:p>
            <a:pPr lvl="2"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70C0"/>
                </a:solidFill>
              </a:rPr>
              <a:t> Desde la escuela primaria: Suma, Resta, Multiplicación, División, Fracciones</a:t>
            </a:r>
          </a:p>
          <a:p>
            <a:pPr lvl="2"/>
            <a:endParaRPr lang="es-ES" sz="2400" dirty="0" smtClean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70C0"/>
                </a:solidFill>
              </a:rPr>
              <a:t>Secundaria: Raíces de una ecuación (</a:t>
            </a:r>
            <a:r>
              <a:rPr lang="es-ES" sz="2400" dirty="0" err="1" smtClean="0">
                <a:solidFill>
                  <a:srgbClr val="0070C0"/>
                </a:solidFill>
              </a:rPr>
              <a:t>factorizando</a:t>
            </a:r>
            <a:r>
              <a:rPr lang="es-ES" sz="2400" dirty="0" smtClean="0">
                <a:solidFill>
                  <a:srgbClr val="0070C0"/>
                </a:solidFill>
              </a:rPr>
              <a:t> o </a:t>
            </a:r>
            <a:r>
              <a:rPr lang="es-ES" sz="2400" dirty="0" err="1" smtClean="0">
                <a:solidFill>
                  <a:srgbClr val="0070C0"/>
                </a:solidFill>
              </a:rPr>
              <a:t>eq</a:t>
            </a:r>
            <a:r>
              <a:rPr lang="es-ES" sz="2400" dirty="0" smtClean="0">
                <a:solidFill>
                  <a:srgbClr val="0070C0"/>
                </a:solidFill>
              </a:rPr>
              <a:t>. Cuadrática), </a:t>
            </a:r>
            <a:r>
              <a:rPr lang="es-ES" sz="2400" dirty="0" err="1" smtClean="0">
                <a:solidFill>
                  <a:srgbClr val="0070C0"/>
                </a:solidFill>
              </a:rPr>
              <a:t>estequiometría</a:t>
            </a:r>
            <a:r>
              <a:rPr lang="es-ES" sz="2400" dirty="0" smtClean="0">
                <a:solidFill>
                  <a:srgbClr val="0070C0"/>
                </a:solidFill>
              </a:rPr>
              <a:t>, (balanceos algebraicos y por tanteo) (aquí presentar brevemente la idea de algoritmos equivalentes…)</a:t>
            </a:r>
          </a:p>
          <a:p>
            <a:pPr lvl="2"/>
            <a:r>
              <a:rPr lang="es-ES" sz="2400" dirty="0" smtClean="0">
                <a:solidFill>
                  <a:srgbClr val="0070C0"/>
                </a:solidFill>
              </a:rPr>
              <a:t> </a:t>
            </a:r>
          </a:p>
          <a:p>
            <a:pPr lvl="1"/>
            <a:endParaRPr lang="es-ES" dirty="0" smtClean="0"/>
          </a:p>
          <a:p>
            <a:endParaRPr lang="es-ES" sz="2400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10030968" y="301752"/>
            <a:ext cx="192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3 minutos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2487168" y="1536192"/>
            <a:ext cx="608990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 b="1" dirty="0" smtClean="0"/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 Instrucciones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 Estructuras secuenciales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 Variables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 Estructuras de control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 Estructuras condicionales / Bifurcaciones</a:t>
            </a:r>
          </a:p>
          <a:p>
            <a:pPr>
              <a:buFont typeface="Arial" pitchFamily="34" charset="0"/>
              <a:buChar char="•"/>
            </a:pPr>
            <a:r>
              <a:rPr lang="es-ES" sz="2000" b="1" dirty="0" smtClean="0"/>
              <a:t> Funciones</a:t>
            </a:r>
          </a:p>
          <a:p>
            <a:pPr>
              <a:buFont typeface="Arial" pitchFamily="34" charset="0"/>
              <a:buChar char="•"/>
            </a:pPr>
            <a:endParaRPr lang="es-ES" sz="2000" b="1" dirty="0" smtClean="0"/>
          </a:p>
          <a:p>
            <a:endParaRPr lang="es-ES" sz="2400" b="1" dirty="0" smtClean="0">
              <a:solidFill>
                <a:srgbClr val="0070C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030968" y="301752"/>
            <a:ext cx="192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5 minutos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064" y="301752"/>
            <a:ext cx="6331328" cy="1070230"/>
          </a:xfrm>
        </p:spPr>
        <p:txBody>
          <a:bodyPr/>
          <a:lstStyle/>
          <a:p>
            <a:pPr algn="ctr"/>
            <a:r>
              <a:rPr lang="es-ES_tradnl" sz="4800" dirty="0" smtClean="0">
                <a:solidFill>
                  <a:schemeClr val="tx1"/>
                </a:solidFill>
              </a:rPr>
              <a:t>Algoritmo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23" y="6446901"/>
            <a:ext cx="7766936" cy="1096899"/>
          </a:xfrm>
        </p:spPr>
        <p:txBody>
          <a:bodyPr/>
          <a:lstStyle/>
          <a:p>
            <a:r>
              <a:rPr lang="es-ES_tradnl" dirty="0" smtClean="0"/>
              <a:t>Curso 111 mil programadores - </a:t>
            </a:r>
            <a:r>
              <a:rPr lang="es-ES_tradnl" dirty="0" err="1" smtClean="0"/>
              <a:t>Baradero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4218217" y="2779776"/>
            <a:ext cx="753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BREAK de 15 minutos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8064" y="3456432"/>
            <a:ext cx="2701043" cy="229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26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1420</TotalTime>
  <Words>349</Words>
  <Application>Microsoft Office PowerPoint</Application>
  <PresentationFormat>Personalizado</PresentationFormat>
  <Paragraphs>84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Facet</vt:lpstr>
      <vt:lpstr>Algoritmos</vt:lpstr>
      <vt:lpstr>Estructura de la Clase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  <vt:lpstr>Algoritmo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Contextualización</dc:title>
  <dc:creator>ANDRES Garagiola</dc:creator>
  <cp:lastModifiedBy>Usuario de Windows</cp:lastModifiedBy>
  <cp:revision>80</cp:revision>
  <dcterms:created xsi:type="dcterms:W3CDTF">2017-09-29T13:42:35Z</dcterms:created>
  <dcterms:modified xsi:type="dcterms:W3CDTF">2017-10-09T16:00:42Z</dcterms:modified>
</cp:coreProperties>
</file>