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7" r:id="rId4"/>
    <p:sldId id="258" r:id="rId5"/>
    <p:sldId id="262" r:id="rId6"/>
    <p:sldId id="264" r:id="rId7"/>
    <p:sldId id="261" r:id="rId8"/>
    <p:sldId id="259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91B01-C6BD-774F-AE34-718FEF91617C}" type="datetimeFigureOut">
              <a:rPr lang="es-ES_tradnl" smtClean="0"/>
              <a:t>29/9/17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7CB1-DDC7-2E4C-B2C2-69FA193AC6A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861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419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¿por qué son importantes?,</a:t>
            </a:r>
            <a:r>
              <a:rPr lang="es-ES_tradnl" baseline="0" dirty="0" smtClean="0"/>
              <a:t> direccionamiento de memoria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190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gif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Contextualización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es un proceso?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2471738"/>
            <a:ext cx="3357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“Un proceso es una instancia de un programa que está siendo ejecutado.”</a:t>
            </a:r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4" y="1543051"/>
            <a:ext cx="4884615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smtClean="0"/>
              <a:t>Múltiples procesos/procesos concurrentes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3" y="4683519"/>
            <a:ext cx="7378700" cy="153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78" y="1659532"/>
            <a:ext cx="1922417" cy="2742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53" y="2002035"/>
            <a:ext cx="1536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dirty="0" smtClean="0"/>
              <a:t>Lenguaje de programación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080540"/>
            <a:ext cx="2622549" cy="26225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9150" y="2743200"/>
            <a:ext cx="3471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000" dirty="0" smtClean="0"/>
              <a:t>¿Algún enfoque más simple?</a:t>
            </a:r>
            <a:endParaRPr lang="es-ES_tradnl" sz="3000" dirty="0"/>
          </a:p>
        </p:txBody>
      </p:sp>
    </p:spTree>
    <p:extLst>
      <p:ext uri="{BB962C8B-B14F-4D97-AF65-F5344CB8AC3E}">
        <p14:creationId xmlns:p14="http://schemas.microsoft.com/office/powerpoint/2010/main" val="9918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dirty="0" smtClean="0"/>
              <a:t>Lenguaje </a:t>
            </a:r>
            <a:r>
              <a:rPr lang="es-ES_tradnl" dirty="0" err="1" smtClean="0"/>
              <a:t>Assembler</a:t>
            </a:r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5" y="1630363"/>
            <a:ext cx="7083401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dirty="0" smtClean="0"/>
              <a:t>Lenguajes compilados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95" y="2459038"/>
            <a:ext cx="4025900" cy="16637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28129" y="3098006"/>
            <a:ext cx="671513" cy="385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6" y="1979613"/>
            <a:ext cx="2622549" cy="26225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8337" y="2600326"/>
            <a:ext cx="154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Compilación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03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dirty="0" smtClean="0"/>
              <a:t>Lenguajes compilados</a:t>
            </a:r>
            <a:endParaRPr lang="es-ES_tradnl" dirty="0"/>
          </a:p>
        </p:txBody>
      </p:sp>
      <p:pic>
        <p:nvPicPr>
          <p:cNvPr id="1026" name="Picture 2" descr="mage result for language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60" y="1654559"/>
            <a:ext cx="1644079" cy="16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gola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526445"/>
            <a:ext cx="2238375" cy="11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ge result for Swift langu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83" y="2859779"/>
            <a:ext cx="2556445" cy="64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ge result for haskell langu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3" y="4427093"/>
            <a:ext cx="1947867" cy="194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www.kullabs.com/uploads/pascal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0" y="3965293"/>
            <a:ext cx="2128837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age result for julia languag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7" y="3732334"/>
            <a:ext cx="2471738" cy="138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2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dirty="0" smtClean="0"/>
              <a:t>Lenguajes “interpretados” (código intermedio)</a:t>
            </a:r>
            <a:endParaRPr lang="es-ES_tradnl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1922406" y="2792654"/>
            <a:ext cx="671513" cy="385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53" y="2735431"/>
            <a:ext cx="2622549" cy="26225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6878" y="2699231"/>
            <a:ext cx="154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Compilación</a:t>
            </a:r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52" y="1979613"/>
            <a:ext cx="4054585" cy="3262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5765" y="3565213"/>
            <a:ext cx="2464913" cy="12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ByteCode</a:t>
            </a: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9" name="Right Arrow 8"/>
          <p:cNvSpPr/>
          <p:nvPr/>
        </p:nvSpPr>
        <p:spPr>
          <a:xfrm>
            <a:off x="4139379" y="3979551"/>
            <a:ext cx="671513" cy="385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/>
          <p:cNvSpPr txBox="1"/>
          <p:nvPr/>
        </p:nvSpPr>
        <p:spPr>
          <a:xfrm>
            <a:off x="3915252" y="3461950"/>
            <a:ext cx="154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Traducción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99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dirty="0" smtClean="0"/>
              <a:t>Lenguajes “interpretados” </a:t>
            </a:r>
            <a:r>
              <a:rPr lang="es-ES_tradnl" dirty="0"/>
              <a:t>(código intermedio)</a:t>
            </a:r>
          </a:p>
        </p:txBody>
      </p:sp>
      <p:pic>
        <p:nvPicPr>
          <p:cNvPr id="3074" name="Picture 2" descr="mage result for smalltal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88" y="2079626"/>
            <a:ext cx="1141226" cy="153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ge result for jav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69" y="1865312"/>
            <a:ext cx="2500312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mage result for python logo background wh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81" y="1784034"/>
            <a:ext cx="3477952" cy="11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mage result for javascrip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9" y="4157662"/>
            <a:ext cx="28194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mage result for scala languag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36" y="3697285"/>
            <a:ext cx="2497474" cy="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mage result for ruby languag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52" y="5400675"/>
            <a:ext cx="2225805" cy="80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 logo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17" y="3764497"/>
            <a:ext cx="1595437" cy="123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es un algoritmo?</a:t>
            </a:r>
            <a:endParaRPr lang="es-ES_tradnl" dirty="0"/>
          </a:p>
        </p:txBody>
      </p:sp>
      <p:pic>
        <p:nvPicPr>
          <p:cNvPr id="4098" name="Picture 2" descr="https://upload.wikimedia.org/wikipedia/commons/thumb/d/db/Euclid_flowchart.svg/220px-Euclid_flowchart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2" y="1570635"/>
            <a:ext cx="2038085" cy="45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688" y="1930400"/>
            <a:ext cx="5329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“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algorithm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a set of </a:t>
            </a:r>
            <a:r>
              <a:rPr lang="es-ES_tradnl" dirty="0" err="1"/>
              <a:t>instructions</a:t>
            </a:r>
            <a:r>
              <a:rPr lang="es-ES_tradnl" dirty="0"/>
              <a:t>, </a:t>
            </a:r>
            <a:r>
              <a:rPr lang="es-ES_tradnl" dirty="0" err="1"/>
              <a:t>sometimes</a:t>
            </a:r>
            <a:r>
              <a:rPr lang="es-ES_tradnl" dirty="0"/>
              <a:t> </a:t>
            </a:r>
            <a:r>
              <a:rPr lang="es-ES_tradnl" dirty="0" err="1"/>
              <a:t>called</a:t>
            </a:r>
            <a:r>
              <a:rPr lang="es-ES_tradnl" dirty="0"/>
              <a:t> a </a:t>
            </a:r>
            <a:r>
              <a:rPr lang="es-ES_tradnl" dirty="0" err="1"/>
              <a:t>procedure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a </a:t>
            </a:r>
            <a:r>
              <a:rPr lang="es-ES_tradnl" dirty="0" err="1"/>
              <a:t>function</a:t>
            </a:r>
            <a:r>
              <a:rPr lang="es-ES_tradnl" dirty="0"/>
              <a:t>,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used</a:t>
            </a:r>
            <a:r>
              <a:rPr lang="es-ES_tradnl" dirty="0"/>
              <a:t> to </a:t>
            </a:r>
            <a:r>
              <a:rPr lang="es-ES_tradnl" dirty="0" err="1"/>
              <a:t>perform</a:t>
            </a:r>
            <a:r>
              <a:rPr lang="es-ES_tradnl" dirty="0"/>
              <a:t> a </a:t>
            </a:r>
            <a:r>
              <a:rPr lang="es-ES_tradnl" dirty="0" err="1"/>
              <a:t>certain</a:t>
            </a:r>
            <a:r>
              <a:rPr lang="es-ES_tradnl" dirty="0"/>
              <a:t> </a:t>
            </a:r>
            <a:r>
              <a:rPr lang="es-ES_tradnl" dirty="0" err="1"/>
              <a:t>task</a:t>
            </a:r>
            <a:r>
              <a:rPr lang="es-ES_tradnl" dirty="0"/>
              <a:t>.” Fuente: https://</a:t>
            </a:r>
            <a:r>
              <a:rPr lang="es-ES_tradnl" dirty="0" err="1"/>
              <a:t>pc.net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928687" y="3251200"/>
            <a:ext cx="5329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“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algorithm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effective</a:t>
            </a:r>
            <a:r>
              <a:rPr lang="es-ES_tradnl" dirty="0"/>
              <a:t> </a:t>
            </a:r>
            <a:r>
              <a:rPr lang="es-ES_tradnl" dirty="0" err="1"/>
              <a:t>method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can be </a:t>
            </a:r>
            <a:r>
              <a:rPr lang="es-ES_tradnl" dirty="0" err="1"/>
              <a:t>expressed</a:t>
            </a:r>
            <a:r>
              <a:rPr lang="es-ES_tradnl" dirty="0"/>
              <a:t> </a:t>
            </a:r>
            <a:r>
              <a:rPr lang="es-ES_tradnl" dirty="0" err="1"/>
              <a:t>within</a:t>
            </a:r>
            <a:r>
              <a:rPr lang="es-ES_tradnl" dirty="0"/>
              <a:t> a </a:t>
            </a:r>
            <a:r>
              <a:rPr lang="es-ES_tradnl" dirty="0" err="1"/>
              <a:t>finite</a:t>
            </a:r>
            <a:r>
              <a:rPr lang="es-ES_tradnl" dirty="0"/>
              <a:t> </a:t>
            </a:r>
            <a:r>
              <a:rPr lang="es-ES_tradnl" dirty="0" err="1"/>
              <a:t>amount</a:t>
            </a:r>
            <a:r>
              <a:rPr lang="es-ES_tradnl" dirty="0"/>
              <a:t> of </a:t>
            </a:r>
            <a:r>
              <a:rPr lang="es-ES_tradnl" dirty="0" err="1"/>
              <a:t>space</a:t>
            </a:r>
            <a:r>
              <a:rPr lang="es-ES_tradnl" dirty="0"/>
              <a:t> and time and in a </a:t>
            </a:r>
            <a:r>
              <a:rPr lang="es-ES_tradnl" dirty="0" err="1"/>
              <a:t>well-defined</a:t>
            </a:r>
            <a:r>
              <a:rPr lang="es-ES_tradnl" dirty="0"/>
              <a:t> formal </a:t>
            </a:r>
            <a:r>
              <a:rPr lang="es-ES_tradnl" dirty="0" err="1"/>
              <a:t>language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calculating</a:t>
            </a:r>
            <a:r>
              <a:rPr lang="es-ES_tradnl" dirty="0"/>
              <a:t> a </a:t>
            </a:r>
            <a:r>
              <a:rPr lang="es-ES_tradnl" dirty="0" err="1"/>
              <a:t>function</a:t>
            </a:r>
            <a:r>
              <a:rPr lang="es-ES_tradnl" dirty="0"/>
              <a:t>. </a:t>
            </a:r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initial</a:t>
            </a:r>
            <a:r>
              <a:rPr lang="es-ES_tradnl" dirty="0"/>
              <a:t> </a:t>
            </a:r>
            <a:r>
              <a:rPr lang="es-ES_tradnl" dirty="0" err="1"/>
              <a:t>state</a:t>
            </a:r>
            <a:r>
              <a:rPr lang="es-ES_tradnl" dirty="0"/>
              <a:t> and </a:t>
            </a:r>
            <a:r>
              <a:rPr lang="es-ES_tradnl" dirty="0" err="1"/>
              <a:t>initial</a:t>
            </a:r>
            <a:r>
              <a:rPr lang="es-ES_tradnl" dirty="0"/>
              <a:t> input (</a:t>
            </a:r>
            <a:r>
              <a:rPr lang="es-ES_tradnl" dirty="0" err="1"/>
              <a:t>perhaps</a:t>
            </a:r>
            <a:r>
              <a:rPr lang="es-ES_tradnl" dirty="0"/>
              <a:t> </a:t>
            </a:r>
            <a:r>
              <a:rPr lang="es-ES_tradnl" dirty="0" err="1"/>
              <a:t>empty</a:t>
            </a:r>
            <a:r>
              <a:rPr lang="es-ES_tradnl" dirty="0"/>
              <a:t>),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instructions</a:t>
            </a:r>
            <a:r>
              <a:rPr lang="es-ES_tradnl" dirty="0"/>
              <a:t> describe a </a:t>
            </a:r>
            <a:r>
              <a:rPr lang="es-ES_tradnl" dirty="0" err="1"/>
              <a:t>computation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, </a:t>
            </a:r>
            <a:r>
              <a:rPr lang="es-ES_tradnl" dirty="0" err="1"/>
              <a:t>when</a:t>
            </a:r>
            <a:r>
              <a:rPr lang="es-ES_tradnl" dirty="0"/>
              <a:t> </a:t>
            </a:r>
            <a:r>
              <a:rPr lang="es-ES_tradnl" dirty="0" err="1"/>
              <a:t>executed</a:t>
            </a:r>
            <a:r>
              <a:rPr lang="es-ES_tradnl" dirty="0"/>
              <a:t>, </a:t>
            </a:r>
            <a:r>
              <a:rPr lang="es-ES_tradnl" dirty="0" err="1"/>
              <a:t>proceeds</a:t>
            </a:r>
            <a:r>
              <a:rPr lang="es-ES_tradnl" dirty="0"/>
              <a:t> </a:t>
            </a:r>
            <a:r>
              <a:rPr lang="es-ES_tradnl" dirty="0" err="1"/>
              <a:t>through</a:t>
            </a:r>
            <a:r>
              <a:rPr lang="es-ES_tradnl" dirty="0"/>
              <a:t> a </a:t>
            </a:r>
            <a:r>
              <a:rPr lang="es-ES_tradnl" dirty="0" err="1"/>
              <a:t>finite</a:t>
            </a:r>
            <a:r>
              <a:rPr lang="es-ES_tradnl" dirty="0"/>
              <a:t> </a:t>
            </a:r>
            <a:r>
              <a:rPr lang="es-ES_tradnl" dirty="0" err="1"/>
              <a:t>number</a:t>
            </a:r>
            <a:r>
              <a:rPr lang="es-ES_tradnl" dirty="0"/>
              <a:t> of </a:t>
            </a:r>
            <a:r>
              <a:rPr lang="es-ES_tradnl" dirty="0" err="1"/>
              <a:t>well-defined</a:t>
            </a:r>
            <a:r>
              <a:rPr lang="es-ES_tradnl" dirty="0"/>
              <a:t> </a:t>
            </a:r>
            <a:r>
              <a:rPr lang="es-ES_tradnl" dirty="0" err="1"/>
              <a:t>successive</a:t>
            </a:r>
            <a:r>
              <a:rPr lang="es-ES_tradnl" dirty="0"/>
              <a:t> </a:t>
            </a:r>
            <a:r>
              <a:rPr lang="es-ES_tradnl" dirty="0" err="1"/>
              <a:t>states</a:t>
            </a:r>
            <a:r>
              <a:rPr lang="es-ES_tradnl" dirty="0"/>
              <a:t>, </a:t>
            </a:r>
            <a:r>
              <a:rPr lang="es-ES_tradnl" dirty="0" err="1"/>
              <a:t>eventually</a:t>
            </a:r>
            <a:r>
              <a:rPr lang="es-ES_tradnl" dirty="0"/>
              <a:t> </a:t>
            </a:r>
            <a:r>
              <a:rPr lang="es-ES_tradnl" dirty="0" err="1"/>
              <a:t>producing</a:t>
            </a:r>
            <a:r>
              <a:rPr lang="es-ES_tradnl" dirty="0"/>
              <a:t> "output" and </a:t>
            </a:r>
            <a:r>
              <a:rPr lang="es-ES_tradnl" dirty="0" err="1"/>
              <a:t>terminating</a:t>
            </a:r>
            <a:r>
              <a:rPr lang="es-ES_tradnl" dirty="0"/>
              <a:t> at a final </a:t>
            </a:r>
            <a:r>
              <a:rPr lang="es-ES_tradnl" dirty="0" err="1"/>
              <a:t>ending</a:t>
            </a:r>
            <a:r>
              <a:rPr lang="es-ES_tradnl" dirty="0"/>
              <a:t> </a:t>
            </a:r>
            <a:r>
              <a:rPr lang="es-ES_tradnl" dirty="0" err="1"/>
              <a:t>state</a:t>
            </a:r>
            <a:r>
              <a:rPr lang="es-ES_tradnl" dirty="0"/>
              <a:t>. .” Fuente: W</a:t>
            </a:r>
            <a:r>
              <a:rPr lang="es-ES_tradnl" dirty="0" smtClean="0"/>
              <a:t>ikipedia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4136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Big O </a:t>
            </a:r>
            <a:r>
              <a:rPr lang="es-ES_tradnl" dirty="0" err="1" smtClean="0"/>
              <a:t>notation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5407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“Es una notación que se utiliza para analizar la complejidad de un algoritmo en función de los recursos de cómputo y de memoria que podría utilizar.”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734" y="3228181"/>
            <a:ext cx="8596668" cy="42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r>
              <a:rPr lang="es-ES_tradnl" b="1" i="1" dirty="0" smtClean="0"/>
              <a:t>O(n) -&gt; k * n = número de pasos requeridos.</a:t>
            </a:r>
          </a:p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747" y="3688561"/>
            <a:ext cx="8596668" cy="42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r>
              <a:rPr lang="es-ES_tradnl" b="1" i="1" dirty="0" smtClean="0"/>
              <a:t>O(n</a:t>
            </a:r>
            <a:r>
              <a:rPr lang="es-ES_tradnl" b="1" i="1" baseline="30000" dirty="0" smtClean="0"/>
              <a:t>2</a:t>
            </a:r>
            <a:r>
              <a:rPr lang="es-ES_tradnl" b="1" i="1" dirty="0" smtClean="0"/>
              <a:t>) -&gt; k * </a:t>
            </a:r>
            <a:r>
              <a:rPr lang="es-ES_tradnl" b="1" i="1" dirty="0"/>
              <a:t>n</a:t>
            </a:r>
            <a:r>
              <a:rPr lang="es-ES_tradnl" b="1" i="1" baseline="30000" dirty="0"/>
              <a:t>2</a:t>
            </a:r>
            <a:r>
              <a:rPr lang="es-ES_tradnl" b="1" i="1" dirty="0" smtClean="0"/>
              <a:t> = número de pasos requeridos.</a:t>
            </a:r>
          </a:p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7359" y="4453735"/>
            <a:ext cx="8596668" cy="42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r>
              <a:rPr lang="es-ES_tradnl" b="1" i="1" dirty="0" smtClean="0"/>
              <a:t>O(log n) -&gt; k * log n = máxima memoria consumida.</a:t>
            </a:r>
            <a:endParaRPr lang="es-ES_tradnl" dirty="0" smtClean="0"/>
          </a:p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4925634"/>
            <a:ext cx="8596668" cy="42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r>
              <a:rPr lang="es-ES_tradnl" b="1" i="1" dirty="0" smtClean="0"/>
              <a:t>O(1) -&gt; k * 1 = máxima memoria consumida.</a:t>
            </a:r>
            <a:endParaRPr lang="es-ES_tradnl" dirty="0" smtClean="0"/>
          </a:p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algn="ctr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endParaRPr lang="es-ES_tradnl" dirty="0"/>
          </a:p>
        </p:txBody>
      </p:sp>
      <p:sp>
        <p:nvSpPr>
          <p:cNvPr id="9" name="Left Brace 8"/>
          <p:cNvSpPr/>
          <p:nvPr/>
        </p:nvSpPr>
        <p:spPr>
          <a:xfrm>
            <a:off x="1914526" y="3031337"/>
            <a:ext cx="385762" cy="1208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Left Brace 9"/>
          <p:cNvSpPr/>
          <p:nvPr/>
        </p:nvSpPr>
        <p:spPr>
          <a:xfrm>
            <a:off x="1914526" y="4287057"/>
            <a:ext cx="385762" cy="1208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TextBox 10"/>
          <p:cNvSpPr txBox="1"/>
          <p:nvPr/>
        </p:nvSpPr>
        <p:spPr>
          <a:xfrm>
            <a:off x="448734" y="3228181"/>
            <a:ext cx="130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Aplicado a cómputo/pasos</a:t>
            </a:r>
            <a:endParaRPr lang="es-ES_tradnl" dirty="0"/>
          </a:p>
        </p:txBody>
      </p:sp>
      <p:sp>
        <p:nvSpPr>
          <p:cNvPr id="12" name="TextBox 11"/>
          <p:cNvSpPr txBox="1"/>
          <p:nvPr/>
        </p:nvSpPr>
        <p:spPr>
          <a:xfrm>
            <a:off x="448734" y="4536662"/>
            <a:ext cx="130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Espacio de memoria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65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Capas básicas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68" y="1813718"/>
            <a:ext cx="2311400" cy="3517900"/>
          </a:xfrm>
        </p:spPr>
      </p:pic>
    </p:spTree>
    <p:extLst>
      <p:ext uri="{BB962C8B-B14F-4D97-AF65-F5344CB8AC3E}">
        <p14:creationId xmlns:p14="http://schemas.microsoft.com/office/powerpoint/2010/main" val="9405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Consultas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840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Hardware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88" y="1930400"/>
            <a:ext cx="422256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Sistema binario</a:t>
            </a:r>
            <a:endParaRPr lang="es-ES_trad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15464"/>
              </p:ext>
            </p:extLst>
          </p:nvPr>
        </p:nvGraphicFramePr>
        <p:xfrm>
          <a:off x="917924" y="1730375"/>
          <a:ext cx="32369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999"/>
                <a:gridCol w="1585913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Decimal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Binario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6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110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7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111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8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1000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99869" y="5053201"/>
            <a:ext cx="440055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X = b</a:t>
            </a:r>
            <a:r>
              <a:rPr lang="es-ES_tradnl" baseline="-25000" dirty="0" smtClean="0"/>
              <a:t>0</a:t>
            </a:r>
            <a:r>
              <a:rPr lang="es-ES_tradnl" dirty="0" smtClean="0"/>
              <a:t> . 2</a:t>
            </a:r>
            <a:r>
              <a:rPr lang="es-ES_tradnl" baseline="30000" dirty="0" smtClean="0"/>
              <a:t>0</a:t>
            </a:r>
            <a:r>
              <a:rPr lang="es-ES_tradnl" dirty="0" smtClean="0"/>
              <a:t> + b</a:t>
            </a:r>
            <a:r>
              <a:rPr lang="es-ES_tradnl" baseline="-25000" dirty="0"/>
              <a:t>1</a:t>
            </a:r>
            <a:r>
              <a:rPr lang="es-ES_tradnl" dirty="0" smtClean="0"/>
              <a:t> . 2</a:t>
            </a:r>
            <a:r>
              <a:rPr lang="es-ES_tradnl" baseline="30000" dirty="0" smtClean="0"/>
              <a:t>1 </a:t>
            </a:r>
            <a:r>
              <a:rPr lang="es-ES" dirty="0" smtClean="0"/>
              <a:t>+ </a:t>
            </a:r>
            <a:r>
              <a:rPr lang="es-ES_tradnl" dirty="0" smtClean="0"/>
              <a:t>b</a:t>
            </a:r>
            <a:r>
              <a:rPr lang="es-ES_tradnl" baseline="-25000" dirty="0" smtClean="0"/>
              <a:t>2 </a:t>
            </a:r>
            <a:r>
              <a:rPr lang="es-ES_tradnl" dirty="0" smtClean="0"/>
              <a:t>. 2</a:t>
            </a:r>
            <a:r>
              <a:rPr lang="es-ES_tradnl" baseline="30000" dirty="0" smtClean="0"/>
              <a:t>2</a:t>
            </a:r>
            <a:r>
              <a:rPr lang="es-ES" dirty="0" smtClean="0"/>
              <a:t> +</a:t>
            </a:r>
            <a:r>
              <a:rPr lang="mr-IN" dirty="0" smtClean="0"/>
              <a:t>…</a:t>
            </a:r>
            <a:r>
              <a:rPr lang="es-ES" dirty="0" smtClean="0"/>
              <a:t>..+ </a:t>
            </a:r>
            <a:r>
              <a:rPr lang="es-ES" dirty="0" err="1" smtClean="0"/>
              <a:t>b</a:t>
            </a:r>
            <a:r>
              <a:rPr lang="es-ES" baseline="-25000" dirty="0" err="1" smtClean="0"/>
              <a:t>n</a:t>
            </a:r>
            <a:r>
              <a:rPr lang="es-ES" baseline="-25000" dirty="0" smtClean="0"/>
              <a:t> </a:t>
            </a:r>
            <a:r>
              <a:rPr lang="es-ES" dirty="0" smtClean="0"/>
              <a:t>. 2</a:t>
            </a:r>
            <a:r>
              <a:rPr lang="es-ES" baseline="30000" dirty="0" smtClean="0"/>
              <a:t>n</a:t>
            </a:r>
            <a:endParaRPr lang="es-ES_tradnl" dirty="0"/>
          </a:p>
        </p:txBody>
      </p:sp>
      <p:sp>
        <p:nvSpPr>
          <p:cNvPr id="8" name="TextBox 7"/>
          <p:cNvSpPr txBox="1"/>
          <p:nvPr/>
        </p:nvSpPr>
        <p:spPr>
          <a:xfrm>
            <a:off x="5300663" y="4071223"/>
            <a:ext cx="2827512" cy="6771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 smtClean="0"/>
              <a:t>1        0        1</a:t>
            </a:r>
          </a:p>
          <a:p>
            <a:r>
              <a:rPr lang="es-ES_tradnl" dirty="0" smtClean="0"/>
              <a:t>5 = 1 . 2</a:t>
            </a:r>
            <a:r>
              <a:rPr lang="es-ES_tradnl" baseline="30000" dirty="0"/>
              <a:t>2</a:t>
            </a:r>
            <a:r>
              <a:rPr lang="es-ES_tradnl" dirty="0" smtClean="0"/>
              <a:t> + 0 . 2</a:t>
            </a:r>
            <a:r>
              <a:rPr lang="es-ES_tradnl" baseline="30000" dirty="0" smtClean="0"/>
              <a:t>1 </a:t>
            </a:r>
            <a:r>
              <a:rPr lang="es-ES" dirty="0" smtClean="0"/>
              <a:t>+ </a:t>
            </a:r>
            <a:r>
              <a:rPr lang="es-ES_tradnl" dirty="0" smtClean="0"/>
              <a:t>1 . 2</a:t>
            </a:r>
            <a:r>
              <a:rPr lang="es-ES_tradnl" baseline="30000" dirty="0"/>
              <a:t>0</a:t>
            </a:r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4599869" y="3064896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“1 </a:t>
            </a:r>
            <a:r>
              <a:rPr lang="es-ES_tradnl" b="1" i="1" u="sng" dirty="0" smtClean="0"/>
              <a:t>byte</a:t>
            </a:r>
            <a:r>
              <a:rPr lang="es-ES_tradnl" b="1" i="1" dirty="0" smtClean="0"/>
              <a:t> </a:t>
            </a:r>
            <a:r>
              <a:rPr lang="es-ES_tradnl" i="1" dirty="0" smtClean="0"/>
              <a:t>es la cantidad de información que puede ser almacenada en </a:t>
            </a:r>
            <a:r>
              <a:rPr lang="es-ES_tradnl" i="1" u="sng" dirty="0" smtClean="0"/>
              <a:t>8 </a:t>
            </a:r>
            <a:r>
              <a:rPr lang="es-ES_tradnl" b="1" i="1" u="sng" dirty="0" smtClean="0"/>
              <a:t>bits</a:t>
            </a:r>
            <a:r>
              <a:rPr lang="es-ES_tradnl" i="1" dirty="0" smtClean="0"/>
              <a:t>”</a:t>
            </a:r>
            <a:r>
              <a:rPr lang="es-ES_tradnl" b="1" i="1" dirty="0" smtClean="0"/>
              <a:t> </a:t>
            </a:r>
            <a:endParaRPr lang="es-ES_tradnl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599869" y="1781570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“1 </a:t>
            </a:r>
            <a:r>
              <a:rPr lang="es-ES_tradnl" b="1" i="1" u="sng" dirty="0" smtClean="0"/>
              <a:t>bit</a:t>
            </a:r>
            <a:r>
              <a:rPr lang="es-ES_tradnl" i="1" dirty="0" smtClean="0"/>
              <a:t> es una posición del número expresado en el sistema binario, por ende  puede ser 1 o 0”</a:t>
            </a:r>
            <a:endParaRPr lang="es-ES_tradnl" b="1" i="1" dirty="0"/>
          </a:p>
        </p:txBody>
      </p:sp>
    </p:spTree>
    <p:extLst>
      <p:ext uri="{BB962C8B-B14F-4D97-AF65-F5344CB8AC3E}">
        <p14:creationId xmlns:p14="http://schemas.microsoft.com/office/powerpoint/2010/main" val="13647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Direccionamiento de memoria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01875"/>
            <a:ext cx="3169444" cy="303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Conjunto de instrucciones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77" y="2096226"/>
            <a:ext cx="4802981" cy="3076643"/>
          </a:xfrm>
        </p:spPr>
      </p:pic>
    </p:spTree>
    <p:extLst>
      <p:ext uri="{BB962C8B-B14F-4D97-AF65-F5344CB8AC3E}">
        <p14:creationId xmlns:p14="http://schemas.microsoft.com/office/powerpoint/2010/main" val="18910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Entrada/Salida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12" y="1930400"/>
            <a:ext cx="1755588" cy="17555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35" y="2194124"/>
            <a:ext cx="1614090" cy="1614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79" y="4325147"/>
            <a:ext cx="1470817" cy="1470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3" y="2006414"/>
            <a:ext cx="1406524" cy="1406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3891759"/>
            <a:ext cx="1743076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Sistemas Operativos</a:t>
            </a:r>
            <a:endParaRPr lang="es-ES_trad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67" y="4809638"/>
            <a:ext cx="1371273" cy="16181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03" y="1851680"/>
            <a:ext cx="1470146" cy="1470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1" y="1302820"/>
            <a:ext cx="1847680" cy="1341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1" y="2973648"/>
            <a:ext cx="1426727" cy="14267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05" y="4106609"/>
            <a:ext cx="2025844" cy="17568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80" y="3687011"/>
            <a:ext cx="2308787" cy="17525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75668" y="2037893"/>
            <a:ext cx="4186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Gestión de memoria.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Gestión de E/S.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800" dirty="0"/>
              <a:t>Gestión de procesos</a:t>
            </a:r>
            <a:r>
              <a:rPr lang="es-ES_tradnl" sz="2800" dirty="0" smtClean="0"/>
              <a:t>.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6870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es un programa?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842963" y="2228851"/>
            <a:ext cx="3357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“Un programa es una colección de instrucciones que realizan una tarea determinada cuando son ejecutadas en el orden preestablecido por una computadora.”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3" y="1809077"/>
            <a:ext cx="2622549" cy="26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4261</TotalTime>
  <Words>434</Words>
  <Application>Microsoft Macintosh PowerPoint</Application>
  <PresentationFormat>Widescreen</PresentationFormat>
  <Paragraphs>82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Mangal</vt:lpstr>
      <vt:lpstr>Trebuchet MS</vt:lpstr>
      <vt:lpstr>Wingdings 3</vt:lpstr>
      <vt:lpstr>Arial</vt:lpstr>
      <vt:lpstr>Facet</vt:lpstr>
      <vt:lpstr>Contextualización</vt:lpstr>
      <vt:lpstr>Capas básicas</vt:lpstr>
      <vt:lpstr>Hardware</vt:lpstr>
      <vt:lpstr>Sistema binario</vt:lpstr>
      <vt:lpstr>Direccionamiento de memoria</vt:lpstr>
      <vt:lpstr>Conjunto de instrucciones</vt:lpstr>
      <vt:lpstr>Entrada/Salida</vt:lpstr>
      <vt:lpstr>Sistemas Operativos</vt:lpstr>
      <vt:lpstr>¿qué es un programa?</vt:lpstr>
      <vt:lpstr>¿qué es un proceso?</vt:lpstr>
      <vt:lpstr>Múltiples procesos/procesos concurrentes</vt:lpstr>
      <vt:lpstr>Lenguaje de programación</vt:lpstr>
      <vt:lpstr>Lenguaje Assembler </vt:lpstr>
      <vt:lpstr>Lenguajes compilados</vt:lpstr>
      <vt:lpstr>Lenguajes compilados</vt:lpstr>
      <vt:lpstr>Lenguajes “interpretados” (código intermedio)</vt:lpstr>
      <vt:lpstr>Lenguajes “interpretados” (código intermedio)</vt:lpstr>
      <vt:lpstr>¿Qué es un algoritmo?</vt:lpstr>
      <vt:lpstr>Big O notation</vt:lpstr>
      <vt:lpstr>Consultas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Contextualización</dc:title>
  <dc:creator>ANDRES Garagiola</dc:creator>
  <cp:lastModifiedBy>ANDRES Garagiola</cp:lastModifiedBy>
  <cp:revision>20</cp:revision>
  <dcterms:created xsi:type="dcterms:W3CDTF">2017-09-29T13:42:35Z</dcterms:created>
  <dcterms:modified xsi:type="dcterms:W3CDTF">2017-10-02T12:44:22Z</dcterms:modified>
</cp:coreProperties>
</file>