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2" r:id="rId3"/>
    <p:sldId id="269" r:id="rId4"/>
    <p:sldId id="270" r:id="rId5"/>
    <p:sldId id="257" r:id="rId6"/>
    <p:sldId id="274" r:id="rId7"/>
    <p:sldId id="275" r:id="rId8"/>
    <p:sldId id="271" r:id="rId9"/>
    <p:sldId id="293" r:id="rId10"/>
    <p:sldId id="294" r:id="rId11"/>
    <p:sldId id="295" r:id="rId12"/>
    <p:sldId id="272" r:id="rId13"/>
    <p:sldId id="273" r:id="rId14"/>
    <p:sldId id="292" r:id="rId15"/>
    <p:sldId id="276" r:id="rId16"/>
    <p:sldId id="280" r:id="rId17"/>
    <p:sldId id="277" r:id="rId18"/>
    <p:sldId id="279" r:id="rId19"/>
    <p:sldId id="278" r:id="rId20"/>
    <p:sldId id="284" r:id="rId21"/>
    <p:sldId id="285" r:id="rId22"/>
    <p:sldId id="283" r:id="rId23"/>
    <p:sldId id="258" r:id="rId24"/>
    <p:sldId id="259" r:id="rId25"/>
    <p:sldId id="260" r:id="rId26"/>
    <p:sldId id="286" r:id="rId27"/>
    <p:sldId id="261" r:id="rId28"/>
    <p:sldId id="289" r:id="rId29"/>
    <p:sldId id="287" r:id="rId30"/>
    <p:sldId id="288" r:id="rId31"/>
    <p:sldId id="263" r:id="rId32"/>
    <p:sldId id="265" r:id="rId33"/>
    <p:sldId id="266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A994E-866E-4FA3-AE27-F49C6F04336B}" v="6" dt="2021-05-18T12:51:36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12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lankina, Elizaveta" userId="43aa5eb1-eb3d-4478-93ad-b7fa7a5c51bf" providerId="ADAL" clId="{3A4A994E-866E-4FA3-AE27-F49C6F04336B}"/>
    <pc:docChg chg="modSld">
      <pc:chgData name="Shulankina, Elizaveta" userId="43aa5eb1-eb3d-4478-93ad-b7fa7a5c51bf" providerId="ADAL" clId="{3A4A994E-866E-4FA3-AE27-F49C6F04336B}" dt="2021-05-18T12:43:13.767" v="0" actId="1036"/>
      <pc:docMkLst>
        <pc:docMk/>
      </pc:docMkLst>
      <pc:sldChg chg="modSp mod">
        <pc:chgData name="Shulankina, Elizaveta" userId="43aa5eb1-eb3d-4478-93ad-b7fa7a5c51bf" providerId="ADAL" clId="{3A4A994E-866E-4FA3-AE27-F49C6F04336B}" dt="2021-05-18T12:43:13.767" v="0" actId="1036"/>
        <pc:sldMkLst>
          <pc:docMk/>
          <pc:sldMk cId="964609958" sldId="275"/>
        </pc:sldMkLst>
        <pc:picChg chg="mod">
          <ac:chgData name="Shulankina, Elizaveta" userId="43aa5eb1-eb3d-4478-93ad-b7fa7a5c51bf" providerId="ADAL" clId="{3A4A994E-866E-4FA3-AE27-F49C6F04336B}" dt="2021-05-18T12:43:13.767" v="0" actId="1036"/>
          <ac:picMkLst>
            <pc:docMk/>
            <pc:sldMk cId="964609958" sldId="275"/>
            <ac:picMk id="4" creationId="{B8966F90-3335-40ED-B772-7A1AF2560024}"/>
          </ac:picMkLst>
        </pc:picChg>
      </pc:sldChg>
    </pc:docChg>
  </pc:docChgLst>
  <pc:docChgLst>
    <pc:chgData name="Shulankina, Elizaveta" userId="S::elizaveta.shulankina@intel.com::43aa5eb1-eb3d-4478-93ad-b7fa7a5c51bf" providerId="AD" clId="Web-{00000000-0000-0000-0000-000000000000}"/>
    <pc:docChg chg="modSld">
      <pc:chgData name="Shulankina, Elizaveta" userId="S::elizaveta.shulankina@intel.com::43aa5eb1-eb3d-4478-93ad-b7fa7a5c51bf" providerId="AD" clId="Web-{00000000-0000-0000-0000-000000000000}" dt="2021-05-12T18:18:56.134" v="0" actId="20577"/>
      <pc:docMkLst>
        <pc:docMk/>
      </pc:docMkLst>
      <pc:sldChg chg="modSp">
        <pc:chgData name="Shulankina, Elizaveta" userId="S::elizaveta.shulankina@intel.com::43aa5eb1-eb3d-4478-93ad-b7fa7a5c51bf" providerId="AD" clId="Web-{00000000-0000-0000-0000-000000000000}" dt="2021-05-12T18:18:56.134" v="0" actId="20577"/>
        <pc:sldMkLst>
          <pc:docMk/>
          <pc:sldMk cId="457109341" sldId="293"/>
        </pc:sldMkLst>
        <pc:spChg chg="mod">
          <ac:chgData name="Shulankina, Elizaveta" userId="S::elizaveta.shulankina@intel.com::43aa5eb1-eb3d-4478-93ad-b7fa7a5c51bf" providerId="AD" clId="Web-{00000000-0000-0000-0000-000000000000}" dt="2021-05-12T18:18:56.134" v="0" actId="20577"/>
          <ac:spMkLst>
            <pc:docMk/>
            <pc:sldMk cId="457109341" sldId="293"/>
            <ac:spMk id="3" creationId="{1B339BAB-C5E0-4ED5-ADE2-AB57CE3537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C8066-354C-41DC-813D-F968453AC9C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E0C53-8374-4DEE-ADF0-1C3A8EC7C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E0C53-8374-4DEE-ADF0-1C3A8EC7CB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E0C53-8374-4DEE-ADF0-1C3A8EC7CB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E0C53-8374-4DEE-ADF0-1C3A8EC7CB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E0C53-8374-4DEE-ADF0-1C3A8EC7CB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BE3E-1D46-47ED-B791-430F38233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3CD05-159B-4499-A562-016BBE6B4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3DF3-BC14-4C6E-BF4C-A3B8045E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E50C-12BC-424B-98E3-CF15CA34467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35FE-BD58-4374-9FE7-FF573C84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4FD1-290E-4857-BCAF-DE62ECA0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936-B956-4769-881F-54F990A2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7F2D-0158-4E96-B6FF-8424739C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4B787-8BF3-471F-8FA1-059E7E1A3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6BA2-3AE5-48C6-8637-A6EEECFE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E50C-12BC-424B-98E3-CF15CA34467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FB5F-0EA1-4436-9C64-38FA7AD5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00C9-00D2-4EAC-8186-79A5458D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936-B956-4769-881F-54F990A2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4EF45-1B9A-4D84-AE77-F78B7F610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D3C22-22A6-4070-B84E-79F674672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2EFC-2BB1-4D38-BEC4-B79BD8BB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E50C-12BC-424B-98E3-CF15CA34467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75C8-4185-4C65-93B4-1F6C480D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4CAF3-A913-4F2F-AC10-C8DBFD5F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936-B956-4769-881F-54F990A2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A1F7-E58C-4609-BD16-BD1A113E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DD64-7AFB-44E0-A227-E40C19D1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01C8E-62F6-47D9-B95F-455CE048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E50C-12BC-424B-98E3-CF15CA34467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6BD4-59C5-429B-B58D-76AE982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22FA-EDC5-4D49-B32D-7D0E1C6B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936-B956-4769-881F-54F990A2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B3FF-026D-4EB3-BB25-385B58F6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2BC27-CC83-4573-B22A-607E54948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7612-9183-4588-8ED8-17F58CA2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E50C-12BC-424B-98E3-CF15CA34467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9D5AC-83DE-482B-9D14-5C6F8073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FF13-DA9B-4575-B02F-B798DB2E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936-B956-4769-881F-54F990A2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2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9318-A5F0-4D16-BB1D-66D7EC3B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67A4-F288-46A6-BCFD-90F1B3D57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272B-6723-4EAF-996F-AA57F0B68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52C5F-110A-4C0C-A516-EC8BCC62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E50C-12BC-424B-98E3-CF15CA34467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CDCB2-D09D-4A54-B0B6-534BAFAF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3BB9-73A2-4D98-B83B-DFE46EB4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936-B956-4769-881F-54F990A2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26BE-A234-4FDB-8036-4A0B763D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DF97-FEAE-475F-8C00-736AAD94F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C5A0-EDC5-452A-B0A8-4F0828E50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B7876-0677-477C-9DEC-42146E511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F5398-29D2-4DCC-A1E1-1948C50B7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9DB11-F632-4D2E-B2D8-D0F23EEC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E50C-12BC-424B-98E3-CF15CA34467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371D1-7B90-4E9A-A0B5-3DFA333A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9B2D-5D5C-4F34-9398-DD11BE56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936-B956-4769-881F-54F990A2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FAEE-82B1-4396-8915-6E7D1492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EA7E2-B870-4205-A377-C3155684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E50C-12BC-424B-98E3-CF15CA34467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E3B53-DDA2-479A-AFAC-9EF4E7A7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23C20-1337-4AB8-9ECD-E501117B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936-B956-4769-881F-54F990A2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7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C6D65-7950-4F3B-B234-BFAF9CFE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E50C-12BC-424B-98E3-CF15CA34467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3C2-19D4-4242-93E2-4660D69E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7F9B2-2FAD-4965-BBC7-F1F53E81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936-B956-4769-881F-54F990A2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6797-756D-4707-9AB7-6438E1C3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BC46-0A15-43E0-AE90-BBC61CF1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5E721-DA20-427B-A56A-6DDE1BF0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FF562-319B-486A-8E06-0135B024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E50C-12BC-424B-98E3-CF15CA34467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99A70-6A48-439B-92D3-68BF4459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4696E-501C-4D11-AEAF-40C37DCF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936-B956-4769-881F-54F990A2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1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A53F-9F26-45EF-9E93-D8A0325F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75AAF-A66D-4EE2-84A7-72C93DE77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211C9-3CF4-4F98-B8A2-C3E9A48E8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0255-6456-47B3-8204-9E1E4998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E50C-12BC-424B-98E3-CF15CA34467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507D2-7D05-429B-B3A2-65C3437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BA22D-A301-4D31-8355-B1B227AA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936-B956-4769-881F-54F990A2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C34ED-A010-4355-AF6E-504178F2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3FFB1-718D-4DB0-BA7E-079DB1E75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689-DEA1-47EA-9706-3E6305DB1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E50C-12BC-424B-98E3-CF15CA34467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AC4DF-C124-4952-AF53-49943831C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9216-2AEE-447D-B53A-9FAA74F2F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8936-B956-4769-881F-54F990A2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lang.llvm.org/docs/LibASTMatchersReference.html#narrowing-match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pe_(data_structure)" TargetMode="External"/><Relationship Id="rId2" Type="http://schemas.openxmlformats.org/officeDocument/2006/relationships/hyperlink" Target="https://clang.llvm.org/doxygen/classclang_1_1Rewrit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ng.llvm.org/doxygen/classclang_1_1CStyleCastExp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windows/wsl/install-win1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zJogar/UNN-C-Style-Checker#prebuilt-llvm--clang" TargetMode="External"/><Relationship Id="rId2" Type="http://schemas.openxmlformats.org/officeDocument/2006/relationships/hyperlink" Target="https://github.com/ElizJogar/UNN-C-Style-Checker#%D1%81%D0%B1%D0%BE%D1%80%D0%BA%D0%B0-llvm--cla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zJogar/UNN-C-Style-Checker#%D0%B7%D0%B0%D0%B4%D0%B0%D1%87%D0%B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lizJogar/UNN-C-Style-Checker/blob/main/main.cpp" TargetMode="External"/><Relationship Id="rId4" Type="http://schemas.openxmlformats.org/officeDocument/2006/relationships/hyperlink" Target="https://github.com/ElizJogar/UNN-C-Style-Checker.gi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doxygen/classclang_1_1Rewriter.html" TargetMode="External"/><Relationship Id="rId2" Type="http://schemas.openxmlformats.org/officeDocument/2006/relationships/hyperlink" Target="https://clang.llvm.org/doxygen/classclang_1_1tooling_1_1RefactoringTool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hulankina/UNN-C-Style-Checker/blob/master/main.c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docs/LibASTMatchersTutorial.html" TargetMode="External"/><Relationship Id="rId2" Type="http://schemas.openxmlformats.org/officeDocument/2006/relationships/hyperlink" Target="https://jonasdevlieghere.com/understanding-the-clang-a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lvm.org/docs/CMake.html" TargetMode="External"/><Relationship Id="rId5" Type="http://schemas.openxmlformats.org/officeDocument/2006/relationships/hyperlink" Target="https://clang.llvm.org/docs/LibASTMatchersReference.html" TargetMode="External"/><Relationship Id="rId4" Type="http://schemas.openxmlformats.org/officeDocument/2006/relationships/hyperlink" Target="https://github.com/llvm-mirror/clang-tools-extra/blob/master/clang-tidy/google/AvoidCStyleCastsCheck.c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doxygen/classclang_1_1Decl.html" TargetMode="External"/><Relationship Id="rId2" Type="http://schemas.openxmlformats.org/officeDocument/2006/relationships/hyperlink" Target="https://clang.llvm.org/doxygen/classclang_1_1ASTContex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ang.llvm.org/doxygen/classclang_1_1Type.html" TargetMode="External"/><Relationship Id="rId4" Type="http://schemas.openxmlformats.org/officeDocument/2006/relationships/hyperlink" Target="https://clang.llvm.org/doxygen/classclang_1_1Stm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docs/IntroductionToTheClangA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docs/LibASTMatchersReferenc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lang.llvm.org/docs/LibASTMatchersReference.html#decl-match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2A31-96A7-4606-A2C2-1133856D6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9621"/>
            <a:ext cx="9144000" cy="2671010"/>
          </a:xfrm>
        </p:spPr>
        <p:txBody>
          <a:bodyPr>
            <a:normAutofit/>
          </a:bodyPr>
          <a:lstStyle/>
          <a:p>
            <a:r>
              <a:rPr lang="ru-RU" sz="4900" dirty="0"/>
              <a:t>Введение в теорию трансляторов</a:t>
            </a:r>
            <a:br>
              <a:rPr lang="ru-RU" sz="4900"/>
            </a:br>
            <a:r>
              <a:rPr lang="ru-RU" sz="4900"/>
              <a:t>Практика</a:t>
            </a:r>
            <a:br>
              <a:rPr lang="en-US" dirty="0"/>
            </a:br>
            <a:r>
              <a:rPr lang="en-US" dirty="0"/>
              <a:t>“</a:t>
            </a:r>
            <a:r>
              <a:rPr lang="ru-RU" dirty="0"/>
              <a:t>Проверка стиля языка СИ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1659C-C7A9-41E7-80D8-58DD1DB6D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5088"/>
            <a:ext cx="9144000" cy="12067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Anatoly Talamanov</a:t>
            </a:r>
            <a:r>
              <a:rPr lang="ru-RU" dirty="0"/>
              <a:t> </a:t>
            </a:r>
            <a:br>
              <a:rPr lang="en-US" dirty="0"/>
            </a:br>
            <a:r>
              <a:rPr lang="en-US" dirty="0"/>
              <a:t>AI Frameworks Engineer</a:t>
            </a:r>
            <a:br>
              <a:rPr lang="en-US" dirty="0"/>
            </a:br>
            <a:br>
              <a:rPr lang="ru-RU" dirty="0"/>
            </a:br>
            <a:r>
              <a:rPr lang="en-US" dirty="0"/>
              <a:t> Elizaveta Shulankina </a:t>
            </a:r>
            <a:br>
              <a:rPr lang="en-US" dirty="0"/>
            </a:br>
            <a:r>
              <a:rPr lang="en-US" dirty="0"/>
              <a:t>Development Tools Engineer</a:t>
            </a:r>
          </a:p>
        </p:txBody>
      </p:sp>
    </p:spTree>
    <p:extLst>
      <p:ext uri="{BB962C8B-B14F-4D97-AF65-F5344CB8AC3E}">
        <p14:creationId xmlns:p14="http://schemas.microsoft.com/office/powerpoint/2010/main" val="402602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B9EB-FEBD-4B56-B155-BC471F52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Типы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AST Matchers: Narrowing Matches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D0F4-0517-4F53-9F2D-60948CE0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linkClick r:id="rId2"/>
              </a:rPr>
              <a:t>Narrowing Matchers </a:t>
            </a:r>
            <a:r>
              <a:rPr lang="en-US" dirty="0"/>
              <a:t>(c</a:t>
            </a:r>
            <a:r>
              <a:rPr lang="ru-RU" dirty="0"/>
              <a:t>ужающие сопоставители</a:t>
            </a:r>
            <a:r>
              <a:rPr lang="en-US" dirty="0"/>
              <a:t>)</a:t>
            </a:r>
            <a:r>
              <a:rPr lang="ru-RU" dirty="0"/>
              <a:t> соответствуют определенным атрибутам на текущем узле, тем самым сужая набор узлов текущего типа для сопоставления. Существуют специальные логические сужающие сопоставления (allOf, anyOf, something и except), которые позволяют пользователям создавать более мощные выражения сопоставления.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4DD1-D596-4D80-924D-ED1D8A3C6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4183964"/>
            <a:ext cx="75438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9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B5FA-4E7E-4706-B031-9E804C25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Типы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AST Matchers: Traversal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9BAB-C5E0-4ED5-ADE2-AB57CE353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7" y="1825625"/>
            <a:ext cx="10582523" cy="2309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Traversal Matchers </a:t>
            </a:r>
            <a:r>
              <a:rPr lang="en-US" dirty="0"/>
              <a:t>(c</a:t>
            </a:r>
            <a:r>
              <a:rPr lang="ru-RU" dirty="0"/>
              <a:t>опоставители обхода</a:t>
            </a:r>
            <a:r>
              <a:rPr lang="en-US" dirty="0"/>
              <a:t>)</a:t>
            </a:r>
            <a:r>
              <a:rPr lang="ru-RU" dirty="0"/>
              <a:t> определяют отношение к другим узлам, доступным из текущего узла. Обратите внимание, что существуют специальные средства сопоставления обхода (has, hasDescendant, forEach и forEachDescendant), которые работают на всех узлах и позволяют пользователям писать более общие выражения сопоставления.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AC089-AFF7-4CA3-8C16-E6C5BE30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00" y="3914610"/>
            <a:ext cx="84486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8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62D2-4BC9-45A1-A4A8-2A91EA22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Пример использования </a:t>
            </a:r>
            <a:r>
              <a:rPr lang="en-US" dirty="0">
                <a:solidFill>
                  <a:srgbClr val="0070C0"/>
                </a:solidFill>
              </a:rPr>
              <a:t>AST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1979-44B6-4A13-B9C3-533529CF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Давайте рассмотрим пример использования </a:t>
            </a:r>
            <a:r>
              <a:rPr lang="en-US" dirty="0"/>
              <a:t>AST Matchers </a:t>
            </a:r>
            <a:r>
              <a:rPr lang="ru-RU" dirty="0"/>
              <a:t>для нахождения в исходном коде вектора, переданного по значению.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Входный тестовый файл: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95F0A-A10E-46C1-8AA1-B607B028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21" y="3871913"/>
            <a:ext cx="7629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3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0E4-7136-4EDC-BB18-4B98D04E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Пример использования </a:t>
            </a:r>
            <a:r>
              <a:rPr lang="en-US" dirty="0">
                <a:solidFill>
                  <a:srgbClr val="0070C0"/>
                </a:solidFill>
              </a:rPr>
              <a:t>AST Matchers:</a:t>
            </a:r>
            <a:br>
              <a:rPr lang="ru-RU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AST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C8D5-74CC-484C-8BD5-53388F9D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Decl</a:t>
            </a:r>
            <a:r>
              <a:rPr lang="ru-RU" dirty="0"/>
              <a:t> и </a:t>
            </a:r>
            <a:r>
              <a:rPr lang="ru-RU" dirty="0">
                <a:solidFill>
                  <a:srgbClr val="0070C0"/>
                </a:solidFill>
              </a:rPr>
              <a:t>Stmt</a:t>
            </a:r>
            <a:r>
              <a:rPr lang="ru-RU" dirty="0"/>
              <a:t>, это узлы AST, с которыми мы столкнемся при обработке исходного файла. </a:t>
            </a:r>
          </a:p>
          <a:p>
            <a:pPr marL="0" indent="0">
              <a:buNone/>
            </a:pPr>
            <a:r>
              <a:rPr lang="ru-RU" dirty="0"/>
              <a:t>С различными </a:t>
            </a:r>
            <a:r>
              <a:rPr lang="ru-RU" dirty="0">
                <a:solidFill>
                  <a:srgbClr val="0070C0"/>
                </a:solidFill>
              </a:rPr>
              <a:t>Decl</a:t>
            </a:r>
            <a:r>
              <a:rPr lang="ru-RU" dirty="0"/>
              <a:t>, </a:t>
            </a:r>
            <a:r>
              <a:rPr lang="ru-RU" dirty="0">
                <a:solidFill>
                  <a:srgbClr val="0070C0"/>
                </a:solidFill>
              </a:rPr>
              <a:t>Stmt</a:t>
            </a:r>
            <a:r>
              <a:rPr lang="ru-RU" dirty="0"/>
              <a:t> и их производными классами, такими как </a:t>
            </a:r>
            <a:r>
              <a:rPr lang="ru-RU" dirty="0">
                <a:solidFill>
                  <a:srgbClr val="0070C0"/>
                </a:solidFill>
              </a:rPr>
              <a:t>NamedDecl</a:t>
            </a:r>
            <a:r>
              <a:rPr lang="ru-RU" dirty="0"/>
              <a:t> и </a:t>
            </a:r>
            <a:r>
              <a:rPr lang="ru-RU" dirty="0">
                <a:solidFill>
                  <a:srgbClr val="0070C0"/>
                </a:solidFill>
              </a:rPr>
              <a:t>CallExpr</a:t>
            </a:r>
            <a:r>
              <a:rPr lang="ru-RU" dirty="0"/>
              <a:t>, мы можем получить много информации, такой как тип переменной, имя, информация об определении и т. д.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94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D9F1-DF01-4401-BB25-F99AEA8F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Пример использования </a:t>
            </a:r>
            <a:r>
              <a:rPr lang="en-US" dirty="0">
                <a:solidFill>
                  <a:srgbClr val="0070C0"/>
                </a:solidFill>
              </a:rPr>
              <a:t>AST Matchers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72F4-0320-4836-9028-508C870E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Чтобы проверить все объявления функций с любым параметром типа </a:t>
            </a:r>
            <a:r>
              <a:rPr lang="ru-RU" dirty="0">
                <a:solidFill>
                  <a:srgbClr val="0070C0"/>
                </a:solidFill>
              </a:rPr>
              <a:t>std::vector</a:t>
            </a:r>
            <a:r>
              <a:rPr lang="ru-RU" dirty="0"/>
              <a:t>, нам нужно будет сопоставить конкретный узел AST, который:</a:t>
            </a:r>
          </a:p>
          <a:p>
            <a:pPr lvl="1"/>
            <a:r>
              <a:rPr lang="ru-RU" dirty="0"/>
              <a:t>Является объявлением или определением функции </a:t>
            </a:r>
          </a:p>
          <a:p>
            <a:pPr lvl="1"/>
            <a:r>
              <a:rPr lang="ru-RU" dirty="0"/>
              <a:t>Имеет хотя бы один параметр типа std::vector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0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F2EC-B75C-42C1-9300-F93A8953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Пример использования </a:t>
            </a:r>
            <a:r>
              <a:rPr lang="en-US" dirty="0">
                <a:solidFill>
                  <a:srgbClr val="0070C0"/>
                </a:solidFill>
              </a:rPr>
              <a:t>AST Matchers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7CCA-A33F-4366-9112-24478938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7" y="1825625"/>
            <a:ext cx="11296667" cy="40503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Чтобы использовать сопоставители AST, нам нужно вызвать группу функций создания сопоставления, связать их вместе, чтобы получить нужный сопоставитель, и</a:t>
            </a:r>
            <a:r>
              <a:rPr lang="en-US" dirty="0"/>
              <a:t>/</a:t>
            </a:r>
            <a:r>
              <a:rPr lang="ru-RU" dirty="0"/>
              <a:t>или связать целевой узел с именем, чтобы мы могли извлечь его позже.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85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398A-B001-4CBA-83C9-F15F6E8B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Пример использования </a:t>
            </a:r>
            <a:r>
              <a:rPr lang="en-US" dirty="0">
                <a:solidFill>
                  <a:srgbClr val="0070C0"/>
                </a:solidFill>
              </a:rPr>
              <a:t>AST Matchers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6DE1F0-E6A6-4379-AE6E-C1BE2957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034"/>
            <a:ext cx="10299590" cy="47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9E18-7915-4F07-9D1C-40E3DBCD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Пример использования </a:t>
            </a:r>
            <a:r>
              <a:rPr lang="en-US" dirty="0">
                <a:solidFill>
                  <a:srgbClr val="0070C0"/>
                </a:solidFill>
              </a:rPr>
              <a:t>AST Matchers: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MatchCallback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6099-6397-4E93-89C2-5BFCB90C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5188" cy="4177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Когда полученный AST </a:t>
            </a:r>
            <a:r>
              <a:rPr lang="en-US" dirty="0"/>
              <a:t>matcher </a:t>
            </a:r>
            <a:r>
              <a:rPr lang="ru-RU" dirty="0"/>
              <a:t>найдет правильный узел, будет вызван соответствующий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clang::ast_matchers::MatchFinder::MatchCallback</a:t>
            </a:r>
            <a:r>
              <a:rPr lang="ru-RU" sz="2900" dirty="0"/>
              <a:t> с результатом сопоставления.</a:t>
            </a:r>
          </a:p>
          <a:p>
            <a:pPr marL="0" indent="0">
              <a:buNone/>
            </a:pPr>
            <a:endParaRPr lang="ru-RU" sz="2900" dirty="0"/>
          </a:p>
          <a:p>
            <a:pPr marL="0" indent="0">
              <a:buNone/>
            </a:pPr>
            <a:r>
              <a:rPr lang="ru-RU" dirty="0"/>
              <a:t>Предоставляя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MatchCallback</a:t>
            </a:r>
            <a:r>
              <a:rPr lang="ru-RU" dirty="0"/>
              <a:t>, мы можем распечатать объявления/определения функций, принимающие любой параметр типа std::vector, который передается по значению.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8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0DC9-F06D-4EE9-A11A-630488BA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Пример использования </a:t>
            </a:r>
            <a:r>
              <a:rPr lang="en-US" dirty="0">
                <a:solidFill>
                  <a:srgbClr val="0070C0"/>
                </a:solidFill>
              </a:rPr>
              <a:t>AST Matchers: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MatchCallback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9DF56-1E30-4E2F-9EAF-88EAD9C3D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3404"/>
            <a:ext cx="10878913" cy="43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B57E-82AA-43B3-8DDB-82DE4FF3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Какие интерфейсы</a:t>
            </a:r>
            <a:r>
              <a:rPr lang="en-US" dirty="0">
                <a:solidFill>
                  <a:srgbClr val="0070C0"/>
                </a:solidFill>
              </a:rPr>
              <a:t> Clang</a:t>
            </a:r>
            <a:r>
              <a:rPr lang="ru-RU" dirty="0">
                <a:solidFill>
                  <a:srgbClr val="0070C0"/>
                </a:solidFill>
              </a:rPr>
              <a:t> потребуются? (3)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E77B-D5A9-47F5-BE68-79967063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Для замены исходного кода программы будем пользоваться классом </a:t>
            </a:r>
            <a:r>
              <a:rPr lang="ru-RU" dirty="0">
                <a:hlinkClick r:id="rId2"/>
              </a:rPr>
              <a:t>Rewriter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Rewriter</a:t>
            </a:r>
            <a:r>
              <a:rPr lang="ru-RU" dirty="0"/>
              <a:t> - ключевой компонент в задачах</a:t>
            </a:r>
            <a:r>
              <a:rPr lang="en-US" dirty="0"/>
              <a:t> “source-to-source transformation”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Вместо того, чтобы обрабатывать каждый возможный узел AST для вывода кода из AST, </a:t>
            </a:r>
            <a:r>
              <a:rPr lang="en-US" dirty="0"/>
              <a:t>Rewriter</a:t>
            </a:r>
            <a:r>
              <a:rPr lang="ru-RU" dirty="0"/>
              <a:t> предлагает подход, заключающийся в хирургическом изменении исходного кода в ключевых местах для выполнения преобразования. </a:t>
            </a:r>
          </a:p>
          <a:p>
            <a:pPr marL="0" indent="0">
              <a:buNone/>
            </a:pPr>
            <a:r>
              <a:rPr lang="en-US" dirty="0"/>
              <a:t>Rewriter - </a:t>
            </a:r>
            <a:r>
              <a:rPr lang="ru-RU" dirty="0"/>
              <a:t>это диспетчер буферов, который использует структуру данных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rope</a:t>
            </a:r>
            <a:r>
              <a:rPr lang="ru-RU" dirty="0"/>
              <a:t>, чтобы обеспечить эффективное нарезание и разрезание исходного кода. В сочетании с сохранением исходных местоположений для всех узлов AST в Clang, Rewriter позволяет очень точно удалять и вставлять код.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7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9EAD-3DDE-4CF2-A1ED-900EAF72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</a:t>
            </a:r>
            <a:r>
              <a:rPr lang="ru-RU" dirty="0"/>
              <a:t>и его интерфейсы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0D51-715A-4D46-9DA5-AB2532F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Какие интерфейсы</a:t>
            </a:r>
            <a:r>
              <a:rPr lang="en-US" dirty="0">
                <a:solidFill>
                  <a:srgbClr val="0070C0"/>
                </a:solidFill>
              </a:rPr>
              <a:t> Clang</a:t>
            </a:r>
            <a:r>
              <a:rPr lang="ru-RU" dirty="0">
                <a:solidFill>
                  <a:srgbClr val="0070C0"/>
                </a:solidFill>
              </a:rPr>
              <a:t> потребуются? (3)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DF7D1-B1B6-44E7-B64C-57AA1E6E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19" y="1462088"/>
            <a:ext cx="6153546" cy="4641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EE5596-9685-43A8-81D6-F8D97CA5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40" y="1937508"/>
            <a:ext cx="5896927" cy="46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44B2-18F6-4371-B2F6-953C9F67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Какие интерфейсы</a:t>
            </a:r>
            <a:r>
              <a:rPr lang="en-US" dirty="0">
                <a:solidFill>
                  <a:srgbClr val="0070C0"/>
                </a:solidFill>
              </a:rPr>
              <a:t> Clang</a:t>
            </a:r>
            <a:r>
              <a:rPr lang="ru-RU" dirty="0">
                <a:solidFill>
                  <a:srgbClr val="0070C0"/>
                </a:solidFill>
              </a:rPr>
              <a:t> потребуются? (4)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499A-45C1-4F93-8925-9FF3418A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Один из основых классов </a:t>
            </a:r>
            <a:r>
              <a:rPr lang="en-US" dirty="0"/>
              <a:t>AST</a:t>
            </a:r>
            <a:r>
              <a:rPr lang="ru-RU" dirty="0"/>
              <a:t>, который потребуется в реализации задачи: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>
                <a:hlinkClick r:id="rId2" tooltip="CStyleCastExpr - An explicit cast in C (C99 6.5.4) or a C-style cast in C++ (C++ [expr...."/>
              </a:rPr>
              <a:t>CStyleCastExpr</a:t>
            </a:r>
            <a:r>
              <a:rPr lang="ru-RU" dirty="0"/>
              <a:t>, представляющий явное приведение в C (C99 6.5.4) или приведение в стиле C в C ++ (C ++ [expr.cast]), в котором используется синтаксис </a:t>
            </a:r>
            <a:r>
              <a:rPr lang="ru-RU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ru-RU" dirty="0">
                <a:solidFill>
                  <a:srgbClr val="0070C0"/>
                </a:solidFill>
              </a:rPr>
              <a:t>ype) expr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351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8DB1-7C27-4682-9AF8-55EECDBB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Предусловия для выполнения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01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5E4B-A6D4-4F5D-A595-80787A25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Предусловия для выполнения задачи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44E2-0633-4B28-A5FF-4FA6A49A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ru-RU" sz="3200" dirty="0"/>
          </a:p>
          <a:p>
            <a:pPr marL="514350" indent="-514350">
              <a:buAutoNum type="arabicPeriod"/>
            </a:pPr>
            <a:r>
              <a:rPr lang="ru-RU" sz="3200" dirty="0"/>
              <a:t>Установка окружения</a:t>
            </a:r>
          </a:p>
          <a:p>
            <a:pPr marL="514350" indent="-514350">
              <a:buAutoNum type="arabicPeriod"/>
            </a:pPr>
            <a:r>
              <a:rPr lang="ru-RU" sz="3200" dirty="0"/>
              <a:t>Сборка </a:t>
            </a:r>
            <a:r>
              <a:rPr lang="en-US" sz="3200" dirty="0"/>
              <a:t>LLVM &amp; Clang </a:t>
            </a:r>
            <a:endParaRPr lang="ru-RU" sz="3200" dirty="0"/>
          </a:p>
          <a:p>
            <a:pPr marL="457200" lvl="1" indent="0">
              <a:buNone/>
            </a:pPr>
            <a:endParaRPr lang="ru-RU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0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4CB6-FC8D-41E4-9B4B-1F15BE78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Установка окружения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9874-00CE-4BAA-AEEB-F8CB75DB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Windows 10</a:t>
            </a:r>
          </a:p>
          <a:p>
            <a:pPr marL="0" indent="0">
              <a:buNone/>
            </a:pPr>
            <a:r>
              <a:rPr lang="ru-RU" dirty="0"/>
              <a:t>Требуется установить </a:t>
            </a:r>
            <a:r>
              <a:rPr lang="en-US" dirty="0"/>
              <a:t>WSL (Windows Subsystem for Linux)</a:t>
            </a:r>
            <a:r>
              <a:rPr lang="ru-RU" dirty="0"/>
              <a:t> согласно </a:t>
            </a:r>
            <a:r>
              <a:rPr lang="ru-RU" dirty="0">
                <a:hlinkClick r:id="rId2"/>
              </a:rPr>
              <a:t>инструкции</a:t>
            </a:r>
            <a:r>
              <a:rPr lang="ru-RU" dirty="0"/>
              <a:t> и выбрать дистрибутив </a:t>
            </a:r>
            <a:r>
              <a:rPr lang="en-US" dirty="0"/>
              <a:t>Ubuntu18 </a:t>
            </a:r>
            <a:r>
              <a:rPr lang="ru-RU" dirty="0"/>
              <a:t>или </a:t>
            </a:r>
            <a:r>
              <a:rPr lang="en-US" dirty="0"/>
              <a:t>Ubuntu20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Далее можно переходить к следующему шагу.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Ubuntu 18/20</a:t>
            </a:r>
          </a:p>
          <a:p>
            <a:pPr marL="0" indent="0">
              <a:buNone/>
            </a:pPr>
            <a:r>
              <a:rPr lang="ru-RU" dirty="0"/>
              <a:t>Можно переходить к следующему шагу.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60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1A0F-7602-4A77-8ED8-144B2798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Сборка </a:t>
            </a:r>
            <a:r>
              <a:rPr lang="en-US" dirty="0">
                <a:solidFill>
                  <a:srgbClr val="0070C0"/>
                </a:solidFill>
              </a:rPr>
              <a:t>LLVM &amp; Clang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C1FD-1303-4F7E-BF59-E1F220D8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Требуется выполнить шаги согласно </a:t>
            </a:r>
            <a:r>
              <a:rPr lang="ru-RU" dirty="0">
                <a:hlinkClick r:id="rId2"/>
              </a:rPr>
              <a:t>инструкции</a:t>
            </a:r>
            <a:r>
              <a:rPr lang="ru-RU" dirty="0"/>
              <a:t>, чтобы собрать </a:t>
            </a:r>
            <a:r>
              <a:rPr lang="en-US" dirty="0"/>
              <a:t>LLVM &amp; Clang</a:t>
            </a:r>
            <a:r>
              <a:rPr lang="ru-RU" dirty="0"/>
              <a:t>.</a:t>
            </a:r>
          </a:p>
          <a:p>
            <a:pPr marL="457200" lvl="1" indent="0">
              <a:buNone/>
            </a:pPr>
            <a:r>
              <a:rPr lang="ru-RU" i="1" dirty="0"/>
              <a:t>Либо</a:t>
            </a:r>
          </a:p>
          <a:p>
            <a:pPr marL="0" indent="0">
              <a:buNone/>
            </a:pPr>
            <a:r>
              <a:rPr lang="ru-RU" dirty="0"/>
              <a:t>Можно следовать </a:t>
            </a:r>
            <a:r>
              <a:rPr lang="ru-RU" dirty="0">
                <a:hlinkClick r:id="rId3"/>
              </a:rPr>
              <a:t>инструкции</a:t>
            </a:r>
            <a:r>
              <a:rPr lang="ru-RU" dirty="0"/>
              <a:t>, чтобы использовать уже собранный </a:t>
            </a:r>
            <a:r>
              <a:rPr lang="en-US" dirty="0"/>
              <a:t>LLVM &amp; Clang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694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4889-B5F3-45BB-AFC5-26780801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 для выполнения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EDE-522E-49F0-94D4-5CB33C9B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Шаги для выполнения задачи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7686-5BB0-4B00-8724-D4FC8890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Требуется следовать следующей инструкции для реализации задачи:</a:t>
            </a:r>
          </a:p>
          <a:p>
            <a:pPr marL="0" indent="0">
              <a:buNone/>
            </a:pPr>
            <a:r>
              <a:rPr lang="ru-RU" dirty="0">
                <a:hlinkClick r:id="rId3"/>
              </a:rPr>
              <a:t>Полная инструкция для реализации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Кратко:</a:t>
            </a:r>
          </a:p>
          <a:p>
            <a:pPr marL="514350" indent="-514350">
              <a:buAutoNum type="arabicPeriod"/>
            </a:pPr>
            <a:r>
              <a:rPr lang="ru-RU" dirty="0"/>
              <a:t>Сделать </a:t>
            </a:r>
            <a:r>
              <a:rPr lang="en-US" dirty="0"/>
              <a:t>Fork </a:t>
            </a:r>
            <a:r>
              <a:rPr lang="ru-RU" dirty="0">
                <a:hlinkClick r:id="rId4"/>
              </a:rPr>
              <a:t>репозитория</a:t>
            </a:r>
            <a:r>
              <a:rPr lang="ru-RU" dirty="0"/>
              <a:t> с подготовленным </a:t>
            </a:r>
            <a:r>
              <a:rPr lang="ru-RU" dirty="0">
                <a:hlinkClick r:id="rId5"/>
              </a:rPr>
              <a:t>скелетом</a:t>
            </a:r>
            <a:r>
              <a:rPr lang="ru-RU" dirty="0"/>
              <a:t> для реализации задачи.</a:t>
            </a:r>
          </a:p>
          <a:p>
            <a:pPr marL="514350" indent="-514350">
              <a:buAutoNum type="arabicPeriod"/>
            </a:pPr>
            <a:r>
              <a:rPr lang="ru-RU" dirty="0"/>
              <a:t>Создать отдельную ветку для работы с репозиторием.</a:t>
            </a:r>
          </a:p>
          <a:p>
            <a:pPr marL="514350" indent="-514350">
              <a:buAutoNum type="arabicPeriod"/>
            </a:pPr>
            <a:r>
              <a:rPr lang="ru-RU" dirty="0"/>
              <a:t>Собрать проект с заданием.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Реализовать </a:t>
            </a:r>
            <a:r>
              <a:rPr lang="en-US" dirty="0"/>
              <a:t>tool</a:t>
            </a:r>
            <a:r>
              <a:rPr lang="ru-RU" dirty="0"/>
              <a:t>, который будет находить в исходном коде приложения все приведения типов в стиле СИ и заменять их на аналог из С++.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Отправить решение, создав </a:t>
            </a:r>
            <a:r>
              <a:rPr lang="en-US" dirty="0"/>
              <a:t>pull request</a:t>
            </a:r>
            <a:r>
              <a:rPr lang="ru-RU" dirty="0"/>
              <a:t> из вашей ветки в </a:t>
            </a:r>
            <a:r>
              <a:rPr lang="en-US" dirty="0"/>
              <a:t>master</a:t>
            </a:r>
            <a:r>
              <a:rPr lang="ru-RU" dirty="0"/>
              <a:t> главного репозитория.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095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1C94-2B0E-4AB9-92FE-16DD2496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Дополнительно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FBD6-95BC-48D8-88A0-9682FE6E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Дописать код для сохранения результата модификации исходного кода. Залить изменения в свою ветку.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Вывести </a:t>
            </a:r>
            <a:r>
              <a:rPr lang="en-US" dirty="0"/>
              <a:t>AST</a:t>
            </a:r>
            <a:r>
              <a:rPr lang="ru-RU" dirty="0"/>
              <a:t> для версий входного файла до и после модификации. Сохранить версии в отдельный текстовый файл, указать</a:t>
            </a:r>
            <a:r>
              <a:rPr lang="en-US" dirty="0"/>
              <a:t> </a:t>
            </a:r>
            <a:r>
              <a:rPr lang="ru-RU" dirty="0"/>
              <a:t>на измененный участок. Залить файл в свою ветку.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Написать вариант реализации задачи с использованием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RefactoringTool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класса для замены исходного кода. Залить изменения в свою ветку.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Описать преимущества использования </a:t>
            </a:r>
            <a:r>
              <a:rPr lang="en-US" dirty="0">
                <a:hlinkClick r:id="rId2"/>
              </a:rPr>
              <a:t>RefactoringTool</a:t>
            </a:r>
            <a:r>
              <a:rPr lang="ru-RU" dirty="0"/>
              <a:t> над </a:t>
            </a:r>
            <a:r>
              <a:rPr lang="ru-RU" dirty="0">
                <a:hlinkClick r:id="rId3"/>
              </a:rPr>
              <a:t>Rewriter</a:t>
            </a:r>
            <a:r>
              <a:rPr lang="ru-RU" dirty="0"/>
              <a:t> (можно комментарием к коду, либо в отдельном файле).</a:t>
            </a:r>
          </a:p>
        </p:txBody>
      </p:sp>
    </p:spTree>
    <p:extLst>
      <p:ext uri="{BB962C8B-B14F-4D97-AF65-F5344CB8AC3E}">
        <p14:creationId xmlns:p14="http://schemas.microsoft.com/office/powerpoint/2010/main" val="524829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75EE-B736-4E3F-AEB5-7DBBCE37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Детали реализации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6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71AD-FE97-4EB4-8D8B-AE664148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</a:t>
            </a:r>
            <a:r>
              <a:rPr lang="en-US" dirty="0">
                <a:solidFill>
                  <a:srgbClr val="0070C0"/>
                </a:solidFill>
              </a:rPr>
              <a:t>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00A2-9AA7-4957-843D-503C91F4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Clang - это </a:t>
            </a:r>
            <a:r>
              <a:rPr lang="en-US" dirty="0">
                <a:solidFill>
                  <a:srgbClr val="0070C0"/>
                </a:solidFill>
              </a:rPr>
              <a:t>C language family front end </a:t>
            </a:r>
            <a:r>
              <a:rPr lang="ru-RU" dirty="0"/>
              <a:t>для LLVM.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ru-RU" dirty="0"/>
              <a:t>В архитектуре компилятора </a:t>
            </a:r>
            <a:r>
              <a:rPr lang="en-US" dirty="0"/>
              <a:t>front end </a:t>
            </a:r>
            <a:r>
              <a:rPr lang="ru-RU" dirty="0"/>
              <a:t>берет на себя часть анализа, отвечающего за разбиение исходного кода на части в соответствии с грамматической структурой. Результатом является промежуточное представление, которое </a:t>
            </a:r>
            <a:r>
              <a:rPr lang="en-US" dirty="0"/>
              <a:t>back end </a:t>
            </a:r>
            <a:r>
              <a:rPr lang="ru-RU" dirty="0"/>
              <a:t>преобразует к целевой программе.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AD3AB-A0AB-456C-BA4A-91987985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61" y="4948238"/>
            <a:ext cx="80105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E5BD-6B74-48C3-87AB-12918B71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Задача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DFBB-9888-427B-86E3-1452B37E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Требуется реализовать </a:t>
            </a:r>
            <a:r>
              <a:rPr lang="en-US" dirty="0"/>
              <a:t>tool</a:t>
            </a:r>
            <a:r>
              <a:rPr lang="ru-RU" dirty="0"/>
              <a:t> с помощью интерфейсов</a:t>
            </a:r>
            <a:r>
              <a:rPr lang="en-US" dirty="0"/>
              <a:t> Clang</a:t>
            </a:r>
            <a:r>
              <a:rPr lang="ru-RU" dirty="0"/>
              <a:t>, который будет находить в исходном коде приложения все приведения типов в стиле СИ и заменять их на аналог из С++.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Пример: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7865D5-70A2-41AF-BF22-E73A05C9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5" y="4082143"/>
            <a:ext cx="94107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8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9611-CBC4-489F-A851-779C7B9C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Детали реализации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B916-9414-47A0-AD8D-ECBD8F60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46" y="1771438"/>
            <a:ext cx="10515599" cy="12549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Потребуется дописать класс </a:t>
            </a:r>
            <a:r>
              <a:rPr lang="en-US" sz="2200" dirty="0">
                <a:solidFill>
                  <a:srgbClr val="0070C0"/>
                </a:solidFill>
                <a:hlinkClick r:id="rId3"/>
              </a:rPr>
              <a:t>CastCallBack</a:t>
            </a:r>
            <a:r>
              <a:rPr lang="ru-RU" sz="2400" dirty="0"/>
              <a:t>, отвечающий за действие, которое нужно совершить при нахождении узла </a:t>
            </a:r>
            <a:r>
              <a:rPr lang="en-US" sz="2200" dirty="0">
                <a:solidFill>
                  <a:srgbClr val="0070C0"/>
                </a:solidFill>
              </a:rPr>
              <a:t>cStyleCastExpr</a:t>
            </a:r>
            <a:r>
              <a:rPr lang="ru-RU" sz="2400" dirty="0"/>
              <a:t> в </a:t>
            </a:r>
            <a:r>
              <a:rPr lang="en-US" sz="2400" dirty="0">
                <a:solidFill>
                  <a:srgbClr val="0070C0"/>
                </a:solidFill>
              </a:rPr>
              <a:t>AST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В данном случае мы хотим понять тип преобразования и заменить исходный код с помощью </a:t>
            </a:r>
            <a:r>
              <a:rPr lang="en-US" sz="2200" dirty="0">
                <a:solidFill>
                  <a:srgbClr val="0070C0"/>
                </a:solidFill>
              </a:rPr>
              <a:t>Rewriter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E1D8-975F-4B78-9DAA-3B0AC868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45" y="3223937"/>
            <a:ext cx="9601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59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965A-D414-4C55-A627-3C941BC4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Детали реализации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1B121-8D32-4B70-B354-295F184D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реализации </a:t>
            </a:r>
            <a:r>
              <a:rPr lang="en-US" sz="2400" dirty="0" err="1">
                <a:solidFill>
                  <a:srgbClr val="0070C0"/>
                </a:solidFill>
              </a:rPr>
              <a:t>CastCallBack</a:t>
            </a:r>
            <a:r>
              <a:rPr lang="ru-RU" dirty="0"/>
              <a:t> требуется пересобрать проект и запустить: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124B8-6529-4E8A-85FD-943BA6D44AF3}"/>
              </a:ext>
            </a:extLst>
          </p:cNvPr>
          <p:cNvSpPr/>
          <p:nvPr/>
        </p:nvSpPr>
        <p:spPr>
          <a:xfrm>
            <a:off x="838200" y="3053301"/>
            <a:ext cx="10515600" cy="1669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 make –j8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 ./c-style-checker ../test/test.cpp --extra-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=-I/home/&lt;your-root-name&gt;/compiler-course/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llvm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-project/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llvm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/build/lib/clang/&lt;version&gt;/include/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00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78D5-B1EE-4DF4-80A9-14A515B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Проверка результата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9FD6-9F22-4026-96F8-72AB38B9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реализация сделана правильно, то на экране вы должны увидеть следующее: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38A1E-571A-4D9C-96B5-AFC48C1A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59" y="3174911"/>
            <a:ext cx="5942564" cy="21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6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B016-540E-440C-BC2C-25A6285B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5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CAE0-EB8B-4948-9993-9378DC69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Полезные ссылки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5E29-8776-4CA7-90A5-D47E439C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2"/>
              </a:rPr>
              <a:t>Понимание Clang AST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3"/>
              </a:rPr>
              <a:t>Руководство по созданию инструментов с использованием LibTooling и LibASTMatchers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4"/>
              </a:rPr>
              <a:t>Усложненная реализация данной задачи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5"/>
              </a:rPr>
              <a:t>Матчеры которые есть в clang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6"/>
              </a:rPr>
              <a:t>Сборка LLVM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7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0AFB-7444-40DC-84FE-2B62E840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Clang AST (Abstract Syntax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A277-4873-40C5-A144-F0D95167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 end </a:t>
            </a:r>
            <a:r>
              <a:rPr lang="ru-RU" dirty="0"/>
              <a:t>отвечает за синтаксический анализ исходного кода, проверку его на наличие ошибок и преобразование данного кода в </a:t>
            </a:r>
            <a:r>
              <a:rPr lang="en-US" dirty="0">
                <a:solidFill>
                  <a:srgbClr val="0070C0"/>
                </a:solidFill>
              </a:rPr>
              <a:t>AST (Abstract Syntax Tree – </a:t>
            </a:r>
            <a:r>
              <a:rPr lang="ru-RU" dirty="0">
                <a:solidFill>
                  <a:srgbClr val="0070C0"/>
                </a:solidFill>
              </a:rPr>
              <a:t>абстрактное синтаксическое дерево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AST</a:t>
            </a:r>
            <a:r>
              <a:rPr lang="ru-RU" dirty="0"/>
              <a:t> – это структурированное представление, которое можно использовать для различных целей, таких как создание таблицы символов, выполнение проверки типов и, наконец, генерация кода. </a:t>
            </a:r>
          </a:p>
          <a:p>
            <a:pPr marL="0" indent="0">
              <a:buNone/>
            </a:pPr>
            <a:r>
              <a:rPr lang="ru-RU" dirty="0"/>
              <a:t>Для нашей задачи мы будем использовать </a:t>
            </a:r>
            <a:r>
              <a:rPr lang="en-US" dirty="0"/>
              <a:t>AST</a:t>
            </a:r>
            <a:r>
              <a:rPr lang="ru-RU" dirty="0"/>
              <a:t>, чтобы находить в исходном коде выражения, подлежащие замене.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E5BD-6B74-48C3-87AB-12918B71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Задача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DFBB-9888-427B-86E3-1452B37E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Требуется реализовать </a:t>
            </a:r>
            <a:r>
              <a:rPr lang="en-US" dirty="0"/>
              <a:t>tool</a:t>
            </a:r>
            <a:r>
              <a:rPr lang="ru-RU" dirty="0"/>
              <a:t> с помощью интерфейсов </a:t>
            </a:r>
            <a:r>
              <a:rPr lang="en-US" dirty="0"/>
              <a:t> Clang</a:t>
            </a:r>
            <a:r>
              <a:rPr lang="ru-RU" dirty="0"/>
              <a:t>, который будет находить в исходном коде приложения все приведения типов в стиле СИ и заменять их на аналог из С++.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Пример: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7865D5-70A2-41AF-BF22-E73A05C9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5" y="4082143"/>
            <a:ext cx="94107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672B-5854-4A51-957A-BA34868A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Какие интерфейсы</a:t>
            </a:r>
            <a:r>
              <a:rPr lang="en-US" dirty="0">
                <a:solidFill>
                  <a:srgbClr val="0070C0"/>
                </a:solidFill>
              </a:rPr>
              <a:t> Clang</a:t>
            </a:r>
            <a:r>
              <a:rPr lang="ru-RU" dirty="0">
                <a:solidFill>
                  <a:srgbClr val="0070C0"/>
                </a:solidFill>
              </a:rPr>
              <a:t> потребуются? (1)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FA15-088A-4F32-84E4-1CFECB4D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Потребуется познакомиться с базовыми структурами </a:t>
            </a:r>
            <a:r>
              <a:rPr lang="en-US" dirty="0"/>
              <a:t>AST: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ASTContext</a:t>
            </a:r>
          </a:p>
          <a:p>
            <a:pPr marL="457200" lvl="1" indent="0">
              <a:buNone/>
            </a:pPr>
            <a:r>
              <a:rPr lang="ru-RU" dirty="0"/>
              <a:t>Вся информация об AST для единицы перевода собрана в классе </a:t>
            </a:r>
            <a:r>
              <a:rPr lang="ru-RU" dirty="0">
                <a:hlinkClick r:id="rId2"/>
              </a:rPr>
              <a:t>ASTContext</a:t>
            </a:r>
            <a:r>
              <a:rPr lang="ru-RU" dirty="0"/>
              <a:t>. Он позволяет обойти всю единицу трансляции, начиная с </a:t>
            </a:r>
            <a:r>
              <a:rPr lang="ru-RU" dirty="0">
                <a:solidFill>
                  <a:srgbClr val="0070C0"/>
                </a:solidFill>
              </a:rPr>
              <a:t>getTranslationUnitDecl</a:t>
            </a:r>
            <a:r>
              <a:rPr lang="ru-RU" dirty="0"/>
              <a:t>, получить доступ к таблице идентификаторов Clang для проанализированной единицы трансляции.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AST </a:t>
            </a:r>
            <a:r>
              <a:rPr lang="ru-RU" dirty="0">
                <a:solidFill>
                  <a:srgbClr val="0070C0"/>
                </a:solidFill>
              </a:rPr>
              <a:t>С</a:t>
            </a:r>
            <a:r>
              <a:rPr lang="en-US" dirty="0">
                <a:solidFill>
                  <a:srgbClr val="0070C0"/>
                </a:solidFill>
              </a:rPr>
              <a:t>lasses/Nodes</a:t>
            </a:r>
          </a:p>
          <a:p>
            <a:pPr marL="457200" lvl="1" indent="0">
              <a:buNone/>
            </a:pPr>
            <a:r>
              <a:rPr lang="ru-RU" dirty="0"/>
              <a:t>AST построен с использованием трех групп основных классов</a:t>
            </a:r>
            <a:r>
              <a:rPr lang="en-US" dirty="0"/>
              <a:t>/</a:t>
            </a:r>
            <a:r>
              <a:rPr lang="ru-RU" dirty="0"/>
              <a:t>узлов: </a:t>
            </a:r>
            <a:r>
              <a:rPr lang="ru-RU" dirty="0">
                <a:hlinkClick r:id="rId3"/>
              </a:rPr>
              <a:t>объявлений</a:t>
            </a:r>
            <a:r>
              <a:rPr lang="ru-RU" dirty="0"/>
              <a:t> (</a:t>
            </a:r>
            <a:r>
              <a:rPr lang="en-US" dirty="0">
                <a:solidFill>
                  <a:srgbClr val="0070C0"/>
                </a:solidFill>
              </a:rPr>
              <a:t>Decl</a:t>
            </a:r>
            <a:r>
              <a:rPr lang="en-US" dirty="0"/>
              <a:t>)</a:t>
            </a:r>
            <a:r>
              <a:rPr lang="ru-RU" dirty="0"/>
              <a:t>, </a:t>
            </a:r>
            <a:r>
              <a:rPr lang="ru-RU" dirty="0">
                <a:hlinkClick r:id="rId4"/>
              </a:rPr>
              <a:t>операторов</a:t>
            </a:r>
            <a:r>
              <a:rPr lang="ru-RU" dirty="0"/>
              <a:t> (</a:t>
            </a:r>
            <a:r>
              <a:rPr lang="en-US" dirty="0">
                <a:solidFill>
                  <a:srgbClr val="0070C0"/>
                </a:solidFill>
              </a:rPr>
              <a:t>Stmt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ru-RU" dirty="0">
                <a:hlinkClick r:id="rId5"/>
              </a:rPr>
              <a:t>типов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/>
              <a:t>)</a:t>
            </a:r>
            <a:r>
              <a:rPr lang="ru-RU" dirty="0"/>
              <a:t>. Эти три класса составляют основу целого ряда специализаций.</a:t>
            </a:r>
          </a:p>
        </p:txBody>
      </p:sp>
    </p:spTree>
    <p:extLst>
      <p:ext uri="{BB962C8B-B14F-4D97-AF65-F5344CB8AC3E}">
        <p14:creationId xmlns:p14="http://schemas.microsoft.com/office/powerpoint/2010/main" val="91946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05F5-4A20-4BC2-BF99-3B068702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Какие интерфейсы</a:t>
            </a:r>
            <a:r>
              <a:rPr lang="en-US" dirty="0">
                <a:solidFill>
                  <a:srgbClr val="0070C0"/>
                </a:solidFill>
              </a:rPr>
              <a:t> Clang</a:t>
            </a:r>
            <a:r>
              <a:rPr lang="ru-RU" dirty="0">
                <a:solidFill>
                  <a:srgbClr val="0070C0"/>
                </a:solidFill>
              </a:rPr>
              <a:t> потребуются? (1)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7249-BE97-4202-AE9F-31B305456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825625"/>
            <a:ext cx="3556099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Пример </a:t>
            </a:r>
            <a:r>
              <a:rPr lang="en-US" dirty="0">
                <a:hlinkClick r:id="rId3"/>
              </a:rPr>
              <a:t>AST</a:t>
            </a:r>
            <a:r>
              <a:rPr lang="en-US" dirty="0"/>
              <a:t> </a:t>
            </a:r>
            <a:r>
              <a:rPr lang="ru-RU" dirty="0"/>
              <a:t>для оператора </a:t>
            </a:r>
            <a:r>
              <a:rPr lang="en-US" dirty="0"/>
              <a:t>If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Рассмотрим оператор if, который представлен</a:t>
            </a:r>
            <a:r>
              <a:rPr lang="en-US" dirty="0"/>
              <a:t> </a:t>
            </a:r>
            <a:r>
              <a:rPr lang="ru-RU" dirty="0"/>
              <a:t>классом</a:t>
            </a:r>
            <a:r>
              <a:rPr lang="en-US" dirty="0"/>
              <a:t>/</a:t>
            </a:r>
            <a:r>
              <a:rPr lang="ru-RU" dirty="0"/>
              <a:t>узлом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IfStmt</a:t>
            </a:r>
            <a:r>
              <a:rPr lang="ru-RU" dirty="0"/>
              <a:t> в AST.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Он состоит из условного Expr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/>
              <a:t>(</a:t>
            </a:r>
            <a:r>
              <a:rPr lang="ru-RU" dirty="0">
                <a:solidFill>
                  <a:srgbClr val="0070C0"/>
                </a:solidFill>
              </a:rPr>
              <a:t>BinaryOperator</a:t>
            </a:r>
            <a:r>
              <a:rPr lang="ru-RU" dirty="0"/>
              <a:t> класс)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и двух </a:t>
            </a:r>
            <a:r>
              <a:rPr lang="en-US" dirty="0" err="1">
                <a:solidFill>
                  <a:srgbClr val="0070C0"/>
                </a:solidFill>
              </a:rPr>
              <a:t>CompoundStmt</a:t>
            </a:r>
            <a:r>
              <a:rPr lang="ru-RU" dirty="0"/>
              <a:t>,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один для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then-case</a:t>
            </a:r>
            <a:r>
              <a:rPr lang="ru-RU" dirty="0"/>
              <a:t> и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один для </a:t>
            </a:r>
            <a:r>
              <a:rPr lang="ru-RU" dirty="0">
                <a:solidFill>
                  <a:srgbClr val="C00000"/>
                </a:solidFill>
              </a:rPr>
              <a:t>else-case</a:t>
            </a:r>
            <a:r>
              <a:rPr lang="ru-RU" dirty="0"/>
              <a:t> соответственно.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66F90-3335-40ED-B772-7A1AF2560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323" y="1577118"/>
            <a:ext cx="8201677" cy="51596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8ED1F6-0FC9-473B-994F-3EB2131CA563}"/>
              </a:ext>
            </a:extLst>
          </p:cNvPr>
          <p:cNvSpPr/>
          <p:nvPr/>
        </p:nvSpPr>
        <p:spPr>
          <a:xfrm>
            <a:off x="4587903" y="3832529"/>
            <a:ext cx="3760967" cy="18287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5CA57-BFE5-4AC9-9FA6-CE996234BBEF}"/>
              </a:ext>
            </a:extLst>
          </p:cNvPr>
          <p:cNvSpPr/>
          <p:nvPr/>
        </p:nvSpPr>
        <p:spPr>
          <a:xfrm>
            <a:off x="4780058" y="4239370"/>
            <a:ext cx="6041665" cy="83554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64E4F6-C06C-4548-BC07-CB17081B5B32}"/>
              </a:ext>
            </a:extLst>
          </p:cNvPr>
          <p:cNvSpPr/>
          <p:nvPr/>
        </p:nvSpPr>
        <p:spPr>
          <a:xfrm>
            <a:off x="4780059" y="5074919"/>
            <a:ext cx="6041665" cy="817327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32F78-C646-42F9-A636-236DFA1024A7}"/>
              </a:ext>
            </a:extLst>
          </p:cNvPr>
          <p:cNvSpPr/>
          <p:nvPr/>
        </p:nvSpPr>
        <p:spPr>
          <a:xfrm>
            <a:off x="4780058" y="5892247"/>
            <a:ext cx="6041665" cy="8266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F7BF-A7F1-406D-939E-E9F05A8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Какие интерфейсы</a:t>
            </a:r>
            <a:r>
              <a:rPr lang="en-US" dirty="0">
                <a:solidFill>
                  <a:srgbClr val="0070C0"/>
                </a:solidFill>
              </a:rPr>
              <a:t> Clang</a:t>
            </a:r>
            <a:r>
              <a:rPr lang="ru-RU" dirty="0">
                <a:solidFill>
                  <a:srgbClr val="0070C0"/>
                </a:solidFill>
              </a:rPr>
              <a:t> потребуются? (2)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1409-9D6E-4396-AD39-AA14CC84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49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нахождения приведений в стиле СИ в исходном коде мы будем использовать </a:t>
            </a:r>
            <a:r>
              <a:rPr lang="en-US" dirty="0">
                <a:hlinkClick r:id="rId3"/>
              </a:rPr>
              <a:t>AST Matchers</a:t>
            </a:r>
            <a:r>
              <a:rPr lang="ru-RU" dirty="0"/>
              <a:t> (сопоставители)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AST Matchers </a:t>
            </a:r>
            <a:r>
              <a:rPr lang="ru-RU" dirty="0"/>
              <a:t>предоставляют предметно-ориентированный язык (</a:t>
            </a:r>
            <a:r>
              <a:rPr lang="ru-RU" dirty="0">
                <a:solidFill>
                  <a:srgbClr val="0070C0"/>
                </a:solidFill>
              </a:rPr>
              <a:t>DSL</a:t>
            </a:r>
            <a:r>
              <a:rPr lang="ru-RU" dirty="0"/>
              <a:t>) для сопоставления предикатов в AST Clang. </a:t>
            </a:r>
            <a:r>
              <a:rPr lang="en-US" dirty="0"/>
              <a:t> </a:t>
            </a:r>
            <a:r>
              <a:rPr lang="ru-RU" dirty="0"/>
              <a:t>Например, соответствие выражению вызова с именем </a:t>
            </a:r>
            <a:r>
              <a:rPr lang="ru-RU" dirty="0">
                <a:solidFill>
                  <a:srgbClr val="0070C0"/>
                </a:solidFill>
              </a:rPr>
              <a:t>doSomething</a:t>
            </a:r>
            <a:r>
              <a:rPr lang="ru-RU" dirty="0"/>
              <a:t> будет выглядеть так: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FFB83-502B-4281-9D74-F47B3CA6B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44" y="4070833"/>
            <a:ext cx="9839325" cy="676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28DF13-A921-4C16-9DFD-8106407E58D7}"/>
              </a:ext>
            </a:extLst>
          </p:cNvPr>
          <p:cNvSpPr txBox="1">
            <a:spLocks/>
          </p:cNvSpPr>
          <p:nvPr/>
        </p:nvSpPr>
        <p:spPr>
          <a:xfrm>
            <a:off x="949444" y="5478449"/>
            <a:ext cx="10404355" cy="129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Справочник по </a:t>
            </a:r>
            <a:r>
              <a:rPr lang="ru-RU" dirty="0">
                <a:hlinkClick r:id="rId3"/>
              </a:rPr>
              <a:t>AST </a:t>
            </a:r>
            <a:r>
              <a:rPr lang="en-US" dirty="0">
                <a:hlinkClick r:id="rId3"/>
              </a:rPr>
              <a:t>Matches</a:t>
            </a:r>
            <a:r>
              <a:rPr lang="en-US" dirty="0"/>
              <a:t> </a:t>
            </a:r>
            <a:r>
              <a:rPr lang="ru-RU" dirty="0"/>
              <a:t>объясняет, как использовать DSL для создания </a:t>
            </a:r>
            <a:r>
              <a:rPr lang="en-US" dirty="0"/>
              <a:t>c</a:t>
            </a:r>
            <a:r>
              <a:rPr lang="ru-RU" dirty="0"/>
              <a:t>опоставителей для интересующих узлов</a:t>
            </a:r>
            <a:r>
              <a:rPr lang="en-US" dirty="0"/>
              <a:t> </a:t>
            </a:r>
            <a:r>
              <a:rPr lang="ru-RU" dirty="0"/>
              <a:t>в дереве </a:t>
            </a:r>
            <a:r>
              <a:rPr lang="en-US" dirty="0"/>
              <a:t>AST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8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B5FA-4E7E-4706-B031-9E804C25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Типы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AST Matchers: Node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9BAB-C5E0-4ED5-ADE2-AB57CE353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7" y="1825625"/>
            <a:ext cx="10582523" cy="265095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linkClick r:id="rId2"/>
              </a:rPr>
              <a:t>Node Matchers </a:t>
            </a:r>
            <a:r>
              <a:rPr lang="en-US" dirty="0"/>
              <a:t>(</a:t>
            </a:r>
            <a:r>
              <a:rPr lang="ru-RU" dirty="0"/>
              <a:t>сопаставители узлов) лежат в основе выражений сопоставителей - они определяют тип ожидаемого узла. Каждое выражение сопоставления начинается с </a:t>
            </a:r>
            <a:r>
              <a:rPr lang="en-US" dirty="0">
                <a:solidFill>
                  <a:srgbClr val="0070C0"/>
                </a:solidFill>
              </a:rPr>
              <a:t>node matcher</a:t>
            </a:r>
            <a:r>
              <a:rPr lang="ru-RU" dirty="0"/>
              <a:t>, который затем может быть уточнен с помощью сопоставителя сужения</a:t>
            </a:r>
            <a:r>
              <a:rPr lang="en-US" dirty="0"/>
              <a:t>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narrowing matcher</a:t>
            </a:r>
            <a:r>
              <a:rPr lang="en-US" dirty="0"/>
              <a:t>)</a:t>
            </a:r>
            <a:r>
              <a:rPr lang="ru-RU" dirty="0"/>
              <a:t> или обхода</a:t>
            </a:r>
            <a:r>
              <a:rPr lang="en-US" dirty="0"/>
              <a:t>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traversal matcher</a:t>
            </a:r>
            <a:r>
              <a:rPr lang="en-US" dirty="0"/>
              <a:t>)</a:t>
            </a:r>
            <a:r>
              <a:rPr lang="ru-RU" dirty="0"/>
              <a:t>. </a:t>
            </a:r>
            <a:r>
              <a:rPr lang="en-US" dirty="0"/>
              <a:t>Traversal matchers </a:t>
            </a:r>
            <a:r>
              <a:rPr lang="ru-RU" dirty="0"/>
              <a:t>принимают сопоставители узлов в качестве аргументов.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Node Matchers 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единственные средства сопоставления, которые поддерживают вызов </a:t>
            </a:r>
            <a:r>
              <a:rPr lang="ru-RU" dirty="0">
                <a:solidFill>
                  <a:srgbClr val="0070C0"/>
                </a:solidFill>
              </a:rPr>
              <a:t>bind("id") </a:t>
            </a:r>
            <a:r>
              <a:rPr lang="ru-RU" dirty="0"/>
              <a:t>для привязки сопоставленного узла к определенной строке, которая позже может быть извлечена из </a:t>
            </a:r>
            <a:r>
              <a:rPr lang="en-US" dirty="0">
                <a:solidFill>
                  <a:srgbClr val="0070C0"/>
                </a:solidFill>
              </a:rPr>
              <a:t>MatchCallback</a:t>
            </a:r>
            <a:r>
              <a:rPr lang="ru-RU" dirty="0"/>
              <a:t>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F1EE7-9EE9-44B0-9655-CF4E5804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14" y="4671032"/>
            <a:ext cx="7515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0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11652</TotalTime>
  <Words>1433</Words>
  <Application>Microsoft Office PowerPoint</Application>
  <PresentationFormat>Widescreen</PresentationFormat>
  <Paragraphs>133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Введение в теорию трансляторов Практика “Проверка стиля языка СИ”</vt:lpstr>
      <vt:lpstr>Clang и его интерфейсы</vt:lpstr>
      <vt:lpstr>Сlang</vt:lpstr>
      <vt:lpstr>Clang AST (Abstract Syntax Tree)</vt:lpstr>
      <vt:lpstr>Задача</vt:lpstr>
      <vt:lpstr>Какие интерфейсы Clang потребуются? (1) </vt:lpstr>
      <vt:lpstr>Какие интерфейсы Clang потребуются? (1) </vt:lpstr>
      <vt:lpstr>Какие интерфейсы Clang потребуются? (2) </vt:lpstr>
      <vt:lpstr>Типы AST Matchers: Node Matches</vt:lpstr>
      <vt:lpstr>Типы AST Matchers: Narrowing Matches</vt:lpstr>
      <vt:lpstr>Типы AST Matchers: Traversal Matchers</vt:lpstr>
      <vt:lpstr>Пример использования AST Matchers</vt:lpstr>
      <vt:lpstr>Пример использования AST Matchers: AST Nodes</vt:lpstr>
      <vt:lpstr>Пример использования AST Matchers</vt:lpstr>
      <vt:lpstr>Пример использования AST Matchers</vt:lpstr>
      <vt:lpstr>Пример использования AST Matchers</vt:lpstr>
      <vt:lpstr>Пример использования AST Matchers: MatchCallback</vt:lpstr>
      <vt:lpstr>Пример использования AST Matchers: MatchCallback</vt:lpstr>
      <vt:lpstr>Какие интерфейсы Clang потребуются? (3) </vt:lpstr>
      <vt:lpstr>Какие интерфейсы Clang потребуются? (3) </vt:lpstr>
      <vt:lpstr>Какие интерфейсы Clang потребуются? (4) </vt:lpstr>
      <vt:lpstr>Предусловия для выполнения задачи</vt:lpstr>
      <vt:lpstr>Предусловия для выполнения задачи</vt:lpstr>
      <vt:lpstr>Установка окружения</vt:lpstr>
      <vt:lpstr>Сборка LLVM &amp; Clang </vt:lpstr>
      <vt:lpstr>Шаги для выполнения задачи</vt:lpstr>
      <vt:lpstr>Шаги для выполнения задачи</vt:lpstr>
      <vt:lpstr>Дополнительно</vt:lpstr>
      <vt:lpstr>Детали реализации задачи</vt:lpstr>
      <vt:lpstr>Задача</vt:lpstr>
      <vt:lpstr>Детали реализации</vt:lpstr>
      <vt:lpstr>Детали реализации</vt:lpstr>
      <vt:lpstr>Проверка результата</vt:lpstr>
      <vt:lpstr>Полезные ссылки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теорию трансляторов Практика №4 “Проверка стиля языка СИ”</dc:title>
  <dc:creator>Shulankina, Elizaveta</dc:creator>
  <cp:lastModifiedBy>Shulankina, Elizaveta</cp:lastModifiedBy>
  <cp:revision>11</cp:revision>
  <dcterms:created xsi:type="dcterms:W3CDTF">2021-04-15T11:05:26Z</dcterms:created>
  <dcterms:modified xsi:type="dcterms:W3CDTF">2022-05-12T08:28:37Z</dcterms:modified>
</cp:coreProperties>
</file>