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8401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62303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88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0288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45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92012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06840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628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7102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53730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4300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288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6417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87009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6105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98204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EC20-1E6F-42C4-BE0A-71D169705979}" type="datetimeFigureOut">
              <a:rPr lang="az-Latn-AZ" smtClean="0"/>
              <a:t>01.10.2023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DF101-FF5D-43FB-AA50-1ED22963A1B4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437346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65D8-4C7C-3E08-83D4-4637398D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99" y="1342418"/>
            <a:ext cx="7684850" cy="2403832"/>
          </a:xfrm>
        </p:spPr>
        <p:txBody>
          <a:bodyPr>
            <a:normAutofit/>
          </a:bodyPr>
          <a:lstStyle/>
          <a:p>
            <a:pPr algn="l"/>
            <a:r>
              <a:rPr lang="az-Latn-AZ" sz="2800" dirty="0"/>
              <a:t>Mülki Müdafiə    </a:t>
            </a:r>
            <a:br>
              <a:rPr lang="az-Latn-AZ" sz="2800" dirty="0"/>
            </a:br>
            <a:r>
              <a:rPr lang="en-US" sz="2800" dirty="0"/>
              <a:t>M</a:t>
            </a:r>
            <a:r>
              <a:rPr lang="az-Latn-AZ" sz="2800" dirty="0"/>
              <a:t>ülki </a:t>
            </a:r>
            <a:r>
              <a:rPr lang="en-US" sz="2800" dirty="0"/>
              <a:t>M</a:t>
            </a:r>
            <a:r>
              <a:rPr lang="az-Latn-AZ" sz="2800" dirty="0"/>
              <a:t>üdafiənin yaranma tarixi</a:t>
            </a:r>
            <a:r>
              <a:rPr lang="en-US" sz="2800" dirty="0"/>
              <a:t>,</a:t>
            </a:r>
            <a:r>
              <a:rPr lang="az-Latn-AZ" sz="2800" dirty="0"/>
              <a:t>məqsəd və vəzifələri.</a:t>
            </a:r>
          </a:p>
        </p:txBody>
      </p:sp>
    </p:spTree>
    <p:extLst>
      <p:ext uri="{BB962C8B-B14F-4D97-AF65-F5344CB8AC3E}">
        <p14:creationId xmlns:p14="http://schemas.microsoft.com/office/powerpoint/2010/main" val="290562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2F9A-B020-C77F-E888-17BA52A1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2" y="552257"/>
            <a:ext cx="4298399" cy="1278466"/>
          </a:xfrm>
        </p:spPr>
        <p:txBody>
          <a:bodyPr>
            <a:normAutofit/>
          </a:bodyPr>
          <a:lstStyle/>
          <a:p>
            <a:r>
              <a:rPr lang="az-Latn-AZ" sz="3600" dirty="0"/>
              <a:t>Mülki müdafiənin yaranma tarixi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9B54E-D77E-26A2-CC4D-80B108BF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463" y="2003899"/>
            <a:ext cx="4298399" cy="3968884"/>
          </a:xfrm>
        </p:spPr>
        <p:txBody>
          <a:bodyPr>
            <a:normAutofit fontScale="92500" lnSpcReduction="10000"/>
          </a:bodyPr>
          <a:lstStyle/>
          <a:p>
            <a:r>
              <a:rPr lang="az-Latn-AZ" sz="2000" dirty="0"/>
              <a:t>1931-ci ildə Parisdə Corc Sant Pol tərəfindən </a:t>
            </a:r>
            <a:r>
              <a:rPr lang="en-US" sz="2000" dirty="0"/>
              <a:t>“</a:t>
            </a:r>
            <a:r>
              <a:rPr lang="az-Latn-AZ" sz="2000" dirty="0"/>
              <a:t>Cenevrə Regionu  Assosiasiyası</a:t>
            </a:r>
            <a:r>
              <a:rPr lang="en-US" sz="2000" dirty="0"/>
              <a:t>”</a:t>
            </a:r>
            <a:r>
              <a:rPr lang="az-Latn-AZ" sz="2000" dirty="0"/>
              <a:t>nı yaratdı.</a:t>
            </a:r>
          </a:p>
          <a:p>
            <a:r>
              <a:rPr lang="az-Latn-AZ" sz="2000" dirty="0"/>
              <a:t>Bu teşkilatın yaradılma səbəbi hər hansı fövqəladə hadisə baş verdikdə əhalinin həssas təbəqəsindən olan insanları qorumaq idi.</a:t>
            </a:r>
          </a:p>
          <a:p>
            <a:r>
              <a:rPr lang="az-Latn-AZ" sz="2000" dirty="0"/>
              <a:t>Bunun üçün müharibələr zamanı xüsusi zonalar yaradılırdı</a:t>
            </a:r>
            <a:r>
              <a:rPr lang="en-US" sz="2000" dirty="0"/>
              <a:t>,m</a:t>
            </a:r>
            <a:r>
              <a:rPr lang="az-Latn-AZ" sz="2000" dirty="0"/>
              <a:t>əsələn</a:t>
            </a:r>
            <a:r>
              <a:rPr lang="en-US" sz="2000" dirty="0"/>
              <a:t>:</a:t>
            </a:r>
            <a:endParaRPr lang="az-Latn-AZ" sz="2000" dirty="0"/>
          </a:p>
          <a:p>
            <a:r>
              <a:rPr lang="az-Latn-AZ" sz="2000" dirty="0"/>
              <a:t>Yaponiya və Çin arasında baş vermiş müharibədə bir sıra sığınacaqlar yaradılmış</a:t>
            </a:r>
            <a:r>
              <a:rPr lang="en-US" sz="2000" dirty="0"/>
              <a:t>,</a:t>
            </a:r>
            <a:r>
              <a:rPr lang="az-Latn-AZ" sz="2000" dirty="0"/>
              <a:t> əhaliyə tibbi yardım və dəstək göstərilmişdir.</a:t>
            </a:r>
            <a:endParaRPr lang="en-US" sz="2000" dirty="0"/>
          </a:p>
          <a:p>
            <a:endParaRPr lang="en-US" sz="2000" dirty="0"/>
          </a:p>
          <a:p>
            <a:endParaRPr lang="az-Latn-AZ" sz="2000" dirty="0"/>
          </a:p>
        </p:txBody>
      </p:sp>
      <p:pic>
        <p:nvPicPr>
          <p:cNvPr id="1026" name="Picture 2" descr="Cenevrə regionu”">
            <a:extLst>
              <a:ext uri="{FF2B5EF4-FFF2-40B4-BE49-F238E27FC236}">
                <a16:creationId xmlns:a16="http://schemas.microsoft.com/office/drawing/2014/main" id="{884375DB-2B78-2DD2-627A-B313D22FE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31" y="184826"/>
            <a:ext cx="4972060" cy="578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7FD62-CF0F-0D27-CBA6-678C75F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203643"/>
          </a:xfrm>
        </p:spPr>
        <p:txBody>
          <a:bodyPr>
            <a:noAutofit/>
          </a:bodyPr>
          <a:lstStyle/>
          <a:p>
            <a:r>
              <a:rPr lang="az-Latn-AZ" dirty="0"/>
              <a:t>1954-cü ildə Berlində Cenevrə Regionu Assosiasiyasının ilk beynəlxalq konfransı keçirildi.</a:t>
            </a:r>
            <a:br>
              <a:rPr lang="az-Latn-AZ" dirty="0"/>
            </a:br>
            <a:r>
              <a:rPr lang="az-Latn-AZ" dirty="0"/>
              <a:t>1957-ci ildə Florensiya şəhərində 2-ci beynəlxalq konfrans keçirildi və qərara alındı ki</a:t>
            </a:r>
            <a:r>
              <a:rPr lang="en-US" dirty="0"/>
              <a:t>,</a:t>
            </a:r>
            <a:r>
              <a:rPr lang="az-Latn-AZ" dirty="0"/>
              <a:t>Cenevrə Regionu Assosiasiyası Beynəlxalq Milli Müdafiə Təşkilatına(BMMT) çevrildi.</a:t>
            </a:r>
            <a:br>
              <a:rPr lang="az-Latn-AZ" dirty="0"/>
            </a:b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62538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DB82A-26B7-1762-6EEB-5E1EA6C5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sz="3600" dirty="0"/>
              <a:t>1972-ci ildə BMMT Baş Məclisinin qərarı ilə hər il 1 mart bütün ölkələrdə </a:t>
            </a:r>
            <a:r>
              <a:rPr lang="en-US" sz="3600" dirty="0"/>
              <a:t>“</a:t>
            </a:r>
            <a:r>
              <a:rPr lang="az-Latn-AZ" sz="3600" dirty="0"/>
              <a:t>Ümumdünya Milli Müdafiə Günü</a:t>
            </a:r>
            <a:r>
              <a:rPr lang="en-US" sz="3600" dirty="0"/>
              <a:t>” k</a:t>
            </a:r>
            <a:r>
              <a:rPr lang="az-Latn-AZ" sz="3600" dirty="0"/>
              <a:t>imi </a:t>
            </a:r>
            <a:r>
              <a:rPr lang="en-US" sz="3600" dirty="0" err="1"/>
              <a:t>qeyd</a:t>
            </a:r>
            <a:r>
              <a:rPr lang="az-Latn-AZ" sz="3600" dirty="0"/>
              <a:t> olunur.</a:t>
            </a:r>
            <a:endParaRPr lang="az-Latn-AZ" dirty="0"/>
          </a:p>
        </p:txBody>
      </p:sp>
      <p:pic>
        <p:nvPicPr>
          <p:cNvPr id="1026" name="Picture 2" descr="Ümumdünya Mülki Müdafiə Günüdür ">
            <a:extLst>
              <a:ext uri="{FF2B5EF4-FFF2-40B4-BE49-F238E27FC236}">
                <a16:creationId xmlns:a16="http://schemas.microsoft.com/office/drawing/2014/main" id="{815AFFB4-D8F9-4740-D602-86245790EA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344" y="2167731"/>
            <a:ext cx="69913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1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BA50-3D34-D77B-3C9E-AF7454CD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1988-ci </a:t>
            </a:r>
            <a:r>
              <a:rPr lang="az-Latn-AZ" sz="2800" dirty="0"/>
              <a:t>ildən Azərbaycan müharibə şəraitində yaşayır.Lakin Azərbaycan müstəqilliyini bərpa etdikdən sonra-1993-cü ildən BMMT-yə üzvdür</a:t>
            </a:r>
            <a:r>
              <a:rPr lang="en-US" sz="2800" dirty="0"/>
              <a:t>.</a:t>
            </a:r>
            <a:br>
              <a:rPr lang="az-Latn-AZ" sz="2800" dirty="0"/>
            </a:br>
            <a:r>
              <a:rPr lang="en-US" sz="2800" dirty="0"/>
              <a:t>    </a:t>
            </a:r>
            <a:r>
              <a:rPr lang="az-Latn-AZ" sz="2800" dirty="0"/>
              <a:t>Azərbaycan Respublikasının Prezidenti 1992-ci il 31 iyulda </a:t>
            </a:r>
            <a:r>
              <a:rPr lang="en-US" sz="2800" dirty="0"/>
              <a:t>“</a:t>
            </a:r>
            <a:r>
              <a:rPr lang="az-Latn-AZ" sz="2800" dirty="0"/>
              <a:t>Azərbaycan Respublikasının Mülki Müdafiəsi haqqında Əsasnamə</a:t>
            </a:r>
            <a:r>
              <a:rPr lang="en-US" sz="2800" dirty="0"/>
              <a:t>”</a:t>
            </a:r>
            <a:r>
              <a:rPr lang="az-Latn-AZ" sz="2800" dirty="0"/>
              <a:t>nin təsdiq edilməsi barədə 73 saylı fərmanı</a:t>
            </a:r>
            <a:r>
              <a:rPr lang="en-US" sz="2800" dirty="0"/>
              <a:t>,</a:t>
            </a:r>
            <a:r>
              <a:rPr lang="az-Latn-AZ" sz="2800" dirty="0"/>
              <a:t>1998-ci il 18 apreldə isə </a:t>
            </a:r>
            <a:r>
              <a:rPr lang="en-US" sz="2800" dirty="0"/>
              <a:t>“</a:t>
            </a:r>
            <a:r>
              <a:rPr lang="az-Latn-AZ" sz="2800" dirty="0"/>
              <a:t>Mülki Müdafiə haqqında Azərbaycan Respublikasının Qanunu</a:t>
            </a:r>
            <a:r>
              <a:rPr lang="en-US" sz="2800" dirty="0"/>
              <a:t>”</a:t>
            </a:r>
            <a:r>
              <a:rPr lang="az-Latn-AZ" sz="2800" dirty="0"/>
              <a:t>nun tətbiq edilməsi barədə 700 saylı fərmanı imzalamışdır</a:t>
            </a:r>
            <a:r>
              <a:rPr lang="en-US" sz="2800" dirty="0"/>
              <a:t>.</a:t>
            </a:r>
            <a:endParaRPr lang="az-Latn-AZ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FF64F8-4C2C-06DA-1425-47F5F883D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az-Latn-AZ" sz="11200" dirty="0">
                <a:solidFill>
                  <a:schemeClr val="accent1"/>
                </a:solidFill>
              </a:rPr>
              <a:t>Azərbaycan Respublikası Nazirlər Kabineti 1998-ci il 25 sentyabrda 193 nömrəli </a:t>
            </a:r>
            <a:r>
              <a:rPr lang="en-US" sz="11200" dirty="0">
                <a:solidFill>
                  <a:schemeClr val="accent1"/>
                </a:solidFill>
              </a:rPr>
              <a:t>“</a:t>
            </a:r>
            <a:r>
              <a:rPr lang="az-Latn-AZ" sz="11200" dirty="0">
                <a:solidFill>
                  <a:schemeClr val="accent1"/>
                </a:solidFill>
              </a:rPr>
              <a:t>Mülki Müdafiənin təmin edilməsi</a:t>
            </a:r>
            <a:r>
              <a:rPr lang="en-US" sz="11200" dirty="0">
                <a:solidFill>
                  <a:schemeClr val="accent1"/>
                </a:solidFill>
              </a:rPr>
              <a:t>”</a:t>
            </a:r>
            <a:r>
              <a:rPr lang="az-Latn-AZ" sz="11200" dirty="0">
                <a:solidFill>
                  <a:schemeClr val="accent1"/>
                </a:solidFill>
              </a:rPr>
              <a:t>barədə qərar qəbul etdilər.</a:t>
            </a:r>
            <a:endParaRPr lang="en-US" sz="11200" dirty="0">
              <a:solidFill>
                <a:schemeClr val="accent1"/>
              </a:solidFill>
            </a:endParaRPr>
          </a:p>
          <a:p>
            <a:pPr algn="l"/>
            <a:endParaRPr lang="az-Latn-AZ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C3BCA8-1DD9-228C-14E5-0F5E2E49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43" y="175098"/>
            <a:ext cx="8596668" cy="908759"/>
          </a:xfrm>
        </p:spPr>
        <p:txBody>
          <a:bodyPr>
            <a:normAutofit fontScale="90000"/>
          </a:bodyPr>
          <a:lstStyle/>
          <a:p>
            <a:r>
              <a:rPr lang="az-Latn-AZ" sz="2800" dirty="0"/>
              <a:t>Azərbaycan Respublikasında Mülki Müdafiə Qanunu aşağıdakı prinsiplər əsasında həyata keçirilir</a:t>
            </a:r>
            <a:r>
              <a:rPr lang="en-US" sz="2800" dirty="0"/>
              <a:t>:</a:t>
            </a:r>
            <a:endParaRPr lang="az-Latn-AZ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D2D1C3-910E-BCF3-6805-518DB5F7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37" y="1115860"/>
            <a:ext cx="8596668" cy="556704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az-Latn-AZ" sz="2400" dirty="0">
                <a:solidFill>
                  <a:schemeClr val="tx1"/>
                </a:solidFill>
              </a:rPr>
              <a:t>Ərazi Prinsipi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accent1"/>
                </a:solidFill>
              </a:rPr>
              <a:t>M</a:t>
            </a:r>
            <a:r>
              <a:rPr lang="az-Latn-AZ" sz="1800" dirty="0">
                <a:solidFill>
                  <a:schemeClr val="accent1"/>
                </a:solidFill>
              </a:rPr>
              <a:t>ülki Müdafiə Azərbaycan Respublikasının bütün ərazilərində bərabərhüquqlu şəkildə icra edilir</a:t>
            </a:r>
            <a:r>
              <a:rPr lang="en-US" sz="1800" dirty="0">
                <a:solidFill>
                  <a:schemeClr val="accent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az-Latn-AZ" sz="2400" dirty="0">
                <a:solidFill>
                  <a:schemeClr val="tx1"/>
                </a:solidFill>
              </a:rPr>
              <a:t>ərqli və kompleks yanaşma prinsipi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accent1"/>
                </a:solidFill>
              </a:rPr>
              <a:t>A</a:t>
            </a:r>
            <a:r>
              <a:rPr lang="az-Latn-AZ" sz="1800" dirty="0">
                <a:solidFill>
                  <a:schemeClr val="accent1"/>
                </a:solidFill>
              </a:rPr>
              <a:t>zərbaycanda Mülki Müdafiə tədbirləri bütün sahələr üzrə müxtəlifliklər nəzərə alınmaqla planlaşdırılmış və əlaqələndirilmiş şəkildə həyata keçirilir</a:t>
            </a:r>
            <a:r>
              <a:rPr lang="en-US" sz="1800" dirty="0">
                <a:solidFill>
                  <a:schemeClr val="accent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>
                <a:solidFill>
                  <a:schemeClr val="tx1"/>
                </a:solidFill>
              </a:rPr>
              <a:t>Kütləvilik və məcburilik prinsi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az-Latn-AZ" sz="1800" dirty="0">
                <a:solidFill>
                  <a:schemeClr val="accent1"/>
                </a:solidFill>
              </a:rPr>
              <a:t>Mülki Medafiə tədbirləri Azərbaycan Respublikasının bütün əhalisini əhatə edir və məcburi xarakter daşıyır</a:t>
            </a:r>
            <a:r>
              <a:rPr lang="en-US" sz="1800" dirty="0">
                <a:solidFill>
                  <a:schemeClr val="accent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>
                <a:solidFill>
                  <a:schemeClr val="tx1"/>
                </a:solidFill>
              </a:rPr>
              <a:t>Daimi hazırlıq prinsipi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az-Latn-AZ" sz="1800" dirty="0">
                <a:solidFill>
                  <a:schemeClr val="accent1"/>
                </a:solidFill>
              </a:rPr>
              <a:t>Azərbaycan Respublikasının Mülki Müdafiə sistemi fövqəladə hallar zamanı dərhal və səmərəli fəaliyyətə hazır olmalıdır</a:t>
            </a:r>
            <a:r>
              <a:rPr lang="en-US" sz="1800" dirty="0">
                <a:solidFill>
                  <a:schemeClr val="accent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>
                <a:solidFill>
                  <a:schemeClr val="tx1"/>
                </a:solidFill>
              </a:rPr>
              <a:t>Daimi xəbərdarlıq prinsipi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accent1"/>
                </a:solidFill>
              </a:rPr>
              <a:t>Ba</a:t>
            </a:r>
            <a:r>
              <a:rPr lang="az-Latn-AZ" sz="1800" dirty="0">
                <a:solidFill>
                  <a:schemeClr val="accent1"/>
                </a:solidFill>
              </a:rPr>
              <a:t>ş vermiş və ya baş verə biləcək hər hansı fövqəladə hadisə haqqında Azərbaycan Respublikası əhalisinə mılumat verilməlidir</a:t>
            </a:r>
            <a:r>
              <a:rPr lang="en-US" sz="1800" dirty="0">
                <a:solidFill>
                  <a:schemeClr val="accent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az-Latn-AZ" sz="2400" dirty="0">
                <a:solidFill>
                  <a:schemeClr val="tx1"/>
                </a:solidFill>
              </a:rPr>
              <a:t>Qarşılıqlı əlaqə prinsipi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accent1"/>
                </a:solidFill>
              </a:rPr>
              <a:t>M</a:t>
            </a:r>
            <a:r>
              <a:rPr lang="az-Latn-AZ" sz="1800" dirty="0">
                <a:solidFill>
                  <a:schemeClr val="accent1"/>
                </a:solidFill>
              </a:rPr>
              <a:t>ülki Müdafiənin tımin olunmasında iştirak edən Azərbaycan Respublikası dövlət orqanları və Mülki Müdafiə qüvvələri sıx və uzlaşdırılmış fəaliyyət göstərməlidir.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az-Latn-AZ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7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A9642-91D0-7D5D-6387-9CD2521C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184827"/>
            <a:ext cx="8596668" cy="5282118"/>
          </a:xfrm>
        </p:spPr>
        <p:txBody>
          <a:bodyPr>
            <a:normAutofit/>
          </a:bodyPr>
          <a:lstStyle/>
          <a:p>
            <a:r>
              <a:rPr lang="az-Latn-AZ" sz="2800" dirty="0">
                <a:solidFill>
                  <a:schemeClr val="tx1"/>
                </a:solidFill>
              </a:rPr>
              <a:t>Mülki Müdafiə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az-Latn-AZ" sz="2000" dirty="0"/>
              <a:t>insanın ətraf mühitdə təhlükəsizliyinin və sağlamlığının qorunması haqqında elmdir.</a:t>
            </a:r>
            <a:br>
              <a:rPr lang="az-Latn-AZ" sz="2000" dirty="0"/>
            </a:br>
            <a:r>
              <a:rPr lang="az-Latn-AZ" sz="2800" dirty="0">
                <a:solidFill>
                  <a:schemeClr val="tx1"/>
                </a:solidFill>
              </a:rPr>
              <a:t>Mülki Müdafiənin məqsədləri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/>
              <a:t>1) </a:t>
            </a:r>
            <a:r>
              <a:rPr lang="az-Latn-AZ" sz="2000" dirty="0"/>
              <a:t>Fövqəladə halların qarşısının alınması məqsədi ilə profilaktik tədbirlərin alınması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2)F</a:t>
            </a:r>
            <a:r>
              <a:rPr lang="az-Latn-AZ" sz="2000" dirty="0"/>
              <a:t>övqəladə hallar zamanı mümkün olan ziyan və itkilərin həcminin maksimum azaldılması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3)</a:t>
            </a:r>
            <a:r>
              <a:rPr lang="az-Latn-AZ" sz="2000" dirty="0"/>
              <a:t>Fövqəladə halların və onların nəticələrinin aradan qaldırılması</a:t>
            </a:r>
            <a:r>
              <a:rPr lang="az-Latn-AZ" sz="2000" dirty="0">
                <a:solidFill>
                  <a:srgbClr val="00B0F0"/>
                </a:solidFill>
              </a:rPr>
              <a:t>.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az-Latn-AZ" sz="2800" dirty="0">
                <a:solidFill>
                  <a:schemeClr val="tx1"/>
                </a:solidFill>
              </a:rPr>
              <a:t>Mülki Müdafiənin vəzifələri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dirty="0"/>
              <a:t>1)</a:t>
            </a:r>
            <a:r>
              <a:rPr lang="az-Latn-AZ" sz="2400" dirty="0"/>
              <a:t>Əhalinin mühafizəsi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2)</a:t>
            </a:r>
            <a:r>
              <a:rPr lang="az-Latn-AZ" sz="2400" dirty="0"/>
              <a:t>Sənaye</a:t>
            </a:r>
            <a:r>
              <a:rPr lang="en-US" sz="2400" dirty="0"/>
              <a:t>,</a:t>
            </a:r>
            <a:r>
              <a:rPr lang="az-Latn-AZ" sz="2400" dirty="0"/>
              <a:t>kənd təsərrüfatı və Mülki Müdafiə obyektlərinin sərbəst və fasiləsiz fəaliyyət göstərməsi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3)</a:t>
            </a:r>
            <a:r>
              <a:rPr lang="az-Latn-AZ" sz="2400" dirty="0"/>
              <a:t>Zədələnmə ocaqlarında xilasetmə və digər təcili işlərin aparılması.</a:t>
            </a:r>
          </a:p>
        </p:txBody>
      </p:sp>
    </p:spTree>
    <p:extLst>
      <p:ext uri="{BB962C8B-B14F-4D97-AF65-F5344CB8AC3E}">
        <p14:creationId xmlns:p14="http://schemas.microsoft.com/office/powerpoint/2010/main" val="3502778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463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Mülki Müdafiə     Mülki Müdafiənin yaranma tarixi,məqsəd və vəzifələri.</vt:lpstr>
      <vt:lpstr>Mülki müdafiənin yaranma tarixi</vt:lpstr>
      <vt:lpstr>1954-cü ildə Berlində Cenevrə Regionu Assosiasiyasının ilk beynəlxalq konfransı keçirildi. 1957-ci ildə Florensiya şəhərində 2-ci beynəlxalq konfrans keçirildi və qərara alındı ki,Cenevrə Regionu Assosiasiyası Beynəlxalq Milli Müdafiə Təşkilatına(BMMT) çevrildi. </vt:lpstr>
      <vt:lpstr>1972-ci ildə BMMT Baş Məclisinin qərarı ilə hər il 1 mart bütün ölkələrdə “Ümumdünya Milli Müdafiə Günü” kimi qeyd olunur.</vt:lpstr>
      <vt:lpstr>1988-ci ildən Azərbaycan müharibə şəraitində yaşayır.Lakin Azərbaycan müstəqilliyini bərpa etdikdən sonra-1993-cü ildən BMMT-yə üzvdür.     Azərbaycan Respublikasının Prezidenti 1992-ci il 31 iyulda “Azərbaycan Respublikasının Mülki Müdafiəsi haqqında Əsasnamə”nin təsdiq edilməsi barədə 73 saylı fərmanı,1998-ci il 18 apreldə isə “Mülki Müdafiə haqqında Azərbaycan Respublikasının Qanunu”nun tətbiq edilməsi barədə 700 saylı fərmanı imzalamışdır.</vt:lpstr>
      <vt:lpstr>Azərbaycan Respublikasında Mülki Müdafiə Qanunu aşağıdakı prinsiplər əsasında həyata keçirilir:</vt:lpstr>
      <vt:lpstr>Mülki Müdafiə:insanın ətraf mühitdə təhlükəsizliyinin və sağlamlığının qorunması haqqında elmdir. Mülki Müdafiənin məqsədləri: 1) Fövqəladə halların qarşısının alınması məqsədi ilə profilaktik tədbirlərin alınması; 2)Fövqəladə hallar zamanı mümkün olan ziyan və itkilərin həcminin maksimum azaldılması; 3)Fövqəladə halların və onların nəticələrinin aradan qaldırılması. Mülki Müdafiənin vəzifələri: 1)Əhalinin mühafizəsi; 2)Sənaye,kənd təsərrüfatı və Mülki Müdafiə obyektlərinin sərbəst və fasiləsiz fəaliyyət göstərməsi; 3)Zədələnmə ocaqlarında xilasetmə və digər təcili işlərin aparılması.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Mülki Müdafiə     mülki müdafiənin yaranma tarixi,məqsəd və vəzifələri.</dc:title>
  <dc:creator>HP</dc:creator>
  <cp:lastModifiedBy>HP</cp:lastModifiedBy>
  <cp:revision>4</cp:revision>
  <dcterms:created xsi:type="dcterms:W3CDTF">2023-09-30T15:45:10Z</dcterms:created>
  <dcterms:modified xsi:type="dcterms:W3CDTF">2023-10-01T15:45:09Z</dcterms:modified>
</cp:coreProperties>
</file>