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58" r:id="rId2"/>
    <p:sldId id="259" r:id="rId3"/>
    <p:sldId id="27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08BDF-B152-4D26-BC29-6A4F9DA1E3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az-Latn-AZ"/>
        </a:p>
      </dgm:t>
    </dgm:pt>
    <dgm:pt modelId="{F7630536-0CB4-4D7B-95B2-BEA71FB70A42}">
      <dgm:prSet phldrT="[Text]" custT="1"/>
      <dgm:spPr/>
      <dgm:t>
        <a:bodyPr/>
        <a:lstStyle/>
        <a:p>
          <a:r>
            <a:rPr lang="az-Latn-AZ" sz="2000" dirty="0">
              <a:solidFill>
                <a:schemeClr val="bg1">
                  <a:lumMod val="85000"/>
                  <a:lumOff val="15000"/>
                </a:schemeClr>
              </a:solidFill>
            </a:rPr>
            <a:t>Lokal FH</a:t>
          </a:r>
        </a:p>
      </dgm:t>
    </dgm:pt>
    <dgm:pt modelId="{5DC3D488-4832-4E46-97F7-5FE628292076}" type="parTrans" cxnId="{45CE6DCF-73C3-44BD-A6BA-23D1D45723E7}">
      <dgm:prSet/>
      <dgm:spPr/>
      <dgm:t>
        <a:bodyPr/>
        <a:lstStyle/>
        <a:p>
          <a:endParaRPr lang="az-Latn-AZ"/>
        </a:p>
      </dgm:t>
    </dgm:pt>
    <dgm:pt modelId="{2DD03459-A1CC-456F-9853-C5203A26AB1B}" type="sibTrans" cxnId="{45CE6DCF-73C3-44BD-A6BA-23D1D45723E7}">
      <dgm:prSet/>
      <dgm:spPr/>
      <dgm:t>
        <a:bodyPr/>
        <a:lstStyle/>
        <a:p>
          <a:endParaRPr lang="az-Latn-AZ"/>
        </a:p>
      </dgm:t>
    </dgm:pt>
    <dgm:pt modelId="{6DCEAE46-4CEA-4E64-9044-8A80EFA8AF02}">
      <dgm:prSet phldrT="[Text]" custT="1"/>
      <dgm:spPr/>
      <dgm:t>
        <a:bodyPr/>
        <a:lstStyle/>
        <a:p>
          <a:r>
            <a:rPr lang="az-Latn-AZ" sz="2000" dirty="0">
              <a:solidFill>
                <a:schemeClr val="bg1"/>
              </a:solidFill>
            </a:rPr>
            <a:t>Obyekt </a:t>
          </a:r>
        </a:p>
        <a:p>
          <a:r>
            <a:rPr lang="az-Latn-AZ" sz="2000" dirty="0">
              <a:solidFill>
                <a:schemeClr val="bg1"/>
              </a:solidFill>
            </a:rPr>
            <a:t>Miqyaslı FH</a:t>
          </a:r>
        </a:p>
      </dgm:t>
    </dgm:pt>
    <dgm:pt modelId="{D59BDC53-220E-4EE0-8CC5-D05280BCFE89}" type="parTrans" cxnId="{0C9B9504-038F-45E9-8197-4F88C4913A25}">
      <dgm:prSet/>
      <dgm:spPr/>
      <dgm:t>
        <a:bodyPr/>
        <a:lstStyle/>
        <a:p>
          <a:endParaRPr lang="az-Latn-AZ"/>
        </a:p>
      </dgm:t>
    </dgm:pt>
    <dgm:pt modelId="{3F6DE554-A65F-412D-B2E8-82D26997EA8F}" type="sibTrans" cxnId="{0C9B9504-038F-45E9-8197-4F88C4913A25}">
      <dgm:prSet/>
      <dgm:spPr/>
      <dgm:t>
        <a:bodyPr/>
        <a:lstStyle/>
        <a:p>
          <a:endParaRPr lang="az-Latn-AZ"/>
        </a:p>
      </dgm:t>
    </dgm:pt>
    <dgm:pt modelId="{426B5EE4-9CB1-458B-B715-BC048AE36CCE}">
      <dgm:prSet phldrT="[Text]" custT="1"/>
      <dgm:spPr/>
      <dgm:t>
        <a:bodyPr/>
        <a:lstStyle/>
        <a:p>
          <a:r>
            <a:rPr lang="az-Latn-AZ" sz="2000" dirty="0">
              <a:solidFill>
                <a:schemeClr val="bg1"/>
              </a:solidFill>
            </a:rPr>
            <a:t>Yerli FH</a:t>
          </a:r>
        </a:p>
      </dgm:t>
    </dgm:pt>
    <dgm:pt modelId="{5BE0C1D8-5BC2-4449-8579-571A32DA8D93}" type="parTrans" cxnId="{150C976F-5126-4DF8-9B44-8DB38C6B6FEB}">
      <dgm:prSet/>
      <dgm:spPr/>
      <dgm:t>
        <a:bodyPr/>
        <a:lstStyle/>
        <a:p>
          <a:endParaRPr lang="az-Latn-AZ"/>
        </a:p>
      </dgm:t>
    </dgm:pt>
    <dgm:pt modelId="{73B4657D-45AA-4840-8F3A-E726123F8285}" type="sibTrans" cxnId="{150C976F-5126-4DF8-9B44-8DB38C6B6FEB}">
      <dgm:prSet/>
      <dgm:spPr/>
      <dgm:t>
        <a:bodyPr/>
        <a:lstStyle/>
        <a:p>
          <a:endParaRPr lang="az-Latn-AZ"/>
        </a:p>
      </dgm:t>
    </dgm:pt>
    <dgm:pt modelId="{2B26F716-2BA9-4CDF-AE9C-98D40F69314F}">
      <dgm:prSet phldrT="[Text]" custT="1"/>
      <dgm:spPr/>
      <dgm:t>
        <a:bodyPr/>
        <a:lstStyle/>
        <a:p>
          <a:r>
            <a:rPr lang="az-Latn-AZ" sz="2000" dirty="0">
              <a:solidFill>
                <a:schemeClr val="bg1"/>
              </a:solidFill>
            </a:rPr>
            <a:t>Regional FH</a:t>
          </a:r>
        </a:p>
      </dgm:t>
    </dgm:pt>
    <dgm:pt modelId="{A18BB70B-6FCC-40CD-9C2A-901E1150669B}" type="parTrans" cxnId="{4E3FCFE2-1F29-465B-B63F-504ABF19B832}">
      <dgm:prSet/>
      <dgm:spPr/>
      <dgm:t>
        <a:bodyPr/>
        <a:lstStyle/>
        <a:p>
          <a:endParaRPr lang="az-Latn-AZ"/>
        </a:p>
      </dgm:t>
    </dgm:pt>
    <dgm:pt modelId="{E9F649D4-9FBC-4F86-810F-75FC46A6F4B2}" type="sibTrans" cxnId="{4E3FCFE2-1F29-465B-B63F-504ABF19B832}">
      <dgm:prSet/>
      <dgm:spPr/>
      <dgm:t>
        <a:bodyPr/>
        <a:lstStyle/>
        <a:p>
          <a:endParaRPr lang="az-Latn-AZ"/>
        </a:p>
      </dgm:t>
    </dgm:pt>
    <dgm:pt modelId="{4A240001-D3C1-49DF-AAF9-501DB76B46E8}">
      <dgm:prSet phldrT="[Text]" custT="1"/>
      <dgm:spPr/>
      <dgm:t>
        <a:bodyPr/>
        <a:lstStyle/>
        <a:p>
          <a:r>
            <a:rPr lang="az-Latn-AZ" sz="2000" dirty="0">
              <a:solidFill>
                <a:schemeClr val="bg1"/>
              </a:solidFill>
            </a:rPr>
            <a:t>Dövlət əhəmiyyətliFH</a:t>
          </a:r>
        </a:p>
      </dgm:t>
    </dgm:pt>
    <dgm:pt modelId="{0065B77F-6663-4E8C-AB08-C0D5EE46DCA7}" type="parTrans" cxnId="{1D7BE71E-D7D5-4BAC-9100-AD7CF51F1394}">
      <dgm:prSet/>
      <dgm:spPr/>
      <dgm:t>
        <a:bodyPr/>
        <a:lstStyle/>
        <a:p>
          <a:endParaRPr lang="az-Latn-AZ"/>
        </a:p>
      </dgm:t>
    </dgm:pt>
    <dgm:pt modelId="{BE232A06-D474-4487-B287-636AD7CA89A0}" type="sibTrans" cxnId="{1D7BE71E-D7D5-4BAC-9100-AD7CF51F1394}">
      <dgm:prSet/>
      <dgm:spPr/>
      <dgm:t>
        <a:bodyPr/>
        <a:lstStyle/>
        <a:p>
          <a:endParaRPr lang="az-Latn-AZ"/>
        </a:p>
      </dgm:t>
    </dgm:pt>
    <dgm:pt modelId="{026891E5-37B2-4864-8301-8E1BCE7A1816}">
      <dgm:prSet custT="1"/>
      <dgm:spPr/>
      <dgm:t>
        <a:bodyPr/>
        <a:lstStyle/>
        <a:p>
          <a:r>
            <a:rPr lang="az-Latn-AZ" sz="2000" dirty="0">
              <a:solidFill>
                <a:schemeClr val="bg1"/>
              </a:solidFill>
            </a:rPr>
            <a:t>Qlobal FH</a:t>
          </a:r>
        </a:p>
      </dgm:t>
    </dgm:pt>
    <dgm:pt modelId="{F2CFD646-A9EC-4D49-A669-05F167B47406}" type="parTrans" cxnId="{E05C1293-2F2F-4391-AE5E-7F2AD64B6961}">
      <dgm:prSet/>
      <dgm:spPr/>
      <dgm:t>
        <a:bodyPr/>
        <a:lstStyle/>
        <a:p>
          <a:endParaRPr lang="az-Latn-AZ"/>
        </a:p>
      </dgm:t>
    </dgm:pt>
    <dgm:pt modelId="{E2178632-6676-4C9E-961B-EF04052D2DD3}" type="sibTrans" cxnId="{E05C1293-2F2F-4391-AE5E-7F2AD64B6961}">
      <dgm:prSet/>
      <dgm:spPr/>
      <dgm:t>
        <a:bodyPr/>
        <a:lstStyle/>
        <a:p>
          <a:endParaRPr lang="az-Latn-AZ"/>
        </a:p>
      </dgm:t>
    </dgm:pt>
    <dgm:pt modelId="{8C3922B8-AFEA-489A-B3F8-4BD9C0C0948B}" type="pres">
      <dgm:prSet presAssocID="{FCB08BDF-B152-4D26-BC29-6A4F9DA1E3B9}" presName="cycle" presStyleCnt="0">
        <dgm:presLayoutVars>
          <dgm:dir/>
          <dgm:resizeHandles val="exact"/>
        </dgm:presLayoutVars>
      </dgm:prSet>
      <dgm:spPr/>
    </dgm:pt>
    <dgm:pt modelId="{E9ACEFBB-F200-455E-9622-7515279EDCAA}" type="pres">
      <dgm:prSet presAssocID="{F7630536-0CB4-4D7B-95B2-BEA71FB70A42}" presName="node" presStyleLbl="node1" presStyleIdx="0" presStyleCnt="6" custScaleX="169448" custRadScaleRad="100296" custRadScaleInc="-19020">
        <dgm:presLayoutVars>
          <dgm:bulletEnabled val="1"/>
        </dgm:presLayoutVars>
      </dgm:prSet>
      <dgm:spPr/>
    </dgm:pt>
    <dgm:pt modelId="{5299BB78-01C4-4485-ABEE-9590D689EF3F}" type="pres">
      <dgm:prSet presAssocID="{F7630536-0CB4-4D7B-95B2-BEA71FB70A42}" presName="spNode" presStyleCnt="0"/>
      <dgm:spPr/>
    </dgm:pt>
    <dgm:pt modelId="{2312F877-AFC5-456E-8641-4858847F532B}" type="pres">
      <dgm:prSet presAssocID="{2DD03459-A1CC-456F-9853-C5203A26AB1B}" presName="sibTrans" presStyleLbl="sibTrans1D1" presStyleIdx="0" presStyleCnt="6"/>
      <dgm:spPr/>
    </dgm:pt>
    <dgm:pt modelId="{279ED7CA-7B89-4DD3-A4B2-61D28CD29098}" type="pres">
      <dgm:prSet presAssocID="{6DCEAE46-4CEA-4E64-9044-8A80EFA8AF02}" presName="node" presStyleLbl="node1" presStyleIdx="1" presStyleCnt="6" custScaleX="146657" custRadScaleRad="96915" custRadScaleInc="5482">
        <dgm:presLayoutVars>
          <dgm:bulletEnabled val="1"/>
        </dgm:presLayoutVars>
      </dgm:prSet>
      <dgm:spPr/>
    </dgm:pt>
    <dgm:pt modelId="{A69FB835-D371-40D6-B42E-727E4902CFEF}" type="pres">
      <dgm:prSet presAssocID="{6DCEAE46-4CEA-4E64-9044-8A80EFA8AF02}" presName="spNode" presStyleCnt="0"/>
      <dgm:spPr/>
    </dgm:pt>
    <dgm:pt modelId="{25FC02CC-E322-4C56-A92C-9EC92FA352E0}" type="pres">
      <dgm:prSet presAssocID="{3F6DE554-A65F-412D-B2E8-82D26997EA8F}" presName="sibTrans" presStyleLbl="sibTrans1D1" presStyleIdx="1" presStyleCnt="6"/>
      <dgm:spPr/>
    </dgm:pt>
    <dgm:pt modelId="{32E04E5E-01A4-4D54-9176-92F029823AFE}" type="pres">
      <dgm:prSet presAssocID="{426B5EE4-9CB1-458B-B715-BC048AE36CCE}" presName="node" presStyleLbl="node1" presStyleIdx="2" presStyleCnt="6" custScaleX="144837">
        <dgm:presLayoutVars>
          <dgm:bulletEnabled val="1"/>
        </dgm:presLayoutVars>
      </dgm:prSet>
      <dgm:spPr/>
    </dgm:pt>
    <dgm:pt modelId="{487F96DA-08CF-4880-8D4D-A27077494E55}" type="pres">
      <dgm:prSet presAssocID="{426B5EE4-9CB1-458B-B715-BC048AE36CCE}" presName="spNode" presStyleCnt="0"/>
      <dgm:spPr/>
    </dgm:pt>
    <dgm:pt modelId="{DDF99B94-35B7-40E2-BB39-F5297345506F}" type="pres">
      <dgm:prSet presAssocID="{73B4657D-45AA-4840-8F3A-E726123F8285}" presName="sibTrans" presStyleLbl="sibTrans1D1" presStyleIdx="2" presStyleCnt="6"/>
      <dgm:spPr/>
    </dgm:pt>
    <dgm:pt modelId="{C0B122ED-D010-4728-BFCB-60757894282A}" type="pres">
      <dgm:prSet presAssocID="{2B26F716-2BA9-4CDF-AE9C-98D40F69314F}" presName="node" presStyleLbl="node1" presStyleIdx="3" presStyleCnt="6" custScaleX="144277">
        <dgm:presLayoutVars>
          <dgm:bulletEnabled val="1"/>
        </dgm:presLayoutVars>
      </dgm:prSet>
      <dgm:spPr/>
    </dgm:pt>
    <dgm:pt modelId="{FA5B7570-088E-494A-894F-BD82EE9E1FC1}" type="pres">
      <dgm:prSet presAssocID="{2B26F716-2BA9-4CDF-AE9C-98D40F69314F}" presName="spNode" presStyleCnt="0"/>
      <dgm:spPr/>
    </dgm:pt>
    <dgm:pt modelId="{7061C415-5402-493F-A360-E6702F20496D}" type="pres">
      <dgm:prSet presAssocID="{E9F649D4-9FBC-4F86-810F-75FC46A6F4B2}" presName="sibTrans" presStyleLbl="sibTrans1D1" presStyleIdx="3" presStyleCnt="6"/>
      <dgm:spPr/>
    </dgm:pt>
    <dgm:pt modelId="{8BDCAD70-6A40-4794-8AFF-44307181AF5D}" type="pres">
      <dgm:prSet presAssocID="{4A240001-D3C1-49DF-AAF9-501DB76B46E8}" presName="node" presStyleLbl="node1" presStyleIdx="4" presStyleCnt="6" custScaleX="153717" custScaleY="126157">
        <dgm:presLayoutVars>
          <dgm:bulletEnabled val="1"/>
        </dgm:presLayoutVars>
      </dgm:prSet>
      <dgm:spPr/>
    </dgm:pt>
    <dgm:pt modelId="{3A5D9CE8-F620-48A7-BEDC-7BCB9C84367D}" type="pres">
      <dgm:prSet presAssocID="{4A240001-D3C1-49DF-AAF9-501DB76B46E8}" presName="spNode" presStyleCnt="0"/>
      <dgm:spPr/>
    </dgm:pt>
    <dgm:pt modelId="{D6A7C5FF-568E-48BF-BD33-A86089A9190C}" type="pres">
      <dgm:prSet presAssocID="{BE232A06-D474-4487-B287-636AD7CA89A0}" presName="sibTrans" presStyleLbl="sibTrans1D1" presStyleIdx="4" presStyleCnt="6"/>
      <dgm:spPr/>
    </dgm:pt>
    <dgm:pt modelId="{83F864E2-EAA7-43C1-87BF-2CA37810FDF5}" type="pres">
      <dgm:prSet presAssocID="{026891E5-37B2-4864-8301-8E1BCE7A1816}" presName="node" presStyleLbl="node1" presStyleIdx="5" presStyleCnt="6" custScaleX="155988" custRadScaleRad="98730" custRadScaleInc="-52382">
        <dgm:presLayoutVars>
          <dgm:bulletEnabled val="1"/>
        </dgm:presLayoutVars>
      </dgm:prSet>
      <dgm:spPr/>
    </dgm:pt>
    <dgm:pt modelId="{35C689C6-7023-4FEB-8151-3DF46C989F83}" type="pres">
      <dgm:prSet presAssocID="{026891E5-37B2-4864-8301-8E1BCE7A1816}" presName="spNode" presStyleCnt="0"/>
      <dgm:spPr/>
    </dgm:pt>
    <dgm:pt modelId="{6E4D1EE7-1CC2-41F0-AFE4-A578B6936F57}" type="pres">
      <dgm:prSet presAssocID="{E2178632-6676-4C9E-961B-EF04052D2DD3}" presName="sibTrans" presStyleLbl="sibTrans1D1" presStyleIdx="5" presStyleCnt="6"/>
      <dgm:spPr/>
    </dgm:pt>
  </dgm:ptLst>
  <dgm:cxnLst>
    <dgm:cxn modelId="{70981401-842B-4D0D-8B7F-AF69A59C4A7E}" type="presOf" srcId="{6DCEAE46-4CEA-4E64-9044-8A80EFA8AF02}" destId="{279ED7CA-7B89-4DD3-A4B2-61D28CD29098}" srcOrd="0" destOrd="0" presId="urn:microsoft.com/office/officeart/2005/8/layout/cycle6"/>
    <dgm:cxn modelId="{818F8702-0FCA-48F2-AF33-70E9A1049252}" type="presOf" srcId="{3F6DE554-A65F-412D-B2E8-82D26997EA8F}" destId="{25FC02CC-E322-4C56-A92C-9EC92FA352E0}" srcOrd="0" destOrd="0" presId="urn:microsoft.com/office/officeart/2005/8/layout/cycle6"/>
    <dgm:cxn modelId="{0C9B9504-038F-45E9-8197-4F88C4913A25}" srcId="{FCB08BDF-B152-4D26-BC29-6A4F9DA1E3B9}" destId="{6DCEAE46-4CEA-4E64-9044-8A80EFA8AF02}" srcOrd="1" destOrd="0" parTransId="{D59BDC53-220E-4EE0-8CC5-D05280BCFE89}" sibTransId="{3F6DE554-A65F-412D-B2E8-82D26997EA8F}"/>
    <dgm:cxn modelId="{D8DD7E07-AC4F-4EB5-BFA7-D8A2BA082E1E}" type="presOf" srcId="{4A240001-D3C1-49DF-AAF9-501DB76B46E8}" destId="{8BDCAD70-6A40-4794-8AFF-44307181AF5D}" srcOrd="0" destOrd="0" presId="urn:microsoft.com/office/officeart/2005/8/layout/cycle6"/>
    <dgm:cxn modelId="{1D7BE71E-D7D5-4BAC-9100-AD7CF51F1394}" srcId="{FCB08BDF-B152-4D26-BC29-6A4F9DA1E3B9}" destId="{4A240001-D3C1-49DF-AAF9-501DB76B46E8}" srcOrd="4" destOrd="0" parTransId="{0065B77F-6663-4E8C-AB08-C0D5EE46DCA7}" sibTransId="{BE232A06-D474-4487-B287-636AD7CA89A0}"/>
    <dgm:cxn modelId="{DE545424-FA81-46D0-B90D-CF974BEB099B}" type="presOf" srcId="{426B5EE4-9CB1-458B-B715-BC048AE36CCE}" destId="{32E04E5E-01A4-4D54-9176-92F029823AFE}" srcOrd="0" destOrd="0" presId="urn:microsoft.com/office/officeart/2005/8/layout/cycle6"/>
    <dgm:cxn modelId="{CAFF8B24-40BA-4322-9E5F-4D3AE4F4573A}" type="presOf" srcId="{F7630536-0CB4-4D7B-95B2-BEA71FB70A42}" destId="{E9ACEFBB-F200-455E-9622-7515279EDCAA}" srcOrd="0" destOrd="0" presId="urn:microsoft.com/office/officeart/2005/8/layout/cycle6"/>
    <dgm:cxn modelId="{150C976F-5126-4DF8-9B44-8DB38C6B6FEB}" srcId="{FCB08BDF-B152-4D26-BC29-6A4F9DA1E3B9}" destId="{426B5EE4-9CB1-458B-B715-BC048AE36CCE}" srcOrd="2" destOrd="0" parTransId="{5BE0C1D8-5BC2-4449-8579-571A32DA8D93}" sibTransId="{73B4657D-45AA-4840-8F3A-E726123F8285}"/>
    <dgm:cxn modelId="{8CFCFD75-1EB0-4473-AAB5-CF6BE6B567C2}" type="presOf" srcId="{2B26F716-2BA9-4CDF-AE9C-98D40F69314F}" destId="{C0B122ED-D010-4728-BFCB-60757894282A}" srcOrd="0" destOrd="0" presId="urn:microsoft.com/office/officeart/2005/8/layout/cycle6"/>
    <dgm:cxn modelId="{8919028D-72EF-4314-A7D8-1D497FCB71B2}" type="presOf" srcId="{E9F649D4-9FBC-4F86-810F-75FC46A6F4B2}" destId="{7061C415-5402-493F-A360-E6702F20496D}" srcOrd="0" destOrd="0" presId="urn:microsoft.com/office/officeart/2005/8/layout/cycle6"/>
    <dgm:cxn modelId="{E05C1293-2F2F-4391-AE5E-7F2AD64B6961}" srcId="{FCB08BDF-B152-4D26-BC29-6A4F9DA1E3B9}" destId="{026891E5-37B2-4864-8301-8E1BCE7A1816}" srcOrd="5" destOrd="0" parTransId="{F2CFD646-A9EC-4D49-A669-05F167B47406}" sibTransId="{E2178632-6676-4C9E-961B-EF04052D2DD3}"/>
    <dgm:cxn modelId="{27410C9D-57DF-4A8D-A051-51DF451E3A6C}" type="presOf" srcId="{026891E5-37B2-4864-8301-8E1BCE7A1816}" destId="{83F864E2-EAA7-43C1-87BF-2CA37810FDF5}" srcOrd="0" destOrd="0" presId="urn:microsoft.com/office/officeart/2005/8/layout/cycle6"/>
    <dgm:cxn modelId="{19514DC5-6C7E-4AD0-A59F-93779D968F41}" type="presOf" srcId="{FCB08BDF-B152-4D26-BC29-6A4F9DA1E3B9}" destId="{8C3922B8-AFEA-489A-B3F8-4BD9C0C0948B}" srcOrd="0" destOrd="0" presId="urn:microsoft.com/office/officeart/2005/8/layout/cycle6"/>
    <dgm:cxn modelId="{377161CE-377B-4A5F-B2CF-E20946FBBF6C}" type="presOf" srcId="{BE232A06-D474-4487-B287-636AD7CA89A0}" destId="{D6A7C5FF-568E-48BF-BD33-A86089A9190C}" srcOrd="0" destOrd="0" presId="urn:microsoft.com/office/officeart/2005/8/layout/cycle6"/>
    <dgm:cxn modelId="{45CE6DCF-73C3-44BD-A6BA-23D1D45723E7}" srcId="{FCB08BDF-B152-4D26-BC29-6A4F9DA1E3B9}" destId="{F7630536-0CB4-4D7B-95B2-BEA71FB70A42}" srcOrd="0" destOrd="0" parTransId="{5DC3D488-4832-4E46-97F7-5FE628292076}" sibTransId="{2DD03459-A1CC-456F-9853-C5203A26AB1B}"/>
    <dgm:cxn modelId="{182933DF-B552-4401-9BC7-D21F7BE91DFD}" type="presOf" srcId="{2DD03459-A1CC-456F-9853-C5203A26AB1B}" destId="{2312F877-AFC5-456E-8641-4858847F532B}" srcOrd="0" destOrd="0" presId="urn:microsoft.com/office/officeart/2005/8/layout/cycle6"/>
    <dgm:cxn modelId="{4E3FCFE2-1F29-465B-B63F-504ABF19B832}" srcId="{FCB08BDF-B152-4D26-BC29-6A4F9DA1E3B9}" destId="{2B26F716-2BA9-4CDF-AE9C-98D40F69314F}" srcOrd="3" destOrd="0" parTransId="{A18BB70B-6FCC-40CD-9C2A-901E1150669B}" sibTransId="{E9F649D4-9FBC-4F86-810F-75FC46A6F4B2}"/>
    <dgm:cxn modelId="{0861E5F0-257E-47C9-B33F-46E95D1850AC}" type="presOf" srcId="{73B4657D-45AA-4840-8F3A-E726123F8285}" destId="{DDF99B94-35B7-40E2-BB39-F5297345506F}" srcOrd="0" destOrd="0" presId="urn:microsoft.com/office/officeart/2005/8/layout/cycle6"/>
    <dgm:cxn modelId="{69C8A2FA-A94C-40F3-84E0-0D09293D3C53}" type="presOf" srcId="{E2178632-6676-4C9E-961B-EF04052D2DD3}" destId="{6E4D1EE7-1CC2-41F0-AFE4-A578B6936F57}" srcOrd="0" destOrd="0" presId="urn:microsoft.com/office/officeart/2005/8/layout/cycle6"/>
    <dgm:cxn modelId="{0E935981-861E-4D0F-82A5-B8C849D84EEF}" type="presParOf" srcId="{8C3922B8-AFEA-489A-B3F8-4BD9C0C0948B}" destId="{E9ACEFBB-F200-455E-9622-7515279EDCAA}" srcOrd="0" destOrd="0" presId="urn:microsoft.com/office/officeart/2005/8/layout/cycle6"/>
    <dgm:cxn modelId="{B957AC70-EAF3-4015-BB29-BCC2C68A03AF}" type="presParOf" srcId="{8C3922B8-AFEA-489A-B3F8-4BD9C0C0948B}" destId="{5299BB78-01C4-4485-ABEE-9590D689EF3F}" srcOrd="1" destOrd="0" presId="urn:microsoft.com/office/officeart/2005/8/layout/cycle6"/>
    <dgm:cxn modelId="{B03E4900-CC31-48A6-A349-F63CD05182ED}" type="presParOf" srcId="{8C3922B8-AFEA-489A-B3F8-4BD9C0C0948B}" destId="{2312F877-AFC5-456E-8641-4858847F532B}" srcOrd="2" destOrd="0" presId="urn:microsoft.com/office/officeart/2005/8/layout/cycle6"/>
    <dgm:cxn modelId="{FDAAB3DD-1202-4B14-8F62-9D8B484F730C}" type="presParOf" srcId="{8C3922B8-AFEA-489A-B3F8-4BD9C0C0948B}" destId="{279ED7CA-7B89-4DD3-A4B2-61D28CD29098}" srcOrd="3" destOrd="0" presId="urn:microsoft.com/office/officeart/2005/8/layout/cycle6"/>
    <dgm:cxn modelId="{8567A634-ECCF-4113-9BD6-6049A459F0E2}" type="presParOf" srcId="{8C3922B8-AFEA-489A-B3F8-4BD9C0C0948B}" destId="{A69FB835-D371-40D6-B42E-727E4902CFEF}" srcOrd="4" destOrd="0" presId="urn:microsoft.com/office/officeart/2005/8/layout/cycle6"/>
    <dgm:cxn modelId="{01D19416-7B58-4584-B944-BDE0946C449F}" type="presParOf" srcId="{8C3922B8-AFEA-489A-B3F8-4BD9C0C0948B}" destId="{25FC02CC-E322-4C56-A92C-9EC92FA352E0}" srcOrd="5" destOrd="0" presId="urn:microsoft.com/office/officeart/2005/8/layout/cycle6"/>
    <dgm:cxn modelId="{385FE307-7A79-4127-A557-2C90B634D2E7}" type="presParOf" srcId="{8C3922B8-AFEA-489A-B3F8-4BD9C0C0948B}" destId="{32E04E5E-01A4-4D54-9176-92F029823AFE}" srcOrd="6" destOrd="0" presId="urn:microsoft.com/office/officeart/2005/8/layout/cycle6"/>
    <dgm:cxn modelId="{FC7C3E8B-4A57-400E-8F17-299D240DA6D8}" type="presParOf" srcId="{8C3922B8-AFEA-489A-B3F8-4BD9C0C0948B}" destId="{487F96DA-08CF-4880-8D4D-A27077494E55}" srcOrd="7" destOrd="0" presId="urn:microsoft.com/office/officeart/2005/8/layout/cycle6"/>
    <dgm:cxn modelId="{6EAFBAC9-CF6A-45B0-ADAF-941C6D3C2E2E}" type="presParOf" srcId="{8C3922B8-AFEA-489A-B3F8-4BD9C0C0948B}" destId="{DDF99B94-35B7-40E2-BB39-F5297345506F}" srcOrd="8" destOrd="0" presId="urn:microsoft.com/office/officeart/2005/8/layout/cycle6"/>
    <dgm:cxn modelId="{C02F47EE-2A08-4329-A7AA-22D2D2B8220A}" type="presParOf" srcId="{8C3922B8-AFEA-489A-B3F8-4BD9C0C0948B}" destId="{C0B122ED-D010-4728-BFCB-60757894282A}" srcOrd="9" destOrd="0" presId="urn:microsoft.com/office/officeart/2005/8/layout/cycle6"/>
    <dgm:cxn modelId="{1FB6FAAA-879A-4CF1-8A82-B20F93B00DC9}" type="presParOf" srcId="{8C3922B8-AFEA-489A-B3F8-4BD9C0C0948B}" destId="{FA5B7570-088E-494A-894F-BD82EE9E1FC1}" srcOrd="10" destOrd="0" presId="urn:microsoft.com/office/officeart/2005/8/layout/cycle6"/>
    <dgm:cxn modelId="{3D53978B-DFD1-476D-BB30-740C8B1B59FE}" type="presParOf" srcId="{8C3922B8-AFEA-489A-B3F8-4BD9C0C0948B}" destId="{7061C415-5402-493F-A360-E6702F20496D}" srcOrd="11" destOrd="0" presId="urn:microsoft.com/office/officeart/2005/8/layout/cycle6"/>
    <dgm:cxn modelId="{FED874A7-E938-4FE1-AD2E-6BD821A77547}" type="presParOf" srcId="{8C3922B8-AFEA-489A-B3F8-4BD9C0C0948B}" destId="{8BDCAD70-6A40-4794-8AFF-44307181AF5D}" srcOrd="12" destOrd="0" presId="urn:microsoft.com/office/officeart/2005/8/layout/cycle6"/>
    <dgm:cxn modelId="{BEEFCF44-563A-4EB7-A39F-0CCA21D808BA}" type="presParOf" srcId="{8C3922B8-AFEA-489A-B3F8-4BD9C0C0948B}" destId="{3A5D9CE8-F620-48A7-BEDC-7BCB9C84367D}" srcOrd="13" destOrd="0" presId="urn:microsoft.com/office/officeart/2005/8/layout/cycle6"/>
    <dgm:cxn modelId="{CEB083B0-FB39-4D65-BF1B-21326D41C4B9}" type="presParOf" srcId="{8C3922B8-AFEA-489A-B3F8-4BD9C0C0948B}" destId="{D6A7C5FF-568E-48BF-BD33-A86089A9190C}" srcOrd="14" destOrd="0" presId="urn:microsoft.com/office/officeart/2005/8/layout/cycle6"/>
    <dgm:cxn modelId="{AABEF944-ED22-487C-A6DD-E0726534B2AE}" type="presParOf" srcId="{8C3922B8-AFEA-489A-B3F8-4BD9C0C0948B}" destId="{83F864E2-EAA7-43C1-87BF-2CA37810FDF5}" srcOrd="15" destOrd="0" presId="urn:microsoft.com/office/officeart/2005/8/layout/cycle6"/>
    <dgm:cxn modelId="{1D911479-D36A-4D86-85C8-E1BFDAC1CF49}" type="presParOf" srcId="{8C3922B8-AFEA-489A-B3F8-4BD9C0C0948B}" destId="{35C689C6-7023-4FEB-8151-3DF46C989F83}" srcOrd="16" destOrd="0" presId="urn:microsoft.com/office/officeart/2005/8/layout/cycle6"/>
    <dgm:cxn modelId="{24156ECB-FBF7-49A6-AA04-F7375076A247}" type="presParOf" srcId="{8C3922B8-AFEA-489A-B3F8-4BD9C0C0948B}" destId="{6E4D1EE7-1CC2-41F0-AFE4-A578B6936F5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AE9D7-760F-4538-BEA4-EFA0FA28D9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az-Latn-AZ"/>
        </a:p>
      </dgm:t>
    </dgm:pt>
    <dgm:pt modelId="{04A0C293-18BC-41A1-9D39-D013430A177E}">
      <dgm:prSet phldrT="[Text]" custT="1"/>
      <dgm:spPr/>
      <dgm:t>
        <a:bodyPr/>
        <a:lstStyle/>
        <a:p>
          <a:r>
            <a:rPr lang="az-Latn-AZ" sz="2800" dirty="0">
              <a:solidFill>
                <a:schemeClr val="bg1"/>
              </a:solidFill>
            </a:rPr>
            <a:t>GEOLOJİ</a:t>
          </a:r>
        </a:p>
      </dgm:t>
    </dgm:pt>
    <dgm:pt modelId="{CDF8AE96-6522-4880-8ED2-94122030B86A}" type="parTrans" cxnId="{61226AF7-09F0-4C11-B2A1-186CABD52956}">
      <dgm:prSet/>
      <dgm:spPr/>
      <dgm:t>
        <a:bodyPr/>
        <a:lstStyle/>
        <a:p>
          <a:endParaRPr lang="az-Latn-AZ"/>
        </a:p>
      </dgm:t>
    </dgm:pt>
    <dgm:pt modelId="{30A77296-A786-464E-B595-C81CA02C5177}" type="sibTrans" cxnId="{61226AF7-09F0-4C11-B2A1-186CABD52956}">
      <dgm:prSet/>
      <dgm:spPr/>
      <dgm:t>
        <a:bodyPr/>
        <a:lstStyle/>
        <a:p>
          <a:endParaRPr lang="az-Latn-AZ"/>
        </a:p>
      </dgm:t>
    </dgm:pt>
    <dgm:pt modelId="{69A1AE38-9A87-45A0-AFA6-6F7CC2CFFF17}">
      <dgm:prSet phldrT="[Text]"/>
      <dgm:spPr/>
      <dgm:t>
        <a:bodyPr/>
        <a:lstStyle/>
        <a:p>
          <a:r>
            <a:rPr lang="az-Latn-AZ" dirty="0">
              <a:solidFill>
                <a:schemeClr val="bg1"/>
              </a:solidFill>
            </a:rPr>
            <a:t>METEOROLOJİ</a:t>
          </a:r>
        </a:p>
      </dgm:t>
    </dgm:pt>
    <dgm:pt modelId="{DE2AE970-F2C2-4C28-BC12-9AADC0DB2F00}" type="parTrans" cxnId="{CF56E0D0-8394-49E5-8FF1-AFCBB78FEE5F}">
      <dgm:prSet/>
      <dgm:spPr/>
      <dgm:t>
        <a:bodyPr/>
        <a:lstStyle/>
        <a:p>
          <a:endParaRPr lang="az-Latn-AZ"/>
        </a:p>
      </dgm:t>
    </dgm:pt>
    <dgm:pt modelId="{A9B51D41-2B0D-413D-88E8-00F28D040D24}" type="sibTrans" cxnId="{CF56E0D0-8394-49E5-8FF1-AFCBB78FEE5F}">
      <dgm:prSet/>
      <dgm:spPr/>
      <dgm:t>
        <a:bodyPr/>
        <a:lstStyle/>
        <a:p>
          <a:endParaRPr lang="az-Latn-AZ"/>
        </a:p>
      </dgm:t>
    </dgm:pt>
    <dgm:pt modelId="{883E7297-2103-49D3-93E0-F80E5CA55EB0}">
      <dgm:prSet phldrT="[Text]"/>
      <dgm:spPr/>
      <dgm:t>
        <a:bodyPr/>
        <a:lstStyle/>
        <a:p>
          <a:r>
            <a:rPr lang="az-Latn-AZ" dirty="0">
              <a:solidFill>
                <a:schemeClr val="bg1"/>
              </a:solidFill>
            </a:rPr>
            <a:t>HİDROLOJİ</a:t>
          </a:r>
        </a:p>
      </dgm:t>
    </dgm:pt>
    <dgm:pt modelId="{04C7A5E4-D489-4E7E-8801-6164ECBA121A}" type="parTrans" cxnId="{591A8BFD-7898-40D9-838A-E17D7B21430B}">
      <dgm:prSet/>
      <dgm:spPr/>
      <dgm:t>
        <a:bodyPr/>
        <a:lstStyle/>
        <a:p>
          <a:endParaRPr lang="az-Latn-AZ"/>
        </a:p>
      </dgm:t>
    </dgm:pt>
    <dgm:pt modelId="{C3E7A836-58A0-4288-961D-6D7471383DCE}" type="sibTrans" cxnId="{591A8BFD-7898-40D9-838A-E17D7B21430B}">
      <dgm:prSet/>
      <dgm:spPr/>
      <dgm:t>
        <a:bodyPr/>
        <a:lstStyle/>
        <a:p>
          <a:endParaRPr lang="az-Latn-AZ"/>
        </a:p>
      </dgm:t>
    </dgm:pt>
    <dgm:pt modelId="{54E07DA8-D366-4B16-8D77-F20E08FA04B6}" type="pres">
      <dgm:prSet presAssocID="{847AE9D7-760F-4538-BEA4-EFA0FA28D9FF}" presName="linear" presStyleCnt="0">
        <dgm:presLayoutVars>
          <dgm:dir/>
          <dgm:animLvl val="lvl"/>
          <dgm:resizeHandles val="exact"/>
        </dgm:presLayoutVars>
      </dgm:prSet>
      <dgm:spPr/>
    </dgm:pt>
    <dgm:pt modelId="{3265923C-8D28-4DED-9CFC-38D042D2D795}" type="pres">
      <dgm:prSet presAssocID="{04A0C293-18BC-41A1-9D39-D013430A177E}" presName="parentLin" presStyleCnt="0"/>
      <dgm:spPr/>
    </dgm:pt>
    <dgm:pt modelId="{DE6C7C9F-44EF-4084-A5A6-DD07217CA534}" type="pres">
      <dgm:prSet presAssocID="{04A0C293-18BC-41A1-9D39-D013430A177E}" presName="parentLeftMargin" presStyleLbl="node1" presStyleIdx="0" presStyleCnt="3"/>
      <dgm:spPr/>
    </dgm:pt>
    <dgm:pt modelId="{EC29FA2D-4483-443C-B34C-7E4562A1B6A5}" type="pres">
      <dgm:prSet presAssocID="{04A0C293-18BC-41A1-9D39-D013430A17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EEAC5C-B863-4477-A22A-9A62679AC285}" type="pres">
      <dgm:prSet presAssocID="{04A0C293-18BC-41A1-9D39-D013430A177E}" presName="negativeSpace" presStyleCnt="0"/>
      <dgm:spPr/>
    </dgm:pt>
    <dgm:pt modelId="{63372319-FD52-4A22-89F9-FE2BF4AAEE81}" type="pres">
      <dgm:prSet presAssocID="{04A0C293-18BC-41A1-9D39-D013430A177E}" presName="childText" presStyleLbl="conFgAcc1" presStyleIdx="0" presStyleCnt="3">
        <dgm:presLayoutVars>
          <dgm:bulletEnabled val="1"/>
        </dgm:presLayoutVars>
      </dgm:prSet>
      <dgm:spPr/>
    </dgm:pt>
    <dgm:pt modelId="{3DD68963-C8D9-49D4-B15F-65695FC51829}" type="pres">
      <dgm:prSet presAssocID="{30A77296-A786-464E-B595-C81CA02C5177}" presName="spaceBetweenRectangles" presStyleCnt="0"/>
      <dgm:spPr/>
    </dgm:pt>
    <dgm:pt modelId="{001203BF-0A89-4C5E-A1D6-D4E410FFEA25}" type="pres">
      <dgm:prSet presAssocID="{69A1AE38-9A87-45A0-AFA6-6F7CC2CFFF17}" presName="parentLin" presStyleCnt="0"/>
      <dgm:spPr/>
    </dgm:pt>
    <dgm:pt modelId="{1302CB5D-C910-4629-958D-7BB2F0A3E323}" type="pres">
      <dgm:prSet presAssocID="{69A1AE38-9A87-45A0-AFA6-6F7CC2CFFF17}" presName="parentLeftMargin" presStyleLbl="node1" presStyleIdx="0" presStyleCnt="3"/>
      <dgm:spPr/>
    </dgm:pt>
    <dgm:pt modelId="{E3903D15-F5DA-4FD5-B913-A7773EF9CB48}" type="pres">
      <dgm:prSet presAssocID="{69A1AE38-9A87-45A0-AFA6-6F7CC2CFFF17}" presName="parentText" presStyleLbl="node1" presStyleIdx="1" presStyleCnt="3" custLinFactNeighborX="2988" custLinFactNeighborY="-3089">
        <dgm:presLayoutVars>
          <dgm:chMax val="0"/>
          <dgm:bulletEnabled val="1"/>
        </dgm:presLayoutVars>
      </dgm:prSet>
      <dgm:spPr/>
    </dgm:pt>
    <dgm:pt modelId="{EB50FD35-B70D-4D66-8CF8-5878A6D5DA64}" type="pres">
      <dgm:prSet presAssocID="{69A1AE38-9A87-45A0-AFA6-6F7CC2CFFF17}" presName="negativeSpace" presStyleCnt="0"/>
      <dgm:spPr/>
    </dgm:pt>
    <dgm:pt modelId="{97DAFDA9-5696-439E-8ED2-ACE46CB17411}" type="pres">
      <dgm:prSet presAssocID="{69A1AE38-9A87-45A0-AFA6-6F7CC2CFFF17}" presName="childText" presStyleLbl="conFgAcc1" presStyleIdx="1" presStyleCnt="3">
        <dgm:presLayoutVars>
          <dgm:bulletEnabled val="1"/>
        </dgm:presLayoutVars>
      </dgm:prSet>
      <dgm:spPr/>
    </dgm:pt>
    <dgm:pt modelId="{3242C764-4B3F-4EA6-A317-29BAB43A6B86}" type="pres">
      <dgm:prSet presAssocID="{A9B51D41-2B0D-413D-88E8-00F28D040D24}" presName="spaceBetweenRectangles" presStyleCnt="0"/>
      <dgm:spPr/>
    </dgm:pt>
    <dgm:pt modelId="{9E9A8FC1-107D-49A5-94CA-4D4E21D00EA4}" type="pres">
      <dgm:prSet presAssocID="{883E7297-2103-49D3-93E0-F80E5CA55EB0}" presName="parentLin" presStyleCnt="0"/>
      <dgm:spPr/>
    </dgm:pt>
    <dgm:pt modelId="{52E3E8EE-782F-453C-896E-24D483D2CB8F}" type="pres">
      <dgm:prSet presAssocID="{883E7297-2103-49D3-93E0-F80E5CA55EB0}" presName="parentLeftMargin" presStyleLbl="node1" presStyleIdx="1" presStyleCnt="3"/>
      <dgm:spPr/>
    </dgm:pt>
    <dgm:pt modelId="{4B1AC151-5A03-4FE3-AB6C-B413EADD7E80}" type="pres">
      <dgm:prSet presAssocID="{883E7297-2103-49D3-93E0-F80E5CA55E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397323-A88F-4C97-8B3C-4A9EE01FDAC1}" type="pres">
      <dgm:prSet presAssocID="{883E7297-2103-49D3-93E0-F80E5CA55EB0}" presName="negativeSpace" presStyleCnt="0"/>
      <dgm:spPr/>
    </dgm:pt>
    <dgm:pt modelId="{46D58B02-3E93-4DC3-B501-54527C1D47EE}" type="pres">
      <dgm:prSet presAssocID="{883E7297-2103-49D3-93E0-F80E5CA55E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FECF29-FA30-44FA-ADDA-781A0D12C9DA}" type="presOf" srcId="{847AE9D7-760F-4538-BEA4-EFA0FA28D9FF}" destId="{54E07DA8-D366-4B16-8D77-F20E08FA04B6}" srcOrd="0" destOrd="0" presId="urn:microsoft.com/office/officeart/2005/8/layout/list1"/>
    <dgm:cxn modelId="{5A64E435-B429-46A1-8964-0AD591622A60}" type="presOf" srcId="{04A0C293-18BC-41A1-9D39-D013430A177E}" destId="{EC29FA2D-4483-443C-B34C-7E4562A1B6A5}" srcOrd="1" destOrd="0" presId="urn:microsoft.com/office/officeart/2005/8/layout/list1"/>
    <dgm:cxn modelId="{A9C30B6D-DC2D-4671-9B00-8A51F9A46E22}" type="presOf" srcId="{883E7297-2103-49D3-93E0-F80E5CA55EB0}" destId="{4B1AC151-5A03-4FE3-AB6C-B413EADD7E80}" srcOrd="1" destOrd="0" presId="urn:microsoft.com/office/officeart/2005/8/layout/list1"/>
    <dgm:cxn modelId="{FE9DD477-974F-457C-A276-AA32C4E18293}" type="presOf" srcId="{883E7297-2103-49D3-93E0-F80E5CA55EB0}" destId="{52E3E8EE-782F-453C-896E-24D483D2CB8F}" srcOrd="0" destOrd="0" presId="urn:microsoft.com/office/officeart/2005/8/layout/list1"/>
    <dgm:cxn modelId="{72780084-323B-43F0-B39C-8B99E32C7965}" type="presOf" srcId="{04A0C293-18BC-41A1-9D39-D013430A177E}" destId="{DE6C7C9F-44EF-4084-A5A6-DD07217CA534}" srcOrd="0" destOrd="0" presId="urn:microsoft.com/office/officeart/2005/8/layout/list1"/>
    <dgm:cxn modelId="{CF56E0D0-8394-49E5-8FF1-AFCBB78FEE5F}" srcId="{847AE9D7-760F-4538-BEA4-EFA0FA28D9FF}" destId="{69A1AE38-9A87-45A0-AFA6-6F7CC2CFFF17}" srcOrd="1" destOrd="0" parTransId="{DE2AE970-F2C2-4C28-BC12-9AADC0DB2F00}" sibTransId="{A9B51D41-2B0D-413D-88E8-00F28D040D24}"/>
    <dgm:cxn modelId="{3A7A55D8-01DE-41EA-84FF-05FF39B6B5D9}" type="presOf" srcId="{69A1AE38-9A87-45A0-AFA6-6F7CC2CFFF17}" destId="{E3903D15-F5DA-4FD5-B913-A7773EF9CB48}" srcOrd="1" destOrd="0" presId="urn:microsoft.com/office/officeart/2005/8/layout/list1"/>
    <dgm:cxn modelId="{80CA1BF1-895F-484E-B8AD-8AEB97A8F67A}" type="presOf" srcId="{69A1AE38-9A87-45A0-AFA6-6F7CC2CFFF17}" destId="{1302CB5D-C910-4629-958D-7BB2F0A3E323}" srcOrd="0" destOrd="0" presId="urn:microsoft.com/office/officeart/2005/8/layout/list1"/>
    <dgm:cxn modelId="{61226AF7-09F0-4C11-B2A1-186CABD52956}" srcId="{847AE9D7-760F-4538-BEA4-EFA0FA28D9FF}" destId="{04A0C293-18BC-41A1-9D39-D013430A177E}" srcOrd="0" destOrd="0" parTransId="{CDF8AE96-6522-4880-8ED2-94122030B86A}" sibTransId="{30A77296-A786-464E-B595-C81CA02C5177}"/>
    <dgm:cxn modelId="{591A8BFD-7898-40D9-838A-E17D7B21430B}" srcId="{847AE9D7-760F-4538-BEA4-EFA0FA28D9FF}" destId="{883E7297-2103-49D3-93E0-F80E5CA55EB0}" srcOrd="2" destOrd="0" parTransId="{04C7A5E4-D489-4E7E-8801-6164ECBA121A}" sibTransId="{C3E7A836-58A0-4288-961D-6D7471383DCE}"/>
    <dgm:cxn modelId="{10F8D30A-148F-46D4-903C-DC70FE8C051B}" type="presParOf" srcId="{54E07DA8-D366-4B16-8D77-F20E08FA04B6}" destId="{3265923C-8D28-4DED-9CFC-38D042D2D795}" srcOrd="0" destOrd="0" presId="urn:microsoft.com/office/officeart/2005/8/layout/list1"/>
    <dgm:cxn modelId="{B97535F0-5D31-4368-9989-37FBE6D3F648}" type="presParOf" srcId="{3265923C-8D28-4DED-9CFC-38D042D2D795}" destId="{DE6C7C9F-44EF-4084-A5A6-DD07217CA534}" srcOrd="0" destOrd="0" presId="urn:microsoft.com/office/officeart/2005/8/layout/list1"/>
    <dgm:cxn modelId="{8E0C5D15-D4A6-4C46-8824-BE02F3D7E675}" type="presParOf" srcId="{3265923C-8D28-4DED-9CFC-38D042D2D795}" destId="{EC29FA2D-4483-443C-B34C-7E4562A1B6A5}" srcOrd="1" destOrd="0" presId="urn:microsoft.com/office/officeart/2005/8/layout/list1"/>
    <dgm:cxn modelId="{CDF4BA14-C14C-4BC3-8B49-EB2E08CF469F}" type="presParOf" srcId="{54E07DA8-D366-4B16-8D77-F20E08FA04B6}" destId="{5CEEAC5C-B863-4477-A22A-9A62679AC285}" srcOrd="1" destOrd="0" presId="urn:microsoft.com/office/officeart/2005/8/layout/list1"/>
    <dgm:cxn modelId="{E2A235FB-452E-44CE-A53F-050DAACBA96D}" type="presParOf" srcId="{54E07DA8-D366-4B16-8D77-F20E08FA04B6}" destId="{63372319-FD52-4A22-89F9-FE2BF4AAEE81}" srcOrd="2" destOrd="0" presId="urn:microsoft.com/office/officeart/2005/8/layout/list1"/>
    <dgm:cxn modelId="{ADCAAC36-76DD-47A7-A386-3869825702FF}" type="presParOf" srcId="{54E07DA8-D366-4B16-8D77-F20E08FA04B6}" destId="{3DD68963-C8D9-49D4-B15F-65695FC51829}" srcOrd="3" destOrd="0" presId="urn:microsoft.com/office/officeart/2005/8/layout/list1"/>
    <dgm:cxn modelId="{8B246CDC-3DB6-4C14-900A-AF3B26A84E77}" type="presParOf" srcId="{54E07DA8-D366-4B16-8D77-F20E08FA04B6}" destId="{001203BF-0A89-4C5E-A1D6-D4E410FFEA25}" srcOrd="4" destOrd="0" presId="urn:microsoft.com/office/officeart/2005/8/layout/list1"/>
    <dgm:cxn modelId="{F41F68D8-A21F-4D5B-A8AD-DB150BF237EC}" type="presParOf" srcId="{001203BF-0A89-4C5E-A1D6-D4E410FFEA25}" destId="{1302CB5D-C910-4629-958D-7BB2F0A3E323}" srcOrd="0" destOrd="0" presId="urn:microsoft.com/office/officeart/2005/8/layout/list1"/>
    <dgm:cxn modelId="{839F9404-262E-449E-A211-F32CF6F5A2C7}" type="presParOf" srcId="{001203BF-0A89-4C5E-A1D6-D4E410FFEA25}" destId="{E3903D15-F5DA-4FD5-B913-A7773EF9CB48}" srcOrd="1" destOrd="0" presId="urn:microsoft.com/office/officeart/2005/8/layout/list1"/>
    <dgm:cxn modelId="{3F2DBB5D-399B-4912-B519-3C07D9DB25A9}" type="presParOf" srcId="{54E07DA8-D366-4B16-8D77-F20E08FA04B6}" destId="{EB50FD35-B70D-4D66-8CF8-5878A6D5DA64}" srcOrd="5" destOrd="0" presId="urn:microsoft.com/office/officeart/2005/8/layout/list1"/>
    <dgm:cxn modelId="{BAF60EBC-B818-497E-9AC6-18C506AA20BD}" type="presParOf" srcId="{54E07DA8-D366-4B16-8D77-F20E08FA04B6}" destId="{97DAFDA9-5696-439E-8ED2-ACE46CB17411}" srcOrd="6" destOrd="0" presId="urn:microsoft.com/office/officeart/2005/8/layout/list1"/>
    <dgm:cxn modelId="{84EEE612-8FC1-4462-95EA-608A4951C30A}" type="presParOf" srcId="{54E07DA8-D366-4B16-8D77-F20E08FA04B6}" destId="{3242C764-4B3F-4EA6-A317-29BAB43A6B86}" srcOrd="7" destOrd="0" presId="urn:microsoft.com/office/officeart/2005/8/layout/list1"/>
    <dgm:cxn modelId="{834A8D9A-A928-4E3C-AB5A-5DA4E7FA8649}" type="presParOf" srcId="{54E07DA8-D366-4B16-8D77-F20E08FA04B6}" destId="{9E9A8FC1-107D-49A5-94CA-4D4E21D00EA4}" srcOrd="8" destOrd="0" presId="urn:microsoft.com/office/officeart/2005/8/layout/list1"/>
    <dgm:cxn modelId="{87E37537-F593-4ED4-A7F3-BB57BA895577}" type="presParOf" srcId="{9E9A8FC1-107D-49A5-94CA-4D4E21D00EA4}" destId="{52E3E8EE-782F-453C-896E-24D483D2CB8F}" srcOrd="0" destOrd="0" presId="urn:microsoft.com/office/officeart/2005/8/layout/list1"/>
    <dgm:cxn modelId="{246E6BB0-6E55-4289-B910-3BC7D8417821}" type="presParOf" srcId="{9E9A8FC1-107D-49A5-94CA-4D4E21D00EA4}" destId="{4B1AC151-5A03-4FE3-AB6C-B413EADD7E80}" srcOrd="1" destOrd="0" presId="urn:microsoft.com/office/officeart/2005/8/layout/list1"/>
    <dgm:cxn modelId="{815596E4-4241-4D77-9451-ED0401B346D3}" type="presParOf" srcId="{54E07DA8-D366-4B16-8D77-F20E08FA04B6}" destId="{85397323-A88F-4C97-8B3C-4A9EE01FDAC1}" srcOrd="9" destOrd="0" presId="urn:microsoft.com/office/officeart/2005/8/layout/list1"/>
    <dgm:cxn modelId="{9589C95D-AC8E-4EED-8E17-B654FE9D78F0}" type="presParOf" srcId="{54E07DA8-D366-4B16-8D77-F20E08FA04B6}" destId="{46D58B02-3E93-4DC3-B501-54527C1D47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CEFBB-F200-455E-9622-7515279EDCAA}">
      <dsp:nvSpPr>
        <dsp:cNvPr id="0" name=""/>
        <dsp:cNvSpPr/>
      </dsp:nvSpPr>
      <dsp:spPr>
        <a:xfrm>
          <a:off x="4407439" y="0"/>
          <a:ext cx="1835285" cy="704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Lokal FH</a:t>
          </a:r>
        </a:p>
      </dsp:txBody>
      <dsp:txXfrm>
        <a:off x="4441806" y="34367"/>
        <a:ext cx="1766551" cy="635278"/>
      </dsp:txXfrm>
    </dsp:sp>
    <dsp:sp modelId="{2312F877-AFC5-456E-8641-4858847F532B}">
      <dsp:nvSpPr>
        <dsp:cNvPr id="0" name=""/>
        <dsp:cNvSpPr/>
      </dsp:nvSpPr>
      <dsp:spPr>
        <a:xfrm>
          <a:off x="3611532" y="242506"/>
          <a:ext cx="3317826" cy="3317826"/>
        </a:xfrm>
        <a:custGeom>
          <a:avLst/>
          <a:gdLst/>
          <a:ahLst/>
          <a:cxnLst/>
          <a:rect l="0" t="0" r="0" b="0"/>
          <a:pathLst>
            <a:path>
              <a:moveTo>
                <a:pt x="2634988" y="317544"/>
              </a:moveTo>
              <a:arcTo wR="1658913" hR="1658913" stAng="18362536" swAng="9555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D7CA-7B89-4DD3-A4B2-61D28CD29098}">
      <dsp:nvSpPr>
        <dsp:cNvPr id="0" name=""/>
        <dsp:cNvSpPr/>
      </dsp:nvSpPr>
      <dsp:spPr>
        <a:xfrm>
          <a:off x="6048714" y="883071"/>
          <a:ext cx="1588437" cy="704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bg1"/>
              </a:solidFill>
            </a:rPr>
            <a:t>Obyekt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bg1"/>
              </a:solidFill>
            </a:rPr>
            <a:t>Miqyaslı FH</a:t>
          </a:r>
        </a:p>
      </dsp:txBody>
      <dsp:txXfrm>
        <a:off x="6083081" y="917438"/>
        <a:ext cx="1519703" cy="635278"/>
      </dsp:txXfrm>
    </dsp:sp>
    <dsp:sp modelId="{25FC02CC-E322-4C56-A92C-9EC92FA352E0}">
      <dsp:nvSpPr>
        <dsp:cNvPr id="0" name=""/>
        <dsp:cNvSpPr/>
      </dsp:nvSpPr>
      <dsp:spPr>
        <a:xfrm>
          <a:off x="3751360" y="446926"/>
          <a:ext cx="3317826" cy="3317826"/>
        </a:xfrm>
        <a:custGeom>
          <a:avLst/>
          <a:gdLst/>
          <a:ahLst/>
          <a:cxnLst/>
          <a:rect l="0" t="0" r="0" b="0"/>
          <a:pathLst>
            <a:path>
              <a:moveTo>
                <a:pt x="3237432" y="1148745"/>
              </a:moveTo>
              <a:arcTo wR="1658913" hR="1658913" stAng="20525368" swAng="18584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04E5E-01A4-4D54-9176-92F029823AFE}">
      <dsp:nvSpPr>
        <dsp:cNvPr id="0" name=""/>
        <dsp:cNvSpPr/>
      </dsp:nvSpPr>
      <dsp:spPr>
        <a:xfrm>
          <a:off x="6087764" y="2489606"/>
          <a:ext cx="1568724" cy="704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bg1"/>
              </a:solidFill>
            </a:rPr>
            <a:t>Yerli FH</a:t>
          </a:r>
        </a:p>
      </dsp:txBody>
      <dsp:txXfrm>
        <a:off x="6122131" y="2523973"/>
        <a:ext cx="1499990" cy="635278"/>
      </dsp:txXfrm>
    </dsp:sp>
    <dsp:sp modelId="{DDF99B94-35B7-40E2-BB39-F5297345506F}">
      <dsp:nvSpPr>
        <dsp:cNvPr id="0" name=""/>
        <dsp:cNvSpPr/>
      </dsp:nvSpPr>
      <dsp:spPr>
        <a:xfrm>
          <a:off x="3776552" y="353243"/>
          <a:ext cx="3317826" cy="3317826"/>
        </a:xfrm>
        <a:custGeom>
          <a:avLst/>
          <a:gdLst/>
          <a:ahLst/>
          <a:cxnLst/>
          <a:rect l="0" t="0" r="0" b="0"/>
          <a:pathLst>
            <a:path>
              <a:moveTo>
                <a:pt x="2820054" y="2843711"/>
              </a:moveTo>
              <a:arcTo wR="1658913" hR="1658913" stAng="2734666" swAng="9695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122ED-D010-4728-BFCB-60757894282A}">
      <dsp:nvSpPr>
        <dsp:cNvPr id="0" name=""/>
        <dsp:cNvSpPr/>
      </dsp:nvSpPr>
      <dsp:spPr>
        <a:xfrm>
          <a:off x="4654136" y="3319063"/>
          <a:ext cx="1562659" cy="704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bg1"/>
              </a:solidFill>
            </a:rPr>
            <a:t>Regional FH</a:t>
          </a:r>
        </a:p>
      </dsp:txBody>
      <dsp:txXfrm>
        <a:off x="4688503" y="3353430"/>
        <a:ext cx="1493925" cy="635278"/>
      </dsp:txXfrm>
    </dsp:sp>
    <dsp:sp modelId="{7061C415-5402-493F-A360-E6702F20496D}">
      <dsp:nvSpPr>
        <dsp:cNvPr id="0" name=""/>
        <dsp:cNvSpPr/>
      </dsp:nvSpPr>
      <dsp:spPr>
        <a:xfrm>
          <a:off x="3776552" y="353243"/>
          <a:ext cx="3317826" cy="3317826"/>
        </a:xfrm>
        <a:custGeom>
          <a:avLst/>
          <a:gdLst/>
          <a:ahLst/>
          <a:cxnLst/>
          <a:rect l="0" t="0" r="0" b="0"/>
          <a:pathLst>
            <a:path>
              <a:moveTo>
                <a:pt x="874588" y="3120702"/>
              </a:moveTo>
              <a:arcTo wR="1658913" hR="1658913" stAng="7092950" swAng="6911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CAD70-6A40-4794-8AFF-44307181AF5D}">
      <dsp:nvSpPr>
        <dsp:cNvPr id="0" name=""/>
        <dsp:cNvSpPr/>
      </dsp:nvSpPr>
      <dsp:spPr>
        <a:xfrm>
          <a:off x="3166352" y="2397532"/>
          <a:ext cx="1664903" cy="888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bg1"/>
              </a:solidFill>
            </a:rPr>
            <a:t>Dövlət əhəmiyyətliFH</a:t>
          </a:r>
        </a:p>
      </dsp:txBody>
      <dsp:txXfrm>
        <a:off x="3209708" y="2440888"/>
        <a:ext cx="1578191" cy="801449"/>
      </dsp:txXfrm>
    </dsp:sp>
    <dsp:sp modelId="{D6A7C5FF-568E-48BF-BD33-A86089A9190C}">
      <dsp:nvSpPr>
        <dsp:cNvPr id="0" name=""/>
        <dsp:cNvSpPr/>
      </dsp:nvSpPr>
      <dsp:spPr>
        <a:xfrm>
          <a:off x="3789617" y="412760"/>
          <a:ext cx="3317826" cy="3317826"/>
        </a:xfrm>
        <a:custGeom>
          <a:avLst/>
          <a:gdLst/>
          <a:ahLst/>
          <a:cxnLst/>
          <a:rect l="0" t="0" r="0" b="0"/>
          <a:pathLst>
            <a:path>
              <a:moveTo>
                <a:pt x="31187" y="1979074"/>
              </a:moveTo>
              <a:arcTo wR="1658913" hR="1658913" stAng="10132345" swAng="11858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864E2-EAA7-43C1-87BF-2CA37810FDF5}">
      <dsp:nvSpPr>
        <dsp:cNvPr id="0" name=""/>
        <dsp:cNvSpPr/>
      </dsp:nvSpPr>
      <dsp:spPr>
        <a:xfrm>
          <a:off x="3047039" y="1112790"/>
          <a:ext cx="1689500" cy="704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bg1"/>
              </a:solidFill>
            </a:rPr>
            <a:t>Qlobal FH</a:t>
          </a:r>
        </a:p>
      </dsp:txBody>
      <dsp:txXfrm>
        <a:off x="3081406" y="1147157"/>
        <a:ext cx="1620766" cy="635278"/>
      </dsp:txXfrm>
    </dsp:sp>
    <dsp:sp modelId="{6E4D1EE7-1CC2-41F0-AFE4-A578B6936F57}">
      <dsp:nvSpPr>
        <dsp:cNvPr id="0" name=""/>
        <dsp:cNvSpPr/>
      </dsp:nvSpPr>
      <dsp:spPr>
        <a:xfrm>
          <a:off x="3835907" y="297856"/>
          <a:ext cx="3317826" cy="3317826"/>
        </a:xfrm>
        <a:custGeom>
          <a:avLst/>
          <a:gdLst/>
          <a:ahLst/>
          <a:cxnLst/>
          <a:rect l="0" t="0" r="0" b="0"/>
          <a:pathLst>
            <a:path>
              <a:moveTo>
                <a:pt x="233450" y="810355"/>
              </a:moveTo>
              <a:arcTo wR="1658913" hR="1658913" stAng="12645884" swAng="108573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72319-FD52-4A22-89F9-FE2BF4AAEE81}">
      <dsp:nvSpPr>
        <dsp:cNvPr id="0" name=""/>
        <dsp:cNvSpPr/>
      </dsp:nvSpPr>
      <dsp:spPr>
        <a:xfrm>
          <a:off x="0" y="504337"/>
          <a:ext cx="651033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9FA2D-4483-443C-B34C-7E4562A1B6A5}">
      <dsp:nvSpPr>
        <dsp:cNvPr id="0" name=""/>
        <dsp:cNvSpPr/>
      </dsp:nvSpPr>
      <dsp:spPr>
        <a:xfrm>
          <a:off x="325516" y="32017"/>
          <a:ext cx="455723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253" tIns="0" rIns="1722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800" kern="1200" dirty="0">
              <a:solidFill>
                <a:schemeClr val="bg1"/>
              </a:solidFill>
            </a:rPr>
            <a:t>GEOLOJİ</a:t>
          </a:r>
        </a:p>
      </dsp:txBody>
      <dsp:txXfrm>
        <a:off x="371630" y="78131"/>
        <a:ext cx="4465007" cy="852412"/>
      </dsp:txXfrm>
    </dsp:sp>
    <dsp:sp modelId="{97DAFDA9-5696-439E-8ED2-ACE46CB17411}">
      <dsp:nvSpPr>
        <dsp:cNvPr id="0" name=""/>
        <dsp:cNvSpPr/>
      </dsp:nvSpPr>
      <dsp:spPr>
        <a:xfrm>
          <a:off x="0" y="1955857"/>
          <a:ext cx="651033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03D15-F5DA-4FD5-B913-A7773EF9CB48}">
      <dsp:nvSpPr>
        <dsp:cNvPr id="0" name=""/>
        <dsp:cNvSpPr/>
      </dsp:nvSpPr>
      <dsp:spPr>
        <a:xfrm>
          <a:off x="335243" y="1454357"/>
          <a:ext cx="455723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253" tIns="0" rIns="1722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200" kern="1200" dirty="0">
              <a:solidFill>
                <a:schemeClr val="bg1"/>
              </a:solidFill>
            </a:rPr>
            <a:t>METEOROLOJİ</a:t>
          </a:r>
        </a:p>
      </dsp:txBody>
      <dsp:txXfrm>
        <a:off x="381357" y="1500471"/>
        <a:ext cx="4465007" cy="852412"/>
      </dsp:txXfrm>
    </dsp:sp>
    <dsp:sp modelId="{46D58B02-3E93-4DC3-B501-54527C1D47EE}">
      <dsp:nvSpPr>
        <dsp:cNvPr id="0" name=""/>
        <dsp:cNvSpPr/>
      </dsp:nvSpPr>
      <dsp:spPr>
        <a:xfrm>
          <a:off x="0" y="3407377"/>
          <a:ext cx="651033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C151-5A03-4FE3-AB6C-B413EADD7E80}">
      <dsp:nvSpPr>
        <dsp:cNvPr id="0" name=""/>
        <dsp:cNvSpPr/>
      </dsp:nvSpPr>
      <dsp:spPr>
        <a:xfrm>
          <a:off x="325516" y="2935057"/>
          <a:ext cx="455723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253" tIns="0" rIns="1722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3200" kern="1200" dirty="0">
              <a:solidFill>
                <a:schemeClr val="bg1"/>
              </a:solidFill>
            </a:rPr>
            <a:t>HİDROLOJİ</a:t>
          </a:r>
        </a:p>
      </dsp:txBody>
      <dsp:txXfrm>
        <a:off x="371630" y="2981171"/>
        <a:ext cx="4465007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788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6109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828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40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8250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0136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5108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0032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0633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1002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292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79447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9484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5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42244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53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503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3EF5-478F-44F6-AF01-5C33B5CC200D}" type="datetimeFigureOut">
              <a:rPr lang="az-Latn-AZ" smtClean="0"/>
              <a:t>02.10.2023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A042-4B98-4BFD-BCDA-C417CD2DF8A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9153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e-derslik.edu.az/books/238/assets/img/samples/unit-3/page13/1.jp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D2-2D88-796E-58C9-7A8397BB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az-Latn-AZ" sz="2800" dirty="0"/>
              <a:t>Mülki Mudafiə</a:t>
            </a:r>
            <a:br>
              <a:rPr lang="az-Latn-AZ" sz="2800" dirty="0"/>
            </a:br>
            <a:r>
              <a:rPr lang="az-Latn-AZ" sz="2800" dirty="0"/>
              <a:t>Fövqəladə hallar və onların təsnifatı</a:t>
            </a:r>
          </a:p>
        </p:txBody>
      </p:sp>
    </p:spTree>
    <p:extLst>
      <p:ext uri="{BB962C8B-B14F-4D97-AF65-F5344CB8AC3E}">
        <p14:creationId xmlns:p14="http://schemas.microsoft.com/office/powerpoint/2010/main" val="69212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üclü dolu və qasırğa Göyçaya böyük ziyan vurub">
            <a:extLst>
              <a:ext uri="{FF2B5EF4-FFF2-40B4-BE49-F238E27FC236}">
                <a16:creationId xmlns:a16="http://schemas.microsoft.com/office/drawing/2014/main" id="{5D905096-10DE-C939-497D-F3E82F4A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51" y="238754"/>
            <a:ext cx="6395050" cy="287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ərbaycan rayonunu qasırğa və dolu vurdu - VİDEO">
            <a:extLst>
              <a:ext uri="{FF2B5EF4-FFF2-40B4-BE49-F238E27FC236}">
                <a16:creationId xmlns:a16="http://schemas.microsoft.com/office/drawing/2014/main" id="{CDDD0118-53F4-584F-D06E-3C3E8B8C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8754"/>
            <a:ext cx="5796951" cy="28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A84FBE7-AAB9-FCE6-093E-EDB0689A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731"/>
            <a:ext cx="5796950" cy="37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üclü qar ABŞ-da ən azı 10 nəfərin ölümünə səbəb olub - FOTO">
            <a:extLst>
              <a:ext uri="{FF2B5EF4-FFF2-40B4-BE49-F238E27FC236}">
                <a16:creationId xmlns:a16="http://schemas.microsoft.com/office/drawing/2014/main" id="{E26CB67B-A7DF-4808-CFDD-BC806F63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50" y="3117731"/>
            <a:ext cx="6395050" cy="38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4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Discover the Future Tsunami that Could Destroy the US East Coast - AZ  Animals">
            <a:extLst>
              <a:ext uri="{FF2B5EF4-FFF2-40B4-BE49-F238E27FC236}">
                <a16:creationId xmlns:a16="http://schemas.microsoft.com/office/drawing/2014/main" id="{82EA93A9-1E3B-C81F-AFCA-47A134F5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F910E-D326-D0CE-3A3A-B2E80739E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42336" y="92733"/>
            <a:ext cx="10532853" cy="270869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az-Latn-AZ" sz="3200" dirty="0">
                <a:solidFill>
                  <a:schemeClr val="bg1"/>
                </a:solidFill>
              </a:rPr>
              <a:t>idroloji fövqəladə hadisələr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az-Latn-AZ" sz="3200" dirty="0">
              <a:solidFill>
                <a:schemeClr val="bg1"/>
              </a:solidFill>
            </a:endParaRPr>
          </a:p>
          <a:p>
            <a:r>
              <a:rPr lang="az-Latn-AZ" sz="3200" dirty="0">
                <a:solidFill>
                  <a:schemeClr val="bg1"/>
                </a:solidFill>
              </a:rPr>
              <a:t>1)Su hövzələrinindaşması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2)</a:t>
            </a:r>
            <a:r>
              <a:rPr lang="az-Latn-AZ" sz="3200" dirty="0">
                <a:solidFill>
                  <a:schemeClr val="bg1"/>
                </a:solidFill>
              </a:rPr>
              <a:t>suyun səviyyəsinin qalxması(daşqınlar) və enməsi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3)</a:t>
            </a:r>
            <a:r>
              <a:rPr lang="az-Latn-AZ" sz="3200" dirty="0">
                <a:solidFill>
                  <a:schemeClr val="bg1"/>
                </a:solidFill>
              </a:rPr>
              <a:t>yeraltı suların səviyyəsinin qalxması(subasma).</a:t>
            </a:r>
          </a:p>
          <a:p>
            <a:endParaRPr lang="az-Latn-AZ" sz="2800" dirty="0"/>
          </a:p>
        </p:txBody>
      </p:sp>
      <p:sp>
        <p:nvSpPr>
          <p:cNvPr id="9" name="AutoShape 2" descr="Tsunami News - SciTechDaily">
            <a:extLst>
              <a:ext uri="{FF2B5EF4-FFF2-40B4-BE49-F238E27FC236}">
                <a16:creationId xmlns:a16="http://schemas.microsoft.com/office/drawing/2014/main" id="{D057BFBE-48D3-575A-53B3-C0F0515FD9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10" name="AutoShape 4" descr="Tsunami News - SciTechDaily">
            <a:extLst>
              <a:ext uri="{FF2B5EF4-FFF2-40B4-BE49-F238E27FC236}">
                <a16:creationId xmlns:a16="http://schemas.microsoft.com/office/drawing/2014/main" id="{C6752D78-774C-5070-A4E2-5A179D03C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11" name="AutoShape 6" descr="Tsunami News - SciTechDaily">
            <a:extLst>
              <a:ext uri="{FF2B5EF4-FFF2-40B4-BE49-F238E27FC236}">
                <a16:creationId xmlns:a16="http://schemas.microsoft.com/office/drawing/2014/main" id="{E8E8AFA0-6490-90DE-8789-F5225A16D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431" y="3581399"/>
            <a:ext cx="9575320" cy="366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0880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F603D-CA22-2A41-7DC8-0AD0735F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898" y="1785667"/>
            <a:ext cx="4114800" cy="5606209"/>
          </a:xfrm>
        </p:spPr>
        <p:txBody>
          <a:bodyPr>
            <a:normAutofit/>
          </a:bodyPr>
          <a:lstStyle/>
          <a:p>
            <a:r>
              <a:rPr lang="en-US" sz="2400" dirty="0"/>
              <a:t>TEX</a:t>
            </a:r>
            <a:r>
              <a:rPr lang="az-Latn-AZ" sz="2400" dirty="0"/>
              <a:t>NOGEN xarakterli FH</a:t>
            </a:r>
            <a:r>
              <a:rPr lang="en-US" sz="2400" dirty="0"/>
              <a:t>:</a:t>
            </a:r>
            <a:endParaRPr lang="az-Latn-AZ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1800" dirty="0"/>
              <a:t>Binaların çökməsi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1800" dirty="0"/>
              <a:t>Radioaktiv maddələrin yayılması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1800" dirty="0"/>
              <a:t>Kimyəvi təhlükəli obyektlerin ətrafa yayılması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1800" dirty="0"/>
              <a:t>Nəqliyyatda baş vermiş qəzalar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1800" dirty="0"/>
              <a:t>İnsan itkiləri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1800" dirty="0"/>
              <a:t>Elektron qurğularda baş verən qəzalar</a:t>
            </a: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D680C8-4112-DD4C-C46F-718F0BDC0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6510337" cy="301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kara'da istinat duvarı çökmesi nedeniyle binalar tahliye edildi!">
            <a:extLst>
              <a:ext uri="{FF2B5EF4-FFF2-40B4-BE49-F238E27FC236}">
                <a16:creationId xmlns:a16="http://schemas.microsoft.com/office/drawing/2014/main" id="{E4462A07-1C4F-8D2D-4C6A-D36FAA0A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2837309"/>
            <a:ext cx="6510337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3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CD9E70-F345-2BEC-5F24-41477C4F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8" y="80512"/>
            <a:ext cx="8610599" cy="1303867"/>
          </a:xfrm>
        </p:spPr>
        <p:txBody>
          <a:bodyPr>
            <a:normAutofit/>
          </a:bodyPr>
          <a:lstStyle/>
          <a:p>
            <a:pPr algn="l"/>
            <a:r>
              <a:rPr lang="az-Latn-AZ" sz="2800" dirty="0"/>
              <a:t>Bioloji fövqəladə hadisələr</a:t>
            </a:r>
            <a:r>
              <a:rPr lang="en-US" sz="2800" dirty="0"/>
              <a:t>:</a:t>
            </a:r>
            <a:endParaRPr lang="az-Latn-AZ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8DAE6-4402-713A-2142-F76F3EA8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215" y="1403388"/>
            <a:ext cx="3456432" cy="617320"/>
          </a:xfrm>
        </p:spPr>
        <p:txBody>
          <a:bodyPr/>
          <a:lstStyle/>
          <a:p>
            <a:r>
              <a:rPr lang="az-Latn-AZ" dirty="0"/>
              <a:t>Epidemiya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353B63-F235-76A9-C1E7-DE1E70D341A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1558" y="2020708"/>
            <a:ext cx="3618781" cy="4078205"/>
          </a:xfrm>
        </p:spPr>
        <p:txBody>
          <a:bodyPr>
            <a:normAutofit/>
          </a:bodyPr>
          <a:lstStyle/>
          <a:p>
            <a:r>
              <a:rPr lang="az-Latn-AZ" sz="1600" dirty="0"/>
              <a:t>Hər hansı yoluxucu xəstəliyin insanlar arasında kütləvi şəkildə yayilmasıdır.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926EFD-9F6A-A677-971E-7395C0FD8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50898" y="1441047"/>
            <a:ext cx="3696716" cy="626534"/>
          </a:xfrm>
        </p:spPr>
        <p:txBody>
          <a:bodyPr/>
          <a:lstStyle/>
          <a:p>
            <a:r>
              <a:rPr lang="az-Latn-AZ" dirty="0"/>
              <a:t>Epizotiya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5921C9-6529-2C97-804E-B1AA99D8D7B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50898" y="2172448"/>
            <a:ext cx="3794754" cy="4046236"/>
          </a:xfrm>
        </p:spPr>
        <p:txBody>
          <a:bodyPr/>
          <a:lstStyle/>
          <a:p>
            <a:r>
              <a:rPr lang="az-Latn-AZ" dirty="0"/>
              <a:t>Böyük bir ərazidə çoxsaylı kənd təsərrüfatı heyvanları arasında yoluxucu və infeksion xəstəliklərin yayılmasıdır.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3096DE-09DD-9C8A-3157-0323BF1FC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801" y="1545914"/>
            <a:ext cx="3456432" cy="626534"/>
          </a:xfrm>
        </p:spPr>
        <p:txBody>
          <a:bodyPr/>
          <a:lstStyle/>
          <a:p>
            <a:r>
              <a:rPr lang="az-Latn-AZ" dirty="0"/>
              <a:t>Epifitotiya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9EC89-17DE-90C8-E523-9BEDC571676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09555" y="2172448"/>
            <a:ext cx="3598678" cy="4046236"/>
          </a:xfrm>
        </p:spPr>
        <p:txBody>
          <a:bodyPr/>
          <a:lstStyle/>
          <a:p>
            <a:r>
              <a:rPr lang="az-Latn-AZ" dirty="0"/>
              <a:t>Kənd təsərrüfatı bitkilərində yoluxucu xəstıliklərin yayılması və ziyanverici təsirə məruz qalmasıdır.</a:t>
            </a:r>
          </a:p>
        </p:txBody>
      </p:sp>
      <p:pic>
        <p:nvPicPr>
          <p:cNvPr id="4098" name="Picture 2" descr="Azərbaycanda epidemiya əleyhinə rejimi pozanlar cərimələnəcək | Report.az">
            <a:extLst>
              <a:ext uri="{FF2B5EF4-FFF2-40B4-BE49-F238E27FC236}">
                <a16:creationId xmlns:a16="http://schemas.microsoft.com/office/drawing/2014/main" id="{DF40C0AD-5330-BBCD-1970-D02FAF51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" y="2906214"/>
            <a:ext cx="3164721" cy="343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Эпизоотия: определение, виды, отличие от энзоотии и панзоотии">
            <a:extLst>
              <a:ext uri="{FF2B5EF4-FFF2-40B4-BE49-F238E27FC236}">
                <a16:creationId xmlns:a16="http://schemas.microsoft.com/office/drawing/2014/main" id="{270518CF-07E5-48C8-7308-41174032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39" y="2906214"/>
            <a:ext cx="3794754" cy="343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Эпифитотия ржавчины на груше в Подмосковье и способы ее ограничения •  Garden Modern">
            <a:extLst>
              <a:ext uri="{FF2B5EF4-FFF2-40B4-BE49-F238E27FC236}">
                <a16:creationId xmlns:a16="http://schemas.microsoft.com/office/drawing/2014/main" id="{D6B74FF8-143F-FC42-3798-EDF8FBA3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54" y="2855649"/>
            <a:ext cx="4272679" cy="34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7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A3271640-385A-F8FC-EC3D-2D8959C2E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057" y="1319841"/>
            <a:ext cx="9448800" cy="4097547"/>
          </a:xfrm>
        </p:spPr>
        <p:txBody>
          <a:bodyPr>
            <a:normAutofit/>
          </a:bodyPr>
          <a:lstStyle/>
          <a:p>
            <a:r>
              <a:rPr lang="az-Latn-AZ" sz="2400" dirty="0"/>
              <a:t>Ekoloji xarakterli Fövqəladə halların 4 növü var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/>
              <a:t>Atmosferin(mühitin) tərkibi və xassələrin dəyişməsi ilə əlaqədar.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/>
              <a:t>Hidrosferin(su tərkibinin) dəyişməsi ilə əlaqədar.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/>
              <a:t>Yerin(torpağın və yer səthinin) dəyişməsi ilə əlaqədar.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/>
              <a:t>Biosferin dəyişməsi ilə əlaqədar.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endParaRPr lang="az-Latn-AZ" sz="2400" dirty="0"/>
          </a:p>
          <a:p>
            <a:pPr marL="457200" indent="-457200">
              <a:buFont typeface="+mj-lt"/>
              <a:buAutoNum type="arabicParenR"/>
            </a:pPr>
            <a:endParaRPr lang="az-Latn-AZ" sz="2400" dirty="0"/>
          </a:p>
        </p:txBody>
      </p:sp>
    </p:spTree>
    <p:extLst>
      <p:ext uri="{BB962C8B-B14F-4D97-AF65-F5344CB8AC3E}">
        <p14:creationId xmlns:p14="http://schemas.microsoft.com/office/powerpoint/2010/main" val="159652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E018-DFE1-6AB8-FE32-645B0B05BB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41388"/>
            <a:ext cx="10490200" cy="4683125"/>
          </a:xfrm>
        </p:spPr>
        <p:txBody>
          <a:bodyPr>
            <a:normAutofit/>
          </a:bodyPr>
          <a:lstStyle/>
          <a:p>
            <a:pPr algn="l"/>
            <a:r>
              <a:rPr lang="az-Latn-AZ" sz="2800" dirty="0"/>
              <a:t>Sosial-İqtisadi Fövqəladə hadisələr</a:t>
            </a:r>
            <a:r>
              <a:rPr lang="en-US" sz="2800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az-Latn-AZ" sz="2800" dirty="0"/>
              <a:t>Hərbi toqquşmalar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az-Latn-AZ" sz="2800" dirty="0"/>
              <a:t>Milli və dini zəmində olan münaqişələr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az-Latn-AZ" sz="2800" dirty="0"/>
              <a:t>Acliq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az-Latn-AZ" sz="2800" dirty="0"/>
              <a:t>Terror aktları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az-Latn-AZ" sz="2800" dirty="0"/>
              <a:t>Tüğyan edən cinayətkarlıq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az-Latn-AZ" sz="2800" dirty="0"/>
              <a:t>Kütləvi iğtişaşlar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az-Latn-AZ" sz="2800" dirty="0"/>
              <a:t>Yanğınların törədilməsi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az-Latn-AZ" sz="2800" dirty="0"/>
          </a:p>
        </p:txBody>
      </p:sp>
    </p:spTree>
    <p:extLst>
      <p:ext uri="{BB962C8B-B14F-4D97-AF65-F5344CB8AC3E}">
        <p14:creationId xmlns:p14="http://schemas.microsoft.com/office/powerpoint/2010/main" val="3905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3C0231-8C0E-0177-B329-6973D951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60851"/>
            <a:ext cx="11225277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/>
            <a:r>
              <a:rPr lang="az-Latn-AZ" sz="2400" b="0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Episentr(zəlzələ mərkəzi )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</a:t>
            </a:r>
            <a:endParaRPr lang="az-Latn-AZ" sz="2400" b="0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az-Latn-AZ" sz="2400" b="0" i="0" dirty="0">
                <a:effectLst/>
                <a:latin typeface="Segoe UI" panose="020B0502040204020203" pitchFamily="34" charset="0"/>
              </a:rPr>
              <a:t>— Yer səthində yerləşir;</a:t>
            </a:r>
            <a:br>
              <a:rPr lang="az-Latn-AZ" sz="2400" b="0" i="0" dirty="0">
                <a:effectLst/>
                <a:latin typeface="Segoe UI" panose="020B0502040204020203" pitchFamily="34" charset="0"/>
              </a:rPr>
            </a:br>
            <a:r>
              <a:rPr lang="az-Latn-AZ" sz="2400" b="0" i="0" dirty="0">
                <a:effectLst/>
                <a:latin typeface="Segoe UI" panose="020B0502040204020203" pitchFamily="34" charset="0"/>
              </a:rPr>
              <a:t>— zəlzələ ocağında yaranan dalğalar bura çatmaq üçün ən qısa məsafəni qət edir;</a:t>
            </a:r>
            <a:br>
              <a:rPr lang="az-Latn-AZ" sz="2400" b="0" i="0" dirty="0">
                <a:effectLst/>
                <a:latin typeface="Segoe UI" panose="020B0502040204020203" pitchFamily="34" charset="0"/>
              </a:rPr>
            </a:br>
            <a:r>
              <a:rPr lang="az-Latn-AZ" sz="2400" b="0" i="0" dirty="0">
                <a:effectLst/>
                <a:latin typeface="Segoe UI" panose="020B0502040204020203" pitchFamily="34" charset="0"/>
              </a:rPr>
              <a:t>— ən güclü təkanlar burada müşahidə olunur</a:t>
            </a:r>
            <a:r>
              <a:rPr lang="az-Latn-AZ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defTabSz="914400"/>
            <a:r>
              <a:rPr lang="az-Latn-AZ" altLang="az-Latn-AZ" sz="2400" b="1" dirty="0">
                <a:solidFill>
                  <a:srgbClr val="A323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Hiposentr</a:t>
            </a:r>
            <a:r>
              <a:rPr lang="az-Latn-AZ" altLang="az-Latn-AZ" sz="2400" dirty="0">
                <a:solidFill>
                  <a:srgbClr val="A323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(zəlzələ ocağı):</a:t>
            </a:r>
            <a:endParaRPr lang="az-Latn-AZ" altLang="az-Latn-AZ" sz="2400" dirty="0">
              <a:solidFill>
                <a:srgbClr val="2C3E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z-Latn-AZ" altLang="az-Latn-AZ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– Yerin daxilində yerləşir;</a:t>
            </a:r>
            <a:br>
              <a:rPr kumimoji="0" lang="az-Latn-AZ" altLang="az-Latn-AZ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az-Latn-AZ" altLang="az-Latn-AZ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– Yerin dərinliklərində toplanan güc süxurları hərəkətə gətirir;</a:t>
            </a:r>
            <a:br>
              <a:rPr kumimoji="0" lang="az-Latn-AZ" altLang="az-Latn-AZ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az-Latn-AZ" altLang="az-Latn-AZ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– zəlzələ ocağından hər tərəfə seysmik dalğalar yayılır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hlinkClick r:id="rId2"/>
            <a:extLst>
              <a:ext uri="{FF2B5EF4-FFF2-40B4-BE49-F238E27FC236}">
                <a16:creationId xmlns:a16="http://schemas.microsoft.com/office/drawing/2014/main" id="{1C35EC7E-0B28-E7DA-8BF6-3FD4B243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58" y="1811548"/>
            <a:ext cx="4730151" cy="40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ğrafiya 6-cı sinif">
            <a:extLst>
              <a:ext uri="{FF2B5EF4-FFF2-40B4-BE49-F238E27FC236}">
                <a16:creationId xmlns:a16="http://schemas.microsoft.com/office/drawing/2014/main" id="{C9C17367-79A8-3498-9E0A-8FD2AA74AB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32" y="957532"/>
            <a:ext cx="8945592" cy="50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3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697FB-67B2-6FB9-860C-04892C60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901" y="334321"/>
            <a:ext cx="10490200" cy="4753245"/>
          </a:xfrm>
        </p:spPr>
        <p:txBody>
          <a:bodyPr>
            <a:normAutofit/>
          </a:bodyPr>
          <a:lstStyle/>
          <a:p>
            <a:pPr algn="l"/>
            <a:r>
              <a:rPr lang="az-Latn-AZ" sz="2400" dirty="0">
                <a:solidFill>
                  <a:schemeClr val="tx1"/>
                </a:solidFill>
              </a:rPr>
              <a:t>Azərbaycan ərazisində baş vermiş terror aktları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1994</a:t>
            </a:r>
            <a:r>
              <a:rPr lang="az-Latn-AZ" sz="2400" dirty="0">
                <a:solidFill>
                  <a:schemeClr val="tx1"/>
                </a:solidFill>
              </a:rPr>
              <a:t>-cü il 19 martda </a:t>
            </a:r>
            <a:r>
              <a:rPr lang="en-US" sz="2400" dirty="0">
                <a:solidFill>
                  <a:schemeClr val="tx1"/>
                </a:solidFill>
              </a:rPr>
              <a:t>“20 </a:t>
            </a:r>
            <a:r>
              <a:rPr lang="en-US" sz="2400" dirty="0" err="1">
                <a:solidFill>
                  <a:schemeClr val="tx1"/>
                </a:solidFill>
              </a:rPr>
              <a:t>Yanvar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az-Latn-AZ" sz="2400" dirty="0">
                <a:solidFill>
                  <a:schemeClr val="tx1"/>
                </a:solidFill>
              </a:rPr>
              <a:t>stansiyasında baş vermiş partlayış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az-Latn-AZ" sz="2400" dirty="0">
                <a:solidFill>
                  <a:schemeClr val="tx1"/>
                </a:solidFill>
              </a:rPr>
              <a:t>1990-cı il 18 fevralda 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az-Latn-AZ" sz="2400" dirty="0">
                <a:solidFill>
                  <a:schemeClr val="tx1"/>
                </a:solidFill>
              </a:rPr>
              <a:t>Şuşa-Bakı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az-Latn-AZ" sz="2400" dirty="0">
                <a:solidFill>
                  <a:schemeClr val="tx1"/>
                </a:solidFill>
              </a:rPr>
              <a:t> sərnişin avtobusunun partladılması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az-Latn-AZ" sz="2400" dirty="0">
                <a:solidFill>
                  <a:schemeClr val="tx1"/>
                </a:solidFill>
              </a:rPr>
              <a:t>1990-cı il 11 iyulda 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az-Latn-AZ" sz="2400" dirty="0">
                <a:solidFill>
                  <a:schemeClr val="tx1"/>
                </a:solidFill>
              </a:rPr>
              <a:t>Tərtər-Kəlbəcər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az-Latn-AZ" sz="2400" dirty="0">
                <a:solidFill>
                  <a:schemeClr val="tx1"/>
                </a:solidFill>
              </a:rPr>
              <a:t> marşrutu ilə hərəkət edən avtobusun partladılması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az-Latn-AZ" sz="2400" dirty="0">
                <a:solidFill>
                  <a:schemeClr val="tx1"/>
                </a:solidFill>
              </a:rPr>
              <a:t>1990-cı il 10 avqustda 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az-Latn-AZ" sz="2400" dirty="0">
                <a:solidFill>
                  <a:schemeClr val="tx1"/>
                </a:solidFill>
              </a:rPr>
              <a:t>Tiblisi-Ağdam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az-Latn-AZ" sz="2400" dirty="0">
                <a:solidFill>
                  <a:schemeClr val="tx1"/>
                </a:solidFill>
              </a:rPr>
              <a:t> marşrutu ilə hərəkət edən avtobusun partadəlması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az-Latn-AZ" sz="2400" dirty="0">
                <a:solidFill>
                  <a:schemeClr val="tx1"/>
                </a:solidFill>
              </a:rPr>
              <a:t>1990-cı il 30 noyabrda Xankəndi hava limanı yaxınlığında sərnişin avtobusunun partladılması.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az-Latn-AZ" sz="2400" dirty="0">
                <a:solidFill>
                  <a:schemeClr val="tx1"/>
                </a:solidFill>
              </a:rPr>
              <a:t>1994-cü il 3 iyulda 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az-Latn-AZ" sz="2400" dirty="0">
                <a:solidFill>
                  <a:schemeClr val="tx1"/>
                </a:solidFill>
              </a:rPr>
              <a:t>Gənclik</a:t>
            </a:r>
            <a:r>
              <a:rPr lang="en-US" sz="2400" dirty="0">
                <a:solidFill>
                  <a:schemeClr val="tx1"/>
                </a:solidFill>
              </a:rPr>
              <a:t>” </a:t>
            </a:r>
            <a:r>
              <a:rPr lang="az-Latn-AZ" sz="2400" dirty="0">
                <a:solidFill>
                  <a:schemeClr val="tx1"/>
                </a:solidFill>
              </a:rPr>
              <a:t>və</a:t>
            </a:r>
            <a:r>
              <a:rPr lang="en-US" sz="2400" dirty="0">
                <a:solidFill>
                  <a:schemeClr val="tx1"/>
                </a:solidFill>
              </a:rPr>
              <a:t> “</a:t>
            </a:r>
            <a:r>
              <a:rPr lang="az-Latn-AZ" sz="2400" dirty="0">
                <a:solidFill>
                  <a:schemeClr val="tx1"/>
                </a:solidFill>
              </a:rPr>
              <a:t>28 May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az-Latn-AZ" sz="2400" dirty="0">
                <a:solidFill>
                  <a:schemeClr val="tx1"/>
                </a:solidFill>
              </a:rPr>
              <a:t> stansiyaları arasında baş verən partlayış.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az-Latn-A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7BCFC3-83FC-DAB9-6F0A-E674DDA2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32" y="395591"/>
            <a:ext cx="10820400" cy="1600200"/>
          </a:xfrm>
        </p:spPr>
        <p:txBody>
          <a:bodyPr>
            <a:normAutofit/>
          </a:bodyPr>
          <a:lstStyle/>
          <a:p>
            <a:r>
              <a:rPr lang="az-Latn-AZ" sz="2800" cap="none" dirty="0"/>
              <a:t>Fövqəladə Hadisə-insan tələfatına</a:t>
            </a:r>
            <a:r>
              <a:rPr lang="en-US" sz="2800" cap="none" dirty="0"/>
              <a:t>,</a:t>
            </a:r>
            <a:r>
              <a:rPr lang="az-Latn-AZ" sz="2800" cap="none" dirty="0"/>
              <a:t>insanların səhhətinə və ya ətraf mühitə ziyan vurulmasına</a:t>
            </a:r>
            <a:r>
              <a:rPr lang="en-US" sz="2800" cap="none" dirty="0"/>
              <a:t>,</a:t>
            </a:r>
            <a:r>
              <a:rPr lang="az-Latn-AZ" sz="2800" cap="none" dirty="0"/>
              <a:t>əhəmiyyətli maddi itkilərə səbəb ola biləcək hadisələrdir.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2643B0-91CF-07EE-AA21-A0015EF02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168" y="2083339"/>
            <a:ext cx="10977664" cy="3094485"/>
          </a:xfrm>
        </p:spPr>
        <p:txBody>
          <a:bodyPr>
            <a:noAutofit/>
          </a:bodyPr>
          <a:lstStyle/>
          <a:p>
            <a:r>
              <a:rPr lang="az-Latn-AZ" sz="2800" dirty="0"/>
              <a:t>Ümumi olaraq fövqəladə halları iki yerə ayıra bilərik</a:t>
            </a:r>
            <a:r>
              <a:rPr lang="en-US" sz="2800" dirty="0"/>
              <a:t>:</a:t>
            </a:r>
          </a:p>
          <a:p>
            <a:r>
              <a:rPr lang="en-US" sz="2800" dirty="0"/>
              <a:t>1)M</a:t>
            </a:r>
            <a:r>
              <a:rPr lang="az-Latn-AZ" sz="2800" dirty="0"/>
              <a:t>ünaqişəli</a:t>
            </a:r>
            <a:r>
              <a:rPr lang="en-US" sz="2800" dirty="0"/>
              <a:t>;</a:t>
            </a:r>
          </a:p>
          <a:p>
            <a:r>
              <a:rPr lang="en-US" sz="2800" dirty="0"/>
              <a:t>1)</a:t>
            </a:r>
            <a:r>
              <a:rPr lang="az-Latn-AZ" sz="2800" dirty="0"/>
              <a:t>Münaqişəsiz</a:t>
            </a:r>
          </a:p>
          <a:p>
            <a:r>
              <a:rPr lang="az-Latn-AZ" sz="2800" dirty="0">
                <a:solidFill>
                  <a:schemeClr val="accent1">
                    <a:lumMod val="75000"/>
                  </a:schemeClr>
                </a:solidFill>
              </a:rPr>
              <a:t>Münaqişəli FH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az-Latn-AZ" sz="2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Münaqişəsiz FH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az-Latn-AZ" sz="2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z-Latn-AZ" sz="2800" dirty="0"/>
              <a:t>Hərbi toqquşmalar</a:t>
            </a:r>
            <a:r>
              <a:rPr lang="en-US" sz="2800" dirty="0"/>
              <a:t>;                                                 </a:t>
            </a:r>
            <a:r>
              <a:rPr lang="az-Latn-AZ" sz="2800" dirty="0"/>
              <a:t>Tibbi</a:t>
            </a:r>
            <a:r>
              <a:rPr lang="en-US" sz="2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z-Latn-AZ" sz="2800" dirty="0"/>
              <a:t>Siyasi mubarizələr</a:t>
            </a:r>
            <a:r>
              <a:rPr lang="en-US" sz="2800" dirty="0"/>
              <a:t>;</a:t>
            </a:r>
            <a:r>
              <a:rPr lang="az-Latn-AZ" sz="2800" dirty="0"/>
              <a:t>                                                    Ekoloji</a:t>
            </a:r>
            <a:r>
              <a:rPr lang="en-US" sz="2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z-Latn-AZ" sz="2800" dirty="0"/>
              <a:t>Milli və dini zəmində olan münaqişələr</a:t>
            </a:r>
            <a:r>
              <a:rPr lang="en-US" sz="2800" dirty="0"/>
              <a:t>;</a:t>
            </a:r>
            <a:r>
              <a:rPr lang="az-Latn-AZ" sz="2800" dirty="0"/>
              <a:t>                  Texnogen xarakterli</a:t>
            </a:r>
            <a:r>
              <a:rPr lang="en-US" sz="2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</a:t>
            </a:r>
            <a:r>
              <a:rPr lang="az-Latn-AZ" sz="2800" dirty="0"/>
              <a:t>errorizm</a:t>
            </a:r>
            <a:r>
              <a:rPr lang="en-US" sz="2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</a:t>
            </a:r>
            <a:r>
              <a:rPr lang="az-Latn-AZ" sz="2800" dirty="0"/>
              <a:t>üğyan edən cinayətkarlıq.</a:t>
            </a:r>
          </a:p>
        </p:txBody>
      </p:sp>
    </p:spTree>
    <p:extLst>
      <p:ext uri="{BB962C8B-B14F-4D97-AF65-F5344CB8AC3E}">
        <p14:creationId xmlns:p14="http://schemas.microsoft.com/office/powerpoint/2010/main" val="26065562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7777-F2F7-9B85-6F1B-44A89F70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709" y="418289"/>
            <a:ext cx="10490200" cy="3822971"/>
          </a:xfrm>
        </p:spPr>
        <p:txBody>
          <a:bodyPr>
            <a:normAutofit/>
          </a:bodyPr>
          <a:lstStyle/>
          <a:p>
            <a:pPr algn="l"/>
            <a:r>
              <a:rPr lang="az-Latn-AZ" sz="2400" dirty="0">
                <a:solidFill>
                  <a:schemeClr val="tx1"/>
                </a:solidFill>
              </a:rPr>
              <a:t>Təbii fəlakətlər davametmı müddətinə görə 2 yerə ayrılır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endParaRPr lang="az-Latn-AZ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tx1"/>
                </a:solidFill>
              </a:rPr>
              <a:t>Qəflətən baş verənlər</a:t>
            </a:r>
            <a:r>
              <a:rPr lang="en-US" sz="2400" dirty="0">
                <a:solidFill>
                  <a:schemeClr val="tx1"/>
                </a:solidFill>
              </a:rPr>
              <a:t>: z</a:t>
            </a:r>
            <a:r>
              <a:rPr lang="az-Latn-AZ" sz="2400" dirty="0">
                <a:solidFill>
                  <a:schemeClr val="tx1"/>
                </a:solidFill>
              </a:rPr>
              <a:t>əlzələ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az-Latn-AZ" sz="2400" dirty="0">
                <a:solidFill>
                  <a:schemeClr val="tx1"/>
                </a:solidFill>
              </a:rPr>
              <a:t>tufan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az-Latn-AZ" sz="2400" dirty="0">
                <a:solidFill>
                  <a:schemeClr val="tx1"/>
                </a:solidFill>
              </a:rPr>
              <a:t>qasırğa və 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tx1"/>
                </a:solidFill>
              </a:rPr>
              <a:t>Uzunmüddətli baş verənlər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az-Latn-AZ" sz="2400" dirty="0">
                <a:solidFill>
                  <a:schemeClr val="tx1"/>
                </a:solidFill>
              </a:rPr>
              <a:t>daşdınlar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az-Latn-AZ" sz="2400" dirty="0">
                <a:solidFill>
                  <a:schemeClr val="tx1"/>
                </a:solidFill>
              </a:rPr>
              <a:t>epidemiya</a:t>
            </a:r>
            <a:r>
              <a:rPr lang="en-US" sz="2400" dirty="0">
                <a:solidFill>
                  <a:schemeClr val="tx1"/>
                </a:solidFill>
              </a:rPr>
              <a:t>,e</a:t>
            </a:r>
            <a:r>
              <a:rPr lang="az-Latn-AZ" sz="2400" dirty="0">
                <a:solidFill>
                  <a:schemeClr val="tx1"/>
                </a:solidFill>
              </a:rPr>
              <a:t>pizotiya və s.</a:t>
            </a:r>
          </a:p>
          <a:p>
            <a:pPr algn="l"/>
            <a:endParaRPr lang="az-Latn-AZ" sz="2400" dirty="0">
              <a:solidFill>
                <a:schemeClr val="tx1"/>
              </a:solidFill>
            </a:endParaRPr>
          </a:p>
          <a:p>
            <a:pPr algn="l"/>
            <a:r>
              <a:rPr lang="az-Latn-AZ" sz="2400" dirty="0">
                <a:solidFill>
                  <a:schemeClr val="tx1"/>
                </a:solidFill>
              </a:rPr>
              <a:t>Təbii fəlakətlər yaranma səbəblərinə görə 2 cür olurlar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tx1"/>
                </a:solidFill>
              </a:rPr>
              <a:t>Təbii amillərlə bağlı olanlar</a:t>
            </a:r>
            <a:r>
              <a:rPr lang="en-US" sz="2400" dirty="0">
                <a:solidFill>
                  <a:schemeClr val="tx1"/>
                </a:solidFill>
              </a:rPr>
              <a:t>: t</a:t>
            </a:r>
            <a:r>
              <a:rPr lang="az-Latn-AZ" sz="2400" dirty="0">
                <a:solidFill>
                  <a:schemeClr val="tx1"/>
                </a:solidFill>
              </a:rPr>
              <a:t>ufan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az-Latn-AZ" sz="2400" dirty="0">
                <a:solidFill>
                  <a:schemeClr val="tx1"/>
                </a:solidFill>
              </a:rPr>
              <a:t>zəlzələ və 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tx1"/>
                </a:solidFill>
              </a:rPr>
              <a:t>antropogen amillərlə bağlı olanlar</a:t>
            </a:r>
            <a:r>
              <a:rPr lang="en-US" sz="2400" dirty="0">
                <a:solidFill>
                  <a:schemeClr val="tx1"/>
                </a:solidFill>
              </a:rPr>
              <a:t>:  </a:t>
            </a:r>
            <a:r>
              <a:rPr lang="az-Latn-AZ" sz="2400" dirty="0">
                <a:solidFill>
                  <a:schemeClr val="tx1"/>
                </a:solidFill>
              </a:rPr>
              <a:t>erroziya </a:t>
            </a:r>
          </a:p>
        </p:txBody>
      </p:sp>
    </p:spTree>
    <p:extLst>
      <p:ext uri="{BB962C8B-B14F-4D97-AF65-F5344CB8AC3E}">
        <p14:creationId xmlns:p14="http://schemas.microsoft.com/office/powerpoint/2010/main" val="334307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9D13F7-0C8B-22E4-004A-DFB28E06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az-Latn-AZ" sz="3200" dirty="0"/>
              <a:t>Təsir dairəsinə görə fövqəladə halların növləri</a:t>
            </a:r>
            <a:r>
              <a:rPr lang="en-US" sz="3200" dirty="0"/>
              <a:t>:</a:t>
            </a:r>
            <a:endParaRPr lang="az-Latn-AZ" sz="3200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4E2C9B6-8020-AFA7-1E9C-05692F128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7841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75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4C7F1-79D7-F805-0B3D-6C1E6A6C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544749"/>
            <a:ext cx="10130516" cy="50778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accent1"/>
                </a:solidFill>
              </a:rPr>
              <a:t>LOKAL (QİSMİ) FH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r>
              <a:rPr lang="az-Latn-AZ" sz="2400" dirty="0"/>
              <a:t> iş yerindən(iş sahəsindən)kənara çıxmır</a:t>
            </a:r>
            <a:r>
              <a:rPr lang="en-US" sz="2400" dirty="0"/>
              <a:t>,</a:t>
            </a:r>
            <a:r>
              <a:rPr lang="az-Latn-AZ" sz="2400" dirty="0"/>
              <a:t>kiçik miqyaslıdır.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accent1"/>
                </a:solidFill>
              </a:rPr>
              <a:t> OBYEKT MİQYASLI FH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/>
              <a:t>s</a:t>
            </a:r>
            <a:r>
              <a:rPr lang="az-Latn-AZ" sz="2400" dirty="0"/>
              <a:t>ənaye obyeklərində</a:t>
            </a:r>
            <a:r>
              <a:rPr lang="en-US" sz="2400" dirty="0"/>
              <a:t>,fa</a:t>
            </a:r>
            <a:r>
              <a:rPr lang="az-Latn-AZ" sz="2400" dirty="0"/>
              <a:t>brik və ya zavodlarda baş verir.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accent1"/>
                </a:solidFill>
              </a:rPr>
              <a:t>YERLİ HADİSƏLƏR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az-Latn-AZ" sz="2400" dirty="0"/>
              <a:t>ancaq bir yaşayış binasını</a:t>
            </a:r>
            <a:r>
              <a:rPr lang="en-US" sz="2400" dirty="0"/>
              <a:t>,</a:t>
            </a:r>
            <a:r>
              <a:rPr lang="az-Latn-AZ" sz="2400" dirty="0"/>
              <a:t>şəhərin və ya kənd təsərrüfatı müəssisəsinin ərazisində özünü göstərir.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accent1"/>
                </a:solidFill>
              </a:rPr>
              <a:t>REGİONAL FH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r>
              <a:rPr lang="az-Latn-AZ" sz="2400" dirty="0">
                <a:solidFill>
                  <a:schemeClr val="accent1"/>
                </a:solidFill>
              </a:rPr>
              <a:t> </a:t>
            </a:r>
            <a:r>
              <a:rPr lang="az-Latn-AZ" sz="2400" dirty="0"/>
              <a:t>bir neçə sənaye və ya kənd təsərrüfatı rayonlarını</a:t>
            </a:r>
            <a:r>
              <a:rPr lang="en-US" sz="2400" dirty="0"/>
              <a:t>,</a:t>
            </a:r>
            <a:r>
              <a:rPr lang="az-Latn-AZ" sz="2400" dirty="0"/>
              <a:t>bütövlükdə şəhəri və onun ərazisini əhatə edir.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accent1"/>
                </a:solidFill>
              </a:rPr>
              <a:t>DÖVLƏT ƏHƏMİYYƏTLİ(MİLLİ MİQYASLI) FH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r>
              <a:rPr lang="az-Latn-AZ" sz="2400" dirty="0">
                <a:solidFill>
                  <a:schemeClr val="accent1"/>
                </a:solidFill>
              </a:rPr>
              <a:t> </a:t>
            </a:r>
            <a:r>
              <a:rPr lang="az-Latn-AZ" sz="2400" dirty="0"/>
              <a:t>respublikanın xeyli ərazisini əhatə edir</a:t>
            </a:r>
            <a:r>
              <a:rPr lang="en-US" sz="2400" dirty="0"/>
              <a:t>,</a:t>
            </a:r>
            <a:r>
              <a:rPr lang="az-Latn-AZ" sz="2400" dirty="0"/>
              <a:t>lakin ölkə sərhədlərindən kənara çıxmır.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sz="2400" dirty="0">
                <a:solidFill>
                  <a:schemeClr val="accent1"/>
                </a:solidFill>
              </a:rPr>
              <a:t>QLOBAL FH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r>
              <a:rPr lang="az-Latn-AZ" sz="2400" dirty="0">
                <a:solidFill>
                  <a:schemeClr val="accent1"/>
                </a:solidFill>
              </a:rPr>
              <a:t> </a:t>
            </a:r>
            <a:r>
              <a:rPr lang="az-Latn-AZ" sz="2400" dirty="0"/>
              <a:t>bir ölkənin ərazisində məhdudlaşmır və qonşu dövlətlərin ərazisinə yayılır.</a:t>
            </a:r>
          </a:p>
        </p:txBody>
      </p:sp>
    </p:spTree>
    <p:extLst>
      <p:ext uri="{BB962C8B-B14F-4D97-AF65-F5344CB8AC3E}">
        <p14:creationId xmlns:p14="http://schemas.microsoft.com/office/powerpoint/2010/main" val="278248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4B629-F83F-F18E-4502-E00772824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1507787"/>
            <a:ext cx="10130516" cy="6634264"/>
          </a:xfrm>
        </p:spPr>
        <p:txBody>
          <a:bodyPr>
            <a:normAutofit/>
          </a:bodyPr>
          <a:lstStyle/>
          <a:p>
            <a:r>
              <a:rPr lang="az-Latn-AZ" sz="2800" dirty="0"/>
              <a:t>Fövqəladə hallar bölünür</a:t>
            </a:r>
            <a:r>
              <a:rPr lang="en-US" sz="2800" dirty="0"/>
              <a:t>:</a:t>
            </a:r>
          </a:p>
          <a:p>
            <a:r>
              <a:rPr lang="en-US" sz="2800" dirty="0"/>
              <a:t>1)S</a:t>
            </a:r>
            <a:r>
              <a:rPr lang="az-Latn-AZ" sz="2800" dirty="0"/>
              <a:t>ülh dövründə FH</a:t>
            </a:r>
            <a:r>
              <a:rPr lang="en-US" sz="2800" dirty="0"/>
              <a:t>;</a:t>
            </a:r>
          </a:p>
          <a:p>
            <a:r>
              <a:rPr lang="en-US" sz="2800" dirty="0"/>
              <a:t>2)M</a:t>
            </a:r>
            <a:r>
              <a:rPr lang="az-Latn-AZ" sz="2800" dirty="0"/>
              <a:t>üharibə dövründə FH.</a:t>
            </a:r>
          </a:p>
          <a:p>
            <a:r>
              <a:rPr lang="az-Latn-AZ" sz="2800" dirty="0"/>
              <a:t>Sülh dövrünə aid FH aşağıdakılardır</a:t>
            </a:r>
            <a:r>
              <a:rPr lang="en-US" sz="28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az-Latn-AZ" sz="2800" dirty="0"/>
              <a:t>Təbii</a:t>
            </a:r>
            <a:r>
              <a:rPr lang="en-US" sz="2800" dirty="0"/>
              <a:t>;</a:t>
            </a:r>
            <a:endParaRPr lang="az-Latn-AZ" sz="2800" dirty="0"/>
          </a:p>
          <a:p>
            <a:pPr marL="514350" indent="-514350">
              <a:buFont typeface="+mj-lt"/>
              <a:buAutoNum type="arabicPeriod"/>
            </a:pPr>
            <a:r>
              <a:rPr lang="az-Latn-AZ" sz="2800" dirty="0"/>
              <a:t>Texnogen</a:t>
            </a:r>
            <a:r>
              <a:rPr lang="en-US" sz="28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az-Latn-AZ" sz="2800" dirty="0"/>
              <a:t>Bioloji</a:t>
            </a:r>
            <a:r>
              <a:rPr lang="en-US" sz="28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az-Latn-AZ" sz="2800" dirty="0"/>
              <a:t>Ekoloji</a:t>
            </a:r>
            <a:r>
              <a:rPr lang="en-US" sz="28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az-Latn-AZ" sz="2800" dirty="0"/>
              <a:t>Sosial xarakterli.</a:t>
            </a:r>
          </a:p>
          <a:p>
            <a:endParaRPr lang="az-Latn-AZ" sz="2800" dirty="0"/>
          </a:p>
          <a:p>
            <a:endParaRPr lang="az-Latn-AZ" sz="2800" dirty="0"/>
          </a:p>
          <a:p>
            <a:endParaRPr lang="az-Latn-AZ" sz="2800" dirty="0"/>
          </a:p>
          <a:p>
            <a:endParaRPr lang="az-Latn-AZ" sz="2800" dirty="0"/>
          </a:p>
          <a:p>
            <a:endParaRPr lang="az-Latn-AZ" sz="2800" dirty="0"/>
          </a:p>
          <a:p>
            <a:endParaRPr lang="az-Latn-AZ" sz="2800" dirty="0"/>
          </a:p>
          <a:p>
            <a:endParaRPr lang="az-Latn-AZ" sz="2800" dirty="0"/>
          </a:p>
          <a:p>
            <a:endParaRPr lang="az-Latn-AZ" sz="2800" dirty="0"/>
          </a:p>
        </p:txBody>
      </p:sp>
    </p:spTree>
    <p:extLst>
      <p:ext uri="{BB962C8B-B14F-4D97-AF65-F5344CB8AC3E}">
        <p14:creationId xmlns:p14="http://schemas.microsoft.com/office/powerpoint/2010/main" val="71534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A33E-75FC-EA66-9F03-0D8574EDE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17516"/>
            <a:ext cx="6025857" cy="805124"/>
          </a:xfrm>
        </p:spPr>
        <p:txBody>
          <a:bodyPr>
            <a:normAutofit/>
          </a:bodyPr>
          <a:lstStyle/>
          <a:p>
            <a:r>
              <a:rPr lang="az-Latn-AZ" sz="4000" dirty="0"/>
              <a:t>TƏBİİ XARAKTERLİ FH</a:t>
            </a:r>
            <a:r>
              <a:rPr lang="en-US" sz="4000" dirty="0"/>
              <a:t>:</a:t>
            </a:r>
            <a:endParaRPr lang="az-Latn-AZ" sz="4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42FE183-3C25-6D9E-CE60-36F0D1EDC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469640"/>
              </p:ext>
            </p:extLst>
          </p:nvPr>
        </p:nvGraphicFramePr>
        <p:xfrm>
          <a:off x="939429" y="2322640"/>
          <a:ext cx="6510337" cy="4245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2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4226F-04C9-365A-1D6F-4464D0F0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370" y="811025"/>
            <a:ext cx="11780196" cy="1562524"/>
          </a:xfrm>
        </p:spPr>
        <p:txBody>
          <a:bodyPr/>
          <a:lstStyle/>
          <a:p>
            <a:r>
              <a:rPr lang="az-Latn-AZ" dirty="0"/>
              <a:t>Geoloji Fövqəladə Hadisələrə aşağıdakılar aiddir</a:t>
            </a:r>
            <a:r>
              <a:rPr lang="en-US" dirty="0"/>
              <a:t>:</a:t>
            </a:r>
          </a:p>
          <a:p>
            <a:r>
              <a:rPr lang="az-Latn-AZ" dirty="0"/>
              <a:t>Zəlzələ</a:t>
            </a:r>
            <a:r>
              <a:rPr lang="en-US" dirty="0"/>
              <a:t>,</a:t>
            </a:r>
            <a:r>
              <a:rPr lang="az-Latn-AZ" dirty="0"/>
              <a:t>vulkan püskürməsi</a:t>
            </a:r>
            <a:r>
              <a:rPr lang="en-US" dirty="0"/>
              <a:t>,</a:t>
            </a:r>
            <a:r>
              <a:rPr lang="az-Latn-AZ" dirty="0"/>
              <a:t>sel</a:t>
            </a:r>
            <a:r>
              <a:rPr lang="en-US" dirty="0"/>
              <a:t>,</a:t>
            </a:r>
            <a:r>
              <a:rPr lang="az-Latn-AZ" dirty="0"/>
              <a:t>torpaq sürüşməsi</a:t>
            </a:r>
            <a:r>
              <a:rPr lang="en-US" dirty="0"/>
              <a:t>,</a:t>
            </a:r>
            <a:r>
              <a:rPr lang="az-Latn-AZ" dirty="0"/>
              <a:t>qar uçqunu</a:t>
            </a:r>
            <a:r>
              <a:rPr lang="en-US" dirty="0"/>
              <a:t>,</a:t>
            </a:r>
            <a:r>
              <a:rPr lang="az-Latn-AZ" dirty="0"/>
              <a:t>yerin yuxarı qatının çökməsi</a:t>
            </a:r>
            <a:endParaRPr lang="en-US" dirty="0"/>
          </a:p>
          <a:p>
            <a:endParaRPr lang="az-Latn-AZ" dirty="0"/>
          </a:p>
        </p:txBody>
      </p:sp>
      <p:pic>
        <p:nvPicPr>
          <p:cNvPr id="1028" name="Picture 4" descr="Rusiyada güclü vulkan püskürməsi olub">
            <a:extLst>
              <a:ext uri="{FF2B5EF4-FFF2-40B4-BE49-F238E27FC236}">
                <a16:creationId xmlns:a16="http://schemas.microsoft.com/office/drawing/2014/main" id="{75CD7C8A-AD17-D978-0F2D-E972EE64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14234"/>
            <a:ext cx="5880649" cy="20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əlzələ və vulkanlar » Qadin.Net ~ İlk milli qadın portalı">
            <a:extLst>
              <a:ext uri="{FF2B5EF4-FFF2-40B4-BE49-F238E27FC236}">
                <a16:creationId xmlns:a16="http://schemas.microsoft.com/office/drawing/2014/main" id="{BA8700CB-128D-2429-24AB-DE2A72F5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53" y="1835042"/>
            <a:ext cx="6065777" cy="208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Ən güclü 10 ZƏLZƏLƏ: Yer kürəsini tərpətdi, 230 min insanı öldürdü »  Cenub.az - Regional Qazet">
            <a:extLst>
              <a:ext uri="{FF2B5EF4-FFF2-40B4-BE49-F238E27FC236}">
                <a16:creationId xmlns:a16="http://schemas.microsoft.com/office/drawing/2014/main" id="{640BC632-3553-EF32-74BF-D0C08ECF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52" y="3920193"/>
            <a:ext cx="6065777" cy="27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ünyada baş vermiş ən güclü 10 zəlzələ">
            <a:extLst>
              <a:ext uri="{FF2B5EF4-FFF2-40B4-BE49-F238E27FC236}">
                <a16:creationId xmlns:a16="http://schemas.microsoft.com/office/drawing/2014/main" id="{B7569E62-1302-A341-7259-7AE17612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20194"/>
            <a:ext cx="5880648" cy="26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1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3969-941F-4C0E-5736-7045AA7B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68" y="1019295"/>
            <a:ext cx="10490200" cy="4820788"/>
          </a:xfrm>
        </p:spPr>
        <p:txBody>
          <a:bodyPr>
            <a:normAutofit/>
          </a:bodyPr>
          <a:lstStyle/>
          <a:p>
            <a:pPr algn="l"/>
            <a:r>
              <a:rPr lang="az-Latn-AZ" sz="2400" dirty="0">
                <a:solidFill>
                  <a:schemeClr val="tx1"/>
                </a:solidFill>
              </a:rPr>
              <a:t>Meteoroloji fövqəladə hadisələr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endParaRPr lang="az-Latn-AZ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az-Latn-AZ" sz="2400" dirty="0">
                <a:solidFill>
                  <a:schemeClr val="tx1"/>
                </a:solidFill>
              </a:rPr>
              <a:t>11-12 ballıq fırtına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az-Latn-AZ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az-Latn-AZ" sz="2400" dirty="0">
                <a:solidFill>
                  <a:schemeClr val="tx1"/>
                </a:solidFill>
              </a:rPr>
              <a:t>12-15 ballıq qasırğa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az-Latn-AZ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az-Latn-AZ" sz="2400" dirty="0">
                <a:solidFill>
                  <a:schemeClr val="tx1"/>
                </a:solidFill>
              </a:rPr>
              <a:t>İri dolu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az-Latn-AZ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az-Latn-AZ" sz="2400" dirty="0">
                <a:solidFill>
                  <a:schemeClr val="tx1"/>
                </a:solidFill>
              </a:rPr>
              <a:t>Quraqlıq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az-Latn-AZ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az-Latn-AZ" sz="2400" dirty="0">
                <a:solidFill>
                  <a:schemeClr val="tx1"/>
                </a:solidFill>
              </a:rPr>
              <a:t>Güclü qar və qar çovğunu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az-Latn-AZ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az-Latn-AZ" sz="2400" dirty="0">
                <a:solidFill>
                  <a:schemeClr val="tx1"/>
                </a:solidFill>
              </a:rPr>
              <a:t>Güclü buzlaşma və donvurma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az-Latn-AZ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532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462</TotalTime>
  <Words>677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Segoe UI</vt:lpstr>
      <vt:lpstr>Wingdings</vt:lpstr>
      <vt:lpstr>Vapor Trail</vt:lpstr>
      <vt:lpstr>Mülki Mudafiə Fövqəladə hallar və onların təsnifatı</vt:lpstr>
      <vt:lpstr>Fövqəladə Hadisə-insan tələfatına,insanların səhhətinə və ya ətraf mühitə ziyan vurulmasına,əhəmiyyətli maddi itkilərə səbəb ola biləcək hadisələrdir.</vt:lpstr>
      <vt:lpstr>PowerPoint Presentation</vt:lpstr>
      <vt:lpstr>Təsir dairəsinə görə fövqəladə halların növləri: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Bioloji fövqəladə hadisələr: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Mülki Mudafiə Fövqəladə hallar və onların təsnifatı</dc:title>
  <dc:creator>HP</dc:creator>
  <cp:lastModifiedBy>HP</cp:lastModifiedBy>
  <cp:revision>5</cp:revision>
  <dcterms:created xsi:type="dcterms:W3CDTF">2023-10-01T15:45:16Z</dcterms:created>
  <dcterms:modified xsi:type="dcterms:W3CDTF">2023-10-02T05:06:37Z</dcterms:modified>
</cp:coreProperties>
</file>