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gif"/><Relationship Id="rId4" Type="http://schemas.openxmlformats.org/officeDocument/2006/relationships/image" Target="../media/image5.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8.png"/><Relationship Id="rId4" Type="http://schemas.openxmlformats.org/officeDocument/2006/relationships/image" Target="../media/image26.png"/><Relationship Id="rId5"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4.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cs.stanford.edu/people/karpathy/convnetjs/demo/mnist.html" TargetMode="External"/><Relationship Id="rId4" Type="http://schemas.openxmlformats.org/officeDocument/2006/relationships/hyperlink" Target="http://scs.ryerson.ca/~aharley/vis/conv/flat.html" TargetMode="External"/><Relationship Id="rId5" Type="http://schemas.openxmlformats.org/officeDocument/2006/relationships/hyperlink" Target="http://scs.ryerson.ca/~aharley/vis/conv/" TargetMode="External"/><Relationship Id="rId6" Type="http://schemas.openxmlformats.org/officeDocument/2006/relationships/hyperlink" Target="https://www.youtube.com/watch?v=f0t-OCG79-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702600"/>
            <a:ext cx="8520600" cy="3773700"/>
          </a:xfrm>
          <a:prstGeom prst="rect">
            <a:avLst/>
          </a:prstGeom>
          <a:noFill/>
          <a:ln>
            <a:noFill/>
          </a:ln>
        </p:spPr>
        <p:txBody>
          <a:bodyPr anchorCtr="0" anchor="t" bIns="91425" lIns="91425" spcFirstLastPara="1" rIns="91425" wrap="square" tIns="91425">
            <a:noAutofit/>
          </a:bodyPr>
          <a:lstStyle/>
          <a:p>
            <a:pPr indent="0" lvl="0" marL="2286000" rtl="0" algn="ctr">
              <a:lnSpc>
                <a:spcPct val="100000"/>
              </a:lnSpc>
              <a:spcBef>
                <a:spcPts val="0"/>
              </a:spcBef>
              <a:spcAft>
                <a:spcPts val="0"/>
              </a:spcAft>
              <a:buSzPts val="2800"/>
              <a:buNone/>
            </a:pPr>
            <a:r>
              <a:t/>
            </a:r>
            <a:endParaRPr/>
          </a:p>
          <a:p>
            <a:pPr indent="0" lvl="0" marL="2286000" rtl="0" algn="ctr">
              <a:lnSpc>
                <a:spcPct val="100000"/>
              </a:lnSpc>
              <a:spcBef>
                <a:spcPts val="0"/>
              </a:spcBef>
              <a:spcAft>
                <a:spcPts val="0"/>
              </a:spcAft>
              <a:buSzPts val="2800"/>
              <a:buNone/>
            </a:pPr>
            <a:r>
              <a:t/>
            </a:r>
            <a:endParaRPr/>
          </a:p>
          <a:p>
            <a:pPr indent="457200" lvl="0" marL="2286000" rtl="0" algn="l">
              <a:lnSpc>
                <a:spcPct val="100000"/>
              </a:lnSpc>
              <a:spcBef>
                <a:spcPts val="0"/>
              </a:spcBef>
              <a:spcAft>
                <a:spcPts val="0"/>
              </a:spcAft>
              <a:buSzPts val="2800"/>
              <a:buNone/>
            </a:pPr>
            <a:r>
              <a:rPr lang="en"/>
              <a:t>   DNN_04</a:t>
            </a:r>
            <a:endParaRPr/>
          </a:p>
          <a:p>
            <a:pPr indent="457200" lvl="0" marL="2286000" rtl="0" algn="l">
              <a:lnSpc>
                <a:spcPct val="100000"/>
              </a:lnSpc>
              <a:spcBef>
                <a:spcPts val="0"/>
              </a:spcBef>
              <a:spcAft>
                <a:spcPts val="0"/>
              </a:spcAft>
              <a:buSzPts val="2800"/>
              <a:buNone/>
            </a:pPr>
            <a:r>
              <a:t/>
            </a:r>
            <a:endParaRPr/>
          </a:p>
          <a:p>
            <a:pPr indent="457200" lvl="0" marL="914400" rtl="0" algn="l">
              <a:lnSpc>
                <a:spcPct val="100000"/>
              </a:lnSpc>
              <a:spcBef>
                <a:spcPts val="0"/>
              </a:spcBef>
              <a:spcAft>
                <a:spcPts val="0"/>
              </a:spcAft>
              <a:buSzPts val="2800"/>
              <a:buNone/>
            </a:pPr>
            <a:r>
              <a:rPr lang="en"/>
              <a:t> Convolutional Neural Network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108475" y="4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Convolution Visualization for 3D</a:t>
            </a:r>
            <a:endParaRPr/>
          </a:p>
        </p:txBody>
      </p:sp>
      <p:pic>
        <p:nvPicPr>
          <p:cNvPr id="110" name="Google Shape;110;p22"/>
          <p:cNvPicPr preferRelativeResize="0"/>
          <p:nvPr/>
        </p:nvPicPr>
        <p:blipFill rotWithShape="1">
          <a:blip r:embed="rId3">
            <a:alphaModFix/>
          </a:blip>
          <a:srcRect b="0" l="0" r="0" t="0"/>
          <a:stretch/>
        </p:blipFill>
        <p:spPr>
          <a:xfrm>
            <a:off x="152400" y="572700"/>
            <a:ext cx="8839200" cy="2471875"/>
          </a:xfrm>
          <a:prstGeom prst="rect">
            <a:avLst/>
          </a:prstGeom>
          <a:noFill/>
          <a:ln>
            <a:noFill/>
          </a:ln>
        </p:spPr>
      </p:pic>
      <p:pic>
        <p:nvPicPr>
          <p:cNvPr id="111" name="Google Shape;111;p22"/>
          <p:cNvPicPr preferRelativeResize="0"/>
          <p:nvPr/>
        </p:nvPicPr>
        <p:blipFill rotWithShape="1">
          <a:blip r:embed="rId4">
            <a:alphaModFix/>
          </a:blip>
          <a:srcRect b="0" l="0" r="0" t="0"/>
          <a:stretch/>
        </p:blipFill>
        <p:spPr>
          <a:xfrm>
            <a:off x="1263775" y="3106425"/>
            <a:ext cx="6472075" cy="1853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Convolution with multiple filters</a:t>
            </a:r>
            <a:endParaRPr/>
          </a:p>
        </p:txBody>
      </p:sp>
      <p:sp>
        <p:nvSpPr>
          <p:cNvPr id="117" name="Google Shape;117;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18" name="Google Shape;118;p23"/>
          <p:cNvPicPr preferRelativeResize="0"/>
          <p:nvPr/>
        </p:nvPicPr>
        <p:blipFill rotWithShape="1">
          <a:blip r:embed="rId3">
            <a:alphaModFix/>
          </a:blip>
          <a:srcRect b="0" l="0" r="0" t="0"/>
          <a:stretch/>
        </p:blipFill>
        <p:spPr>
          <a:xfrm>
            <a:off x="157150" y="766001"/>
            <a:ext cx="8829675" cy="4107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124" name="Google Shape;124;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25" name="Google Shape;125;p24"/>
          <p:cNvPicPr preferRelativeResize="0"/>
          <p:nvPr/>
        </p:nvPicPr>
        <p:blipFill rotWithShape="1">
          <a:blip r:embed="rId3">
            <a:alphaModFix/>
          </a:blip>
          <a:srcRect b="0" l="0" r="0" t="0"/>
          <a:stretch/>
        </p:blipFill>
        <p:spPr>
          <a:xfrm>
            <a:off x="157163" y="66675"/>
            <a:ext cx="8829675" cy="5010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267500" y="1887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Benefits of Convolution</a:t>
            </a:r>
            <a:endParaRPr/>
          </a:p>
        </p:txBody>
      </p:sp>
      <p:sp>
        <p:nvSpPr>
          <p:cNvPr id="131" name="Google Shape;131;p25"/>
          <p:cNvSpPr txBox="1"/>
          <p:nvPr>
            <p:ph idx="1" type="body"/>
          </p:nvPr>
        </p:nvSpPr>
        <p:spPr>
          <a:xfrm>
            <a:off x="311700" y="863550"/>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a:solidFill>
                  <a:srgbClr val="000000"/>
                </a:solidFill>
              </a:rPr>
              <a:t>It drops the redundant information from the image and keeps only the useful information like (edges , corners , eyes , face  etc.)</a:t>
            </a:r>
            <a:endParaRPr>
              <a:solidFill>
                <a:srgbClr val="000000"/>
              </a:solidFill>
            </a:endParaRPr>
          </a:p>
          <a:p>
            <a:pPr indent="0" lvl="0" marL="457200" rtl="0" algn="l">
              <a:lnSpc>
                <a:spcPct val="115000"/>
              </a:lnSpc>
              <a:spcBef>
                <a:spcPts val="1000"/>
              </a:spcBef>
              <a:spcAft>
                <a:spcPts val="0"/>
              </a:spcAft>
              <a:buSzPts val="1800"/>
              <a:buNone/>
            </a:pPr>
            <a:r>
              <a:t/>
            </a:r>
            <a:endParaRPr>
              <a:solidFill>
                <a:srgbClr val="000000"/>
              </a:solidFill>
            </a:endParaRPr>
          </a:p>
          <a:p>
            <a:pPr indent="-342900" lvl="0" marL="457200" rtl="0" algn="l">
              <a:lnSpc>
                <a:spcPct val="115000"/>
              </a:lnSpc>
              <a:spcBef>
                <a:spcPts val="1000"/>
              </a:spcBef>
              <a:spcAft>
                <a:spcPts val="0"/>
              </a:spcAft>
              <a:buClr>
                <a:srgbClr val="000000"/>
              </a:buClr>
              <a:buSzPts val="1800"/>
              <a:buChar char="●"/>
            </a:pPr>
            <a:r>
              <a:rPr b="1" lang="en">
                <a:solidFill>
                  <a:srgbClr val="000000"/>
                </a:solidFill>
              </a:rPr>
              <a:t>Relu (Activation Function)</a:t>
            </a:r>
            <a:endParaRPr b="1">
              <a:solidFill>
                <a:srgbClr val="000000"/>
              </a:solidFill>
            </a:endParaRPr>
          </a:p>
          <a:p>
            <a:pPr indent="-342900" lvl="0" marL="457200" rtl="0" algn="l">
              <a:lnSpc>
                <a:spcPct val="115000"/>
              </a:lnSpc>
              <a:spcBef>
                <a:spcPts val="1000"/>
              </a:spcBef>
              <a:spcAft>
                <a:spcPts val="0"/>
              </a:spcAft>
              <a:buClr>
                <a:srgbClr val="000000"/>
              </a:buClr>
              <a:buSzPts val="1800"/>
              <a:buChar char="-"/>
            </a:pPr>
            <a:r>
              <a:rPr lang="en">
                <a:solidFill>
                  <a:srgbClr val="000000"/>
                </a:solidFill>
              </a:rPr>
              <a:t>It is used to drop the negative values and replace them with 0</a:t>
            </a:r>
            <a:endParaRPr>
              <a:solidFill>
                <a:srgbClr val="000000"/>
              </a:solidFill>
            </a:endParaRPr>
          </a:p>
          <a:p>
            <a:pPr indent="-342900" lvl="0" marL="457200" rtl="0" algn="l">
              <a:lnSpc>
                <a:spcPct val="115000"/>
              </a:lnSpc>
              <a:spcBef>
                <a:spcPts val="1000"/>
              </a:spcBef>
              <a:spcAft>
                <a:spcPts val="0"/>
              </a:spcAft>
              <a:buClr>
                <a:srgbClr val="000000"/>
              </a:buClr>
              <a:buSzPts val="1800"/>
              <a:buChar char="-"/>
            </a:pPr>
            <a:r>
              <a:rPr lang="en">
                <a:solidFill>
                  <a:srgbClr val="000000"/>
                </a:solidFill>
              </a:rPr>
              <a:t>If not replaced those values with zero , sum of all values will become zero</a:t>
            </a:r>
            <a:endParaRPr>
              <a:solidFill>
                <a:srgbClr val="000000"/>
              </a:solidFill>
            </a:endParaRPr>
          </a:p>
          <a:p>
            <a:pPr indent="-342900" lvl="0" marL="457200" rtl="0" algn="l">
              <a:lnSpc>
                <a:spcPct val="115000"/>
              </a:lnSpc>
              <a:spcBef>
                <a:spcPts val="1000"/>
              </a:spcBef>
              <a:spcAft>
                <a:spcPts val="1000"/>
              </a:spcAft>
              <a:buClr>
                <a:srgbClr val="000000"/>
              </a:buClr>
              <a:buSzPts val="1800"/>
              <a:buChar char="-"/>
            </a:pPr>
            <a:r>
              <a:rPr lang="en">
                <a:solidFill>
                  <a:srgbClr val="000000"/>
                </a:solidFill>
              </a:rPr>
              <a:t>It helps in activating all those neurons when values are above 0   </a:t>
            </a:r>
            <a:endParaRPr>
              <a:solidFill>
                <a:srgbClr val="000000"/>
              </a:solidFill>
            </a:endParaRPr>
          </a:p>
        </p:txBody>
      </p:sp>
      <p:pic>
        <p:nvPicPr>
          <p:cNvPr id="132" name="Google Shape;132;p25"/>
          <p:cNvPicPr preferRelativeResize="0"/>
          <p:nvPr/>
        </p:nvPicPr>
        <p:blipFill rotWithShape="1">
          <a:blip r:embed="rId3">
            <a:alphaModFix/>
          </a:blip>
          <a:srcRect b="0" l="0" r="0" t="0"/>
          <a:stretch/>
        </p:blipFill>
        <p:spPr>
          <a:xfrm>
            <a:off x="3013625" y="3813425"/>
            <a:ext cx="2677850" cy="1330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Google Shape;137;p26"/>
          <p:cNvPicPr preferRelativeResize="0"/>
          <p:nvPr/>
        </p:nvPicPr>
        <p:blipFill rotWithShape="1">
          <a:blip r:embed="rId3">
            <a:alphaModFix/>
          </a:blip>
          <a:srcRect b="0" l="0" r="0" t="0"/>
          <a:stretch/>
        </p:blipFill>
        <p:spPr>
          <a:xfrm>
            <a:off x="5444000" y="552350"/>
            <a:ext cx="3121400" cy="4085150"/>
          </a:xfrm>
          <a:prstGeom prst="rect">
            <a:avLst/>
          </a:prstGeom>
          <a:noFill/>
          <a:ln>
            <a:noFill/>
          </a:ln>
          <a:effectLst>
            <a:outerShdw blurRad="57150" rotWithShape="0" algn="bl" dir="5400000" dist="19050">
              <a:srgbClr val="000000">
                <a:alpha val="49411"/>
              </a:srgbClr>
            </a:outerShdw>
          </a:effectLst>
        </p:spPr>
      </p:pic>
      <p:sp>
        <p:nvSpPr>
          <p:cNvPr id="138" name="Google Shape;138;p26"/>
          <p:cNvSpPr txBox="1"/>
          <p:nvPr>
            <p:ph type="title"/>
          </p:nvPr>
        </p:nvSpPr>
        <p:spPr>
          <a:xfrm>
            <a:off x="391225" y="915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Padding </a:t>
            </a:r>
            <a:endParaRPr/>
          </a:p>
        </p:txBody>
      </p:sp>
      <p:sp>
        <p:nvSpPr>
          <p:cNvPr id="139" name="Google Shape;139;p26"/>
          <p:cNvSpPr txBox="1"/>
          <p:nvPr>
            <p:ph idx="1" type="body"/>
          </p:nvPr>
        </p:nvSpPr>
        <p:spPr>
          <a:xfrm>
            <a:off x="108425" y="743775"/>
            <a:ext cx="4831800" cy="40212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Char char="-"/>
            </a:pPr>
            <a:r>
              <a:rPr lang="en">
                <a:solidFill>
                  <a:srgbClr val="000000"/>
                </a:solidFill>
              </a:rPr>
              <a:t>In above convolution example we are dropping the features of edges as size of output is reducing from 5*5 =&gt;3*3 , which is not a good idea </a:t>
            </a:r>
            <a:endParaRPr>
              <a:solidFill>
                <a:srgbClr val="000000"/>
              </a:solidFill>
            </a:endParaRPr>
          </a:p>
          <a:p>
            <a:pPr indent="-342900" lvl="0" marL="457200" rtl="0" algn="just">
              <a:lnSpc>
                <a:spcPct val="115000"/>
              </a:lnSpc>
              <a:spcBef>
                <a:spcPts val="1000"/>
              </a:spcBef>
              <a:spcAft>
                <a:spcPts val="1000"/>
              </a:spcAft>
              <a:buClr>
                <a:srgbClr val="000000"/>
              </a:buClr>
              <a:buSzPts val="1800"/>
              <a:buChar char="-"/>
            </a:pPr>
            <a:r>
              <a:rPr lang="en">
                <a:solidFill>
                  <a:srgbClr val="000000"/>
                </a:solidFill>
              </a:rPr>
              <a:t>So , to overcome this problem we apply padding on the edges of the image and then apply the convolution operation so that size of output image remains same and no information from the edge is dropped </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Where the size of image is reducing ??</a:t>
            </a:r>
            <a:endParaRPr/>
          </a:p>
        </p:txBody>
      </p:sp>
      <p:sp>
        <p:nvSpPr>
          <p:cNvPr id="145" name="Google Shape;145;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1000"/>
              </a:spcBef>
              <a:spcAft>
                <a:spcPts val="0"/>
              </a:spcAft>
              <a:buClr>
                <a:schemeClr val="dk1"/>
              </a:buClr>
              <a:buSzPts val="1800"/>
              <a:buChar char="-"/>
            </a:pPr>
            <a:r>
              <a:rPr lang="en">
                <a:solidFill>
                  <a:schemeClr val="dk1"/>
                </a:solidFill>
              </a:rPr>
              <a:t>Convolution operation stride &amp;</a:t>
            </a:r>
            <a:endParaRPr>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
                <a:solidFill>
                  <a:srgbClr val="000000"/>
                </a:solidFill>
              </a:rPr>
              <a:t>Pooling layer </a:t>
            </a:r>
            <a:r>
              <a:rPr lang="en">
                <a:solidFill>
                  <a:schemeClr val="dk1"/>
                </a:solidFill>
              </a:rPr>
              <a:t>is responsible for reducing the input image size</a:t>
            </a:r>
            <a:endParaRPr>
              <a:solidFill>
                <a:srgbClr val="000000"/>
              </a:solidFill>
            </a:endParaRPr>
          </a:p>
          <a:p>
            <a:pPr indent="0" lvl="0" marL="457200" rtl="0" algn="just">
              <a:lnSpc>
                <a:spcPct val="115000"/>
              </a:lnSpc>
              <a:spcBef>
                <a:spcPts val="1000"/>
              </a:spcBef>
              <a:spcAft>
                <a:spcPts val="0"/>
              </a:spcAft>
              <a:buSzPts val="1800"/>
              <a:buNone/>
            </a:pPr>
            <a:r>
              <a:t/>
            </a:r>
            <a:endParaRPr>
              <a:solidFill>
                <a:srgbClr val="000000"/>
              </a:solidFill>
            </a:endParaRPr>
          </a:p>
          <a:p>
            <a:pPr indent="0" lvl="0" marL="0" rtl="0" algn="just">
              <a:lnSpc>
                <a:spcPct val="115000"/>
              </a:lnSpc>
              <a:spcBef>
                <a:spcPts val="1000"/>
              </a:spcBef>
              <a:spcAft>
                <a:spcPts val="0"/>
              </a:spcAft>
              <a:buSzPts val="1800"/>
              <a:buNone/>
            </a:pPr>
            <a:r>
              <a:rPr b="1" lang="en">
                <a:solidFill>
                  <a:srgbClr val="000000"/>
                </a:solidFill>
              </a:rPr>
              <a:t>Stride :</a:t>
            </a:r>
            <a:endParaRPr b="1">
              <a:solidFill>
                <a:srgbClr val="000000"/>
              </a:solidFill>
            </a:endParaRPr>
          </a:p>
          <a:p>
            <a:pPr indent="-342900" lvl="0" marL="457200" rtl="0" algn="just">
              <a:lnSpc>
                <a:spcPct val="115000"/>
              </a:lnSpc>
              <a:spcBef>
                <a:spcPts val="1000"/>
              </a:spcBef>
              <a:spcAft>
                <a:spcPts val="0"/>
              </a:spcAft>
              <a:buClr>
                <a:srgbClr val="000000"/>
              </a:buClr>
              <a:buSzPts val="1800"/>
              <a:buChar char="-"/>
            </a:pPr>
            <a:r>
              <a:rPr lang="en">
                <a:solidFill>
                  <a:srgbClr val="000000"/>
                </a:solidFill>
              </a:rPr>
              <a:t>Stride is by what amount we are moving our kernel over the image</a:t>
            </a:r>
            <a:endParaRPr>
              <a:solidFill>
                <a:srgbClr val="000000"/>
              </a:solidFill>
            </a:endParaRPr>
          </a:p>
          <a:p>
            <a:pPr indent="-342900" lvl="0" marL="457200" rtl="0" algn="just">
              <a:lnSpc>
                <a:spcPct val="115000"/>
              </a:lnSpc>
              <a:spcBef>
                <a:spcPts val="1000"/>
              </a:spcBef>
              <a:spcAft>
                <a:spcPts val="0"/>
              </a:spcAft>
              <a:buClr>
                <a:srgbClr val="000000"/>
              </a:buClr>
              <a:buSzPts val="1800"/>
              <a:buChar char="-"/>
            </a:pPr>
            <a:r>
              <a:rPr lang="en">
                <a:solidFill>
                  <a:srgbClr val="000000"/>
                </a:solidFill>
              </a:rPr>
              <a:t>If stride is 1 , we are moving 1 pixel apart if its 2 we are moving 2 pixel part </a:t>
            </a:r>
            <a:endParaRPr>
              <a:solidFill>
                <a:srgbClr val="000000"/>
              </a:solidFill>
            </a:endParaRPr>
          </a:p>
          <a:p>
            <a:pPr indent="-342900" lvl="0" marL="457200" rtl="0" algn="just">
              <a:lnSpc>
                <a:spcPct val="115000"/>
              </a:lnSpc>
              <a:spcBef>
                <a:spcPts val="1000"/>
              </a:spcBef>
              <a:spcAft>
                <a:spcPts val="1000"/>
              </a:spcAft>
              <a:buClr>
                <a:srgbClr val="000000"/>
              </a:buClr>
              <a:buSzPts val="1800"/>
              <a:buChar char="-"/>
            </a:pPr>
            <a:r>
              <a:rPr lang="en">
                <a:solidFill>
                  <a:srgbClr val="000000"/>
                </a:solidFill>
              </a:rPr>
              <a:t>Higher stride will also reduce the size of output</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151" name="Google Shape;151;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52" name="Google Shape;152;p28"/>
          <p:cNvPicPr preferRelativeResize="0"/>
          <p:nvPr/>
        </p:nvPicPr>
        <p:blipFill rotWithShape="1">
          <a:blip r:embed="rId3">
            <a:alphaModFix/>
          </a:blip>
          <a:srcRect b="0" l="0" r="0" t="0"/>
          <a:stretch/>
        </p:blipFill>
        <p:spPr>
          <a:xfrm>
            <a:off x="161925" y="80963"/>
            <a:ext cx="8820150" cy="4981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Pooling Layer </a:t>
            </a:r>
            <a:endParaRPr/>
          </a:p>
        </p:txBody>
      </p:sp>
      <p:sp>
        <p:nvSpPr>
          <p:cNvPr id="158" name="Google Shape;158;p29"/>
          <p:cNvSpPr txBox="1"/>
          <p:nvPr>
            <p:ph idx="1" type="body"/>
          </p:nvPr>
        </p:nvSpPr>
        <p:spPr>
          <a:xfrm>
            <a:off x="311700" y="1152475"/>
            <a:ext cx="8520600" cy="39072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Char char="-"/>
            </a:pPr>
            <a:r>
              <a:rPr lang="en">
                <a:solidFill>
                  <a:srgbClr val="000000"/>
                </a:solidFill>
              </a:rPr>
              <a:t>Take a window of size 2*2 or 3*3</a:t>
            </a:r>
            <a:endParaRPr>
              <a:solidFill>
                <a:srgbClr val="000000"/>
              </a:solidFill>
            </a:endParaRPr>
          </a:p>
          <a:p>
            <a:pPr indent="-342900" lvl="0" marL="457200" rtl="0" algn="just">
              <a:lnSpc>
                <a:spcPct val="115000"/>
              </a:lnSpc>
              <a:spcBef>
                <a:spcPts val="1000"/>
              </a:spcBef>
              <a:spcAft>
                <a:spcPts val="0"/>
              </a:spcAft>
              <a:buClr>
                <a:srgbClr val="000000"/>
              </a:buClr>
              <a:buSzPts val="1800"/>
              <a:buChar char="-"/>
            </a:pPr>
            <a:r>
              <a:rPr lang="en">
                <a:solidFill>
                  <a:srgbClr val="000000"/>
                </a:solidFill>
              </a:rPr>
              <a:t>Move the window over the output generated from (convolution + Relu)</a:t>
            </a:r>
            <a:endParaRPr>
              <a:solidFill>
                <a:srgbClr val="000000"/>
              </a:solidFill>
            </a:endParaRPr>
          </a:p>
          <a:p>
            <a:pPr indent="-342900" lvl="0" marL="457200" rtl="0" algn="just">
              <a:lnSpc>
                <a:spcPct val="115000"/>
              </a:lnSpc>
              <a:spcBef>
                <a:spcPts val="1000"/>
              </a:spcBef>
              <a:spcAft>
                <a:spcPts val="0"/>
              </a:spcAft>
              <a:buClr>
                <a:srgbClr val="000000"/>
              </a:buClr>
              <a:buSzPts val="1800"/>
              <a:buChar char="-"/>
            </a:pPr>
            <a:r>
              <a:rPr lang="en">
                <a:solidFill>
                  <a:srgbClr val="000000"/>
                </a:solidFill>
              </a:rPr>
              <a:t>Take the maximum value falling in that window and move further across the filter</a:t>
            </a:r>
            <a:endParaRPr>
              <a:solidFill>
                <a:srgbClr val="000000"/>
              </a:solidFill>
            </a:endParaRPr>
          </a:p>
          <a:p>
            <a:pPr indent="-342900" lvl="0" marL="457200" rtl="0" algn="just">
              <a:lnSpc>
                <a:spcPct val="115000"/>
              </a:lnSpc>
              <a:spcBef>
                <a:spcPts val="1000"/>
              </a:spcBef>
              <a:spcAft>
                <a:spcPts val="0"/>
              </a:spcAft>
              <a:buClr>
                <a:srgbClr val="000000"/>
              </a:buClr>
              <a:buSzPts val="1800"/>
              <a:buChar char="-"/>
            </a:pPr>
            <a:r>
              <a:rPr lang="en">
                <a:solidFill>
                  <a:srgbClr val="000000"/>
                </a:solidFill>
              </a:rPr>
              <a:t>Pooling types :</a:t>
            </a:r>
            <a:endParaRPr>
              <a:solidFill>
                <a:srgbClr val="000000"/>
              </a:solidFill>
            </a:endParaRPr>
          </a:p>
          <a:p>
            <a:pPr indent="-342900" lvl="0" marL="457200" rtl="0" algn="just">
              <a:lnSpc>
                <a:spcPct val="115000"/>
              </a:lnSpc>
              <a:spcBef>
                <a:spcPts val="1000"/>
              </a:spcBef>
              <a:spcAft>
                <a:spcPts val="0"/>
              </a:spcAft>
              <a:buClr>
                <a:srgbClr val="000000"/>
              </a:buClr>
              <a:buSzPts val="1800"/>
              <a:buAutoNum type="arabicPeriod"/>
            </a:pPr>
            <a:r>
              <a:rPr lang="en">
                <a:solidFill>
                  <a:srgbClr val="000000"/>
                </a:solidFill>
              </a:rPr>
              <a:t>Max Pooling</a:t>
            </a:r>
            <a:endParaRPr>
              <a:solidFill>
                <a:srgbClr val="000000"/>
              </a:solidFill>
            </a:endParaRPr>
          </a:p>
          <a:p>
            <a:pPr indent="-342900" lvl="0" marL="457200" rtl="0" algn="just">
              <a:lnSpc>
                <a:spcPct val="115000"/>
              </a:lnSpc>
              <a:spcBef>
                <a:spcPts val="1000"/>
              </a:spcBef>
              <a:spcAft>
                <a:spcPts val="0"/>
              </a:spcAft>
              <a:buClr>
                <a:srgbClr val="000000"/>
              </a:buClr>
              <a:buSzPts val="1800"/>
              <a:buAutoNum type="arabicPeriod"/>
            </a:pPr>
            <a:r>
              <a:rPr lang="en">
                <a:solidFill>
                  <a:srgbClr val="000000"/>
                </a:solidFill>
              </a:rPr>
              <a:t>Avg Pooling </a:t>
            </a:r>
            <a:endParaRPr>
              <a:solidFill>
                <a:srgbClr val="000000"/>
              </a:solidFill>
            </a:endParaRPr>
          </a:p>
          <a:p>
            <a:pPr indent="-342900" lvl="0" marL="457200" rtl="0" algn="just">
              <a:lnSpc>
                <a:spcPct val="115000"/>
              </a:lnSpc>
              <a:spcBef>
                <a:spcPts val="1000"/>
              </a:spcBef>
              <a:spcAft>
                <a:spcPts val="0"/>
              </a:spcAft>
              <a:buClr>
                <a:srgbClr val="000000"/>
              </a:buClr>
              <a:buSzPts val="1800"/>
              <a:buChar char="-"/>
            </a:pPr>
            <a:r>
              <a:rPr lang="en">
                <a:solidFill>
                  <a:srgbClr val="000000"/>
                </a:solidFill>
              </a:rPr>
              <a:t>Ultimate objective of pooling is to reduce the size of the image by dropping the extra features and keeping only the useful features (7*7) =&gt; (4*4) </a:t>
            </a:r>
            <a:endParaRPr>
              <a:solidFill>
                <a:srgbClr val="000000"/>
              </a:solidFill>
            </a:endParaRPr>
          </a:p>
        </p:txBody>
      </p:sp>
      <p:pic>
        <p:nvPicPr>
          <p:cNvPr id="159" name="Google Shape;159;p29"/>
          <p:cNvPicPr preferRelativeResize="0"/>
          <p:nvPr/>
        </p:nvPicPr>
        <p:blipFill rotWithShape="1">
          <a:blip r:embed="rId3">
            <a:alphaModFix/>
          </a:blip>
          <a:srcRect b="0" l="0" r="0" t="0"/>
          <a:stretch/>
        </p:blipFill>
        <p:spPr>
          <a:xfrm>
            <a:off x="3331775" y="2461300"/>
            <a:ext cx="5279075" cy="1515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267525" y="206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Convolution Blocks</a:t>
            </a:r>
            <a:endParaRPr/>
          </a:p>
        </p:txBody>
      </p:sp>
      <p:sp>
        <p:nvSpPr>
          <p:cNvPr id="165" name="Google Shape;165;p30"/>
          <p:cNvSpPr txBox="1"/>
          <p:nvPr>
            <p:ph idx="1" type="body"/>
          </p:nvPr>
        </p:nvSpPr>
        <p:spPr>
          <a:xfrm>
            <a:off x="311700" y="779125"/>
            <a:ext cx="8520600" cy="816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a:solidFill>
                  <a:srgbClr val="000000"/>
                </a:solidFill>
              </a:rPr>
              <a:t>Convolution block is nothing just the combination of (convolution , relu and poling layer )</a:t>
            </a:r>
            <a:endParaRPr>
              <a:solidFill>
                <a:srgbClr val="000000"/>
              </a:solidFill>
            </a:endParaRPr>
          </a:p>
        </p:txBody>
      </p:sp>
      <p:pic>
        <p:nvPicPr>
          <p:cNvPr id="166" name="Google Shape;166;p30"/>
          <p:cNvPicPr preferRelativeResize="0"/>
          <p:nvPr/>
        </p:nvPicPr>
        <p:blipFill rotWithShape="1">
          <a:blip r:embed="rId3">
            <a:alphaModFix/>
          </a:blip>
          <a:srcRect b="0" l="0" r="0" t="0"/>
          <a:stretch/>
        </p:blipFill>
        <p:spPr>
          <a:xfrm>
            <a:off x="774975" y="1765200"/>
            <a:ext cx="7505700" cy="3095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915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Flatten &amp; Fully Connected</a:t>
            </a:r>
            <a:endParaRPr/>
          </a:p>
        </p:txBody>
      </p:sp>
      <p:sp>
        <p:nvSpPr>
          <p:cNvPr id="172" name="Google Shape;172;p31"/>
          <p:cNvSpPr txBox="1"/>
          <p:nvPr>
            <p:ph idx="1" type="body"/>
          </p:nvPr>
        </p:nvSpPr>
        <p:spPr>
          <a:xfrm>
            <a:off x="267500" y="664225"/>
            <a:ext cx="8520600" cy="13818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Char char="-"/>
            </a:pPr>
            <a:r>
              <a:rPr lang="en">
                <a:solidFill>
                  <a:srgbClr val="000000"/>
                </a:solidFill>
              </a:rPr>
              <a:t>we convert the output from the final shrink filters into a single list </a:t>
            </a:r>
            <a:endParaRPr>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
                <a:solidFill>
                  <a:srgbClr val="000000"/>
                </a:solidFill>
              </a:rPr>
              <a:t>Fully connected layer is introduced after converting those features in the list </a:t>
            </a:r>
            <a:endParaRPr>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
                <a:solidFill>
                  <a:srgbClr val="000000"/>
                </a:solidFill>
              </a:rPr>
              <a:t>FC layer is useful here because we have reduced our features to very small number and it can help in activating the neurons to predict the output (just MLP)</a:t>
            </a:r>
            <a:endParaRPr>
              <a:solidFill>
                <a:srgbClr val="000000"/>
              </a:solidFill>
            </a:endParaRPr>
          </a:p>
          <a:p>
            <a:pPr indent="0" lvl="0" marL="0" rtl="0" algn="l">
              <a:lnSpc>
                <a:spcPct val="115000"/>
              </a:lnSpc>
              <a:spcBef>
                <a:spcPts val="1600"/>
              </a:spcBef>
              <a:spcAft>
                <a:spcPts val="1600"/>
              </a:spcAft>
              <a:buSzPts val="1800"/>
              <a:buNone/>
            </a:pPr>
            <a:r>
              <a:rPr lang="en">
                <a:solidFill>
                  <a:srgbClr val="000000"/>
                </a:solidFill>
              </a:rPr>
              <a:t> </a:t>
            </a:r>
            <a:endParaRPr>
              <a:solidFill>
                <a:srgbClr val="000000"/>
              </a:solidFill>
            </a:endParaRPr>
          </a:p>
        </p:txBody>
      </p:sp>
      <p:pic>
        <p:nvPicPr>
          <p:cNvPr id="173" name="Google Shape;173;p31"/>
          <p:cNvPicPr preferRelativeResize="0"/>
          <p:nvPr/>
        </p:nvPicPr>
        <p:blipFill rotWithShape="1">
          <a:blip r:embed="rId3">
            <a:alphaModFix/>
          </a:blip>
          <a:srcRect b="0" l="0" r="0" t="0"/>
          <a:stretch/>
        </p:blipFill>
        <p:spPr>
          <a:xfrm>
            <a:off x="947800" y="2313300"/>
            <a:ext cx="2728675" cy="2507625"/>
          </a:xfrm>
          <a:prstGeom prst="rect">
            <a:avLst/>
          </a:prstGeom>
          <a:noFill/>
          <a:ln>
            <a:noFill/>
          </a:ln>
        </p:spPr>
      </p:pic>
      <p:pic>
        <p:nvPicPr>
          <p:cNvPr id="174" name="Google Shape;174;p31"/>
          <p:cNvPicPr preferRelativeResize="0"/>
          <p:nvPr/>
        </p:nvPicPr>
        <p:blipFill rotWithShape="1">
          <a:blip r:embed="rId4">
            <a:alphaModFix/>
          </a:blip>
          <a:srcRect b="0" l="0" r="0" t="0"/>
          <a:stretch/>
        </p:blipFill>
        <p:spPr>
          <a:xfrm>
            <a:off x="4224400" y="2172975"/>
            <a:ext cx="3906225" cy="2647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History</a:t>
            </a:r>
            <a:endParaRPr/>
          </a:p>
        </p:txBody>
      </p:sp>
      <p:sp>
        <p:nvSpPr>
          <p:cNvPr id="60" name="Google Shape;60;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Char char="-"/>
            </a:pPr>
            <a:r>
              <a:rPr lang="en">
                <a:solidFill>
                  <a:srgbClr val="000000"/>
                </a:solidFill>
              </a:rPr>
              <a:t>Coined by Yann lecun(LeNet) , Inspired by paper published in early 70 on mammalian visual cortex (Hubel and Wiesel)</a:t>
            </a:r>
            <a:endParaRPr>
              <a:solidFill>
                <a:srgbClr val="000000"/>
              </a:solidFill>
            </a:endParaRPr>
          </a:p>
          <a:p>
            <a:pPr indent="-342900" lvl="0" marL="457200" rtl="0" algn="just">
              <a:lnSpc>
                <a:spcPct val="115000"/>
              </a:lnSpc>
              <a:spcBef>
                <a:spcPts val="1000"/>
              </a:spcBef>
              <a:spcAft>
                <a:spcPts val="0"/>
              </a:spcAft>
              <a:buClr>
                <a:srgbClr val="000000"/>
              </a:buClr>
              <a:buSzPts val="1800"/>
              <a:buChar char="-"/>
            </a:pPr>
            <a:r>
              <a:rPr lang="en">
                <a:solidFill>
                  <a:srgbClr val="000000"/>
                </a:solidFill>
              </a:rPr>
              <a:t>Human visual system works in hierarchical fashion , one neuron passing information to other neuron</a:t>
            </a:r>
            <a:endParaRPr>
              <a:solidFill>
                <a:srgbClr val="000000"/>
              </a:solidFill>
            </a:endParaRPr>
          </a:p>
          <a:p>
            <a:pPr indent="-342900" lvl="0" marL="457200" rtl="0" algn="just">
              <a:lnSpc>
                <a:spcPct val="115000"/>
              </a:lnSpc>
              <a:spcBef>
                <a:spcPts val="1000"/>
              </a:spcBef>
              <a:spcAft>
                <a:spcPts val="0"/>
              </a:spcAft>
              <a:buClr>
                <a:srgbClr val="000000"/>
              </a:buClr>
              <a:buSzPts val="1800"/>
              <a:buChar char="-"/>
            </a:pPr>
            <a:r>
              <a:rPr lang="en">
                <a:solidFill>
                  <a:srgbClr val="000000"/>
                </a:solidFill>
              </a:rPr>
              <a:t>Collection of neuron is called cluster (having names like V1,V2 etc) which we generally called as layers in CNN</a:t>
            </a:r>
            <a:endParaRPr>
              <a:solidFill>
                <a:srgbClr val="000000"/>
              </a:solidFill>
            </a:endParaRPr>
          </a:p>
          <a:p>
            <a:pPr indent="-342900" lvl="0" marL="457200" rtl="0" algn="just">
              <a:lnSpc>
                <a:spcPct val="115000"/>
              </a:lnSpc>
              <a:spcBef>
                <a:spcPts val="1000"/>
              </a:spcBef>
              <a:spcAft>
                <a:spcPts val="0"/>
              </a:spcAft>
              <a:buClr>
                <a:srgbClr val="000000"/>
              </a:buClr>
              <a:buSzPts val="1800"/>
              <a:buChar char="-"/>
            </a:pPr>
            <a:r>
              <a:rPr lang="en">
                <a:solidFill>
                  <a:srgbClr val="000000"/>
                </a:solidFill>
              </a:rPr>
              <a:t>Each set of cluster detects some particular kind of features which keeps on fine tune going deeper in the clusters or we can say layers in terms of CNN</a:t>
            </a:r>
            <a:endParaRPr>
              <a:solidFill>
                <a:srgbClr val="000000"/>
              </a:solidFill>
            </a:endParaRPr>
          </a:p>
          <a:p>
            <a:pPr indent="0" lvl="0" marL="457200" rtl="0" algn="just">
              <a:lnSpc>
                <a:spcPct val="115000"/>
              </a:lnSpc>
              <a:spcBef>
                <a:spcPts val="1000"/>
              </a:spcBef>
              <a:spcAft>
                <a:spcPts val="1000"/>
              </a:spcAft>
              <a:buSzPts val="1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1533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Prediction</a:t>
            </a:r>
            <a:endParaRPr/>
          </a:p>
        </p:txBody>
      </p:sp>
      <p:sp>
        <p:nvSpPr>
          <p:cNvPr id="180" name="Google Shape;180;p32"/>
          <p:cNvSpPr txBox="1"/>
          <p:nvPr>
            <p:ph idx="1" type="body"/>
          </p:nvPr>
        </p:nvSpPr>
        <p:spPr>
          <a:xfrm>
            <a:off x="391250" y="726075"/>
            <a:ext cx="8520600" cy="654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a:solidFill>
                  <a:srgbClr val="000000"/>
                </a:solidFill>
              </a:rPr>
              <a:t>Softmax is used at output layer to predict the probabilities of all the classes just like in MLP </a:t>
            </a:r>
            <a:endParaRPr>
              <a:solidFill>
                <a:srgbClr val="000000"/>
              </a:solidFill>
            </a:endParaRPr>
          </a:p>
        </p:txBody>
      </p:sp>
      <p:pic>
        <p:nvPicPr>
          <p:cNvPr id="181" name="Google Shape;181;p32"/>
          <p:cNvPicPr preferRelativeResize="0"/>
          <p:nvPr/>
        </p:nvPicPr>
        <p:blipFill rotWithShape="1">
          <a:blip r:embed="rId3">
            <a:alphaModFix/>
          </a:blip>
          <a:srcRect b="0" l="0" r="0" t="0"/>
          <a:stretch/>
        </p:blipFill>
        <p:spPr>
          <a:xfrm>
            <a:off x="821900" y="1445000"/>
            <a:ext cx="7361751" cy="3457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82400" y="1710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CNN Features at Different Layers</a:t>
            </a:r>
            <a:endParaRPr/>
          </a:p>
        </p:txBody>
      </p:sp>
      <p:sp>
        <p:nvSpPr>
          <p:cNvPr id="187" name="Google Shape;187;p33"/>
          <p:cNvSpPr txBox="1"/>
          <p:nvPr>
            <p:ph idx="1" type="body"/>
          </p:nvPr>
        </p:nvSpPr>
        <p:spPr>
          <a:xfrm>
            <a:off x="311700" y="743750"/>
            <a:ext cx="8520600" cy="8955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Char char="-"/>
            </a:pPr>
            <a:r>
              <a:rPr lang="en">
                <a:solidFill>
                  <a:srgbClr val="000000"/>
                </a:solidFill>
              </a:rPr>
              <a:t>Initial layers learn the low level features (edges , coreners)</a:t>
            </a:r>
            <a:endParaRPr>
              <a:solidFill>
                <a:srgbClr val="000000"/>
              </a:solidFill>
            </a:endParaRPr>
          </a:p>
          <a:p>
            <a:pPr indent="-342900" lvl="0" marL="457200" rtl="0" algn="just">
              <a:lnSpc>
                <a:spcPct val="115000"/>
              </a:lnSpc>
              <a:spcBef>
                <a:spcPts val="1000"/>
              </a:spcBef>
              <a:spcAft>
                <a:spcPts val="1000"/>
              </a:spcAft>
              <a:buClr>
                <a:srgbClr val="000000"/>
              </a:buClr>
              <a:buSzPts val="1800"/>
              <a:buChar char="-"/>
            </a:pPr>
            <a:r>
              <a:rPr lang="en">
                <a:solidFill>
                  <a:srgbClr val="000000"/>
                </a:solidFill>
              </a:rPr>
              <a:t>Deeper layers learn the high level and complex features (eyes,nose,ear etc) </a:t>
            </a:r>
            <a:endParaRPr>
              <a:solidFill>
                <a:srgbClr val="000000"/>
              </a:solidFill>
            </a:endParaRPr>
          </a:p>
        </p:txBody>
      </p:sp>
      <p:pic>
        <p:nvPicPr>
          <p:cNvPr id="188" name="Google Shape;188;p33"/>
          <p:cNvPicPr preferRelativeResize="0"/>
          <p:nvPr/>
        </p:nvPicPr>
        <p:blipFill rotWithShape="1">
          <a:blip r:embed="rId3">
            <a:alphaModFix/>
          </a:blip>
          <a:srcRect b="0" l="0" r="0" t="0"/>
          <a:stretch/>
        </p:blipFill>
        <p:spPr>
          <a:xfrm>
            <a:off x="795375" y="1639250"/>
            <a:ext cx="7573850" cy="3199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311700" y="109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CNN Summary</a:t>
            </a:r>
            <a:endParaRPr/>
          </a:p>
        </p:txBody>
      </p:sp>
      <p:sp>
        <p:nvSpPr>
          <p:cNvPr id="194" name="Google Shape;194;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95" name="Google Shape;195;p34"/>
          <p:cNvPicPr preferRelativeResize="0"/>
          <p:nvPr/>
        </p:nvPicPr>
        <p:blipFill rotWithShape="1">
          <a:blip r:embed="rId3">
            <a:alphaModFix/>
          </a:blip>
          <a:srcRect b="0" l="0" r="0" t="0"/>
          <a:stretch/>
        </p:blipFill>
        <p:spPr>
          <a:xfrm>
            <a:off x="204800" y="614377"/>
            <a:ext cx="8734425" cy="4392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311700" y="2064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CNN Binary Classifier Walkthrough </a:t>
            </a:r>
            <a:endParaRPr/>
          </a:p>
        </p:txBody>
      </p:sp>
      <p:sp>
        <p:nvSpPr>
          <p:cNvPr id="201" name="Google Shape;201;p35"/>
          <p:cNvSpPr txBox="1"/>
          <p:nvPr>
            <p:ph idx="1" type="body"/>
          </p:nvPr>
        </p:nvSpPr>
        <p:spPr>
          <a:xfrm>
            <a:off x="311700" y="922700"/>
            <a:ext cx="8520600" cy="1158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Binary classifier to predict whether its 0/X</a:t>
            </a:r>
            <a:endParaRPr/>
          </a:p>
          <a:p>
            <a:pPr indent="-342900" lvl="0" marL="457200" rtl="0" algn="l">
              <a:lnSpc>
                <a:spcPct val="115000"/>
              </a:lnSpc>
              <a:spcBef>
                <a:spcPts val="0"/>
              </a:spcBef>
              <a:spcAft>
                <a:spcPts val="0"/>
              </a:spcAft>
              <a:buSzPts val="1800"/>
              <a:buChar char="-"/>
            </a:pPr>
            <a:r>
              <a:rPr lang="en"/>
              <a:t>Problem is there can be many variations of X and 0 and we have to handle all of those variations </a:t>
            </a:r>
            <a:endParaRPr/>
          </a:p>
        </p:txBody>
      </p:sp>
      <p:pic>
        <p:nvPicPr>
          <p:cNvPr id="202" name="Google Shape;202;p35"/>
          <p:cNvPicPr preferRelativeResize="0"/>
          <p:nvPr/>
        </p:nvPicPr>
        <p:blipFill rotWithShape="1">
          <a:blip r:embed="rId3">
            <a:alphaModFix/>
          </a:blip>
          <a:srcRect b="0" l="0" r="0" t="0"/>
          <a:stretch/>
        </p:blipFill>
        <p:spPr>
          <a:xfrm>
            <a:off x="983125" y="2224900"/>
            <a:ext cx="7296150" cy="2419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311700" y="2152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Normal Classification vs CNN classification </a:t>
            </a:r>
            <a:endParaRPr/>
          </a:p>
        </p:txBody>
      </p:sp>
      <p:pic>
        <p:nvPicPr>
          <p:cNvPr id="208" name="Google Shape;208;p36"/>
          <p:cNvPicPr preferRelativeResize="0"/>
          <p:nvPr/>
        </p:nvPicPr>
        <p:blipFill rotWithShape="1">
          <a:blip r:embed="rId3">
            <a:alphaModFix/>
          </a:blip>
          <a:srcRect b="0" l="0" r="0" t="0"/>
          <a:stretch/>
        </p:blipFill>
        <p:spPr>
          <a:xfrm>
            <a:off x="664975" y="701725"/>
            <a:ext cx="7600950" cy="2124075"/>
          </a:xfrm>
          <a:prstGeom prst="rect">
            <a:avLst/>
          </a:prstGeom>
          <a:noFill/>
          <a:ln>
            <a:noFill/>
          </a:ln>
        </p:spPr>
      </p:pic>
      <p:pic>
        <p:nvPicPr>
          <p:cNvPr id="209" name="Google Shape;209;p36"/>
          <p:cNvPicPr preferRelativeResize="0"/>
          <p:nvPr/>
        </p:nvPicPr>
        <p:blipFill rotWithShape="1">
          <a:blip r:embed="rId4">
            <a:alphaModFix/>
          </a:blip>
          <a:srcRect b="0" l="0" r="0" t="0"/>
          <a:stretch/>
        </p:blipFill>
        <p:spPr>
          <a:xfrm>
            <a:off x="1441850" y="2825800"/>
            <a:ext cx="6047194" cy="2012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7"/>
          <p:cNvSpPr txBox="1"/>
          <p:nvPr>
            <p:ph idx="1" type="body"/>
          </p:nvPr>
        </p:nvSpPr>
        <p:spPr>
          <a:xfrm>
            <a:off x="311700" y="190000"/>
            <a:ext cx="8520600" cy="4763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It will start looking for those features and if those features matches then particular class will be classified correctly </a:t>
            </a:r>
            <a:endParaRPr/>
          </a:p>
          <a:p>
            <a:pPr indent="-342900" lvl="0" marL="457200" rtl="0" algn="l">
              <a:lnSpc>
                <a:spcPct val="115000"/>
              </a:lnSpc>
              <a:spcBef>
                <a:spcPts val="1000"/>
              </a:spcBef>
              <a:spcAft>
                <a:spcPts val="0"/>
              </a:spcAft>
              <a:buSzPts val="1800"/>
              <a:buChar char="-"/>
            </a:pPr>
            <a:r>
              <a:rPr lang="en"/>
              <a:t>Convolution o/p after running all the filters</a:t>
            </a:r>
            <a:endParaRPr/>
          </a:p>
          <a:p>
            <a:pPr indent="0" lvl="0" marL="0" rtl="0" algn="l">
              <a:lnSpc>
                <a:spcPct val="115000"/>
              </a:lnSpc>
              <a:spcBef>
                <a:spcPts val="10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215" name="Google Shape;215;p37"/>
          <p:cNvPicPr preferRelativeResize="0"/>
          <p:nvPr/>
        </p:nvPicPr>
        <p:blipFill rotWithShape="1">
          <a:blip r:embed="rId3">
            <a:alphaModFix/>
          </a:blip>
          <a:srcRect b="0" l="0" r="0" t="0"/>
          <a:stretch/>
        </p:blipFill>
        <p:spPr>
          <a:xfrm>
            <a:off x="229775" y="1763097"/>
            <a:ext cx="1706725" cy="3042500"/>
          </a:xfrm>
          <a:prstGeom prst="rect">
            <a:avLst/>
          </a:prstGeom>
          <a:noFill/>
          <a:ln>
            <a:noFill/>
          </a:ln>
        </p:spPr>
      </p:pic>
      <p:pic>
        <p:nvPicPr>
          <p:cNvPr id="216" name="Google Shape;216;p37"/>
          <p:cNvPicPr preferRelativeResize="0"/>
          <p:nvPr/>
        </p:nvPicPr>
        <p:blipFill rotWithShape="1">
          <a:blip r:embed="rId4">
            <a:alphaModFix/>
          </a:blip>
          <a:srcRect b="0" l="0" r="0" t="0"/>
          <a:stretch/>
        </p:blipFill>
        <p:spPr>
          <a:xfrm>
            <a:off x="1936500" y="1860325"/>
            <a:ext cx="2274775" cy="2788400"/>
          </a:xfrm>
          <a:prstGeom prst="rect">
            <a:avLst/>
          </a:prstGeom>
          <a:noFill/>
          <a:ln>
            <a:noFill/>
          </a:ln>
        </p:spPr>
      </p:pic>
      <p:pic>
        <p:nvPicPr>
          <p:cNvPr id="217" name="Google Shape;217;p37"/>
          <p:cNvPicPr preferRelativeResize="0"/>
          <p:nvPr/>
        </p:nvPicPr>
        <p:blipFill rotWithShape="1">
          <a:blip r:embed="rId5">
            <a:alphaModFix/>
          </a:blip>
          <a:srcRect b="0" l="0" r="0" t="0"/>
          <a:stretch/>
        </p:blipFill>
        <p:spPr>
          <a:xfrm>
            <a:off x="4244450" y="1763100"/>
            <a:ext cx="4752250" cy="3300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Relu Output </a:t>
            </a:r>
            <a:endParaRPr/>
          </a:p>
        </p:txBody>
      </p:sp>
      <p:pic>
        <p:nvPicPr>
          <p:cNvPr id="223" name="Google Shape;223;p38"/>
          <p:cNvPicPr preferRelativeResize="0"/>
          <p:nvPr/>
        </p:nvPicPr>
        <p:blipFill rotWithShape="1">
          <a:blip r:embed="rId3">
            <a:alphaModFix/>
          </a:blip>
          <a:srcRect b="0" l="0" r="0" t="0"/>
          <a:stretch/>
        </p:blipFill>
        <p:spPr>
          <a:xfrm>
            <a:off x="839575" y="1017725"/>
            <a:ext cx="7211500" cy="3838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9"/>
          <p:cNvSpPr txBox="1"/>
          <p:nvPr>
            <p:ph type="title"/>
          </p:nvPr>
        </p:nvSpPr>
        <p:spPr>
          <a:xfrm>
            <a:off x="311700" y="206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Pooling Output </a:t>
            </a:r>
            <a:endParaRPr/>
          </a:p>
        </p:txBody>
      </p:sp>
      <p:pic>
        <p:nvPicPr>
          <p:cNvPr id="229" name="Google Shape;229;p39"/>
          <p:cNvPicPr preferRelativeResize="0"/>
          <p:nvPr/>
        </p:nvPicPr>
        <p:blipFill rotWithShape="1">
          <a:blip r:embed="rId3">
            <a:alphaModFix/>
          </a:blip>
          <a:srcRect b="0" l="0" r="0" t="0"/>
          <a:stretch/>
        </p:blipFill>
        <p:spPr>
          <a:xfrm>
            <a:off x="574450" y="909575"/>
            <a:ext cx="7777101" cy="34480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40"/>
          <p:cNvSpPr txBox="1"/>
          <p:nvPr>
            <p:ph type="title"/>
          </p:nvPr>
        </p:nvSpPr>
        <p:spPr>
          <a:xfrm>
            <a:off x="311700" y="2240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Adding Blocks of convolution</a:t>
            </a:r>
            <a:endParaRPr/>
          </a:p>
        </p:txBody>
      </p:sp>
      <p:sp>
        <p:nvSpPr>
          <p:cNvPr id="235" name="Google Shape;235;p40"/>
          <p:cNvSpPr txBox="1"/>
          <p:nvPr>
            <p:ph idx="1" type="body"/>
          </p:nvPr>
        </p:nvSpPr>
        <p:spPr>
          <a:xfrm>
            <a:off x="311700" y="852825"/>
            <a:ext cx="8520600" cy="3716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 By adding blocks of (convolution + relu + pooling) , final output features reduce even more </a:t>
            </a:r>
            <a:endParaRPr/>
          </a:p>
        </p:txBody>
      </p:sp>
      <p:pic>
        <p:nvPicPr>
          <p:cNvPr id="236" name="Google Shape;236;p40"/>
          <p:cNvPicPr preferRelativeResize="0"/>
          <p:nvPr/>
        </p:nvPicPr>
        <p:blipFill rotWithShape="1">
          <a:blip r:embed="rId3">
            <a:alphaModFix/>
          </a:blip>
          <a:srcRect b="0" l="0" r="0" t="0"/>
          <a:stretch/>
        </p:blipFill>
        <p:spPr>
          <a:xfrm>
            <a:off x="789163" y="1777950"/>
            <a:ext cx="7724775" cy="2895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1"/>
          <p:cNvSpPr txBox="1"/>
          <p:nvPr>
            <p:ph type="title"/>
          </p:nvPr>
        </p:nvSpPr>
        <p:spPr>
          <a:xfrm>
            <a:off x="311700" y="162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CNN Prediction</a:t>
            </a:r>
            <a:endParaRPr/>
          </a:p>
        </p:txBody>
      </p:sp>
      <p:sp>
        <p:nvSpPr>
          <p:cNvPr id="242" name="Google Shape;242;p41"/>
          <p:cNvSpPr txBox="1"/>
          <p:nvPr>
            <p:ph idx="1" type="body"/>
          </p:nvPr>
        </p:nvSpPr>
        <p:spPr>
          <a:xfrm>
            <a:off x="311700" y="734925"/>
            <a:ext cx="8520600" cy="14811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Char char="-"/>
            </a:pPr>
            <a:r>
              <a:rPr lang="en">
                <a:solidFill>
                  <a:srgbClr val="000000"/>
                </a:solidFill>
              </a:rPr>
              <a:t>After FC layer in output layer only some of the neurons will shoot up to predict any particular class and some other neurons will shoot up to predict some other class and on the basis of those neurons we can classify any image </a:t>
            </a:r>
            <a:endParaRPr>
              <a:solidFill>
                <a:srgbClr val="000000"/>
              </a:solidFill>
            </a:endParaRPr>
          </a:p>
          <a:p>
            <a:pPr indent="-342900" lvl="0" marL="457200" rtl="0" algn="just">
              <a:lnSpc>
                <a:spcPct val="115000"/>
              </a:lnSpc>
              <a:spcBef>
                <a:spcPts val="1000"/>
              </a:spcBef>
              <a:spcAft>
                <a:spcPts val="1000"/>
              </a:spcAft>
              <a:buClr>
                <a:srgbClr val="000000"/>
              </a:buClr>
              <a:buSzPts val="1800"/>
              <a:buChar char="-"/>
            </a:pPr>
            <a:r>
              <a:rPr lang="en">
                <a:solidFill>
                  <a:srgbClr val="000000"/>
                </a:solidFill>
              </a:rPr>
              <a:t>Below images shows the output of flatten and output layer   </a:t>
            </a:r>
            <a:endParaRPr>
              <a:solidFill>
                <a:srgbClr val="000000"/>
              </a:solidFill>
            </a:endParaRPr>
          </a:p>
        </p:txBody>
      </p:sp>
      <p:pic>
        <p:nvPicPr>
          <p:cNvPr id="243" name="Google Shape;243;p41"/>
          <p:cNvPicPr preferRelativeResize="0"/>
          <p:nvPr/>
        </p:nvPicPr>
        <p:blipFill rotWithShape="1">
          <a:blip r:embed="rId3">
            <a:alphaModFix/>
          </a:blip>
          <a:srcRect b="0" l="0" r="0" t="0"/>
          <a:stretch/>
        </p:blipFill>
        <p:spPr>
          <a:xfrm>
            <a:off x="70700" y="2317700"/>
            <a:ext cx="3090999" cy="2543175"/>
          </a:xfrm>
          <a:prstGeom prst="rect">
            <a:avLst/>
          </a:prstGeom>
          <a:noFill/>
          <a:ln>
            <a:noFill/>
          </a:ln>
        </p:spPr>
      </p:pic>
      <p:pic>
        <p:nvPicPr>
          <p:cNvPr id="244" name="Google Shape;244;p41"/>
          <p:cNvPicPr preferRelativeResize="0"/>
          <p:nvPr/>
        </p:nvPicPr>
        <p:blipFill rotWithShape="1">
          <a:blip r:embed="rId4">
            <a:alphaModFix/>
          </a:blip>
          <a:srcRect b="0" l="0" r="0" t="0"/>
          <a:stretch/>
        </p:blipFill>
        <p:spPr>
          <a:xfrm>
            <a:off x="3360450" y="2317688"/>
            <a:ext cx="5675350" cy="2339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91225" y="1357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Key points taken from Hubel Paper by Lecun </a:t>
            </a:r>
            <a:endParaRPr/>
          </a:p>
        </p:txBody>
      </p:sp>
      <p:sp>
        <p:nvSpPr>
          <p:cNvPr id="66" name="Google Shape;66;p15"/>
          <p:cNvSpPr txBox="1"/>
          <p:nvPr>
            <p:ph idx="1" type="body"/>
          </p:nvPr>
        </p:nvSpPr>
        <p:spPr>
          <a:xfrm>
            <a:off x="257550" y="708425"/>
            <a:ext cx="8628900" cy="1019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a:solidFill>
                  <a:srgbClr val="000000"/>
                </a:solidFill>
              </a:rPr>
              <a:t>Local connection</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Layered/Hierarchical architecture</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Spatial invariant</a:t>
            </a:r>
            <a:endParaRPr>
              <a:solidFill>
                <a:srgbClr val="000000"/>
              </a:solidFill>
            </a:endParaRPr>
          </a:p>
          <a:p>
            <a:pPr indent="0" lvl="0" marL="0" rtl="0" algn="l">
              <a:lnSpc>
                <a:spcPct val="115000"/>
              </a:lnSpc>
              <a:spcBef>
                <a:spcPts val="1600"/>
              </a:spcBef>
              <a:spcAft>
                <a:spcPts val="1600"/>
              </a:spcAft>
              <a:buSzPts val="1800"/>
              <a:buNone/>
            </a:pPr>
            <a:r>
              <a:t/>
            </a:r>
            <a:endParaRPr/>
          </a:p>
        </p:txBody>
      </p:sp>
      <p:pic>
        <p:nvPicPr>
          <p:cNvPr id="67" name="Google Shape;67;p15"/>
          <p:cNvPicPr preferRelativeResize="0"/>
          <p:nvPr/>
        </p:nvPicPr>
        <p:blipFill rotWithShape="1">
          <a:blip r:embed="rId3">
            <a:alphaModFix/>
          </a:blip>
          <a:srcRect b="0" l="0" r="0" t="0"/>
          <a:stretch/>
        </p:blipFill>
        <p:spPr>
          <a:xfrm>
            <a:off x="521138" y="1727825"/>
            <a:ext cx="8101724" cy="341567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2"/>
          <p:cNvSpPr txBox="1"/>
          <p:nvPr>
            <p:ph type="title"/>
          </p:nvPr>
        </p:nvSpPr>
        <p:spPr>
          <a:xfrm>
            <a:off x="311700" y="2771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CNN Visualization Links </a:t>
            </a:r>
            <a:endParaRPr/>
          </a:p>
        </p:txBody>
      </p:sp>
      <p:sp>
        <p:nvSpPr>
          <p:cNvPr id="250" name="Google Shape;250;p42"/>
          <p:cNvSpPr txBox="1"/>
          <p:nvPr>
            <p:ph idx="1" type="body"/>
          </p:nvPr>
        </p:nvSpPr>
        <p:spPr>
          <a:xfrm>
            <a:off x="311700" y="1152475"/>
            <a:ext cx="8520600" cy="3730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b="1" lang="en"/>
              <a:t>CNN Flow by karpathy</a:t>
            </a:r>
            <a:endParaRPr b="1"/>
          </a:p>
          <a:p>
            <a:pPr indent="-342900" lvl="0" marL="457200" rtl="0" algn="just">
              <a:lnSpc>
                <a:spcPct val="115000"/>
              </a:lnSpc>
              <a:spcBef>
                <a:spcPts val="1000"/>
              </a:spcBef>
              <a:spcAft>
                <a:spcPts val="0"/>
              </a:spcAft>
              <a:buSzPts val="1800"/>
              <a:buChar char="-"/>
            </a:pPr>
            <a:r>
              <a:rPr lang="en" u="sng">
                <a:solidFill>
                  <a:schemeClr val="hlink"/>
                </a:solidFill>
                <a:hlinkClick r:id="rId3"/>
              </a:rPr>
              <a:t>https://cs.stanford.edu/people/karpathy/convnetjs/demo/mnist.html</a:t>
            </a:r>
            <a:r>
              <a:rPr lang="en"/>
              <a:t> </a:t>
            </a:r>
            <a:endParaRPr/>
          </a:p>
          <a:p>
            <a:pPr indent="0" lvl="0" marL="0" rtl="0" algn="just">
              <a:lnSpc>
                <a:spcPct val="115000"/>
              </a:lnSpc>
              <a:spcBef>
                <a:spcPts val="1000"/>
              </a:spcBef>
              <a:spcAft>
                <a:spcPts val="0"/>
              </a:spcAft>
              <a:buSzPts val="1800"/>
              <a:buNone/>
            </a:pPr>
            <a:r>
              <a:rPr b="1" lang="en"/>
              <a:t>Convolution Feature Mapping in 2D and 3D</a:t>
            </a:r>
            <a:endParaRPr b="1"/>
          </a:p>
          <a:p>
            <a:pPr indent="-342900" lvl="0" marL="457200" rtl="0" algn="just">
              <a:lnSpc>
                <a:spcPct val="115000"/>
              </a:lnSpc>
              <a:spcBef>
                <a:spcPts val="1000"/>
              </a:spcBef>
              <a:spcAft>
                <a:spcPts val="0"/>
              </a:spcAft>
              <a:buSzPts val="1800"/>
              <a:buChar char="-"/>
            </a:pPr>
            <a:r>
              <a:rPr lang="en" u="sng">
                <a:solidFill>
                  <a:schemeClr val="hlink"/>
                </a:solidFill>
                <a:hlinkClick r:id="rId4"/>
              </a:rPr>
              <a:t>http://scs.ryerson.ca/~aharley/vis/conv/flat.html</a:t>
            </a:r>
            <a:r>
              <a:rPr lang="en"/>
              <a:t> (2D)</a:t>
            </a:r>
            <a:endParaRPr/>
          </a:p>
          <a:p>
            <a:pPr indent="-342900" lvl="0" marL="457200" rtl="0" algn="just">
              <a:lnSpc>
                <a:spcPct val="115000"/>
              </a:lnSpc>
              <a:spcBef>
                <a:spcPts val="1000"/>
              </a:spcBef>
              <a:spcAft>
                <a:spcPts val="0"/>
              </a:spcAft>
              <a:buSzPts val="1800"/>
              <a:buChar char="-"/>
            </a:pPr>
            <a:r>
              <a:rPr lang="en" u="sng">
                <a:solidFill>
                  <a:schemeClr val="hlink"/>
                </a:solidFill>
                <a:hlinkClick r:id="rId5"/>
              </a:rPr>
              <a:t>http://scs.ryerson.ca/~aharley/vis/conv/</a:t>
            </a:r>
            <a:r>
              <a:rPr lang="en"/>
              <a:t> (3D)</a:t>
            </a:r>
            <a:endParaRPr/>
          </a:p>
          <a:p>
            <a:pPr indent="0" lvl="0" marL="0" rtl="0" algn="just">
              <a:lnSpc>
                <a:spcPct val="115000"/>
              </a:lnSpc>
              <a:spcBef>
                <a:spcPts val="1000"/>
              </a:spcBef>
              <a:spcAft>
                <a:spcPts val="0"/>
              </a:spcAft>
              <a:buSzPts val="1800"/>
              <a:buNone/>
            </a:pPr>
            <a:r>
              <a:rPr b="1" lang="en"/>
              <a:t>CNN Prediction </a:t>
            </a:r>
            <a:endParaRPr b="1"/>
          </a:p>
          <a:p>
            <a:pPr indent="-342900" lvl="0" marL="457200" rtl="0" algn="just">
              <a:lnSpc>
                <a:spcPct val="115000"/>
              </a:lnSpc>
              <a:spcBef>
                <a:spcPts val="1000"/>
              </a:spcBef>
              <a:spcAft>
                <a:spcPts val="1000"/>
              </a:spcAft>
              <a:buSzPts val="1800"/>
              <a:buChar char="-"/>
            </a:pPr>
            <a:r>
              <a:rPr lang="en" u="sng">
                <a:solidFill>
                  <a:schemeClr val="hlink"/>
                </a:solidFill>
                <a:hlinkClick r:id="rId6"/>
              </a:rPr>
              <a:t>https://www.youtube.com/watch?v=f0t-OCG79-U</a:t>
            </a:r>
            <a:r>
              <a:rPr lang="en"/>
              <a:t> (blocks visualization)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1533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Introduction</a:t>
            </a:r>
            <a:endParaRPr/>
          </a:p>
        </p:txBody>
      </p:sp>
      <p:sp>
        <p:nvSpPr>
          <p:cNvPr id="73" name="Google Shape;73;p16"/>
          <p:cNvSpPr txBox="1"/>
          <p:nvPr>
            <p:ph idx="1" type="body"/>
          </p:nvPr>
        </p:nvSpPr>
        <p:spPr>
          <a:xfrm>
            <a:off x="311700" y="863550"/>
            <a:ext cx="8520600" cy="2048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Char char="-"/>
            </a:pPr>
            <a:r>
              <a:rPr lang="en">
                <a:solidFill>
                  <a:srgbClr val="000000"/>
                </a:solidFill>
              </a:rPr>
              <a:t>CNN is type of NN which is majorly used in image recognition task</a:t>
            </a:r>
            <a:endParaRPr>
              <a:solidFill>
                <a:srgbClr val="000000"/>
              </a:solidFill>
            </a:endParaRPr>
          </a:p>
          <a:p>
            <a:pPr indent="-342900" lvl="0" marL="457200" rtl="0" algn="just">
              <a:lnSpc>
                <a:spcPct val="115000"/>
              </a:lnSpc>
              <a:spcBef>
                <a:spcPts val="1000"/>
              </a:spcBef>
              <a:spcAft>
                <a:spcPts val="0"/>
              </a:spcAft>
              <a:buClr>
                <a:srgbClr val="000000"/>
              </a:buClr>
              <a:buSzPts val="1800"/>
              <a:buChar char="-"/>
            </a:pPr>
            <a:r>
              <a:rPr lang="en">
                <a:solidFill>
                  <a:srgbClr val="000000"/>
                </a:solidFill>
              </a:rPr>
              <a:t>It is different from MLP because in CNN input is multidimensional image while in case of MLP it is just a vector of features or input</a:t>
            </a:r>
            <a:endParaRPr>
              <a:solidFill>
                <a:srgbClr val="000000"/>
              </a:solidFill>
            </a:endParaRPr>
          </a:p>
          <a:p>
            <a:pPr indent="-342900" lvl="0" marL="457200" rtl="0" algn="just">
              <a:lnSpc>
                <a:spcPct val="115000"/>
              </a:lnSpc>
              <a:spcBef>
                <a:spcPts val="1000"/>
              </a:spcBef>
              <a:spcAft>
                <a:spcPts val="0"/>
              </a:spcAft>
              <a:buClr>
                <a:srgbClr val="000000"/>
              </a:buClr>
              <a:buSzPts val="1800"/>
              <a:buChar char="-"/>
            </a:pPr>
            <a:r>
              <a:rPr lang="en">
                <a:solidFill>
                  <a:srgbClr val="000000"/>
                </a:solidFill>
              </a:rPr>
              <a:t>In CNN each neuron is only connected to some neuron of earlier layer which makes no of neurons lesser and network faster</a:t>
            </a:r>
            <a:endParaRPr>
              <a:solidFill>
                <a:srgbClr val="000000"/>
              </a:solidFill>
            </a:endParaRPr>
          </a:p>
          <a:p>
            <a:pPr indent="0" lvl="0" marL="457200" rtl="0" algn="just">
              <a:lnSpc>
                <a:spcPct val="115000"/>
              </a:lnSpc>
              <a:spcBef>
                <a:spcPts val="1000"/>
              </a:spcBef>
              <a:spcAft>
                <a:spcPts val="1000"/>
              </a:spcAft>
              <a:buSzPts val="1800"/>
              <a:buNone/>
            </a:pPr>
            <a:r>
              <a:t/>
            </a:r>
            <a:endParaRPr/>
          </a:p>
        </p:txBody>
      </p:sp>
      <p:pic>
        <p:nvPicPr>
          <p:cNvPr id="74" name="Google Shape;74;p16"/>
          <p:cNvPicPr preferRelativeResize="0"/>
          <p:nvPr/>
        </p:nvPicPr>
        <p:blipFill rotWithShape="1">
          <a:blip r:embed="rId3">
            <a:alphaModFix/>
          </a:blip>
          <a:srcRect b="0" l="0" r="0" t="0"/>
          <a:stretch/>
        </p:blipFill>
        <p:spPr>
          <a:xfrm>
            <a:off x="1288725" y="2691025"/>
            <a:ext cx="6248400" cy="2186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1887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Need of CNN , why we can’t use MLP ??</a:t>
            </a:r>
            <a:endParaRPr/>
          </a:p>
        </p:txBody>
      </p:sp>
      <p:pic>
        <p:nvPicPr>
          <p:cNvPr id="80" name="Google Shape;80;p17"/>
          <p:cNvPicPr preferRelativeResize="0"/>
          <p:nvPr/>
        </p:nvPicPr>
        <p:blipFill rotWithShape="1">
          <a:blip r:embed="rId3">
            <a:alphaModFix/>
          </a:blip>
          <a:srcRect b="0" l="0" r="0" t="0"/>
          <a:stretch/>
        </p:blipFill>
        <p:spPr>
          <a:xfrm>
            <a:off x="468400" y="844000"/>
            <a:ext cx="8112951" cy="4020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CNN Architecture </a:t>
            </a:r>
            <a:endParaRPr/>
          </a:p>
        </p:txBody>
      </p:sp>
      <p:pic>
        <p:nvPicPr>
          <p:cNvPr id="86" name="Google Shape;86;p18"/>
          <p:cNvPicPr preferRelativeResize="0"/>
          <p:nvPr/>
        </p:nvPicPr>
        <p:blipFill rotWithShape="1">
          <a:blip r:embed="rId3">
            <a:alphaModFix/>
          </a:blip>
          <a:srcRect b="0" l="0" r="0" t="0"/>
          <a:stretch/>
        </p:blipFill>
        <p:spPr>
          <a:xfrm>
            <a:off x="441875" y="1119050"/>
            <a:ext cx="8280875" cy="3276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1003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Lets breakdown the layers  and some terms !! </a:t>
            </a:r>
            <a:endParaRPr/>
          </a:p>
        </p:txBody>
      </p:sp>
      <p:sp>
        <p:nvSpPr>
          <p:cNvPr id="92" name="Google Shape;92;p19"/>
          <p:cNvSpPr txBox="1"/>
          <p:nvPr>
            <p:ph idx="1" type="body"/>
          </p:nvPr>
        </p:nvSpPr>
        <p:spPr>
          <a:xfrm>
            <a:off x="355900" y="675600"/>
            <a:ext cx="8520600" cy="3792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sz="2000">
                <a:solidFill>
                  <a:srgbClr val="000000"/>
                </a:solidFill>
              </a:rPr>
              <a:t>Convolution</a:t>
            </a:r>
            <a:endParaRPr sz="2000">
              <a:solidFill>
                <a:srgbClr val="000000"/>
              </a:solidFill>
            </a:endParaRPr>
          </a:p>
          <a:p>
            <a:pPr indent="-355600" lvl="0" marL="457200" rtl="0" algn="l">
              <a:lnSpc>
                <a:spcPct val="115000"/>
              </a:lnSpc>
              <a:spcBef>
                <a:spcPts val="1000"/>
              </a:spcBef>
              <a:spcAft>
                <a:spcPts val="0"/>
              </a:spcAft>
              <a:buClr>
                <a:srgbClr val="000000"/>
              </a:buClr>
              <a:buSzPts val="2000"/>
              <a:buChar char="-"/>
            </a:pPr>
            <a:r>
              <a:rPr lang="en" sz="2000">
                <a:solidFill>
                  <a:srgbClr val="000000"/>
                </a:solidFill>
              </a:rPr>
              <a:t>Relu</a:t>
            </a:r>
            <a:endParaRPr sz="2000">
              <a:solidFill>
                <a:srgbClr val="000000"/>
              </a:solidFill>
            </a:endParaRPr>
          </a:p>
          <a:p>
            <a:pPr indent="-355600" lvl="0" marL="457200" rtl="0" algn="l">
              <a:lnSpc>
                <a:spcPct val="115000"/>
              </a:lnSpc>
              <a:spcBef>
                <a:spcPts val="1000"/>
              </a:spcBef>
              <a:spcAft>
                <a:spcPts val="0"/>
              </a:spcAft>
              <a:buClr>
                <a:srgbClr val="000000"/>
              </a:buClr>
              <a:buSzPts val="2000"/>
              <a:buChar char="-"/>
            </a:pPr>
            <a:r>
              <a:rPr lang="en" sz="2000">
                <a:solidFill>
                  <a:srgbClr val="000000"/>
                </a:solidFill>
              </a:rPr>
              <a:t>Pooling</a:t>
            </a:r>
            <a:endParaRPr sz="2000">
              <a:solidFill>
                <a:srgbClr val="000000"/>
              </a:solidFill>
            </a:endParaRPr>
          </a:p>
          <a:p>
            <a:pPr indent="-355600" lvl="0" marL="457200" rtl="0" algn="l">
              <a:lnSpc>
                <a:spcPct val="115000"/>
              </a:lnSpc>
              <a:spcBef>
                <a:spcPts val="1000"/>
              </a:spcBef>
              <a:spcAft>
                <a:spcPts val="0"/>
              </a:spcAft>
              <a:buClr>
                <a:schemeClr val="dk1"/>
              </a:buClr>
              <a:buSzPts val="2000"/>
              <a:buChar char="-"/>
            </a:pPr>
            <a:r>
              <a:rPr lang="en" sz="2000">
                <a:solidFill>
                  <a:schemeClr val="dk1"/>
                </a:solidFill>
              </a:rPr>
              <a:t>Padding</a:t>
            </a:r>
            <a:endParaRPr sz="2000">
              <a:solidFill>
                <a:schemeClr val="dk1"/>
              </a:solidFill>
            </a:endParaRPr>
          </a:p>
          <a:p>
            <a:pPr indent="-355600" lvl="0" marL="457200" rtl="0" algn="l">
              <a:lnSpc>
                <a:spcPct val="115000"/>
              </a:lnSpc>
              <a:spcBef>
                <a:spcPts val="1000"/>
              </a:spcBef>
              <a:spcAft>
                <a:spcPts val="0"/>
              </a:spcAft>
              <a:buClr>
                <a:schemeClr val="dk1"/>
              </a:buClr>
              <a:buSzPts val="2000"/>
              <a:buChar char="-"/>
            </a:pPr>
            <a:r>
              <a:rPr lang="en" sz="2000">
                <a:solidFill>
                  <a:schemeClr val="dk1"/>
                </a:solidFill>
              </a:rPr>
              <a:t>Stride</a:t>
            </a:r>
            <a:endParaRPr sz="2000">
              <a:solidFill>
                <a:srgbClr val="000000"/>
              </a:solidFill>
            </a:endParaRPr>
          </a:p>
          <a:p>
            <a:pPr indent="-355600" lvl="0" marL="457200" rtl="0" algn="l">
              <a:lnSpc>
                <a:spcPct val="115000"/>
              </a:lnSpc>
              <a:spcBef>
                <a:spcPts val="1000"/>
              </a:spcBef>
              <a:spcAft>
                <a:spcPts val="0"/>
              </a:spcAft>
              <a:buClr>
                <a:srgbClr val="000000"/>
              </a:buClr>
              <a:buSzPts val="2000"/>
              <a:buChar char="-"/>
            </a:pPr>
            <a:r>
              <a:rPr lang="en" sz="2000">
                <a:solidFill>
                  <a:srgbClr val="000000"/>
                </a:solidFill>
              </a:rPr>
              <a:t>Dropout</a:t>
            </a:r>
            <a:endParaRPr sz="2000">
              <a:solidFill>
                <a:srgbClr val="000000"/>
              </a:solidFill>
            </a:endParaRPr>
          </a:p>
          <a:p>
            <a:pPr indent="-355600" lvl="0" marL="457200" rtl="0" algn="l">
              <a:lnSpc>
                <a:spcPct val="115000"/>
              </a:lnSpc>
              <a:spcBef>
                <a:spcPts val="1000"/>
              </a:spcBef>
              <a:spcAft>
                <a:spcPts val="0"/>
              </a:spcAft>
              <a:buClr>
                <a:srgbClr val="000000"/>
              </a:buClr>
              <a:buSzPts val="2000"/>
              <a:buChar char="-"/>
            </a:pPr>
            <a:r>
              <a:rPr lang="en" sz="2000">
                <a:solidFill>
                  <a:srgbClr val="000000"/>
                </a:solidFill>
              </a:rPr>
              <a:t>Flatten</a:t>
            </a:r>
            <a:endParaRPr sz="2000">
              <a:solidFill>
                <a:srgbClr val="000000"/>
              </a:solidFill>
            </a:endParaRPr>
          </a:p>
          <a:p>
            <a:pPr indent="-355600" lvl="0" marL="457200" rtl="0" algn="l">
              <a:lnSpc>
                <a:spcPct val="115000"/>
              </a:lnSpc>
              <a:spcBef>
                <a:spcPts val="1000"/>
              </a:spcBef>
              <a:spcAft>
                <a:spcPts val="0"/>
              </a:spcAft>
              <a:buClr>
                <a:srgbClr val="000000"/>
              </a:buClr>
              <a:buSzPts val="2000"/>
              <a:buChar char="-"/>
            </a:pPr>
            <a:r>
              <a:rPr lang="en" sz="2000">
                <a:solidFill>
                  <a:srgbClr val="000000"/>
                </a:solidFill>
              </a:rPr>
              <a:t>Fully connected</a:t>
            </a:r>
            <a:endParaRPr sz="2000">
              <a:solidFill>
                <a:srgbClr val="000000"/>
              </a:solidFill>
            </a:endParaRPr>
          </a:p>
          <a:p>
            <a:pPr indent="-355600" lvl="0" marL="457200" rtl="0" algn="l">
              <a:lnSpc>
                <a:spcPct val="115000"/>
              </a:lnSpc>
              <a:spcBef>
                <a:spcPts val="1000"/>
              </a:spcBef>
              <a:spcAft>
                <a:spcPts val="1000"/>
              </a:spcAft>
              <a:buClr>
                <a:srgbClr val="000000"/>
              </a:buClr>
              <a:buSzPts val="2000"/>
              <a:buChar char="-"/>
            </a:pPr>
            <a:r>
              <a:rPr lang="en" sz="2000">
                <a:solidFill>
                  <a:srgbClr val="000000"/>
                </a:solidFill>
              </a:rPr>
              <a:t>Convolutional Block</a:t>
            </a:r>
            <a:r>
              <a:rPr lang="en" sz="2300">
                <a:solidFill>
                  <a:srgbClr val="000000"/>
                </a:solidFill>
              </a:rPr>
              <a:t>  :</a:t>
            </a:r>
            <a:r>
              <a:rPr lang="en" sz="2800">
                <a:solidFill>
                  <a:srgbClr val="000000"/>
                </a:solidFill>
              </a:rPr>
              <a:t> </a:t>
            </a:r>
            <a:r>
              <a:rPr lang="en">
                <a:solidFill>
                  <a:srgbClr val="000000"/>
                </a:solidFill>
              </a:rPr>
              <a:t>Convolution + relu + pooling</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Convolution</a:t>
            </a:r>
            <a:endParaRPr/>
          </a:p>
        </p:txBody>
      </p:sp>
      <p:sp>
        <p:nvSpPr>
          <p:cNvPr id="98" name="Google Shape;98;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Char char="-"/>
            </a:pPr>
            <a:r>
              <a:rPr lang="en">
                <a:solidFill>
                  <a:srgbClr val="000000"/>
                </a:solidFill>
              </a:rPr>
              <a:t>Convolution operation generates </a:t>
            </a:r>
            <a:r>
              <a:rPr lang="en">
                <a:solidFill>
                  <a:srgbClr val="FF0000"/>
                </a:solidFill>
              </a:rPr>
              <a:t>weighted average</a:t>
            </a:r>
            <a:r>
              <a:rPr lang="en">
                <a:solidFill>
                  <a:srgbClr val="000000"/>
                </a:solidFill>
              </a:rPr>
              <a:t> image of all the pixels falling under kernel/filter</a:t>
            </a:r>
            <a:endParaRPr>
              <a:solidFill>
                <a:srgbClr val="000000"/>
              </a:solidFill>
            </a:endParaRPr>
          </a:p>
          <a:p>
            <a:pPr indent="-342900" lvl="0" marL="457200" rtl="0" algn="just">
              <a:lnSpc>
                <a:spcPct val="115000"/>
              </a:lnSpc>
              <a:spcBef>
                <a:spcPts val="1000"/>
              </a:spcBef>
              <a:spcAft>
                <a:spcPts val="0"/>
              </a:spcAft>
              <a:buClr>
                <a:srgbClr val="000000"/>
              </a:buClr>
              <a:buSzPts val="1800"/>
              <a:buChar char="-"/>
            </a:pPr>
            <a:r>
              <a:rPr lang="en">
                <a:solidFill>
                  <a:srgbClr val="000000"/>
                </a:solidFill>
              </a:rPr>
              <a:t>What is kernel / filter :) </a:t>
            </a:r>
            <a:endParaRPr>
              <a:solidFill>
                <a:srgbClr val="000000"/>
              </a:solidFill>
            </a:endParaRPr>
          </a:p>
          <a:p>
            <a:pPr indent="-342900" lvl="0" marL="457200" rtl="0" algn="just">
              <a:lnSpc>
                <a:spcPct val="115000"/>
              </a:lnSpc>
              <a:spcBef>
                <a:spcPts val="1000"/>
              </a:spcBef>
              <a:spcAft>
                <a:spcPts val="0"/>
              </a:spcAft>
              <a:buClr>
                <a:srgbClr val="000000"/>
              </a:buClr>
              <a:buSzPts val="1800"/>
              <a:buChar char="-"/>
            </a:pPr>
            <a:r>
              <a:rPr lang="en">
                <a:solidFill>
                  <a:srgbClr val="000000"/>
                </a:solidFill>
              </a:rPr>
              <a:t>Filter is generally a collection of kernels for each different channel(RGB) but used interchangeably many times</a:t>
            </a:r>
            <a:endParaRPr>
              <a:solidFill>
                <a:srgbClr val="000000"/>
              </a:solidFill>
            </a:endParaRPr>
          </a:p>
          <a:p>
            <a:pPr indent="-342900" lvl="0" marL="457200" rtl="0" algn="just">
              <a:lnSpc>
                <a:spcPct val="115000"/>
              </a:lnSpc>
              <a:spcBef>
                <a:spcPts val="1000"/>
              </a:spcBef>
              <a:spcAft>
                <a:spcPts val="0"/>
              </a:spcAft>
              <a:buClr>
                <a:srgbClr val="000000"/>
              </a:buClr>
              <a:buSzPts val="1800"/>
              <a:buChar char="-"/>
            </a:pPr>
            <a:r>
              <a:rPr lang="en">
                <a:solidFill>
                  <a:srgbClr val="000000"/>
                </a:solidFill>
              </a:rPr>
              <a:t>Output of all 3 channels from kernel is combined to form a single channel image </a:t>
            </a:r>
            <a:endParaRPr>
              <a:solidFill>
                <a:srgbClr val="000000"/>
              </a:solidFill>
            </a:endParaRPr>
          </a:p>
          <a:p>
            <a:pPr indent="-342900" lvl="0" marL="457200" rtl="0" algn="just">
              <a:lnSpc>
                <a:spcPct val="115000"/>
              </a:lnSpc>
              <a:spcBef>
                <a:spcPts val="1000"/>
              </a:spcBef>
              <a:spcAft>
                <a:spcPts val="0"/>
              </a:spcAft>
              <a:buClr>
                <a:srgbClr val="000000"/>
              </a:buClr>
              <a:buSzPts val="1800"/>
              <a:buChar char="-"/>
            </a:pPr>
            <a:r>
              <a:rPr lang="en">
                <a:solidFill>
                  <a:srgbClr val="000000"/>
                </a:solidFill>
              </a:rPr>
              <a:t>Depth of Output depends over the number of filters used in current layer</a:t>
            </a:r>
            <a:endParaRPr>
              <a:solidFill>
                <a:srgbClr val="000000"/>
              </a:solidFill>
            </a:endParaRPr>
          </a:p>
          <a:p>
            <a:pPr indent="0" lvl="0" marL="457200" rtl="0" algn="just">
              <a:lnSpc>
                <a:spcPct val="115000"/>
              </a:lnSpc>
              <a:spcBef>
                <a:spcPts val="1000"/>
              </a:spcBef>
              <a:spcAft>
                <a:spcPts val="0"/>
              </a:spcAft>
              <a:buSzPts val="1800"/>
              <a:buNone/>
            </a:pPr>
            <a:r>
              <a:rPr lang="en">
                <a:solidFill>
                  <a:srgbClr val="000000"/>
                </a:solidFill>
              </a:rPr>
              <a:t> </a:t>
            </a:r>
            <a:endParaRPr>
              <a:solidFill>
                <a:srgbClr val="000000"/>
              </a:solidFill>
            </a:endParaRPr>
          </a:p>
          <a:p>
            <a:pPr indent="0" lvl="0" marL="0" rtl="0" algn="just">
              <a:lnSpc>
                <a:spcPct val="115000"/>
              </a:lnSpc>
              <a:spcBef>
                <a:spcPts val="1000"/>
              </a:spcBef>
              <a:spcAft>
                <a:spcPts val="1000"/>
              </a:spcAft>
              <a:buSzPts val="1800"/>
              <a:buNone/>
            </a:pPr>
            <a:r>
              <a:rPr lang="en">
                <a:solidFill>
                  <a:srgbClr val="000000"/>
                </a:solidFill>
              </a:rPr>
              <a:t>  </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2241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Convolution in 2D</a:t>
            </a:r>
            <a:endParaRPr/>
          </a:p>
        </p:txBody>
      </p:sp>
      <p:pic>
        <p:nvPicPr>
          <p:cNvPr id="104" name="Google Shape;104;p21"/>
          <p:cNvPicPr preferRelativeResize="0"/>
          <p:nvPr/>
        </p:nvPicPr>
        <p:blipFill rotWithShape="1">
          <a:blip r:embed="rId3">
            <a:alphaModFix/>
          </a:blip>
          <a:srcRect b="0" l="0" r="0" t="0"/>
          <a:stretch/>
        </p:blipFill>
        <p:spPr>
          <a:xfrm>
            <a:off x="547925" y="949200"/>
            <a:ext cx="7998049" cy="4041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