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1" r:id="rId2"/>
    <p:sldId id="257" r:id="rId3"/>
    <p:sldId id="258" r:id="rId4"/>
    <p:sldId id="282" r:id="rId5"/>
    <p:sldId id="285" r:id="rId6"/>
    <p:sldId id="286" r:id="rId7"/>
    <p:sldId id="289" r:id="rId8"/>
    <p:sldId id="291" r:id="rId9"/>
    <p:sldId id="293" r:id="rId10"/>
    <p:sldId id="292" r:id="rId11"/>
    <p:sldId id="263" r:id="rId12"/>
    <p:sldId id="264" r:id="rId13"/>
    <p:sldId id="294" r:id="rId14"/>
    <p:sldId id="295" r:id="rId15"/>
    <p:sldId id="268" r:id="rId16"/>
    <p:sldId id="270" r:id="rId17"/>
    <p:sldId id="296" r:id="rId18"/>
    <p:sldId id="274" r:id="rId19"/>
    <p:sldId id="297" r:id="rId20"/>
    <p:sldId id="298" r:id="rId21"/>
    <p:sldId id="302" r:id="rId22"/>
    <p:sldId id="299" r:id="rId23"/>
    <p:sldId id="300" r:id="rId24"/>
    <p:sldId id="301" r:id="rId25"/>
    <p:sldId id="303" r:id="rId26"/>
    <p:sldId id="280" r:id="rId27"/>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217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712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67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368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188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450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127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571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774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8440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573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933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1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281" y="2130425"/>
            <a:ext cx="10361852"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562" y="3886200"/>
            <a:ext cx="853329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8048" y="274639"/>
            <a:ext cx="2742844" cy="5851526"/>
          </a:xfrm>
          <a:prstGeom prst="rect">
            <a:avLst/>
          </a:prstGeom>
        </p:spPr>
        <p:txBody>
          <a:bodyPr/>
          <a:lstStyle/>
          <a:p>
            <a:r>
              <a:t>标题文本</a:t>
            </a:r>
          </a:p>
        </p:txBody>
      </p:sp>
      <p:sp>
        <p:nvSpPr>
          <p:cNvPr id="102" name="正文级别 1…"/>
          <p:cNvSpPr txBox="1">
            <a:spLocks noGrp="1"/>
          </p:cNvSpPr>
          <p:nvPr>
            <p:ph type="body" idx="1"/>
          </p:nvPr>
        </p:nvSpPr>
        <p:spPr>
          <a:xfrm>
            <a:off x="609520" y="274639"/>
            <a:ext cx="8025357"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3802" y="1122362"/>
            <a:ext cx="9142811" cy="2387601"/>
          </a:xfrm>
          <a:prstGeom prst="rect">
            <a:avLst/>
          </a:prstGeom>
        </p:spPr>
        <p:txBody>
          <a:bodyPr anchor="b"/>
          <a:lstStyle>
            <a:lvl1pPr defTabSz="914309">
              <a:lnSpc>
                <a:spcPct val="90000"/>
              </a:lnSpc>
              <a:defRPr sz="59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3802" y="3602037"/>
            <a:ext cx="9142811" cy="1655763"/>
          </a:xfrm>
          <a:prstGeom prst="rect">
            <a:avLst/>
          </a:prstGeom>
        </p:spPr>
        <p:txBody>
          <a:bodyPr/>
          <a:lstStyle>
            <a:lvl1pPr marL="0" indent="0" algn="ctr" defTabSz="914309">
              <a:lnSpc>
                <a:spcPct val="90000"/>
              </a:lnSpc>
              <a:spcBef>
                <a:spcPts val="1000"/>
              </a:spcBef>
              <a:buSzTx/>
              <a:buFontTx/>
              <a:buNone/>
              <a:defRPr sz="2400">
                <a:latin typeface="+mn-lt"/>
                <a:ea typeface="+mn-ea"/>
                <a:cs typeface="+mn-cs"/>
                <a:sym typeface="Calibri"/>
              </a:defRPr>
            </a:lvl1pPr>
            <a:lvl2pPr marL="0" indent="457154" algn="ctr" defTabSz="914309">
              <a:lnSpc>
                <a:spcPct val="90000"/>
              </a:lnSpc>
              <a:spcBef>
                <a:spcPts val="1000"/>
              </a:spcBef>
              <a:buSzTx/>
              <a:buFontTx/>
              <a:buNone/>
              <a:defRPr sz="2400">
                <a:latin typeface="+mn-lt"/>
                <a:ea typeface="+mn-ea"/>
                <a:cs typeface="+mn-cs"/>
                <a:sym typeface="Calibri"/>
              </a:defRPr>
            </a:lvl2pPr>
            <a:lvl3pPr marL="0" indent="914309" algn="ctr" defTabSz="914309">
              <a:lnSpc>
                <a:spcPct val="90000"/>
              </a:lnSpc>
              <a:spcBef>
                <a:spcPts val="1000"/>
              </a:spcBef>
              <a:buSzTx/>
              <a:buFontTx/>
              <a:buNone/>
              <a:defRPr sz="2400">
                <a:latin typeface="+mn-lt"/>
                <a:ea typeface="+mn-ea"/>
                <a:cs typeface="+mn-cs"/>
                <a:sym typeface="Calibri"/>
              </a:defRPr>
            </a:lvl3pPr>
            <a:lvl4pPr marL="0" indent="1371462" algn="ctr" defTabSz="914309">
              <a:lnSpc>
                <a:spcPct val="90000"/>
              </a:lnSpc>
              <a:spcBef>
                <a:spcPts val="1000"/>
              </a:spcBef>
              <a:buSzTx/>
              <a:buFontTx/>
              <a:buNone/>
              <a:defRPr sz="2400">
                <a:latin typeface="+mn-lt"/>
                <a:ea typeface="+mn-ea"/>
                <a:cs typeface="+mn-cs"/>
                <a:sym typeface="Calibri"/>
              </a:defRPr>
            </a:lvl4pPr>
            <a:lvl5pPr marL="0" indent="1828617" algn="ctr" defTabSz="914309">
              <a:lnSpc>
                <a:spcPct val="90000"/>
              </a:lnSpc>
              <a:spcBef>
                <a:spcPts val="1000"/>
              </a:spcBef>
              <a:buSzTx/>
              <a:buFontTx/>
              <a:buNone/>
              <a:defRPr sz="24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741" y="1709739"/>
            <a:ext cx="10514233" cy="2852737"/>
          </a:xfrm>
          <a:prstGeom prst="rect">
            <a:avLst/>
          </a:prstGeom>
        </p:spPr>
        <p:txBody>
          <a:bodyPr anchor="b"/>
          <a:lstStyle>
            <a:lvl1pPr algn="l" defTabSz="914309">
              <a:lnSpc>
                <a:spcPct val="90000"/>
              </a:lnSpc>
              <a:defRPr sz="59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741" y="4589464"/>
            <a:ext cx="10514233" cy="1500188"/>
          </a:xfrm>
          <a:prstGeom prst="rect">
            <a:avLst/>
          </a:prstGeom>
        </p:spPr>
        <p:txBody>
          <a:bodyPr/>
          <a:lstStyle>
            <a:lvl1pPr marL="0" indent="0" defTabSz="914309">
              <a:lnSpc>
                <a:spcPct val="90000"/>
              </a:lnSpc>
              <a:spcBef>
                <a:spcPts val="1000"/>
              </a:spcBef>
              <a:buSzTx/>
              <a:buFontTx/>
              <a:buNone/>
              <a:defRPr sz="2400">
                <a:solidFill>
                  <a:srgbClr val="888888"/>
                </a:solidFill>
                <a:latin typeface="+mn-lt"/>
                <a:ea typeface="+mn-ea"/>
                <a:cs typeface="+mn-cs"/>
                <a:sym typeface="Calibri"/>
              </a:defRPr>
            </a:lvl1pPr>
            <a:lvl2pPr marL="0" indent="457154" defTabSz="914309">
              <a:lnSpc>
                <a:spcPct val="90000"/>
              </a:lnSpc>
              <a:spcBef>
                <a:spcPts val="1000"/>
              </a:spcBef>
              <a:buSzTx/>
              <a:buFontTx/>
              <a:buNone/>
              <a:defRPr sz="2400">
                <a:solidFill>
                  <a:srgbClr val="888888"/>
                </a:solidFill>
                <a:latin typeface="+mn-lt"/>
                <a:ea typeface="+mn-ea"/>
                <a:cs typeface="+mn-cs"/>
                <a:sym typeface="Calibri"/>
              </a:defRPr>
            </a:lvl2pPr>
            <a:lvl3pPr marL="0" indent="914309" defTabSz="914309">
              <a:lnSpc>
                <a:spcPct val="90000"/>
              </a:lnSpc>
              <a:spcBef>
                <a:spcPts val="1000"/>
              </a:spcBef>
              <a:buSzTx/>
              <a:buFontTx/>
              <a:buNone/>
              <a:defRPr sz="2400">
                <a:solidFill>
                  <a:srgbClr val="888888"/>
                </a:solidFill>
                <a:latin typeface="+mn-lt"/>
                <a:ea typeface="+mn-ea"/>
                <a:cs typeface="+mn-cs"/>
                <a:sym typeface="Calibri"/>
              </a:defRPr>
            </a:lvl3pPr>
            <a:lvl4pPr marL="0" indent="1371462" defTabSz="914309">
              <a:lnSpc>
                <a:spcPct val="90000"/>
              </a:lnSpc>
              <a:spcBef>
                <a:spcPts val="1000"/>
              </a:spcBef>
              <a:buSzTx/>
              <a:buFontTx/>
              <a:buNone/>
              <a:defRPr sz="2400">
                <a:solidFill>
                  <a:srgbClr val="888888"/>
                </a:solidFill>
                <a:latin typeface="+mn-lt"/>
                <a:ea typeface="+mn-ea"/>
                <a:cs typeface="+mn-cs"/>
                <a:sym typeface="Calibri"/>
              </a:defRPr>
            </a:lvl4pPr>
            <a:lvl5pPr marL="0" indent="1828617" defTabSz="914309">
              <a:lnSpc>
                <a:spcPct val="90000"/>
              </a:lnSpc>
              <a:spcBef>
                <a:spcPts val="1000"/>
              </a:spcBef>
              <a:buSzTx/>
              <a:buFontTx/>
              <a:buNone/>
              <a:defRPr sz="2400">
                <a:solidFill>
                  <a:srgbClr val="888888"/>
                </a:solidFill>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090" y="1825625"/>
            <a:ext cx="5180928"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678"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678" y="1681163"/>
            <a:ext cx="5157117" cy="823913"/>
          </a:xfrm>
          <a:prstGeom prst="rect">
            <a:avLst/>
          </a:prstGeom>
        </p:spPr>
        <p:txBody>
          <a:bodyPr anchor="b"/>
          <a:lstStyle>
            <a:lvl1pPr marL="0" indent="0" defTabSz="914309">
              <a:lnSpc>
                <a:spcPct val="90000"/>
              </a:lnSpc>
              <a:spcBef>
                <a:spcPts val="1000"/>
              </a:spcBef>
              <a:buSzTx/>
              <a:buFontTx/>
              <a:buNone/>
              <a:defRPr sz="2400" b="1">
                <a:latin typeface="+mn-lt"/>
                <a:ea typeface="+mn-ea"/>
                <a:cs typeface="+mn-cs"/>
                <a:sym typeface="Calibri"/>
              </a:defRPr>
            </a:lvl1pPr>
            <a:lvl2pPr marL="0" indent="457154" defTabSz="914309">
              <a:lnSpc>
                <a:spcPct val="90000"/>
              </a:lnSpc>
              <a:spcBef>
                <a:spcPts val="1000"/>
              </a:spcBef>
              <a:buSzTx/>
              <a:buFontTx/>
              <a:buNone/>
              <a:defRPr sz="2400" b="1">
                <a:latin typeface="+mn-lt"/>
                <a:ea typeface="+mn-ea"/>
                <a:cs typeface="+mn-cs"/>
                <a:sym typeface="Calibri"/>
              </a:defRPr>
            </a:lvl2pPr>
            <a:lvl3pPr marL="0" indent="914309" defTabSz="914309">
              <a:lnSpc>
                <a:spcPct val="90000"/>
              </a:lnSpc>
              <a:spcBef>
                <a:spcPts val="1000"/>
              </a:spcBef>
              <a:buSzTx/>
              <a:buFontTx/>
              <a:buNone/>
              <a:defRPr sz="2400" b="1">
                <a:latin typeface="+mn-lt"/>
                <a:ea typeface="+mn-ea"/>
                <a:cs typeface="+mn-cs"/>
                <a:sym typeface="Calibri"/>
              </a:defRPr>
            </a:lvl3pPr>
            <a:lvl4pPr marL="0" indent="1371462" defTabSz="914309">
              <a:lnSpc>
                <a:spcPct val="90000"/>
              </a:lnSpc>
              <a:spcBef>
                <a:spcPts val="1000"/>
              </a:spcBef>
              <a:buSzTx/>
              <a:buFontTx/>
              <a:buNone/>
              <a:defRPr sz="2400" b="1">
                <a:latin typeface="+mn-lt"/>
                <a:ea typeface="+mn-ea"/>
                <a:cs typeface="+mn-cs"/>
                <a:sym typeface="Calibri"/>
              </a:defRPr>
            </a:lvl4pPr>
            <a:lvl5pPr marL="0" indent="1828617" defTabSz="914309">
              <a:lnSpc>
                <a:spcPct val="90000"/>
              </a:lnSpc>
              <a:spcBef>
                <a:spcPts val="1000"/>
              </a:spcBef>
              <a:buSzTx/>
              <a:buFontTx/>
              <a:buNone/>
              <a:defRPr sz="2400" b="1">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1396" y="1681163"/>
            <a:ext cx="5182515" cy="823913"/>
          </a:xfrm>
          <a:prstGeom prst="rect">
            <a:avLst/>
          </a:prstGeom>
        </p:spPr>
        <p:txBody>
          <a:bodyPr anchor="b"/>
          <a:lstStyle/>
          <a:p>
            <a:pPr marL="0" indent="0" defTabSz="914309">
              <a:lnSpc>
                <a:spcPct val="90000"/>
              </a:lnSpc>
              <a:spcBef>
                <a:spcPts val="1000"/>
              </a:spcBef>
              <a:buSzTx/>
              <a:buFontTx/>
              <a:buNone/>
              <a:defRPr sz="2400" b="1">
                <a:latin typeface="+mn-lt"/>
                <a:ea typeface="+mn-ea"/>
                <a:cs typeface="+mn-cs"/>
                <a:sym typeface="Calibri"/>
              </a:defRPr>
            </a:pPr>
            <a:endParaRPr/>
          </a:p>
        </p:txBody>
      </p:sp>
      <p:sp>
        <p:nvSpPr>
          <p:cNvPr id="14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2513" y="987425"/>
            <a:ext cx="6171398" cy="4873626"/>
          </a:xfrm>
          <a:prstGeom prst="rect">
            <a:avLst/>
          </a:prstGeom>
        </p:spPr>
        <p:txBody>
          <a:bodyPr/>
          <a:lstStyle>
            <a:lvl1pPr marL="228577" indent="-228577" defTabSz="914309">
              <a:lnSpc>
                <a:spcPct val="90000"/>
              </a:lnSpc>
              <a:spcBef>
                <a:spcPts val="1000"/>
              </a:spcBef>
              <a:defRPr>
                <a:latin typeface="+mn-lt"/>
                <a:ea typeface="+mn-ea"/>
                <a:cs typeface="+mn-cs"/>
                <a:sym typeface="Calibri"/>
              </a:defRPr>
            </a:lvl1pPr>
            <a:lvl2pPr marL="718384" indent="-261230" defTabSz="914309">
              <a:lnSpc>
                <a:spcPct val="90000"/>
              </a:lnSpc>
              <a:spcBef>
                <a:spcPts val="1000"/>
              </a:spcBef>
              <a:buChar char="•"/>
              <a:defRPr>
                <a:latin typeface="+mn-lt"/>
                <a:ea typeface="+mn-ea"/>
                <a:cs typeface="+mn-cs"/>
                <a:sym typeface="Calibri"/>
              </a:defRPr>
            </a:lvl2pPr>
            <a:lvl3pPr marL="1219078" indent="-304769" defTabSz="914309">
              <a:lnSpc>
                <a:spcPct val="90000"/>
              </a:lnSpc>
              <a:spcBef>
                <a:spcPts val="1000"/>
              </a:spcBef>
              <a:defRPr>
                <a:latin typeface="+mn-lt"/>
                <a:ea typeface="+mn-ea"/>
                <a:cs typeface="+mn-cs"/>
                <a:sym typeface="Calibri"/>
              </a:defRPr>
            </a:lvl3pPr>
            <a:lvl4pPr marL="1737186" indent="-365723" defTabSz="914309">
              <a:lnSpc>
                <a:spcPct val="90000"/>
              </a:lnSpc>
              <a:spcBef>
                <a:spcPts val="1000"/>
              </a:spcBef>
              <a:buChar char="•"/>
              <a:defRPr>
                <a:latin typeface="+mn-lt"/>
                <a:ea typeface="+mn-ea"/>
                <a:cs typeface="+mn-cs"/>
                <a:sym typeface="Calibri"/>
              </a:defRPr>
            </a:lvl4pPr>
            <a:lvl5pPr marL="2194340" indent="-365723" defTabSz="914309">
              <a:lnSpc>
                <a:spcPct val="90000"/>
              </a:lnSpc>
              <a:spcBef>
                <a:spcPts val="1000"/>
              </a:spcBef>
              <a:buChar cha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678" y="2057400"/>
            <a:ext cx="3931727" cy="3811588"/>
          </a:xfrm>
          <a:prstGeom prst="rect">
            <a:avLst/>
          </a:prstGeom>
        </p:spPr>
        <p:txBody>
          <a:bodyPr/>
          <a:lstStyle/>
          <a:p>
            <a:pPr marL="0" indent="0" defTabSz="914309">
              <a:lnSpc>
                <a:spcPct val="90000"/>
              </a:lnSpc>
              <a:spcBef>
                <a:spcPts val="1000"/>
              </a:spcBef>
              <a:buSzTx/>
              <a:buFontTx/>
              <a:buNone/>
              <a:defRPr sz="1600">
                <a:latin typeface="+mn-lt"/>
                <a:ea typeface="+mn-ea"/>
                <a:cs typeface="+mn-cs"/>
                <a:sym typeface="Calibri"/>
              </a:defRPr>
            </a:pPr>
            <a:endParaRPr/>
          </a:p>
        </p:txBody>
      </p:sp>
      <p:sp>
        <p:nvSpPr>
          <p:cNvPr id="17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2513" y="987425"/>
            <a:ext cx="6171398" cy="4873626"/>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678" y="2057400"/>
            <a:ext cx="3931727" cy="3811588"/>
          </a:xfrm>
          <a:prstGeom prst="rect">
            <a:avLst/>
          </a:prstGeom>
        </p:spPr>
        <p:txBody>
          <a:bodyPr/>
          <a:lstStyle>
            <a:lvl1pPr marL="0" indent="0" defTabSz="914309">
              <a:lnSpc>
                <a:spcPct val="90000"/>
              </a:lnSpc>
              <a:spcBef>
                <a:spcPts val="1000"/>
              </a:spcBef>
              <a:buSzTx/>
              <a:buFontTx/>
              <a:buNone/>
              <a:defRPr sz="1600">
                <a:latin typeface="+mn-lt"/>
                <a:ea typeface="+mn-ea"/>
                <a:cs typeface="+mn-cs"/>
                <a:sym typeface="Calibri"/>
              </a:defRPr>
            </a:lvl1pPr>
            <a:lvl2pPr marL="0" indent="457154" defTabSz="914309">
              <a:lnSpc>
                <a:spcPct val="90000"/>
              </a:lnSpc>
              <a:spcBef>
                <a:spcPts val="1000"/>
              </a:spcBef>
              <a:buSzTx/>
              <a:buFontTx/>
              <a:buNone/>
              <a:defRPr sz="1600">
                <a:latin typeface="+mn-lt"/>
                <a:ea typeface="+mn-ea"/>
                <a:cs typeface="+mn-cs"/>
                <a:sym typeface="Calibri"/>
              </a:defRPr>
            </a:lvl2pPr>
            <a:lvl3pPr marL="0" indent="914309" defTabSz="914309">
              <a:lnSpc>
                <a:spcPct val="90000"/>
              </a:lnSpc>
              <a:spcBef>
                <a:spcPts val="1000"/>
              </a:spcBef>
              <a:buSzTx/>
              <a:buFontTx/>
              <a:buNone/>
              <a:defRPr sz="1600">
                <a:latin typeface="+mn-lt"/>
                <a:ea typeface="+mn-ea"/>
                <a:cs typeface="+mn-cs"/>
                <a:sym typeface="Calibri"/>
              </a:defRPr>
            </a:lvl3pPr>
            <a:lvl4pPr marL="0" indent="1371462" defTabSz="914309">
              <a:lnSpc>
                <a:spcPct val="90000"/>
              </a:lnSpc>
              <a:spcBef>
                <a:spcPts val="1000"/>
              </a:spcBef>
              <a:buSzTx/>
              <a:buFontTx/>
              <a:buNone/>
              <a:defRPr sz="1600">
                <a:latin typeface="+mn-lt"/>
                <a:ea typeface="+mn-ea"/>
                <a:cs typeface="+mn-cs"/>
                <a:sym typeface="Calibri"/>
              </a:defRPr>
            </a:lvl4pPr>
            <a:lvl5pPr marL="0" indent="1828617" defTabSz="914309">
              <a:lnSpc>
                <a:spcPct val="90000"/>
              </a:lnSpc>
              <a:spcBef>
                <a:spcPts val="1000"/>
              </a:spcBef>
              <a:buSzTx/>
              <a:buFontTx/>
              <a:buNone/>
              <a:defRPr sz="16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3763" y="365125"/>
            <a:ext cx="2628559" cy="5811838"/>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090" y="365125"/>
            <a:ext cx="7733295" cy="58118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2958" y="4406901"/>
            <a:ext cx="10361853"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2958" y="2906713"/>
            <a:ext cx="10361853"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520" y="1600200"/>
            <a:ext cx="53841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520" y="1535112"/>
            <a:ext cx="538621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2561" y="1535112"/>
            <a:ext cx="5388333" cy="63976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520" y="273050"/>
            <a:ext cx="4010564"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112" y="273050"/>
            <a:ext cx="6814781" cy="5853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520" y="1435101"/>
            <a:ext cx="4010564"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406" y="4800600"/>
            <a:ext cx="7314249" cy="566738"/>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406" y="612775"/>
            <a:ext cx="7314249"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406" y="5367337"/>
            <a:ext cx="7314249"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520" y="274638"/>
            <a:ext cx="10971374"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520" y="1600200"/>
            <a:ext cx="10971374"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07237" y="6406786"/>
            <a:ext cx="273656"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等腰三角形 23"/>
          <p:cNvSpPr/>
          <p:nvPr/>
        </p:nvSpPr>
        <p:spPr>
          <a:xfrm rot="512239">
            <a:off x="2950001" y="4001625"/>
            <a:ext cx="396046"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2" name="等腰三角形 24"/>
          <p:cNvSpPr/>
          <p:nvPr/>
        </p:nvSpPr>
        <p:spPr>
          <a:xfrm rot="20371609">
            <a:off x="2705229" y="3831593"/>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13" name="等腰三角形 26"/>
          <p:cNvSpPr/>
          <p:nvPr/>
        </p:nvSpPr>
        <p:spPr>
          <a:xfrm rot="3761573">
            <a:off x="8496747" y="3872262"/>
            <a:ext cx="741201" cy="508375"/>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grpSp>
        <p:nvGrpSpPr>
          <p:cNvPr id="216" name="组合 1"/>
          <p:cNvGrpSpPr/>
          <p:nvPr/>
        </p:nvGrpSpPr>
        <p:grpSpPr>
          <a:xfrm>
            <a:off x="-1604504" y="2147666"/>
            <a:ext cx="3687215" cy="2719713"/>
            <a:chOff x="0" y="0"/>
            <a:chExt cx="3687214" cy="2719712"/>
          </a:xfrm>
        </p:grpSpPr>
        <p:sp>
          <p:nvSpPr>
            <p:cNvPr id="214" name="直接连接符 33"/>
            <p:cNvSpPr/>
            <p:nvPr/>
          </p:nvSpPr>
          <p:spPr>
            <a:xfrm flipH="1">
              <a:off x="0" y="539955"/>
              <a:ext cx="2592288" cy="2179757"/>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15" name="直接连接符 34"/>
            <p:cNvSpPr/>
            <p:nvPr/>
          </p:nvSpPr>
          <p:spPr>
            <a:xfrm flipH="1">
              <a:off x="1094926" y="-1"/>
              <a:ext cx="2592289"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217" name="TextBox 5"/>
          <p:cNvSpPr txBox="1"/>
          <p:nvPr/>
        </p:nvSpPr>
        <p:spPr>
          <a:xfrm>
            <a:off x="4150662" y="3001587"/>
            <a:ext cx="3272689" cy="95410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基于</a:t>
            </a:r>
            <a:r>
              <a:rPr lang="en-US" altLang="zh-CN" sz="2800" dirty="0"/>
              <a:t>CNN</a:t>
            </a:r>
            <a:r>
              <a:rPr lang="zh-CN" altLang="en-US" sz="2800" dirty="0"/>
              <a:t>的</a:t>
            </a:r>
            <a:endParaRPr lang="en-US" altLang="zh-CN" sz="2800" dirty="0"/>
          </a:p>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恶意代码检测系统</a:t>
            </a:r>
          </a:p>
        </p:txBody>
      </p:sp>
      <p:sp>
        <p:nvSpPr>
          <p:cNvPr id="218" name="等腰三角形 14"/>
          <p:cNvSpPr/>
          <p:nvPr/>
        </p:nvSpPr>
        <p:spPr>
          <a:xfrm rot="512239">
            <a:off x="5834793" y="1926194"/>
            <a:ext cx="396045"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9" name="等腰三角形 20"/>
          <p:cNvSpPr/>
          <p:nvPr/>
        </p:nvSpPr>
        <p:spPr>
          <a:xfrm rot="20371609">
            <a:off x="6486079" y="2194279"/>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20" name="等腰三角形 21"/>
          <p:cNvSpPr/>
          <p:nvPr/>
        </p:nvSpPr>
        <p:spPr>
          <a:xfrm rot="20371609">
            <a:off x="5390053" y="2222523"/>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21" name="等腰三角形 22"/>
          <p:cNvSpPr/>
          <p:nvPr/>
        </p:nvSpPr>
        <p:spPr>
          <a:xfrm rot="3761573">
            <a:off x="4756821" y="1830713"/>
            <a:ext cx="741200" cy="508376"/>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22" name="等腰三角形 25"/>
          <p:cNvSpPr/>
          <p:nvPr/>
        </p:nvSpPr>
        <p:spPr>
          <a:xfrm rot="20371609">
            <a:off x="6476787" y="1810735"/>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grpSp>
        <p:nvGrpSpPr>
          <p:cNvPr id="225" name="圆角矩形 29"/>
          <p:cNvGrpSpPr/>
          <p:nvPr/>
        </p:nvGrpSpPr>
        <p:grpSpPr>
          <a:xfrm>
            <a:off x="4871070" y="4711651"/>
            <a:ext cx="1944218" cy="432050"/>
            <a:chOff x="0" y="0"/>
            <a:chExt cx="1944217" cy="432048"/>
          </a:xfrm>
        </p:grpSpPr>
        <p:sp>
          <p:nvSpPr>
            <p:cNvPr id="223"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 name="请输入你的内容"/>
            <p:cNvSpPr txBox="1"/>
            <p:nvPr/>
          </p:nvSpPr>
          <p:spPr>
            <a:xfrm>
              <a:off x="21090" y="31360"/>
              <a:ext cx="190203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228" name="组合 37"/>
          <p:cNvGrpSpPr/>
          <p:nvPr/>
        </p:nvGrpSpPr>
        <p:grpSpPr>
          <a:xfrm>
            <a:off x="4006973" y="2263379"/>
            <a:ext cx="360042" cy="2602152"/>
            <a:chOff x="0" y="0"/>
            <a:chExt cx="360040" cy="2602150"/>
          </a:xfrm>
        </p:grpSpPr>
        <p:sp>
          <p:nvSpPr>
            <p:cNvPr id="226" name="左中括号 35"/>
            <p:cNvSpPr/>
            <p:nvPr/>
          </p:nvSpPr>
          <p:spPr>
            <a:xfrm>
              <a:off x="94165"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27" name="左中括号 36"/>
            <p:cNvSpPr/>
            <p:nvPr/>
          </p:nvSpPr>
          <p:spPr>
            <a:xfrm>
              <a:off x="-1" y="-1"/>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1" name="组合 38"/>
          <p:cNvGrpSpPr/>
          <p:nvPr/>
        </p:nvGrpSpPr>
        <p:grpSpPr>
          <a:xfrm>
            <a:off x="7175326" y="2243601"/>
            <a:ext cx="360041" cy="2602152"/>
            <a:chOff x="0" y="0"/>
            <a:chExt cx="360040" cy="2602150"/>
          </a:xfrm>
        </p:grpSpPr>
        <p:sp>
          <p:nvSpPr>
            <p:cNvPr id="229" name="左中括号 39"/>
            <p:cNvSpPr/>
            <p:nvPr/>
          </p:nvSpPr>
          <p:spPr>
            <a:xfrm flipH="1">
              <a:off x="0"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30" name="左中括号 40"/>
            <p:cNvSpPr/>
            <p:nvPr/>
          </p:nvSpPr>
          <p:spPr>
            <a:xfrm flipH="1">
              <a:off x="0" y="0"/>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4" name="组合 2"/>
          <p:cNvGrpSpPr/>
          <p:nvPr/>
        </p:nvGrpSpPr>
        <p:grpSpPr>
          <a:xfrm>
            <a:off x="10311837" y="1544375"/>
            <a:ext cx="3230038" cy="3097814"/>
            <a:chOff x="0" y="0"/>
            <a:chExt cx="3230037" cy="3097813"/>
          </a:xfrm>
        </p:grpSpPr>
        <p:sp>
          <p:nvSpPr>
            <p:cNvPr id="232" name="直接连接符 41"/>
            <p:cNvSpPr/>
            <p:nvPr/>
          </p:nvSpPr>
          <p:spPr>
            <a:xfrm flipH="1">
              <a:off x="0" y="918056"/>
              <a:ext cx="2592289" cy="2179757"/>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33" name="直接连接符 42"/>
            <p:cNvSpPr/>
            <p:nvPr/>
          </p:nvSpPr>
          <p:spPr>
            <a:xfrm flipH="1">
              <a:off x="637749" y="-1"/>
              <a:ext cx="2592289" cy="2179757"/>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35" name="等腰三角形 43"/>
          <p:cNvSpPr/>
          <p:nvPr/>
        </p:nvSpPr>
        <p:spPr>
          <a:xfrm rot="20371609">
            <a:off x="8890947" y="3709642"/>
            <a:ext cx="198023" cy="170708"/>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9586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根据第一周的情况，大多数预算计划按照预期目标完成。完成了对于第一阶段各成员的工作量认定，绩效评定。作为第三阶段劳务费的结算依据。</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在此之上，对于第一阶段的补充预算变更如下：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追增了对于周末成员加班的加班费：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6*4*150 = 3600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追赠了应对项目需要的硬件的更新：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1*4000 = 4000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最后结算第一阶段开销：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16500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元，项目经费剩余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83500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张梦沛</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财政管理员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501169" y="527857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806873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338"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339"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340"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1"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342"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3"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2</a:t>
            </a:r>
          </a:p>
        </p:txBody>
      </p:sp>
      <p:sp>
        <p:nvSpPr>
          <p:cNvPr id="344" name="TextBox 27"/>
          <p:cNvSpPr txBox="1"/>
          <p:nvPr/>
        </p:nvSpPr>
        <p:spPr>
          <a:xfrm>
            <a:off x="6345949" y="3039154"/>
            <a:ext cx="209287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latin typeface="微软雅黑 Light"/>
                <a:ea typeface="微软雅黑 Light"/>
                <a:cs typeface="微软雅黑 Light"/>
                <a:sym typeface="微软雅黑 Light"/>
              </a:rPr>
              <a:t>测试方案</a:t>
            </a:r>
          </a:p>
        </p:txBody>
      </p:sp>
      <p:sp>
        <p:nvSpPr>
          <p:cNvPr id="345"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346"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347"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348"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295337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控制台测试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在终端命令行先使用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help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命令查看扩展模块是否已经扩展到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在终端直接调用该模块以及配置的参数，检测能否正常运行。</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Viper-Web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界面测试</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通过界面化操作可以直接调用扩展模块并且正常运行，将结果正常返回到界面上。</a:t>
            </a:r>
          </a:p>
        </p:txBody>
      </p:sp>
      <p:sp>
        <p:nvSpPr>
          <p:cNvPr id="361" name="TextBox 16"/>
          <p:cNvSpPr txBox="1"/>
          <p:nvPr/>
        </p:nvSpPr>
        <p:spPr>
          <a:xfrm>
            <a:off x="1496492" y="1535365"/>
            <a:ext cx="2423097"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扩展测试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419986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使用不同模型结构在同一参数下进行训练测试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使用已有模块自带的模型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pytorch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尝试自己编写模型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使用同一模型结构在不同参数下进行训练测试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使用不同的参数在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下进行训练</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或者自己编写的模型进行不同参数的测试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综合比较</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准确率需要大于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75%</a:t>
            </a: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在于最高准确率模型相差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以内的模型中，优先考虑结构简单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模型层数少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以及训练时间短的模型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61" name="TextBox 16"/>
          <p:cNvSpPr txBox="1"/>
          <p:nvPr/>
        </p:nvSpPr>
        <p:spPr>
          <a:xfrm>
            <a:off x="1496492" y="1535365"/>
            <a:ext cx="3075520"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模型准确率测试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extLst>
      <p:ext uri="{BB962C8B-B14F-4D97-AF65-F5344CB8AC3E}">
        <p14:creationId xmlns:p14="http://schemas.microsoft.com/office/powerpoint/2010/main" val="3892657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170687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同其它组联系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至少一组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，一起整理未标签的数据集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各个组使用各自的模型对该数据集进行预测并记录预测结果</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将预测结果进行对比，统计各个组之间哪些恶意代码检测结果相同，主要是属于哪种恶意代码家族，哪些恶意代码检测结果不同</a:t>
            </a:r>
          </a:p>
        </p:txBody>
      </p:sp>
      <p:sp>
        <p:nvSpPr>
          <p:cNvPr id="361" name="TextBox 16"/>
          <p:cNvSpPr txBox="1"/>
          <p:nvPr/>
        </p:nvSpPr>
        <p:spPr>
          <a:xfrm>
            <a:off x="1496492" y="1535365"/>
            <a:ext cx="171777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kern="100" dirty="0">
                <a:latin typeface="Calibri" panose="020F0502020204030204" pitchFamily="34" charset="0"/>
                <a:ea typeface="宋体" panose="02010600030101010101" pitchFamily="2" charset="-122"/>
                <a:cs typeface="Times New Roman" panose="02020603050405020304" pitchFamily="18" charset="0"/>
              </a:rPr>
              <a:t>三</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联合测试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extLst>
      <p:ext uri="{BB962C8B-B14F-4D97-AF65-F5344CB8AC3E}">
        <p14:creationId xmlns:p14="http://schemas.microsoft.com/office/powerpoint/2010/main" val="3791256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406"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407"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408"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09"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410"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11"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3</a:t>
            </a:r>
          </a:p>
        </p:txBody>
      </p:sp>
      <p:sp>
        <p:nvSpPr>
          <p:cNvPr id="412" name="TextBox 27"/>
          <p:cNvSpPr txBox="1"/>
          <p:nvPr/>
        </p:nvSpPr>
        <p:spPr>
          <a:xfrm>
            <a:off x="5143921" y="2965038"/>
            <a:ext cx="4593563"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各类工具的使用情况</a:t>
            </a:r>
            <a:endParaRPr dirty="0"/>
          </a:p>
        </p:txBody>
      </p:sp>
      <p:sp>
        <p:nvSpPr>
          <p:cNvPr id="413"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414"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415"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416"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Tree>
    <p:extLst>
      <p:ext uri="{BB962C8B-B14F-4D97-AF65-F5344CB8AC3E}">
        <p14:creationId xmlns:p14="http://schemas.microsoft.com/office/powerpoint/2010/main" val="2238454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637"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638"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639"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0"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641"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2"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4</a:t>
            </a:r>
          </a:p>
        </p:txBody>
      </p:sp>
      <p:sp>
        <p:nvSpPr>
          <p:cNvPr id="643" name="TextBox 27"/>
          <p:cNvSpPr txBox="1"/>
          <p:nvPr/>
        </p:nvSpPr>
        <p:spPr>
          <a:xfrm>
            <a:off x="5375126" y="2955654"/>
            <a:ext cx="359328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难点及应对措施</a:t>
            </a:r>
            <a:endParaRPr dirty="0"/>
          </a:p>
        </p:txBody>
      </p:sp>
      <p:sp>
        <p:nvSpPr>
          <p:cNvPr id="644"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645"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646"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647"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7475829" cy="336887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OpenGauss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数据库交互困难例如通过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进行连接，一些环境不能很好支持例如</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O</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penEular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不支持安装第三方包。导致获取选择的键值对困难。教程搜寻困难，在各大论坛以及</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auss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数据库的官方社区都少有教程以及示例。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继续搜索，询问同学，修改策略。</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501169" y="527857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853424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组合 3"/>
          <p:cNvGrpSpPr/>
          <p:nvPr/>
        </p:nvGrpSpPr>
        <p:grpSpPr>
          <a:xfrm>
            <a:off x="945210" y="1749257"/>
            <a:ext cx="1105803" cy="815647"/>
            <a:chOff x="0" y="0"/>
            <a:chExt cx="1105801" cy="815645"/>
          </a:xfrm>
        </p:grpSpPr>
        <p:sp>
          <p:nvSpPr>
            <p:cNvPr id="237" name="直接连接符 1"/>
            <p:cNvSpPr/>
            <p:nvPr/>
          </p:nvSpPr>
          <p:spPr>
            <a:xfrm flipH="1">
              <a:off x="0" y="161933"/>
              <a:ext cx="777432" cy="653713"/>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38" name="直接连接符 2"/>
            <p:cNvSpPr/>
            <p:nvPr/>
          </p:nvSpPr>
          <p:spPr>
            <a:xfrm flipH="1">
              <a:off x="328370" y="0"/>
              <a:ext cx="777432" cy="653713"/>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242" name="组合 4"/>
          <p:cNvGrpSpPr/>
          <p:nvPr/>
        </p:nvGrpSpPr>
        <p:grpSpPr>
          <a:xfrm>
            <a:off x="1270669" y="4341546"/>
            <a:ext cx="1105803" cy="815646"/>
            <a:chOff x="0" y="0"/>
            <a:chExt cx="1105801" cy="815645"/>
          </a:xfrm>
        </p:grpSpPr>
        <p:sp>
          <p:nvSpPr>
            <p:cNvPr id="240" name="直接连接符 5"/>
            <p:cNvSpPr/>
            <p:nvPr/>
          </p:nvSpPr>
          <p:spPr>
            <a:xfrm flipV="1">
              <a:off x="328370" y="-1"/>
              <a:ext cx="777432" cy="653714"/>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41" name="直接连接符 6"/>
            <p:cNvSpPr/>
            <p:nvPr/>
          </p:nvSpPr>
          <p:spPr>
            <a:xfrm flipV="1">
              <a:off x="0" y="161933"/>
              <a:ext cx="777432" cy="653713"/>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43" name="TextBox 8"/>
          <p:cNvSpPr txBox="1"/>
          <p:nvPr/>
        </p:nvSpPr>
        <p:spPr>
          <a:xfrm>
            <a:off x="1719267" y="2492896"/>
            <a:ext cx="396254" cy="12026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250000"/>
              </a:lnSpc>
            </a:pPr>
            <a:r>
              <a:rPr>
                <a:latin typeface="微软雅黑 Light"/>
                <a:ea typeface="微软雅黑 Light"/>
                <a:cs typeface="微软雅黑 Light"/>
                <a:sym typeface="微软雅黑 Light"/>
              </a:rPr>
              <a:t>目</a:t>
            </a:r>
          </a:p>
          <a:p>
            <a:pPr>
              <a:lnSpc>
                <a:spcPct val="250000"/>
              </a:lnSpc>
            </a:pPr>
            <a:r>
              <a:rPr>
                <a:latin typeface="微软雅黑 Light"/>
                <a:ea typeface="微软雅黑 Light"/>
                <a:cs typeface="微软雅黑 Light"/>
                <a:sym typeface="微软雅黑 Light"/>
              </a:rPr>
              <a:t>录</a:t>
            </a:r>
          </a:p>
        </p:txBody>
      </p:sp>
      <p:sp>
        <p:nvSpPr>
          <p:cNvPr id="244" name="矩形 10"/>
          <p:cNvSpPr txBox="1"/>
          <p:nvPr/>
        </p:nvSpPr>
        <p:spPr>
          <a:xfrm>
            <a:off x="1261668" y="3329697"/>
            <a:ext cx="225027" cy="1204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vl1pPr>
          </a:lstStyle>
          <a:p>
            <a:r>
              <a:t>CONTENTS</a:t>
            </a:r>
          </a:p>
        </p:txBody>
      </p:sp>
      <p:grpSp>
        <p:nvGrpSpPr>
          <p:cNvPr id="251" name="组合 32"/>
          <p:cNvGrpSpPr/>
          <p:nvPr/>
        </p:nvGrpSpPr>
        <p:grpSpPr>
          <a:xfrm>
            <a:off x="4696529" y="1055729"/>
            <a:ext cx="2125398" cy="488792"/>
            <a:chOff x="-1" y="-1"/>
            <a:chExt cx="2125398" cy="488792"/>
          </a:xfrm>
        </p:grpSpPr>
        <p:sp>
          <p:nvSpPr>
            <p:cNvPr id="245" name="TextBox 12"/>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1</a:t>
              </a:r>
            </a:p>
          </p:txBody>
        </p:sp>
        <p:grpSp>
          <p:nvGrpSpPr>
            <p:cNvPr id="248" name="组合 14"/>
            <p:cNvGrpSpPr/>
            <p:nvPr/>
          </p:nvGrpSpPr>
          <p:grpSpPr>
            <a:xfrm>
              <a:off x="-1" y="-1"/>
              <a:ext cx="504058" cy="488792"/>
              <a:chOff x="0" y="0"/>
              <a:chExt cx="504056" cy="488790"/>
            </a:xfrm>
          </p:grpSpPr>
          <p:sp>
            <p:nvSpPr>
              <p:cNvPr id="246" name="左中括号 11"/>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47" name="左中括号 1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49" name="TextBox 15"/>
            <p:cNvSpPr txBox="1"/>
            <p:nvPr/>
          </p:nvSpPr>
          <p:spPr>
            <a:xfrm>
              <a:off x="648072" y="40565"/>
              <a:ext cx="1477325"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计划执行情况</a:t>
              </a:r>
              <a:endParaRPr dirty="0">
                <a:latin typeface="微软雅黑 Light"/>
                <a:ea typeface="微软雅黑 Light"/>
                <a:cs typeface="微软雅黑 Light"/>
                <a:sym typeface="微软雅黑 Light"/>
              </a:endParaRPr>
            </a:p>
          </p:txBody>
        </p:sp>
      </p:grpSp>
      <p:grpSp>
        <p:nvGrpSpPr>
          <p:cNvPr id="258" name="组合 33"/>
          <p:cNvGrpSpPr/>
          <p:nvPr/>
        </p:nvGrpSpPr>
        <p:grpSpPr>
          <a:xfrm>
            <a:off x="4696531" y="2080015"/>
            <a:ext cx="1663734" cy="488793"/>
            <a:chOff x="-1" y="-1"/>
            <a:chExt cx="1663734" cy="488792"/>
          </a:xfrm>
        </p:grpSpPr>
        <p:sp>
          <p:nvSpPr>
            <p:cNvPr id="252" name="TextBox 20"/>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2</a:t>
              </a:r>
            </a:p>
          </p:txBody>
        </p:sp>
        <p:grpSp>
          <p:nvGrpSpPr>
            <p:cNvPr id="255" name="组合 21"/>
            <p:cNvGrpSpPr/>
            <p:nvPr/>
          </p:nvGrpSpPr>
          <p:grpSpPr>
            <a:xfrm>
              <a:off x="-1" y="-1"/>
              <a:ext cx="504058" cy="488792"/>
              <a:chOff x="0" y="0"/>
              <a:chExt cx="504056" cy="488790"/>
            </a:xfrm>
          </p:grpSpPr>
          <p:sp>
            <p:nvSpPr>
              <p:cNvPr id="253" name="左中括号 22"/>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54" name="左中括号 2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56" name="TextBox 24"/>
            <p:cNvSpPr txBox="1"/>
            <p:nvPr/>
          </p:nvSpPr>
          <p:spPr>
            <a:xfrm>
              <a:off x="648072" y="59730"/>
              <a:ext cx="1015661"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测试方案</a:t>
              </a:r>
              <a:endParaRPr dirty="0">
                <a:latin typeface="微软雅黑 Light"/>
                <a:ea typeface="微软雅黑 Light"/>
                <a:cs typeface="微软雅黑 Light"/>
                <a:sym typeface="微软雅黑 Light"/>
              </a:endParaRPr>
            </a:p>
          </p:txBody>
        </p:sp>
      </p:grpSp>
      <p:grpSp>
        <p:nvGrpSpPr>
          <p:cNvPr id="265" name="组合 34"/>
          <p:cNvGrpSpPr/>
          <p:nvPr/>
        </p:nvGrpSpPr>
        <p:grpSpPr>
          <a:xfrm>
            <a:off x="4696530" y="3119334"/>
            <a:ext cx="2817897" cy="488792"/>
            <a:chOff x="-1" y="-1"/>
            <a:chExt cx="2817896" cy="488791"/>
          </a:xfrm>
        </p:grpSpPr>
        <p:sp>
          <p:nvSpPr>
            <p:cNvPr id="259" name="TextBox 26"/>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3</a:t>
              </a:r>
            </a:p>
          </p:txBody>
        </p:sp>
        <p:grpSp>
          <p:nvGrpSpPr>
            <p:cNvPr id="262" name="组合 27"/>
            <p:cNvGrpSpPr/>
            <p:nvPr/>
          </p:nvGrpSpPr>
          <p:grpSpPr>
            <a:xfrm>
              <a:off x="-1" y="-1"/>
              <a:ext cx="504058" cy="488791"/>
              <a:chOff x="0" y="0"/>
              <a:chExt cx="504056" cy="488789"/>
            </a:xfrm>
          </p:grpSpPr>
          <p:sp>
            <p:nvSpPr>
              <p:cNvPr id="260" name="左中括号 28"/>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61" name="左中括号 29"/>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63" name="TextBox 30"/>
            <p:cNvSpPr txBox="1"/>
            <p:nvPr/>
          </p:nvSpPr>
          <p:spPr>
            <a:xfrm>
              <a:off x="648072" y="43593"/>
              <a:ext cx="216982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各类工具的使用情况</a:t>
              </a:r>
              <a:endParaRPr dirty="0">
                <a:latin typeface="微软雅黑 Light"/>
                <a:ea typeface="微软雅黑 Light"/>
                <a:cs typeface="微软雅黑 Light"/>
                <a:sym typeface="微软雅黑 Light"/>
              </a:endParaRPr>
            </a:p>
          </p:txBody>
        </p:sp>
      </p:grpSp>
      <p:sp>
        <p:nvSpPr>
          <p:cNvPr id="266" name="直接连接符 35"/>
          <p:cNvSpPr/>
          <p:nvPr/>
        </p:nvSpPr>
        <p:spPr>
          <a:xfrm flipH="1">
            <a:off x="8857297" y="764704"/>
            <a:ext cx="777433" cy="653713"/>
          </a:xfrm>
          <a:prstGeom prst="line">
            <a:avLst/>
          </a:prstGeom>
          <a:ln w="38100">
            <a:solidFill>
              <a:srgbClr val="C00000"/>
            </a:solidFill>
          </a:ln>
        </p:spPr>
        <p:txBody>
          <a:bodyPr lIns="45719" rIns="45719"/>
          <a:lstStyle/>
          <a:p>
            <a:endParaRPr/>
          </a:p>
        </p:txBody>
      </p:sp>
      <p:sp>
        <p:nvSpPr>
          <p:cNvPr id="267" name="直接连接符 36"/>
          <p:cNvSpPr/>
          <p:nvPr/>
        </p:nvSpPr>
        <p:spPr>
          <a:xfrm flipH="1">
            <a:off x="8255445" y="2921424"/>
            <a:ext cx="388717" cy="326857"/>
          </a:xfrm>
          <a:prstGeom prst="line">
            <a:avLst/>
          </a:prstGeom>
          <a:ln w="12700">
            <a:solidFill>
              <a:srgbClr val="262626"/>
            </a:solidFill>
          </a:ln>
        </p:spPr>
        <p:txBody>
          <a:bodyPr lIns="45719" rIns="45719"/>
          <a:lstStyle/>
          <a:p>
            <a:endParaRPr/>
          </a:p>
        </p:txBody>
      </p:sp>
      <p:sp>
        <p:nvSpPr>
          <p:cNvPr id="268" name="直接连接符 38"/>
          <p:cNvSpPr/>
          <p:nvPr/>
        </p:nvSpPr>
        <p:spPr>
          <a:xfrm flipH="1">
            <a:off x="10631709" y="5314403"/>
            <a:ext cx="388717" cy="326857"/>
          </a:xfrm>
          <a:prstGeom prst="line">
            <a:avLst/>
          </a:prstGeom>
          <a:ln w="12700">
            <a:solidFill>
              <a:srgbClr val="C00000"/>
            </a:solidFill>
          </a:ln>
        </p:spPr>
        <p:txBody>
          <a:bodyPr lIns="45719" rIns="45719"/>
          <a:lstStyle/>
          <a:p>
            <a:endParaRPr/>
          </a:p>
        </p:txBody>
      </p:sp>
      <p:sp>
        <p:nvSpPr>
          <p:cNvPr id="269" name="直接连接符 39"/>
          <p:cNvSpPr/>
          <p:nvPr/>
        </p:nvSpPr>
        <p:spPr>
          <a:xfrm flipH="1">
            <a:off x="9593077" y="3537213"/>
            <a:ext cx="777433" cy="653713"/>
          </a:xfrm>
          <a:prstGeom prst="line">
            <a:avLst/>
          </a:prstGeom>
          <a:ln w="38100">
            <a:solidFill>
              <a:srgbClr val="262626"/>
            </a:solidFill>
          </a:ln>
        </p:spPr>
        <p:txBody>
          <a:bodyPr lIns="45719" rIns="45719"/>
          <a:lstStyle/>
          <a:p>
            <a:endParaRPr/>
          </a:p>
        </p:txBody>
      </p:sp>
      <p:grpSp>
        <p:nvGrpSpPr>
          <p:cNvPr id="276" name="组合 37"/>
          <p:cNvGrpSpPr/>
          <p:nvPr/>
        </p:nvGrpSpPr>
        <p:grpSpPr>
          <a:xfrm>
            <a:off x="4689579" y="4140678"/>
            <a:ext cx="2325710" cy="488791"/>
            <a:chOff x="-1" y="-1"/>
            <a:chExt cx="2325710" cy="488791"/>
          </a:xfrm>
        </p:grpSpPr>
        <p:sp>
          <p:nvSpPr>
            <p:cNvPr id="270" name="TextBox 26"/>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4</a:t>
              </a:r>
            </a:p>
          </p:txBody>
        </p:sp>
        <p:grpSp>
          <p:nvGrpSpPr>
            <p:cNvPr id="273" name="组合 41"/>
            <p:cNvGrpSpPr/>
            <p:nvPr/>
          </p:nvGrpSpPr>
          <p:grpSpPr>
            <a:xfrm>
              <a:off x="-1" y="-1"/>
              <a:ext cx="504058" cy="488791"/>
              <a:chOff x="0" y="0"/>
              <a:chExt cx="504056" cy="488789"/>
            </a:xfrm>
          </p:grpSpPr>
          <p:sp>
            <p:nvSpPr>
              <p:cNvPr id="271" name="左中括号 44"/>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72" name="左中括号 45"/>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74" name="TextBox 30"/>
            <p:cNvSpPr txBox="1"/>
            <p:nvPr/>
          </p:nvSpPr>
          <p:spPr>
            <a:xfrm>
              <a:off x="617551" y="59729"/>
              <a:ext cx="1708158"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难点及应对措施</a:t>
              </a:r>
              <a:endParaRPr dirty="0">
                <a:latin typeface="微软雅黑 Light"/>
                <a:ea typeface="微软雅黑 Light"/>
                <a:cs typeface="微软雅黑 Light"/>
                <a:sym typeface="微软雅黑 Light"/>
              </a:endParaRPr>
            </a:p>
          </p:txBody>
        </p:sp>
      </p:grpSp>
      <p:grpSp>
        <p:nvGrpSpPr>
          <p:cNvPr id="43" name="组合 37">
            <a:extLst>
              <a:ext uri="{FF2B5EF4-FFF2-40B4-BE49-F238E27FC236}">
                <a16:creationId xmlns:a16="http://schemas.microsoft.com/office/drawing/2014/main" id="{F1303C21-84E6-4936-936D-8B06F963A791}"/>
              </a:ext>
            </a:extLst>
          </p:cNvPr>
          <p:cNvGrpSpPr/>
          <p:nvPr/>
        </p:nvGrpSpPr>
        <p:grpSpPr>
          <a:xfrm>
            <a:off x="4689578" y="5206190"/>
            <a:ext cx="1633213" cy="488791"/>
            <a:chOff x="-1" y="-1"/>
            <a:chExt cx="1633213" cy="488791"/>
          </a:xfrm>
        </p:grpSpPr>
        <p:sp>
          <p:nvSpPr>
            <p:cNvPr id="44" name="TextBox 26">
              <a:extLst>
                <a:ext uri="{FF2B5EF4-FFF2-40B4-BE49-F238E27FC236}">
                  <a16:creationId xmlns:a16="http://schemas.microsoft.com/office/drawing/2014/main" id="{FFD16EDD-9276-4B32-98DB-A40A7261C2D8}"/>
                </a:ext>
              </a:extLst>
            </p:cNvPr>
            <p:cNvSpPr txBox="1"/>
            <p:nvPr/>
          </p:nvSpPr>
          <p:spPr>
            <a:xfrm>
              <a:off x="95575" y="59729"/>
              <a:ext cx="22057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rPr lang="en-US" dirty="0"/>
                <a:t>5</a:t>
              </a:r>
              <a:endParaRPr dirty="0"/>
            </a:p>
          </p:txBody>
        </p:sp>
        <p:grpSp>
          <p:nvGrpSpPr>
            <p:cNvPr id="45" name="组合 41">
              <a:extLst>
                <a:ext uri="{FF2B5EF4-FFF2-40B4-BE49-F238E27FC236}">
                  <a16:creationId xmlns:a16="http://schemas.microsoft.com/office/drawing/2014/main" id="{4BED91B1-79E6-4EE0-8055-AFC4961BF431}"/>
                </a:ext>
              </a:extLst>
            </p:cNvPr>
            <p:cNvGrpSpPr/>
            <p:nvPr/>
          </p:nvGrpSpPr>
          <p:grpSpPr>
            <a:xfrm>
              <a:off x="-1" y="-1"/>
              <a:ext cx="504058" cy="488791"/>
              <a:chOff x="0" y="0"/>
              <a:chExt cx="504056" cy="488789"/>
            </a:xfrm>
          </p:grpSpPr>
          <p:sp>
            <p:nvSpPr>
              <p:cNvPr id="47" name="左中括号 44">
                <a:extLst>
                  <a:ext uri="{FF2B5EF4-FFF2-40B4-BE49-F238E27FC236}">
                    <a16:creationId xmlns:a16="http://schemas.microsoft.com/office/drawing/2014/main" id="{1E695C5A-2948-4E1E-B0AA-5CD09151E160}"/>
                  </a:ext>
                </a:extLst>
              </p:cNvPr>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48" name="左中括号 45">
                <a:extLst>
                  <a:ext uri="{FF2B5EF4-FFF2-40B4-BE49-F238E27FC236}">
                    <a16:creationId xmlns:a16="http://schemas.microsoft.com/office/drawing/2014/main" id="{C602E83D-C139-451D-A544-B83E2DC3E584}"/>
                  </a:ext>
                </a:extLst>
              </p:cNvPr>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46" name="TextBox 30">
              <a:extLst>
                <a:ext uri="{FF2B5EF4-FFF2-40B4-BE49-F238E27FC236}">
                  <a16:creationId xmlns:a16="http://schemas.microsoft.com/office/drawing/2014/main" id="{6F45C1FD-26C8-485D-8134-67B8F574ADA1}"/>
                </a:ext>
              </a:extLst>
            </p:cNvPr>
            <p:cNvSpPr txBox="1"/>
            <p:nvPr/>
          </p:nvSpPr>
          <p:spPr>
            <a:xfrm>
              <a:off x="617551" y="59729"/>
              <a:ext cx="101566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项目演示</a:t>
              </a:r>
              <a:endParaRPr dirty="0">
                <a:latin typeface="微软雅黑 Light"/>
                <a:ea typeface="微软雅黑 Light"/>
                <a:cs typeface="微软雅黑 Light"/>
                <a:sym typeface="微软雅黑 Ligh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378436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在保存模型的时候保存混淆矩阵维度不统一出现问题。原因是由于在分割测试和训练数据集的时候无法确保每次分割都能让测试集对所有标签的进行至少一遍测试而导致的保存失败。</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在进行分割数据集的时候将每一个标签的一个数据提取出来，然后添加到分割好的测试数据集中。更好的方法是可以将数据集的规模加大</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779592" y="5777771"/>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095676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95337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在进行</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viper</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模块的扩展过程中，运行模块之间不能直接相互调用。</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将所有需要用户输入或者界面输入的放在扩展模块中，然后将大部分的逻辑运算放置在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中的</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viper</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库当中</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013855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413453" y="2191065"/>
            <a:ext cx="7723480" cy="212237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4</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搭载在华为云服务器的</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Guass</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数据库出现问题</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对华为数据库进行了重装</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7598492" y="42061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005872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53845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5</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在把高斯数据库引进到</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中找不到</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python3</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对应的</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guassdb</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模块</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未找到解决方法，但组员用了另外一种方法实现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4059540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95786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6</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无法使用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数据进行连接。</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暂时使用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数据库。但是，对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数据库连接的尝试将同步进行，若最终无法连接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数据库，则</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数据库，否则，将</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数据库中内容转移至</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59680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637"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638"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639"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0"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641"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2" name="TextBox 16"/>
          <p:cNvSpPr txBox="1"/>
          <p:nvPr/>
        </p:nvSpPr>
        <p:spPr>
          <a:xfrm>
            <a:off x="2958272" y="2074406"/>
            <a:ext cx="715900" cy="156966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rPr lang="en-US" dirty="0"/>
              <a:t>5</a:t>
            </a:r>
            <a:endParaRPr dirty="0"/>
          </a:p>
        </p:txBody>
      </p:sp>
      <p:sp>
        <p:nvSpPr>
          <p:cNvPr id="643" name="TextBox 27"/>
          <p:cNvSpPr txBox="1"/>
          <p:nvPr/>
        </p:nvSpPr>
        <p:spPr>
          <a:xfrm>
            <a:off x="6352137" y="2965038"/>
            <a:ext cx="209287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项目演示</a:t>
            </a:r>
            <a:endParaRPr dirty="0"/>
          </a:p>
        </p:txBody>
      </p:sp>
      <p:sp>
        <p:nvSpPr>
          <p:cNvPr id="644"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645"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646"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647"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extLst>
      <p:ext uri="{BB962C8B-B14F-4D97-AF65-F5344CB8AC3E}">
        <p14:creationId xmlns:p14="http://schemas.microsoft.com/office/powerpoint/2010/main" val="2152761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1" name="组合 1"/>
          <p:cNvGrpSpPr/>
          <p:nvPr/>
        </p:nvGrpSpPr>
        <p:grpSpPr>
          <a:xfrm>
            <a:off x="3862956" y="1638990"/>
            <a:ext cx="3816428" cy="3504712"/>
            <a:chOff x="-1" y="50942"/>
            <a:chExt cx="3816426" cy="3504711"/>
          </a:xfrm>
        </p:grpSpPr>
        <p:sp>
          <p:nvSpPr>
            <p:cNvPr id="725" name="TextBox 2"/>
            <p:cNvSpPr txBox="1"/>
            <p:nvPr/>
          </p:nvSpPr>
          <p:spPr>
            <a:xfrm>
              <a:off x="324036" y="1494964"/>
              <a:ext cx="3114450" cy="916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THANKS</a:t>
              </a:r>
            </a:p>
          </p:txBody>
        </p:sp>
        <p:grpSp>
          <p:nvGrpSpPr>
            <p:cNvPr id="731" name="组合 3"/>
            <p:cNvGrpSpPr/>
            <p:nvPr/>
          </p:nvGrpSpPr>
          <p:grpSpPr>
            <a:xfrm>
              <a:off x="868585" y="50942"/>
              <a:ext cx="2037644" cy="891824"/>
              <a:chOff x="176875" y="50942"/>
              <a:chExt cx="2037642" cy="891822"/>
            </a:xfrm>
          </p:grpSpPr>
          <p:sp>
            <p:nvSpPr>
              <p:cNvPr id="726" name="等腰三角形 11"/>
              <p:cNvSpPr/>
              <p:nvPr/>
            </p:nvSpPr>
            <p:spPr>
              <a:xfrm rot="512239">
                <a:off x="1280125" y="338147"/>
                <a:ext cx="396045" cy="341418"/>
              </a:xfrm>
              <a:prstGeom prst="triangle">
                <a:avLst/>
              </a:prstGeom>
              <a:solidFill>
                <a:srgbClr val="C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7" name="等腰三角形 12"/>
              <p:cNvSpPr/>
              <p:nvPr/>
            </p:nvSpPr>
            <p:spPr>
              <a:xfrm rot="20371609">
                <a:off x="1931410" y="606232"/>
                <a:ext cx="198023" cy="170709"/>
              </a:xfrm>
              <a:prstGeom prst="triangle">
                <a:avLst/>
              </a:prstGeom>
              <a:solidFill>
                <a:srgbClr val="80808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8" name="等腰三角形 13"/>
              <p:cNvSpPr/>
              <p:nvPr/>
            </p:nvSpPr>
            <p:spPr>
              <a:xfrm rot="20371609">
                <a:off x="835384" y="634475"/>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29" name="等腰三角形 14"/>
              <p:cNvSpPr/>
              <p:nvPr/>
            </p:nvSpPr>
            <p:spPr>
              <a:xfrm rot="3761573">
                <a:off x="202152" y="242666"/>
                <a:ext cx="741201" cy="508376"/>
              </a:xfrm>
              <a:prstGeom prst="triangle">
                <a:avLst/>
              </a:prstGeom>
              <a:solidFill>
                <a:srgbClr val="D9969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0" name="等腰三角形 15"/>
              <p:cNvSpPr/>
              <p:nvPr/>
            </p:nvSpPr>
            <p:spPr>
              <a:xfrm rot="20371609">
                <a:off x="1922119" y="222687"/>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734" name="圆角矩形 4"/>
            <p:cNvGrpSpPr/>
            <p:nvPr/>
          </p:nvGrpSpPr>
          <p:grpSpPr>
            <a:xfrm>
              <a:off x="1008112" y="3123603"/>
              <a:ext cx="1944218" cy="432050"/>
              <a:chOff x="0" y="0"/>
              <a:chExt cx="1944217" cy="432048"/>
            </a:xfrm>
          </p:grpSpPr>
          <p:sp>
            <p:nvSpPr>
              <p:cNvPr id="732"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3" name="请输入你的内容"/>
              <p:cNvSpPr txBox="1"/>
              <p:nvPr/>
            </p:nvSpPr>
            <p:spPr>
              <a:xfrm>
                <a:off x="21090" y="31359"/>
                <a:ext cx="1902036"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737" name="组合 5"/>
            <p:cNvGrpSpPr/>
            <p:nvPr/>
          </p:nvGrpSpPr>
          <p:grpSpPr>
            <a:xfrm>
              <a:off x="-1" y="675332"/>
              <a:ext cx="360042" cy="2602151"/>
              <a:chOff x="0" y="0"/>
              <a:chExt cx="360040" cy="2602149"/>
            </a:xfrm>
          </p:grpSpPr>
          <p:sp>
            <p:nvSpPr>
              <p:cNvPr id="735" name="左中括号 9"/>
              <p:cNvSpPr/>
              <p:nvPr/>
            </p:nvSpPr>
            <p:spPr>
              <a:xfrm>
                <a:off x="94165" y="91523"/>
                <a:ext cx="265876"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6" name="左中括号 10"/>
              <p:cNvSpPr/>
              <p:nvPr/>
            </p:nvSpPr>
            <p:spPr>
              <a:xfrm>
                <a:off x="-1"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740" name="组合 6"/>
            <p:cNvGrpSpPr/>
            <p:nvPr/>
          </p:nvGrpSpPr>
          <p:grpSpPr>
            <a:xfrm>
              <a:off x="3456384" y="655554"/>
              <a:ext cx="360041" cy="2602151"/>
              <a:chOff x="0" y="0"/>
              <a:chExt cx="360040" cy="2602149"/>
            </a:xfrm>
          </p:grpSpPr>
          <p:sp>
            <p:nvSpPr>
              <p:cNvPr id="738" name="左中括号 7"/>
              <p:cNvSpPr/>
              <p:nvPr/>
            </p:nvSpPr>
            <p:spPr>
              <a:xfrm flipH="1">
                <a:off x="22157" y="91523"/>
                <a:ext cx="265875"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9" name="左中括号 8"/>
              <p:cNvSpPr/>
              <p:nvPr/>
            </p:nvSpPr>
            <p:spPr>
              <a:xfrm flipH="1">
                <a:off x="0"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grpSp>
        <p:nvGrpSpPr>
          <p:cNvPr id="744" name="组合 24"/>
          <p:cNvGrpSpPr/>
          <p:nvPr/>
        </p:nvGrpSpPr>
        <p:grpSpPr>
          <a:xfrm>
            <a:off x="8909219" y="2293464"/>
            <a:ext cx="3687215" cy="2719713"/>
            <a:chOff x="0" y="0"/>
            <a:chExt cx="3687214" cy="2719712"/>
          </a:xfrm>
        </p:grpSpPr>
        <p:sp>
          <p:nvSpPr>
            <p:cNvPr id="742" name="直接连接符 22"/>
            <p:cNvSpPr/>
            <p:nvPr/>
          </p:nvSpPr>
          <p:spPr>
            <a:xfrm flipV="1">
              <a:off x="1094926" y="-1"/>
              <a:ext cx="2592289" cy="2179758"/>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743" name="直接连接符 23"/>
            <p:cNvSpPr/>
            <p:nvPr/>
          </p:nvSpPr>
          <p:spPr>
            <a:xfrm flipV="1">
              <a:off x="0" y="539956"/>
              <a:ext cx="2592288"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747" name="组合 25"/>
          <p:cNvGrpSpPr/>
          <p:nvPr/>
        </p:nvGrpSpPr>
        <p:grpSpPr>
          <a:xfrm>
            <a:off x="-1359711" y="1283286"/>
            <a:ext cx="3373537" cy="3100266"/>
            <a:chOff x="0" y="0"/>
            <a:chExt cx="3373536" cy="3100264"/>
          </a:xfrm>
        </p:grpSpPr>
        <p:sp>
          <p:nvSpPr>
            <p:cNvPr id="745" name="直接连接符 26"/>
            <p:cNvSpPr/>
            <p:nvPr/>
          </p:nvSpPr>
          <p:spPr>
            <a:xfrm>
              <a:off x="739032" y="971724"/>
              <a:ext cx="2634505" cy="2128541"/>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746" name="直接连接符 27"/>
            <p:cNvSpPr/>
            <p:nvPr/>
          </p:nvSpPr>
          <p:spPr>
            <a:xfrm>
              <a:off x="0" y="0"/>
              <a:ext cx="2634505" cy="2128540"/>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279"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80"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81"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2"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83"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4"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285" name="TextBox 27"/>
          <p:cNvSpPr txBox="1"/>
          <p:nvPr/>
        </p:nvSpPr>
        <p:spPr>
          <a:xfrm>
            <a:off x="5695332" y="2965038"/>
            <a:ext cx="309315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计划执行情况</a:t>
            </a:r>
            <a:endParaRPr dirty="0"/>
          </a:p>
        </p:txBody>
      </p:sp>
      <p:sp>
        <p:nvSpPr>
          <p:cNvPr id="286"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287"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288"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289"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129137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已经监督本组完成了第一周的开发任务，可以使用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框架来集成自己编写的模块，能够运行已存在的代码并且生成需要的模型，也对数据集进行了重新的整理。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54889" y="3150980"/>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2331627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12122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在对应的时间节点及时提醒成员编写相应的文档，督促他们更新各自负责的文档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对于收到的文件，按照文件的类型进行分类，对文件的标题进行了相应的修改，使他人对文档结构及内容能够更快的了解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将收到的文档及时的发送给版本管理员，使用</a:t>
            </a:r>
            <a:r>
              <a:rPr lang="en-US" altLang="zh-CN" sz="1800" kern="100" dirty="0">
                <a:effectLst/>
                <a:latin typeface="Consolas" panose="020B0609020204030204" pitchFamily="49" charset="0"/>
                <a:ea typeface="宋体" panose="02010600030101010101" pitchFamily="2" charset="-122"/>
                <a:cs typeface="Times New Roman" panose="02020603050405020304" pitchFamily="18" charset="0"/>
              </a:rPr>
              <a:t>git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进行管理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陈裕中</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文档归纳员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921881"/>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330800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6" y="2186145"/>
            <a:ext cx="8476089" cy="85837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   完成了对项目的需求分析，并将其整理成需求分析文档，并在本周，对项目进行了需求的变更，修改了先前的需求，并增加新的需求。</a:t>
            </a:r>
            <a:endParaRPr lang="zh-CN" altLang="zh-CN" sz="18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253519" y="2985580"/>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504086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87645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lvl="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已经组织本组完成了三次会议，在会议上取得了卓有成效的结果，组内成员通过会议分享所得，交流开发经验，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吕浩程</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会议记录员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24919" y="2810918"/>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1471568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53787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根据第一周和本周目前小组项目的进度，我负责的版本管理模块已经在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GitHub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上传了最新的文档与代码。本组的版本管理分为两个大文件夹，分别储存文档与代码内容。在完成的部分代码与文档的基础上进行了更新。目前文档内容主要包括需求分析，需求变更，会议记录，财政预算，风险管理等主要内容。代码部分包括第一周使用老师给出的代码跑出来的程序以及部分数据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pic>
        <p:nvPicPr>
          <p:cNvPr id="11" name="图片 10">
            <a:extLst>
              <a:ext uri="{FF2B5EF4-FFF2-40B4-BE49-F238E27FC236}">
                <a16:creationId xmlns:a16="http://schemas.microsoft.com/office/drawing/2014/main" id="{88CD5DA4-79EF-4428-9FF1-249279584E11}"/>
              </a:ext>
            </a:extLst>
          </p:cNvPr>
          <p:cNvPicPr/>
          <p:nvPr/>
        </p:nvPicPr>
        <p:blipFill>
          <a:blip r:embed="rId3">
            <a:extLst>
              <a:ext uri="{28A0092B-C50C-407E-A947-70E740481C1C}">
                <a14:useLocalDpi xmlns:a14="http://schemas.microsoft.com/office/drawing/2010/main" val="0"/>
              </a:ext>
            </a:extLst>
          </a:blip>
          <a:stretch>
            <a:fillRect/>
          </a:stretch>
        </p:blipFill>
        <p:spPr>
          <a:xfrm>
            <a:off x="1106951" y="3595304"/>
            <a:ext cx="5933934" cy="2257429"/>
          </a:xfrm>
          <a:prstGeom prst="rect">
            <a:avLst/>
          </a:prstGeom>
        </p:spPr>
      </p:pic>
    </p:spTree>
    <p:extLst>
      <p:ext uri="{BB962C8B-B14F-4D97-AF65-F5344CB8AC3E}">
        <p14:creationId xmlns:p14="http://schemas.microsoft.com/office/powerpoint/2010/main" val="2943140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pic>
        <p:nvPicPr>
          <p:cNvPr id="11" name="图片 10">
            <a:extLst>
              <a:ext uri="{FF2B5EF4-FFF2-40B4-BE49-F238E27FC236}">
                <a16:creationId xmlns:a16="http://schemas.microsoft.com/office/drawing/2014/main" id="{88CD5DA4-79EF-4428-9FF1-249279584E11}"/>
              </a:ext>
            </a:extLst>
          </p:cNvPr>
          <p:cNvPicPr/>
          <p:nvPr/>
        </p:nvPicPr>
        <p:blipFill>
          <a:blip r:embed="rId3">
            <a:extLst>
              <a:ext uri="{28A0092B-C50C-407E-A947-70E740481C1C}">
                <a14:useLocalDpi xmlns:a14="http://schemas.microsoft.com/office/drawing/2010/main" val="0"/>
              </a:ext>
            </a:extLst>
          </a:blip>
          <a:stretch>
            <a:fillRect/>
          </a:stretch>
        </p:blipFill>
        <p:spPr>
          <a:xfrm>
            <a:off x="136301" y="2224175"/>
            <a:ext cx="5804379" cy="3400198"/>
          </a:xfrm>
          <a:prstGeom prst="rect">
            <a:avLst/>
          </a:prstGeom>
        </p:spPr>
      </p:pic>
      <p:pic>
        <p:nvPicPr>
          <p:cNvPr id="12" name="图片 11">
            <a:extLst>
              <a:ext uri="{FF2B5EF4-FFF2-40B4-BE49-F238E27FC236}">
                <a16:creationId xmlns:a16="http://schemas.microsoft.com/office/drawing/2014/main" id="{71B7D8D4-4674-44F1-A839-582E0D5233FE}"/>
              </a:ext>
            </a:extLst>
          </p:cNvPr>
          <p:cNvPicPr/>
          <p:nvPr/>
        </p:nvPicPr>
        <p:blipFill>
          <a:blip r:embed="rId4">
            <a:extLst>
              <a:ext uri="{28A0092B-C50C-407E-A947-70E740481C1C}">
                <a14:useLocalDpi xmlns:a14="http://schemas.microsoft.com/office/drawing/2010/main" val="0"/>
              </a:ext>
            </a:extLst>
          </a:blip>
          <a:stretch>
            <a:fillRect/>
          </a:stretch>
        </p:blipFill>
        <p:spPr>
          <a:xfrm>
            <a:off x="5940680" y="2186145"/>
            <a:ext cx="5054824" cy="3438228"/>
          </a:xfrm>
          <a:prstGeom prst="rect">
            <a:avLst/>
          </a:prstGeom>
        </p:spPr>
      </p:pic>
    </p:spTree>
    <p:extLst>
      <p:ext uri="{BB962C8B-B14F-4D97-AF65-F5344CB8AC3E}">
        <p14:creationId xmlns:p14="http://schemas.microsoft.com/office/powerpoint/2010/main" val="4138378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TotalTime>
  <Words>1191</Words>
  <Application>Microsoft Office PowerPoint</Application>
  <PresentationFormat>自定义</PresentationFormat>
  <Paragraphs>120</Paragraphs>
  <Slides>26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等线</vt:lpstr>
      <vt:lpstr>汉仪大圣体简</vt:lpstr>
      <vt:lpstr>宋体</vt:lpstr>
      <vt:lpstr>微软雅黑 Light</vt:lpstr>
      <vt:lpstr>造字工房尚雅体演示版常规体</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 YZ</cp:lastModifiedBy>
  <cp:revision>164</cp:revision>
  <dcterms:modified xsi:type="dcterms:W3CDTF">2021-09-01T14:02:40Z</dcterms:modified>
</cp:coreProperties>
</file>