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81" r:id="rId6"/>
    <p:sldId id="282" r:id="rId7"/>
    <p:sldId id="283" r:id="rId8"/>
    <p:sldId id="284" r:id="rId9"/>
    <p:sldId id="285" r:id="rId10"/>
    <p:sldId id="286" r:id="rId11"/>
    <p:sldId id="287" r:id="rId12"/>
    <p:sldId id="288" r:id="rId13"/>
    <p:sldId id="289" r:id="rId14"/>
    <p:sldId id="290" r:id="rId15"/>
    <p:sldId id="291" r:id="rId16"/>
    <p:sldId id="292" r:id="rId17"/>
    <p:sldId id="300" r:id="rId18"/>
    <p:sldId id="263" r:id="rId19"/>
    <p:sldId id="264" r:id="rId20"/>
    <p:sldId id="293" r:id="rId21"/>
    <p:sldId id="294" r:id="rId22"/>
    <p:sldId id="295" r:id="rId23"/>
    <p:sldId id="296" r:id="rId24"/>
    <p:sldId id="297" r:id="rId25"/>
    <p:sldId id="265" r:id="rId26"/>
    <p:sldId id="268" r:id="rId27"/>
    <p:sldId id="269" r:id="rId28"/>
    <p:sldId id="299" r:id="rId29"/>
    <p:sldId id="298" r:id="rId30"/>
    <p:sldId id="280" r:id="rId31"/>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44522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05713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20013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27746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55732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0156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95335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5217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4830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63794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3450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31271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53619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21400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914281" y="2130425"/>
            <a:ext cx="10361852" cy="1470026"/>
          </a:xfrm>
          <a:prstGeom prst="rect">
            <a:avLst/>
          </a:prstGeom>
        </p:spPr>
        <p:txBody>
          <a:bodyPr/>
          <a:lstStyle/>
          <a:p>
            <a:r>
              <a:t>标题文本</a:t>
            </a:r>
          </a:p>
        </p:txBody>
      </p:sp>
      <p:sp>
        <p:nvSpPr>
          <p:cNvPr id="12" name="正文级别 1…"/>
          <p:cNvSpPr txBox="1">
            <a:spLocks noGrp="1"/>
          </p:cNvSpPr>
          <p:nvPr>
            <p:ph type="body" sz="quarter" idx="1"/>
          </p:nvPr>
        </p:nvSpPr>
        <p:spPr>
          <a:xfrm>
            <a:off x="1828562" y="3886200"/>
            <a:ext cx="853329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838048" y="274639"/>
            <a:ext cx="2742844" cy="5851526"/>
          </a:xfrm>
          <a:prstGeom prst="rect">
            <a:avLst/>
          </a:prstGeom>
        </p:spPr>
        <p:txBody>
          <a:bodyPr/>
          <a:lstStyle/>
          <a:p>
            <a:r>
              <a:t>标题文本</a:t>
            </a:r>
          </a:p>
        </p:txBody>
      </p:sp>
      <p:sp>
        <p:nvSpPr>
          <p:cNvPr id="102" name="正文级别 1…"/>
          <p:cNvSpPr txBox="1">
            <a:spLocks noGrp="1"/>
          </p:cNvSpPr>
          <p:nvPr>
            <p:ph type="body" idx="1"/>
          </p:nvPr>
        </p:nvSpPr>
        <p:spPr>
          <a:xfrm>
            <a:off x="609520" y="274639"/>
            <a:ext cx="8025357" cy="585152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3802" y="1122362"/>
            <a:ext cx="9142811" cy="2387601"/>
          </a:xfrm>
          <a:prstGeom prst="rect">
            <a:avLst/>
          </a:prstGeom>
        </p:spPr>
        <p:txBody>
          <a:bodyPr anchor="b"/>
          <a:lstStyle>
            <a:lvl1pPr defTabSz="914309">
              <a:lnSpc>
                <a:spcPct val="90000"/>
              </a:lnSpc>
              <a:defRPr sz="59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3802" y="3602037"/>
            <a:ext cx="9142811" cy="1655763"/>
          </a:xfrm>
          <a:prstGeom prst="rect">
            <a:avLst/>
          </a:prstGeom>
        </p:spPr>
        <p:txBody>
          <a:bodyPr/>
          <a:lstStyle>
            <a:lvl1pPr marL="0" indent="0" algn="ctr" defTabSz="914309">
              <a:lnSpc>
                <a:spcPct val="90000"/>
              </a:lnSpc>
              <a:spcBef>
                <a:spcPts val="1000"/>
              </a:spcBef>
              <a:buSzTx/>
              <a:buFontTx/>
              <a:buNone/>
              <a:defRPr sz="2400">
                <a:latin typeface="+mn-lt"/>
                <a:ea typeface="+mn-ea"/>
                <a:cs typeface="+mn-cs"/>
                <a:sym typeface="Calibri"/>
              </a:defRPr>
            </a:lvl1pPr>
            <a:lvl2pPr marL="0" indent="457154" algn="ctr" defTabSz="914309">
              <a:lnSpc>
                <a:spcPct val="90000"/>
              </a:lnSpc>
              <a:spcBef>
                <a:spcPts val="1000"/>
              </a:spcBef>
              <a:buSzTx/>
              <a:buFontTx/>
              <a:buNone/>
              <a:defRPr sz="2400">
                <a:latin typeface="+mn-lt"/>
                <a:ea typeface="+mn-ea"/>
                <a:cs typeface="+mn-cs"/>
                <a:sym typeface="Calibri"/>
              </a:defRPr>
            </a:lvl2pPr>
            <a:lvl3pPr marL="0" indent="914309" algn="ctr" defTabSz="914309">
              <a:lnSpc>
                <a:spcPct val="90000"/>
              </a:lnSpc>
              <a:spcBef>
                <a:spcPts val="1000"/>
              </a:spcBef>
              <a:buSzTx/>
              <a:buFontTx/>
              <a:buNone/>
              <a:defRPr sz="2400">
                <a:latin typeface="+mn-lt"/>
                <a:ea typeface="+mn-ea"/>
                <a:cs typeface="+mn-cs"/>
                <a:sym typeface="Calibri"/>
              </a:defRPr>
            </a:lvl3pPr>
            <a:lvl4pPr marL="0" indent="1371462" algn="ctr" defTabSz="914309">
              <a:lnSpc>
                <a:spcPct val="90000"/>
              </a:lnSpc>
              <a:spcBef>
                <a:spcPts val="1000"/>
              </a:spcBef>
              <a:buSzTx/>
              <a:buFontTx/>
              <a:buNone/>
              <a:defRPr sz="2400">
                <a:latin typeface="+mn-lt"/>
                <a:ea typeface="+mn-ea"/>
                <a:cs typeface="+mn-cs"/>
                <a:sym typeface="Calibri"/>
              </a:defRPr>
            </a:lvl4pPr>
            <a:lvl5pPr marL="0" indent="1828617" algn="ctr" defTabSz="914309">
              <a:lnSpc>
                <a:spcPct val="90000"/>
              </a:lnSpc>
              <a:spcBef>
                <a:spcPts val="1000"/>
              </a:spcBef>
              <a:buSzTx/>
              <a:buFontTx/>
              <a:buNone/>
              <a:defRPr sz="24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19" name="标题文本"/>
          <p:cNvSpPr txBox="1">
            <a:spLocks noGrp="1"/>
          </p:cNvSpPr>
          <p:nvPr>
            <p:ph type="title"/>
          </p:nvPr>
        </p:nvSpPr>
        <p:spPr>
          <a:xfrm>
            <a:off x="838090"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xfrm>
            <a:off x="838090" y="1825625"/>
            <a:ext cx="10514233" cy="4351338"/>
          </a:xfrm>
          <a:prstGeom prst="rect">
            <a:avLst/>
          </a:prstGeom>
        </p:spPr>
        <p:txBody>
          <a:bodyPr/>
          <a:lstStyle>
            <a:lvl1pPr marL="228577" indent="-228577" defTabSz="914309">
              <a:lnSpc>
                <a:spcPct val="90000"/>
              </a:lnSpc>
              <a:spcBef>
                <a:spcPts val="1000"/>
              </a:spcBef>
              <a:defRPr sz="2800">
                <a:latin typeface="+mn-lt"/>
                <a:ea typeface="+mn-ea"/>
                <a:cs typeface="+mn-cs"/>
                <a:sym typeface="Calibri"/>
              </a:defRPr>
            </a:lvl1pPr>
            <a:lvl2pPr marL="723827" indent="-266673" defTabSz="914309">
              <a:lnSpc>
                <a:spcPct val="90000"/>
              </a:lnSpc>
              <a:spcBef>
                <a:spcPts val="1000"/>
              </a:spcBef>
              <a:buChar char="•"/>
              <a:defRPr sz="2800">
                <a:latin typeface="+mn-lt"/>
                <a:ea typeface="+mn-ea"/>
                <a:cs typeface="+mn-cs"/>
                <a:sym typeface="Calibri"/>
              </a:defRPr>
            </a:lvl2pPr>
            <a:lvl3pPr marL="1234316" indent="-320007" defTabSz="914309">
              <a:lnSpc>
                <a:spcPct val="90000"/>
              </a:lnSpc>
              <a:spcBef>
                <a:spcPts val="1000"/>
              </a:spcBef>
              <a:defRPr sz="2800">
                <a:latin typeface="+mn-lt"/>
                <a:ea typeface="+mn-ea"/>
                <a:cs typeface="+mn-cs"/>
                <a:sym typeface="Calibri"/>
              </a:defRPr>
            </a:lvl3pPr>
            <a:lvl4pPr marL="1727027" indent="-355564" defTabSz="914309">
              <a:lnSpc>
                <a:spcPct val="90000"/>
              </a:lnSpc>
              <a:spcBef>
                <a:spcPts val="1000"/>
              </a:spcBef>
              <a:buChar char="•"/>
              <a:defRPr sz="2800">
                <a:latin typeface="+mn-lt"/>
                <a:ea typeface="+mn-ea"/>
                <a:cs typeface="+mn-cs"/>
                <a:sym typeface="Calibri"/>
              </a:defRPr>
            </a:lvl4pPr>
            <a:lvl5pPr marL="2184181" indent="-355564" defTabSz="914309">
              <a:lnSpc>
                <a:spcPct val="90000"/>
              </a:lnSpc>
              <a:spcBef>
                <a:spcPts val="1000"/>
              </a:spcBef>
              <a:buChar char="•"/>
              <a:defRPr sz="28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741" y="1709739"/>
            <a:ext cx="10514233" cy="2852737"/>
          </a:xfrm>
          <a:prstGeom prst="rect">
            <a:avLst/>
          </a:prstGeom>
        </p:spPr>
        <p:txBody>
          <a:bodyPr anchor="b"/>
          <a:lstStyle>
            <a:lvl1pPr algn="l" defTabSz="914309">
              <a:lnSpc>
                <a:spcPct val="90000"/>
              </a:lnSpc>
              <a:defRPr sz="59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741" y="4589464"/>
            <a:ext cx="10514233" cy="1500188"/>
          </a:xfrm>
          <a:prstGeom prst="rect">
            <a:avLst/>
          </a:prstGeom>
        </p:spPr>
        <p:txBody>
          <a:bodyPr/>
          <a:lstStyle>
            <a:lvl1pPr marL="0" indent="0" defTabSz="914309">
              <a:lnSpc>
                <a:spcPct val="90000"/>
              </a:lnSpc>
              <a:spcBef>
                <a:spcPts val="1000"/>
              </a:spcBef>
              <a:buSzTx/>
              <a:buFontTx/>
              <a:buNone/>
              <a:defRPr sz="2400">
                <a:solidFill>
                  <a:srgbClr val="888888"/>
                </a:solidFill>
                <a:latin typeface="+mn-lt"/>
                <a:ea typeface="+mn-ea"/>
                <a:cs typeface="+mn-cs"/>
                <a:sym typeface="Calibri"/>
              </a:defRPr>
            </a:lvl1pPr>
            <a:lvl2pPr marL="0" indent="457154" defTabSz="914309">
              <a:lnSpc>
                <a:spcPct val="90000"/>
              </a:lnSpc>
              <a:spcBef>
                <a:spcPts val="1000"/>
              </a:spcBef>
              <a:buSzTx/>
              <a:buFontTx/>
              <a:buNone/>
              <a:defRPr sz="2400">
                <a:solidFill>
                  <a:srgbClr val="888888"/>
                </a:solidFill>
                <a:latin typeface="+mn-lt"/>
                <a:ea typeface="+mn-ea"/>
                <a:cs typeface="+mn-cs"/>
                <a:sym typeface="Calibri"/>
              </a:defRPr>
            </a:lvl2pPr>
            <a:lvl3pPr marL="0" indent="914309" defTabSz="914309">
              <a:lnSpc>
                <a:spcPct val="90000"/>
              </a:lnSpc>
              <a:spcBef>
                <a:spcPts val="1000"/>
              </a:spcBef>
              <a:buSzTx/>
              <a:buFontTx/>
              <a:buNone/>
              <a:defRPr sz="2400">
                <a:solidFill>
                  <a:srgbClr val="888888"/>
                </a:solidFill>
                <a:latin typeface="+mn-lt"/>
                <a:ea typeface="+mn-ea"/>
                <a:cs typeface="+mn-cs"/>
                <a:sym typeface="Calibri"/>
              </a:defRPr>
            </a:lvl3pPr>
            <a:lvl4pPr marL="0" indent="1371462" defTabSz="914309">
              <a:lnSpc>
                <a:spcPct val="90000"/>
              </a:lnSpc>
              <a:spcBef>
                <a:spcPts val="1000"/>
              </a:spcBef>
              <a:buSzTx/>
              <a:buFontTx/>
              <a:buNone/>
              <a:defRPr sz="2400">
                <a:solidFill>
                  <a:srgbClr val="888888"/>
                </a:solidFill>
                <a:latin typeface="+mn-lt"/>
                <a:ea typeface="+mn-ea"/>
                <a:cs typeface="+mn-cs"/>
                <a:sym typeface="Calibri"/>
              </a:defRPr>
            </a:lvl4pPr>
            <a:lvl5pPr marL="0" indent="1828617" defTabSz="914309">
              <a:lnSpc>
                <a:spcPct val="90000"/>
              </a:lnSpc>
              <a:spcBef>
                <a:spcPts val="1000"/>
              </a:spcBef>
              <a:buSzTx/>
              <a:buFontTx/>
              <a:buNone/>
              <a:defRPr sz="2400">
                <a:solidFill>
                  <a:srgbClr val="888888"/>
                </a:solidFill>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37" name="标题文本"/>
          <p:cNvSpPr txBox="1">
            <a:spLocks noGrp="1"/>
          </p:cNvSpPr>
          <p:nvPr>
            <p:ph type="title"/>
          </p:nvPr>
        </p:nvSpPr>
        <p:spPr>
          <a:xfrm>
            <a:off x="838090"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090" y="1825625"/>
            <a:ext cx="5180928" cy="4351338"/>
          </a:xfrm>
          <a:prstGeom prst="rect">
            <a:avLst/>
          </a:prstGeom>
        </p:spPr>
        <p:txBody>
          <a:bodyPr/>
          <a:lstStyle>
            <a:lvl1pPr marL="228577" indent="-228577" defTabSz="914309">
              <a:lnSpc>
                <a:spcPct val="90000"/>
              </a:lnSpc>
              <a:spcBef>
                <a:spcPts val="1000"/>
              </a:spcBef>
              <a:defRPr sz="2800">
                <a:latin typeface="+mn-lt"/>
                <a:ea typeface="+mn-ea"/>
                <a:cs typeface="+mn-cs"/>
                <a:sym typeface="Calibri"/>
              </a:defRPr>
            </a:lvl1pPr>
            <a:lvl2pPr marL="723827" indent="-266673" defTabSz="914309">
              <a:lnSpc>
                <a:spcPct val="90000"/>
              </a:lnSpc>
              <a:spcBef>
                <a:spcPts val="1000"/>
              </a:spcBef>
              <a:buChar char="•"/>
              <a:defRPr sz="2800">
                <a:latin typeface="+mn-lt"/>
                <a:ea typeface="+mn-ea"/>
                <a:cs typeface="+mn-cs"/>
                <a:sym typeface="Calibri"/>
              </a:defRPr>
            </a:lvl2pPr>
            <a:lvl3pPr marL="1234316" indent="-320007" defTabSz="914309">
              <a:lnSpc>
                <a:spcPct val="90000"/>
              </a:lnSpc>
              <a:spcBef>
                <a:spcPts val="1000"/>
              </a:spcBef>
              <a:defRPr sz="2800">
                <a:latin typeface="+mn-lt"/>
                <a:ea typeface="+mn-ea"/>
                <a:cs typeface="+mn-cs"/>
                <a:sym typeface="Calibri"/>
              </a:defRPr>
            </a:lvl3pPr>
            <a:lvl4pPr marL="1727027" indent="-355564" defTabSz="914309">
              <a:lnSpc>
                <a:spcPct val="90000"/>
              </a:lnSpc>
              <a:spcBef>
                <a:spcPts val="1000"/>
              </a:spcBef>
              <a:buChar char="•"/>
              <a:defRPr sz="2800">
                <a:latin typeface="+mn-lt"/>
                <a:ea typeface="+mn-ea"/>
                <a:cs typeface="+mn-cs"/>
                <a:sym typeface="Calibri"/>
              </a:defRPr>
            </a:lvl4pPr>
            <a:lvl5pPr marL="2184181" indent="-355564" defTabSz="914309">
              <a:lnSpc>
                <a:spcPct val="90000"/>
              </a:lnSpc>
              <a:spcBef>
                <a:spcPts val="1000"/>
              </a:spcBef>
              <a:buChar char="•"/>
              <a:defRPr sz="28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678"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678" y="1681163"/>
            <a:ext cx="5157117" cy="823913"/>
          </a:xfrm>
          <a:prstGeom prst="rect">
            <a:avLst/>
          </a:prstGeom>
        </p:spPr>
        <p:txBody>
          <a:bodyPr anchor="b"/>
          <a:lstStyle>
            <a:lvl1pPr marL="0" indent="0" defTabSz="914309">
              <a:lnSpc>
                <a:spcPct val="90000"/>
              </a:lnSpc>
              <a:spcBef>
                <a:spcPts val="1000"/>
              </a:spcBef>
              <a:buSzTx/>
              <a:buFontTx/>
              <a:buNone/>
              <a:defRPr sz="2400" b="1">
                <a:latin typeface="+mn-lt"/>
                <a:ea typeface="+mn-ea"/>
                <a:cs typeface="+mn-cs"/>
                <a:sym typeface="Calibri"/>
              </a:defRPr>
            </a:lvl1pPr>
            <a:lvl2pPr marL="0" indent="457154" defTabSz="914309">
              <a:lnSpc>
                <a:spcPct val="90000"/>
              </a:lnSpc>
              <a:spcBef>
                <a:spcPts val="1000"/>
              </a:spcBef>
              <a:buSzTx/>
              <a:buFontTx/>
              <a:buNone/>
              <a:defRPr sz="2400" b="1">
                <a:latin typeface="+mn-lt"/>
                <a:ea typeface="+mn-ea"/>
                <a:cs typeface="+mn-cs"/>
                <a:sym typeface="Calibri"/>
              </a:defRPr>
            </a:lvl2pPr>
            <a:lvl3pPr marL="0" indent="914309" defTabSz="914309">
              <a:lnSpc>
                <a:spcPct val="90000"/>
              </a:lnSpc>
              <a:spcBef>
                <a:spcPts val="1000"/>
              </a:spcBef>
              <a:buSzTx/>
              <a:buFontTx/>
              <a:buNone/>
              <a:defRPr sz="2400" b="1">
                <a:latin typeface="+mn-lt"/>
                <a:ea typeface="+mn-ea"/>
                <a:cs typeface="+mn-cs"/>
                <a:sym typeface="Calibri"/>
              </a:defRPr>
            </a:lvl3pPr>
            <a:lvl4pPr marL="0" indent="1371462" defTabSz="914309">
              <a:lnSpc>
                <a:spcPct val="90000"/>
              </a:lnSpc>
              <a:spcBef>
                <a:spcPts val="1000"/>
              </a:spcBef>
              <a:buSzTx/>
              <a:buFontTx/>
              <a:buNone/>
              <a:defRPr sz="2400" b="1">
                <a:latin typeface="+mn-lt"/>
                <a:ea typeface="+mn-ea"/>
                <a:cs typeface="+mn-cs"/>
                <a:sym typeface="Calibri"/>
              </a:defRPr>
            </a:lvl4pPr>
            <a:lvl5pPr marL="0" indent="1828617" defTabSz="914309">
              <a:lnSpc>
                <a:spcPct val="90000"/>
              </a:lnSpc>
              <a:spcBef>
                <a:spcPts val="1000"/>
              </a:spcBef>
              <a:buSzTx/>
              <a:buFontTx/>
              <a:buNone/>
              <a:defRPr sz="2400" b="1">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1396" y="1681163"/>
            <a:ext cx="5182515" cy="823913"/>
          </a:xfrm>
          <a:prstGeom prst="rect">
            <a:avLst/>
          </a:prstGeom>
        </p:spPr>
        <p:txBody>
          <a:bodyPr anchor="b"/>
          <a:lstStyle/>
          <a:p>
            <a:pPr marL="0" indent="0" defTabSz="914309">
              <a:lnSpc>
                <a:spcPct val="90000"/>
              </a:lnSpc>
              <a:spcBef>
                <a:spcPts val="1000"/>
              </a:spcBef>
              <a:buSzTx/>
              <a:buFontTx/>
              <a:buNone/>
              <a:defRPr sz="2400" b="1">
                <a:latin typeface="+mn-lt"/>
                <a:ea typeface="+mn-ea"/>
                <a:cs typeface="+mn-cs"/>
                <a:sym typeface="Calibri"/>
              </a:defRPr>
            </a:pPr>
            <a:endParaRPr/>
          </a:p>
        </p:txBody>
      </p:sp>
      <p:sp>
        <p:nvSpPr>
          <p:cNvPr id="149"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56" name="标题文本"/>
          <p:cNvSpPr txBox="1">
            <a:spLocks noGrp="1"/>
          </p:cNvSpPr>
          <p:nvPr>
            <p:ph type="title"/>
          </p:nvPr>
        </p:nvSpPr>
        <p:spPr>
          <a:xfrm>
            <a:off x="838090"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64"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678" y="457200"/>
            <a:ext cx="3931727" cy="1600200"/>
          </a:xfrm>
          <a:prstGeom prst="rect">
            <a:avLst/>
          </a:prstGeom>
        </p:spPr>
        <p:txBody>
          <a:bodyPr anchor="b"/>
          <a:lstStyle>
            <a:lvl1pPr algn="l" defTabSz="914309">
              <a:lnSpc>
                <a:spcPct val="90000"/>
              </a:lnSpc>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2513" y="987425"/>
            <a:ext cx="6171398" cy="4873626"/>
          </a:xfrm>
          <a:prstGeom prst="rect">
            <a:avLst/>
          </a:prstGeom>
        </p:spPr>
        <p:txBody>
          <a:bodyPr/>
          <a:lstStyle>
            <a:lvl1pPr marL="228577" indent="-228577" defTabSz="914309">
              <a:lnSpc>
                <a:spcPct val="90000"/>
              </a:lnSpc>
              <a:spcBef>
                <a:spcPts val="1000"/>
              </a:spcBef>
              <a:defRPr>
                <a:latin typeface="+mn-lt"/>
                <a:ea typeface="+mn-ea"/>
                <a:cs typeface="+mn-cs"/>
                <a:sym typeface="Calibri"/>
              </a:defRPr>
            </a:lvl1pPr>
            <a:lvl2pPr marL="718384" indent="-261230" defTabSz="914309">
              <a:lnSpc>
                <a:spcPct val="90000"/>
              </a:lnSpc>
              <a:spcBef>
                <a:spcPts val="1000"/>
              </a:spcBef>
              <a:buChar char="•"/>
              <a:defRPr>
                <a:latin typeface="+mn-lt"/>
                <a:ea typeface="+mn-ea"/>
                <a:cs typeface="+mn-cs"/>
                <a:sym typeface="Calibri"/>
              </a:defRPr>
            </a:lvl2pPr>
            <a:lvl3pPr marL="1219078" indent="-304769" defTabSz="914309">
              <a:lnSpc>
                <a:spcPct val="90000"/>
              </a:lnSpc>
              <a:spcBef>
                <a:spcPts val="1000"/>
              </a:spcBef>
              <a:defRPr>
                <a:latin typeface="+mn-lt"/>
                <a:ea typeface="+mn-ea"/>
                <a:cs typeface="+mn-cs"/>
                <a:sym typeface="Calibri"/>
              </a:defRPr>
            </a:lvl3pPr>
            <a:lvl4pPr marL="1737186" indent="-365723" defTabSz="914309">
              <a:lnSpc>
                <a:spcPct val="90000"/>
              </a:lnSpc>
              <a:spcBef>
                <a:spcPts val="1000"/>
              </a:spcBef>
              <a:buChar char="•"/>
              <a:defRPr>
                <a:latin typeface="+mn-lt"/>
                <a:ea typeface="+mn-ea"/>
                <a:cs typeface="+mn-cs"/>
                <a:sym typeface="Calibri"/>
              </a:defRPr>
            </a:lvl4pPr>
            <a:lvl5pPr marL="2194340" indent="-365723" defTabSz="914309">
              <a:lnSpc>
                <a:spcPct val="90000"/>
              </a:lnSpc>
              <a:spcBef>
                <a:spcPts val="1000"/>
              </a:spcBef>
              <a:buChar char="•"/>
              <a:defRPr>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678" y="2057400"/>
            <a:ext cx="3931727" cy="3811588"/>
          </a:xfrm>
          <a:prstGeom prst="rect">
            <a:avLst/>
          </a:prstGeom>
        </p:spPr>
        <p:txBody>
          <a:bodyPr/>
          <a:lstStyle/>
          <a:p>
            <a:pPr marL="0" indent="0" defTabSz="914309">
              <a:lnSpc>
                <a:spcPct val="90000"/>
              </a:lnSpc>
              <a:spcBef>
                <a:spcPts val="1000"/>
              </a:spcBef>
              <a:buSzTx/>
              <a:buFontTx/>
              <a:buNone/>
              <a:defRPr sz="1600">
                <a:latin typeface="+mn-lt"/>
                <a:ea typeface="+mn-ea"/>
                <a:cs typeface="+mn-cs"/>
                <a:sym typeface="Calibri"/>
              </a:defRPr>
            </a:pPr>
            <a:endParaRPr/>
          </a:p>
        </p:txBody>
      </p:sp>
      <p:sp>
        <p:nvSpPr>
          <p:cNvPr id="174"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678" y="457200"/>
            <a:ext cx="3931727" cy="1600200"/>
          </a:xfrm>
          <a:prstGeom prst="rect">
            <a:avLst/>
          </a:prstGeom>
        </p:spPr>
        <p:txBody>
          <a:bodyPr anchor="b"/>
          <a:lstStyle>
            <a:lvl1pPr algn="l" defTabSz="914309">
              <a:lnSpc>
                <a:spcPct val="90000"/>
              </a:lnSpc>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2513" y="987425"/>
            <a:ext cx="6171398" cy="4873626"/>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678" y="2057400"/>
            <a:ext cx="3931727" cy="3811588"/>
          </a:xfrm>
          <a:prstGeom prst="rect">
            <a:avLst/>
          </a:prstGeom>
        </p:spPr>
        <p:txBody>
          <a:bodyPr/>
          <a:lstStyle>
            <a:lvl1pPr marL="0" indent="0" defTabSz="914309">
              <a:lnSpc>
                <a:spcPct val="90000"/>
              </a:lnSpc>
              <a:spcBef>
                <a:spcPts val="1000"/>
              </a:spcBef>
              <a:buSzTx/>
              <a:buFontTx/>
              <a:buNone/>
              <a:defRPr sz="1600">
                <a:latin typeface="+mn-lt"/>
                <a:ea typeface="+mn-ea"/>
                <a:cs typeface="+mn-cs"/>
                <a:sym typeface="Calibri"/>
              </a:defRPr>
            </a:lvl1pPr>
            <a:lvl2pPr marL="0" indent="457154" defTabSz="914309">
              <a:lnSpc>
                <a:spcPct val="90000"/>
              </a:lnSpc>
              <a:spcBef>
                <a:spcPts val="1000"/>
              </a:spcBef>
              <a:buSzTx/>
              <a:buFontTx/>
              <a:buNone/>
              <a:defRPr sz="1600">
                <a:latin typeface="+mn-lt"/>
                <a:ea typeface="+mn-ea"/>
                <a:cs typeface="+mn-cs"/>
                <a:sym typeface="Calibri"/>
              </a:defRPr>
            </a:lvl2pPr>
            <a:lvl3pPr marL="0" indent="914309" defTabSz="914309">
              <a:lnSpc>
                <a:spcPct val="90000"/>
              </a:lnSpc>
              <a:spcBef>
                <a:spcPts val="1000"/>
              </a:spcBef>
              <a:buSzTx/>
              <a:buFontTx/>
              <a:buNone/>
              <a:defRPr sz="1600">
                <a:latin typeface="+mn-lt"/>
                <a:ea typeface="+mn-ea"/>
                <a:cs typeface="+mn-cs"/>
                <a:sym typeface="Calibri"/>
              </a:defRPr>
            </a:lvl3pPr>
            <a:lvl4pPr marL="0" indent="1371462" defTabSz="914309">
              <a:lnSpc>
                <a:spcPct val="90000"/>
              </a:lnSpc>
              <a:spcBef>
                <a:spcPts val="1000"/>
              </a:spcBef>
              <a:buSzTx/>
              <a:buFontTx/>
              <a:buNone/>
              <a:defRPr sz="1600">
                <a:latin typeface="+mn-lt"/>
                <a:ea typeface="+mn-ea"/>
                <a:cs typeface="+mn-cs"/>
                <a:sym typeface="Calibri"/>
              </a:defRPr>
            </a:lvl4pPr>
            <a:lvl5pPr marL="0" indent="1828617" defTabSz="914309">
              <a:lnSpc>
                <a:spcPct val="90000"/>
              </a:lnSpc>
              <a:spcBef>
                <a:spcPts val="1000"/>
              </a:spcBef>
              <a:buSzTx/>
              <a:buFontTx/>
              <a:buNone/>
              <a:defRPr sz="16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91" name="标题文本"/>
          <p:cNvSpPr txBox="1">
            <a:spLocks noGrp="1"/>
          </p:cNvSpPr>
          <p:nvPr>
            <p:ph type="title"/>
          </p:nvPr>
        </p:nvSpPr>
        <p:spPr>
          <a:xfrm>
            <a:off x="838090"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xfrm>
            <a:off x="838090" y="1825625"/>
            <a:ext cx="10514233" cy="4351338"/>
          </a:xfrm>
          <a:prstGeom prst="rect">
            <a:avLst/>
          </a:prstGeom>
        </p:spPr>
        <p:txBody>
          <a:bodyPr/>
          <a:lstStyle>
            <a:lvl1pPr marL="228577" indent="-228577" defTabSz="914309">
              <a:lnSpc>
                <a:spcPct val="90000"/>
              </a:lnSpc>
              <a:spcBef>
                <a:spcPts val="1000"/>
              </a:spcBef>
              <a:defRPr sz="2800">
                <a:latin typeface="+mn-lt"/>
                <a:ea typeface="+mn-ea"/>
                <a:cs typeface="+mn-cs"/>
                <a:sym typeface="Calibri"/>
              </a:defRPr>
            </a:lvl1pPr>
            <a:lvl2pPr marL="723827" indent="-266673" defTabSz="914309">
              <a:lnSpc>
                <a:spcPct val="90000"/>
              </a:lnSpc>
              <a:spcBef>
                <a:spcPts val="1000"/>
              </a:spcBef>
              <a:buChar char="•"/>
              <a:defRPr sz="2800">
                <a:latin typeface="+mn-lt"/>
                <a:ea typeface="+mn-ea"/>
                <a:cs typeface="+mn-cs"/>
                <a:sym typeface="Calibri"/>
              </a:defRPr>
            </a:lvl2pPr>
            <a:lvl3pPr marL="1234316" indent="-320007" defTabSz="914309">
              <a:lnSpc>
                <a:spcPct val="90000"/>
              </a:lnSpc>
              <a:spcBef>
                <a:spcPts val="1000"/>
              </a:spcBef>
              <a:defRPr sz="2800">
                <a:latin typeface="+mn-lt"/>
                <a:ea typeface="+mn-ea"/>
                <a:cs typeface="+mn-cs"/>
                <a:sym typeface="Calibri"/>
              </a:defRPr>
            </a:lvl3pPr>
            <a:lvl4pPr marL="1727027" indent="-355564" defTabSz="914309">
              <a:lnSpc>
                <a:spcPct val="90000"/>
              </a:lnSpc>
              <a:spcBef>
                <a:spcPts val="1000"/>
              </a:spcBef>
              <a:buChar char="•"/>
              <a:defRPr sz="2800">
                <a:latin typeface="+mn-lt"/>
                <a:ea typeface="+mn-ea"/>
                <a:cs typeface="+mn-cs"/>
                <a:sym typeface="Calibri"/>
              </a:defRPr>
            </a:lvl4pPr>
            <a:lvl5pPr marL="2184181" indent="-355564" defTabSz="914309">
              <a:lnSpc>
                <a:spcPct val="90000"/>
              </a:lnSpc>
              <a:spcBef>
                <a:spcPts val="1000"/>
              </a:spcBef>
              <a:buChar char="•"/>
              <a:defRPr sz="28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3763" y="365125"/>
            <a:ext cx="2628559" cy="5811838"/>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090" y="365125"/>
            <a:ext cx="7733295" cy="5811838"/>
          </a:xfrm>
          <a:prstGeom prst="rect">
            <a:avLst/>
          </a:prstGeom>
        </p:spPr>
        <p:txBody>
          <a:bodyPr/>
          <a:lstStyle>
            <a:lvl1pPr marL="228577" indent="-228577" defTabSz="914309">
              <a:lnSpc>
                <a:spcPct val="90000"/>
              </a:lnSpc>
              <a:spcBef>
                <a:spcPts val="1000"/>
              </a:spcBef>
              <a:defRPr sz="2800">
                <a:latin typeface="+mn-lt"/>
                <a:ea typeface="+mn-ea"/>
                <a:cs typeface="+mn-cs"/>
                <a:sym typeface="Calibri"/>
              </a:defRPr>
            </a:lvl1pPr>
            <a:lvl2pPr marL="723827" indent="-266673" defTabSz="914309">
              <a:lnSpc>
                <a:spcPct val="90000"/>
              </a:lnSpc>
              <a:spcBef>
                <a:spcPts val="1000"/>
              </a:spcBef>
              <a:buChar char="•"/>
              <a:defRPr sz="2800">
                <a:latin typeface="+mn-lt"/>
                <a:ea typeface="+mn-ea"/>
                <a:cs typeface="+mn-cs"/>
                <a:sym typeface="Calibri"/>
              </a:defRPr>
            </a:lvl2pPr>
            <a:lvl3pPr marL="1234316" indent="-320007" defTabSz="914309">
              <a:lnSpc>
                <a:spcPct val="90000"/>
              </a:lnSpc>
              <a:spcBef>
                <a:spcPts val="1000"/>
              </a:spcBef>
              <a:defRPr sz="2800">
                <a:latin typeface="+mn-lt"/>
                <a:ea typeface="+mn-ea"/>
                <a:cs typeface="+mn-cs"/>
                <a:sym typeface="Calibri"/>
              </a:defRPr>
            </a:lvl3pPr>
            <a:lvl4pPr marL="1727027" indent="-355564" defTabSz="914309">
              <a:lnSpc>
                <a:spcPct val="90000"/>
              </a:lnSpc>
              <a:spcBef>
                <a:spcPts val="1000"/>
              </a:spcBef>
              <a:buChar char="•"/>
              <a:defRPr sz="2800">
                <a:latin typeface="+mn-lt"/>
                <a:ea typeface="+mn-ea"/>
                <a:cs typeface="+mn-cs"/>
                <a:sym typeface="Calibri"/>
              </a:defRPr>
            </a:lvl4pPr>
            <a:lvl5pPr marL="2184181" indent="-355564" defTabSz="914309">
              <a:lnSpc>
                <a:spcPct val="90000"/>
              </a:lnSpc>
              <a:spcBef>
                <a:spcPts val="1000"/>
              </a:spcBef>
              <a:buChar char="•"/>
              <a:defRPr sz="28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962958" y="4406901"/>
            <a:ext cx="10361853" cy="1362076"/>
          </a:xfrm>
          <a:prstGeom prst="rect">
            <a:avLst/>
          </a:prstGeom>
        </p:spPr>
        <p:txBody>
          <a:bodyPr anchor="t"/>
          <a:lstStyle>
            <a:lvl1pPr algn="l">
              <a:defRPr sz="4000" b="1" cap="all"/>
            </a:lvl1pPr>
          </a:lstStyle>
          <a:p>
            <a:r>
              <a:t>标题文本</a:t>
            </a:r>
          </a:p>
        </p:txBody>
      </p:sp>
      <p:sp>
        <p:nvSpPr>
          <p:cNvPr id="30" name="正文级别 1…"/>
          <p:cNvSpPr txBox="1">
            <a:spLocks noGrp="1"/>
          </p:cNvSpPr>
          <p:nvPr>
            <p:ph type="body" sz="quarter" idx="1"/>
          </p:nvPr>
        </p:nvSpPr>
        <p:spPr>
          <a:xfrm>
            <a:off x="962958" y="2906713"/>
            <a:ext cx="10361853"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609520" y="1600200"/>
            <a:ext cx="5384100" cy="4525964"/>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正文级别 1…"/>
          <p:cNvSpPr txBox="1">
            <a:spLocks noGrp="1"/>
          </p:cNvSpPr>
          <p:nvPr>
            <p:ph type="body" sz="quarter" idx="1"/>
          </p:nvPr>
        </p:nvSpPr>
        <p:spPr>
          <a:xfrm>
            <a:off x="609520" y="1535112"/>
            <a:ext cx="538621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92561" y="1535112"/>
            <a:ext cx="5388333" cy="639763"/>
          </a:xfrm>
          <a:prstGeom prst="rect">
            <a:avLst/>
          </a:prstGeom>
        </p:spPr>
        <p:txBody>
          <a:bodyPr anchor="b"/>
          <a:lstStyle/>
          <a:p>
            <a:pPr marL="0" indent="0">
              <a:spcBef>
                <a:spcPts val="500"/>
              </a:spcBef>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609520" y="273050"/>
            <a:ext cx="4010564" cy="1162050"/>
          </a:xfrm>
          <a:prstGeom prst="rect">
            <a:avLst/>
          </a:prstGeom>
        </p:spPr>
        <p:txBody>
          <a:bodyPr anchor="b"/>
          <a:lstStyle>
            <a:lvl1pPr algn="l">
              <a:defRPr sz="2000" b="1"/>
            </a:lvl1pPr>
          </a:lstStyle>
          <a:p>
            <a:r>
              <a:t>标题文本</a:t>
            </a:r>
          </a:p>
        </p:txBody>
      </p:sp>
      <p:sp>
        <p:nvSpPr>
          <p:cNvPr id="73" name="正文级别 1…"/>
          <p:cNvSpPr txBox="1">
            <a:spLocks noGrp="1"/>
          </p:cNvSpPr>
          <p:nvPr>
            <p:ph type="body" idx="1"/>
          </p:nvPr>
        </p:nvSpPr>
        <p:spPr>
          <a:xfrm>
            <a:off x="4766112" y="273050"/>
            <a:ext cx="6814781" cy="5853114"/>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half" idx="13"/>
          </p:nvPr>
        </p:nvSpPr>
        <p:spPr>
          <a:xfrm>
            <a:off x="609520" y="1435101"/>
            <a:ext cx="4010564" cy="4691063"/>
          </a:xfrm>
          <a:prstGeom prst="rect">
            <a:avLst/>
          </a:prstGeom>
        </p:spPr>
        <p:txBody>
          <a:bodyPr/>
          <a:lstStyle/>
          <a:p>
            <a:pPr marL="0" indent="0">
              <a:spcBef>
                <a:spcPts val="300"/>
              </a:spcBef>
              <a:buSzTx/>
              <a:buFontTx/>
              <a:buNone/>
              <a:defRPr sz="14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2389406" y="4800600"/>
            <a:ext cx="7314249" cy="566738"/>
          </a:xfrm>
          <a:prstGeom prst="rect">
            <a:avLst/>
          </a:prstGeom>
        </p:spPr>
        <p:txBody>
          <a:bodyPr anchor="b"/>
          <a:lstStyle>
            <a:lvl1pPr algn="l">
              <a:defRPr sz="2000" b="1"/>
            </a:lvl1pPr>
          </a:lstStyle>
          <a:p>
            <a:r>
              <a:t>标题文本</a:t>
            </a:r>
          </a:p>
        </p:txBody>
      </p:sp>
      <p:sp>
        <p:nvSpPr>
          <p:cNvPr id="83" name="图片占位符 2"/>
          <p:cNvSpPr>
            <a:spLocks noGrp="1"/>
          </p:cNvSpPr>
          <p:nvPr>
            <p:ph type="pic" sz="half" idx="13"/>
          </p:nvPr>
        </p:nvSpPr>
        <p:spPr>
          <a:xfrm>
            <a:off x="2389406" y="612775"/>
            <a:ext cx="7314249" cy="4114800"/>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2389406" y="5367337"/>
            <a:ext cx="7314249"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9520" y="274638"/>
            <a:ext cx="10971374" cy="114300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609520" y="1600200"/>
            <a:ext cx="10971374" cy="4525964"/>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307237" y="6406786"/>
            <a:ext cx="273656" cy="26425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等腰三角形 23"/>
          <p:cNvSpPr/>
          <p:nvPr/>
        </p:nvSpPr>
        <p:spPr>
          <a:xfrm rot="512239">
            <a:off x="2950001" y="4001625"/>
            <a:ext cx="396046" cy="34141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12" name="等腰三角形 24"/>
          <p:cNvSpPr/>
          <p:nvPr/>
        </p:nvSpPr>
        <p:spPr>
          <a:xfrm rot="20371609">
            <a:off x="2705229" y="3831593"/>
            <a:ext cx="198023" cy="170709"/>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213" name="等腰三角形 26"/>
          <p:cNvSpPr/>
          <p:nvPr/>
        </p:nvSpPr>
        <p:spPr>
          <a:xfrm rot="3761573">
            <a:off x="8496747" y="3872262"/>
            <a:ext cx="741201" cy="508375"/>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grpSp>
        <p:nvGrpSpPr>
          <p:cNvPr id="216" name="组合 1"/>
          <p:cNvGrpSpPr/>
          <p:nvPr/>
        </p:nvGrpSpPr>
        <p:grpSpPr>
          <a:xfrm>
            <a:off x="-1604504" y="2147666"/>
            <a:ext cx="3687215" cy="2719713"/>
            <a:chOff x="0" y="0"/>
            <a:chExt cx="3687214" cy="2719712"/>
          </a:xfrm>
        </p:grpSpPr>
        <p:sp>
          <p:nvSpPr>
            <p:cNvPr id="214" name="直接连接符 33"/>
            <p:cNvSpPr/>
            <p:nvPr/>
          </p:nvSpPr>
          <p:spPr>
            <a:xfrm flipH="1">
              <a:off x="0" y="539955"/>
              <a:ext cx="2592288" cy="2179757"/>
            </a:xfrm>
            <a:prstGeom prst="line">
              <a:avLst/>
            </a:prstGeom>
            <a:noFill/>
            <a:ln w="76200" cap="flat">
              <a:solidFill>
                <a:srgbClr val="C00000"/>
              </a:solidFill>
              <a:prstDash val="solid"/>
              <a:round/>
            </a:ln>
            <a:effectLst/>
          </p:spPr>
          <p:txBody>
            <a:bodyPr wrap="square" lIns="45719" tIns="45719" rIns="45719" bIns="45719" numCol="1" anchor="t">
              <a:noAutofit/>
            </a:bodyPr>
            <a:lstStyle/>
            <a:p>
              <a:endParaRPr/>
            </a:p>
          </p:txBody>
        </p:sp>
        <p:sp>
          <p:nvSpPr>
            <p:cNvPr id="215" name="直接连接符 34"/>
            <p:cNvSpPr/>
            <p:nvPr/>
          </p:nvSpPr>
          <p:spPr>
            <a:xfrm flipH="1">
              <a:off x="1094926" y="-1"/>
              <a:ext cx="2592289" cy="2179757"/>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217" name="TextBox 5"/>
          <p:cNvSpPr txBox="1"/>
          <p:nvPr/>
        </p:nvSpPr>
        <p:spPr>
          <a:xfrm>
            <a:off x="4150662" y="3001587"/>
            <a:ext cx="3272689" cy="95410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5400" spc="300">
                <a:solidFill>
                  <a:srgbClr val="262626"/>
                </a:solidFill>
                <a:latin typeface="造字工房尚雅体演示版常规体"/>
                <a:ea typeface="造字工房尚雅体演示版常规体"/>
                <a:cs typeface="造字工房尚雅体演示版常规体"/>
                <a:sym typeface="造字工房尚雅体演示版常规体"/>
              </a:defRPr>
            </a:pPr>
            <a:r>
              <a:rPr lang="zh-CN" altLang="en-US" sz="2800" dirty="0"/>
              <a:t>基于</a:t>
            </a:r>
            <a:r>
              <a:rPr lang="en-US" altLang="zh-CN" sz="2800" dirty="0"/>
              <a:t>CNN</a:t>
            </a:r>
            <a:r>
              <a:rPr lang="zh-CN" altLang="en-US" sz="2800" dirty="0"/>
              <a:t>的</a:t>
            </a:r>
            <a:endParaRPr lang="en-US" altLang="zh-CN" sz="2800" dirty="0"/>
          </a:p>
          <a:p>
            <a:pPr algn="ctr">
              <a:defRPr sz="5400" spc="300">
                <a:solidFill>
                  <a:srgbClr val="262626"/>
                </a:solidFill>
                <a:latin typeface="造字工房尚雅体演示版常规体"/>
                <a:ea typeface="造字工房尚雅体演示版常规体"/>
                <a:cs typeface="造字工房尚雅体演示版常规体"/>
                <a:sym typeface="造字工房尚雅体演示版常规体"/>
              </a:defRPr>
            </a:pPr>
            <a:r>
              <a:rPr lang="zh-CN" altLang="en-US" sz="2800" dirty="0"/>
              <a:t>恶意代码检测系统</a:t>
            </a:r>
          </a:p>
        </p:txBody>
      </p:sp>
      <p:sp>
        <p:nvSpPr>
          <p:cNvPr id="218" name="等腰三角形 14"/>
          <p:cNvSpPr/>
          <p:nvPr/>
        </p:nvSpPr>
        <p:spPr>
          <a:xfrm rot="512239">
            <a:off x="5834793" y="1926194"/>
            <a:ext cx="396045" cy="34141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19" name="等腰三角形 20"/>
          <p:cNvSpPr/>
          <p:nvPr/>
        </p:nvSpPr>
        <p:spPr>
          <a:xfrm rot="20371609">
            <a:off x="6486079" y="2194279"/>
            <a:ext cx="198023" cy="170709"/>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220" name="等腰三角形 21"/>
          <p:cNvSpPr/>
          <p:nvPr/>
        </p:nvSpPr>
        <p:spPr>
          <a:xfrm rot="20371609">
            <a:off x="5390053" y="2222523"/>
            <a:ext cx="266491" cy="196272"/>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221" name="等腰三角形 22"/>
          <p:cNvSpPr/>
          <p:nvPr/>
        </p:nvSpPr>
        <p:spPr>
          <a:xfrm rot="3761573">
            <a:off x="4756821" y="1830713"/>
            <a:ext cx="741200" cy="508376"/>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222" name="等腰三角形 25"/>
          <p:cNvSpPr/>
          <p:nvPr/>
        </p:nvSpPr>
        <p:spPr>
          <a:xfrm rot="20371609">
            <a:off x="6476787" y="1810735"/>
            <a:ext cx="266491" cy="196272"/>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grpSp>
        <p:nvGrpSpPr>
          <p:cNvPr id="225" name="圆角矩形 29"/>
          <p:cNvGrpSpPr/>
          <p:nvPr/>
        </p:nvGrpSpPr>
        <p:grpSpPr>
          <a:xfrm>
            <a:off x="4871070" y="4711651"/>
            <a:ext cx="1944218" cy="432050"/>
            <a:chOff x="0" y="0"/>
            <a:chExt cx="1944217" cy="432048"/>
          </a:xfrm>
        </p:grpSpPr>
        <p:sp>
          <p:nvSpPr>
            <p:cNvPr id="223" name="圆角矩形"/>
            <p:cNvSpPr/>
            <p:nvPr/>
          </p:nvSpPr>
          <p:spPr>
            <a:xfrm>
              <a:off x="0" y="0"/>
              <a:ext cx="1944217" cy="432048"/>
            </a:xfrm>
            <a:prstGeom prst="roundRect">
              <a:avLst>
                <a:gd name="adj" fmla="val 16667"/>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4" name="请输入你的内容"/>
            <p:cNvSpPr txBox="1"/>
            <p:nvPr/>
          </p:nvSpPr>
          <p:spPr>
            <a:xfrm>
              <a:off x="21090" y="31360"/>
              <a:ext cx="1902036" cy="369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latin typeface="汉仪大圣体简"/>
                  <a:ea typeface="汉仪大圣体简"/>
                  <a:cs typeface="汉仪大圣体简"/>
                  <a:sym typeface="汉仪大圣体简"/>
                </a:defRPr>
              </a:lvl1pPr>
            </a:lstStyle>
            <a:p>
              <a:r>
                <a:rPr lang="zh-CN" altLang="en-US" dirty="0"/>
                <a:t>暴杀恶意代码组</a:t>
              </a:r>
              <a:endParaRPr dirty="0"/>
            </a:p>
          </p:txBody>
        </p:sp>
      </p:grpSp>
      <p:grpSp>
        <p:nvGrpSpPr>
          <p:cNvPr id="228" name="组合 37"/>
          <p:cNvGrpSpPr/>
          <p:nvPr/>
        </p:nvGrpSpPr>
        <p:grpSpPr>
          <a:xfrm>
            <a:off x="4006973" y="2263379"/>
            <a:ext cx="360042" cy="2602152"/>
            <a:chOff x="0" y="0"/>
            <a:chExt cx="360040" cy="2602150"/>
          </a:xfrm>
        </p:grpSpPr>
        <p:sp>
          <p:nvSpPr>
            <p:cNvPr id="226" name="左中括号 35"/>
            <p:cNvSpPr/>
            <p:nvPr/>
          </p:nvSpPr>
          <p:spPr>
            <a:xfrm>
              <a:off x="94165" y="91522"/>
              <a:ext cx="265875" cy="242328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2"/>
                    <a:pt x="0" y="21403"/>
                  </a:cubicBezTo>
                  <a:lnTo>
                    <a:pt x="0" y="197"/>
                  </a:lnTo>
                  <a:cubicBezTo>
                    <a:pt x="0" y="88"/>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27" name="左中括号 36"/>
            <p:cNvSpPr/>
            <p:nvPr/>
          </p:nvSpPr>
          <p:spPr>
            <a:xfrm>
              <a:off x="-1" y="-1"/>
              <a:ext cx="360041" cy="26021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9"/>
                    <a:pt x="0" y="21351"/>
                  </a:cubicBezTo>
                  <a:lnTo>
                    <a:pt x="0" y="249"/>
                  </a:lnTo>
                  <a:cubicBezTo>
                    <a:pt x="0" y="111"/>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grpSp>
        <p:nvGrpSpPr>
          <p:cNvPr id="231" name="组合 38"/>
          <p:cNvGrpSpPr/>
          <p:nvPr/>
        </p:nvGrpSpPr>
        <p:grpSpPr>
          <a:xfrm>
            <a:off x="7175326" y="2243601"/>
            <a:ext cx="360041" cy="2602152"/>
            <a:chOff x="0" y="0"/>
            <a:chExt cx="360040" cy="2602150"/>
          </a:xfrm>
        </p:grpSpPr>
        <p:sp>
          <p:nvSpPr>
            <p:cNvPr id="229" name="左中括号 39"/>
            <p:cNvSpPr/>
            <p:nvPr/>
          </p:nvSpPr>
          <p:spPr>
            <a:xfrm flipH="1">
              <a:off x="0" y="91522"/>
              <a:ext cx="265875" cy="242328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2"/>
                    <a:pt x="0" y="21403"/>
                  </a:cubicBezTo>
                  <a:lnTo>
                    <a:pt x="0" y="197"/>
                  </a:lnTo>
                  <a:cubicBezTo>
                    <a:pt x="0" y="88"/>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30" name="左中括号 40"/>
            <p:cNvSpPr/>
            <p:nvPr/>
          </p:nvSpPr>
          <p:spPr>
            <a:xfrm flipH="1">
              <a:off x="0" y="0"/>
              <a:ext cx="360041" cy="26021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9"/>
                    <a:pt x="0" y="21351"/>
                  </a:cubicBezTo>
                  <a:lnTo>
                    <a:pt x="0" y="249"/>
                  </a:lnTo>
                  <a:cubicBezTo>
                    <a:pt x="0" y="111"/>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grpSp>
        <p:nvGrpSpPr>
          <p:cNvPr id="234" name="组合 2"/>
          <p:cNvGrpSpPr/>
          <p:nvPr/>
        </p:nvGrpSpPr>
        <p:grpSpPr>
          <a:xfrm>
            <a:off x="10311837" y="1544375"/>
            <a:ext cx="3230038" cy="3097814"/>
            <a:chOff x="0" y="0"/>
            <a:chExt cx="3230037" cy="3097813"/>
          </a:xfrm>
        </p:grpSpPr>
        <p:sp>
          <p:nvSpPr>
            <p:cNvPr id="232" name="直接连接符 41"/>
            <p:cNvSpPr/>
            <p:nvPr/>
          </p:nvSpPr>
          <p:spPr>
            <a:xfrm flipH="1">
              <a:off x="0" y="918056"/>
              <a:ext cx="2592289" cy="2179757"/>
            </a:xfrm>
            <a:prstGeom prst="line">
              <a:avLst/>
            </a:prstGeom>
            <a:noFill/>
            <a:ln w="76200" cap="flat">
              <a:solidFill>
                <a:srgbClr val="262626"/>
              </a:solidFill>
              <a:prstDash val="solid"/>
              <a:round/>
            </a:ln>
            <a:effectLst/>
          </p:spPr>
          <p:txBody>
            <a:bodyPr wrap="square" lIns="45719" tIns="45719" rIns="45719" bIns="45719" numCol="1" anchor="t">
              <a:noAutofit/>
            </a:bodyPr>
            <a:lstStyle/>
            <a:p>
              <a:endParaRPr/>
            </a:p>
          </p:txBody>
        </p:sp>
        <p:sp>
          <p:nvSpPr>
            <p:cNvPr id="233" name="直接连接符 42"/>
            <p:cNvSpPr/>
            <p:nvPr/>
          </p:nvSpPr>
          <p:spPr>
            <a:xfrm flipH="1">
              <a:off x="637749" y="-1"/>
              <a:ext cx="2592289" cy="2179757"/>
            </a:xfrm>
            <a:prstGeom prst="line">
              <a:avLst/>
            </a:prstGeom>
            <a:noFill/>
            <a:ln w="12700" cap="flat">
              <a:solidFill>
                <a:srgbClr val="262626"/>
              </a:solidFill>
              <a:prstDash val="solid"/>
              <a:round/>
            </a:ln>
            <a:effectLst/>
          </p:spPr>
          <p:txBody>
            <a:bodyPr wrap="square" lIns="45719" tIns="45719" rIns="45719" bIns="45719" numCol="1" anchor="t">
              <a:noAutofit/>
            </a:bodyPr>
            <a:lstStyle/>
            <a:p>
              <a:endParaRPr/>
            </a:p>
          </p:txBody>
        </p:sp>
      </p:grpSp>
      <p:sp>
        <p:nvSpPr>
          <p:cNvPr id="235" name="等腰三角形 43"/>
          <p:cNvSpPr/>
          <p:nvPr/>
        </p:nvSpPr>
        <p:spPr>
          <a:xfrm rot="20371609">
            <a:off x="8890947" y="3709642"/>
            <a:ext cx="198023" cy="170708"/>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302582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项目组情况</a:t>
            </a:r>
            <a:r>
              <a:rPr lang="en-US" altLang="zh-CN" dirty="0">
                <a:solidFill>
                  <a:srgbClr val="000000"/>
                </a:solidFill>
                <a:latin typeface="微软雅黑 Light"/>
                <a:ea typeface="微软雅黑 Light"/>
                <a:cs typeface="微软雅黑 Light"/>
                <a:sym typeface="微软雅黑 Light"/>
              </a:rPr>
              <a:t>——</a:t>
            </a:r>
            <a:r>
              <a:rPr lang="zh-CN" altLang="en-US" dirty="0">
                <a:solidFill>
                  <a:srgbClr val="000000"/>
                </a:solidFill>
                <a:latin typeface="微软雅黑 Light"/>
                <a:ea typeface="微软雅黑 Light"/>
                <a:cs typeface="微软雅黑 Light"/>
                <a:sym typeface="微软雅黑 Light"/>
              </a:rPr>
              <a:t>计划进度</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129663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第一周：</a:t>
            </a:r>
          </a:p>
          <a:p>
            <a:pPr indent="457200" algn="just"/>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明确项目的功能需求，非功能需求</a:t>
            </a:r>
            <a:r>
              <a:rPr lang="en-US" altLang="zh-CN" sz="18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性能需求以及用户需求。并将其整理成需求分析文档，以便队友们能够明确开发方向以及目的。</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陈明灿</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需求分析师</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396394" y="3506382"/>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35040865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302582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项目组情况</a:t>
            </a:r>
            <a:r>
              <a:rPr lang="en-US" altLang="zh-CN" dirty="0">
                <a:solidFill>
                  <a:srgbClr val="000000"/>
                </a:solidFill>
                <a:latin typeface="微软雅黑 Light"/>
                <a:ea typeface="微软雅黑 Light"/>
                <a:cs typeface="微软雅黑 Light"/>
                <a:sym typeface="微软雅黑 Light"/>
              </a:rPr>
              <a:t>——</a:t>
            </a:r>
            <a:r>
              <a:rPr lang="zh-CN" altLang="en-US" dirty="0">
                <a:solidFill>
                  <a:srgbClr val="000000"/>
                </a:solidFill>
                <a:latin typeface="微软雅黑 Light"/>
                <a:ea typeface="微软雅黑 Light"/>
                <a:cs typeface="微软雅黑 Light"/>
                <a:sym typeface="微软雅黑 Light"/>
              </a:rPr>
              <a:t>计划进度</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171213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第二</a:t>
            </a:r>
            <a:r>
              <a:rPr lang="zh-CN" altLang="en-US" sz="18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三周：</a:t>
            </a:r>
          </a:p>
          <a:p>
            <a:pPr indent="457200" algn="just"/>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实时跟进项目的进度，与开发人员在开发过程中出现的一些问题进行协商，并及时修改需求文档，同时，实时与用户进行沟通，及时向开发人员反馈用户的需求，并修改需求文档</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陈明灿</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需求分析师</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396394" y="3506382"/>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31268640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302582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项目组情况</a:t>
            </a:r>
            <a:r>
              <a:rPr lang="en-US" altLang="zh-CN" dirty="0">
                <a:solidFill>
                  <a:srgbClr val="000000"/>
                </a:solidFill>
                <a:latin typeface="微软雅黑 Light"/>
                <a:ea typeface="微软雅黑 Light"/>
                <a:cs typeface="微软雅黑 Light"/>
                <a:sym typeface="微软雅黑 Light"/>
              </a:rPr>
              <a:t>——</a:t>
            </a:r>
            <a:r>
              <a:rPr lang="zh-CN" altLang="en-US" dirty="0">
                <a:solidFill>
                  <a:srgbClr val="000000"/>
                </a:solidFill>
                <a:latin typeface="微软雅黑 Light"/>
                <a:ea typeface="微软雅黑 Light"/>
                <a:cs typeface="微软雅黑 Light"/>
                <a:sym typeface="微软雅黑 Light"/>
              </a:rPr>
              <a:t>计划进度</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171213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第二</a:t>
            </a:r>
            <a:r>
              <a:rPr lang="zh-CN" altLang="en-US" sz="18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三周：</a:t>
            </a:r>
          </a:p>
          <a:p>
            <a:pPr indent="457200" algn="just"/>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实时跟进项目的进度，与开发人员在开发过程中出现的一些问题进行协商，并及时修改需求文档，同时，实时与用户进行沟通，及时向开发人员反馈用户的需求，并修改需求文档</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陈明灿</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需求分析师</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396394" y="3506382"/>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31231965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302582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项目组情况</a:t>
            </a:r>
            <a:r>
              <a:rPr lang="en-US" altLang="zh-CN" dirty="0">
                <a:solidFill>
                  <a:srgbClr val="000000"/>
                </a:solidFill>
                <a:latin typeface="微软雅黑 Light"/>
                <a:ea typeface="微软雅黑 Light"/>
                <a:cs typeface="微软雅黑 Light"/>
                <a:sym typeface="微软雅黑 Light"/>
              </a:rPr>
              <a:t>——</a:t>
            </a:r>
            <a:r>
              <a:rPr lang="zh-CN" altLang="en-US" dirty="0">
                <a:solidFill>
                  <a:srgbClr val="000000"/>
                </a:solidFill>
                <a:latin typeface="微软雅黑 Light"/>
                <a:ea typeface="微软雅黑 Light"/>
                <a:cs typeface="微软雅黑 Light"/>
                <a:sym typeface="微软雅黑 Light"/>
              </a:rPr>
              <a:t>计划进度</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337412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lvl="0"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负责组织每周例行会议，决定会议地点，与组长交流会议主要内容</a:t>
            </a:r>
          </a:p>
          <a:p>
            <a:pPr lvl="0" algn="l"/>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三周间会议的讨论应主要包括以下内容：</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indent="457200" algn="l"/>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如何对恶意代码数据集进行整合，以及进行归一化和降低操作、然后将恶意代码转换为灰度图</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indent="457200" algn="l"/>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如何对已经有的模块进行使用调用和运行，使用里面</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模型来进行恶意代码检测</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indent="457200" algn="l"/>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如何使用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viper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框架进行恶意代码管理，同时了解</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viper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框架的集成方法，确保以有模块可以集成上去，确保接口可以正常使用</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吕浩程</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会议记录员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396394" y="5308589"/>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14715685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302582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项目组情况</a:t>
            </a:r>
            <a:r>
              <a:rPr lang="en-US" altLang="zh-CN" dirty="0">
                <a:solidFill>
                  <a:srgbClr val="000000"/>
                </a:solidFill>
                <a:latin typeface="微软雅黑 Light"/>
                <a:ea typeface="微软雅黑 Light"/>
                <a:cs typeface="微软雅黑 Light"/>
                <a:sym typeface="微软雅黑 Light"/>
              </a:rPr>
              <a:t>——</a:t>
            </a:r>
            <a:r>
              <a:rPr lang="zh-CN" altLang="en-US" dirty="0">
                <a:solidFill>
                  <a:srgbClr val="000000"/>
                </a:solidFill>
                <a:latin typeface="微软雅黑 Light"/>
                <a:ea typeface="微软雅黑 Light"/>
                <a:cs typeface="微软雅黑 Light"/>
                <a:sym typeface="微软雅黑 Light"/>
              </a:rPr>
              <a:t>计划进度</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171213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负责小组中每人负责模块分享的统筹整理工作，每周组织一次会议来通过对小组中各位同学的个人所得进行交流分享，让所有组员都能共同进行实践交流。</a:t>
            </a: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负责会议的摄像拍摄工作</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吕浩程</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会议记录员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396394" y="3512794"/>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42094979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302582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项目组情况</a:t>
            </a:r>
            <a:r>
              <a:rPr lang="en-US" altLang="zh-CN" dirty="0">
                <a:solidFill>
                  <a:srgbClr val="000000"/>
                </a:solidFill>
                <a:latin typeface="微软雅黑 Light"/>
                <a:ea typeface="微软雅黑 Light"/>
                <a:cs typeface="微软雅黑 Light"/>
                <a:sym typeface="微软雅黑 Light"/>
              </a:rPr>
              <a:t>——</a:t>
            </a:r>
            <a:r>
              <a:rPr lang="zh-CN" altLang="en-US" dirty="0">
                <a:solidFill>
                  <a:srgbClr val="000000"/>
                </a:solidFill>
                <a:latin typeface="微软雅黑 Light"/>
                <a:ea typeface="微软雅黑 Light"/>
                <a:cs typeface="微软雅黑 Light"/>
                <a:sym typeface="微软雅黑 Light"/>
              </a:rPr>
              <a:t>计划进度</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46096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l"/>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随着项目的进行，</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将更新的文档与代码</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通过</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GitHub</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进行</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管理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刘宣</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版本管理员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177319" y="2454362"/>
            <a:ext cx="424016" cy="385486"/>
          </a:xfrm>
          <a:prstGeom prst="line">
            <a:avLst/>
          </a:prstGeom>
          <a:ln w="12700">
            <a:solidFill>
              <a:srgbClr val="000000"/>
            </a:solidFill>
          </a:ln>
        </p:spPr>
        <p:txBody>
          <a:bodyPr lIns="45719" rIns="45719"/>
          <a:lstStyle/>
          <a:p>
            <a:endParaRPr dirty="0"/>
          </a:p>
        </p:txBody>
      </p:sp>
      <p:pic>
        <p:nvPicPr>
          <p:cNvPr id="4" name="图片 3">
            <a:extLst>
              <a:ext uri="{FF2B5EF4-FFF2-40B4-BE49-F238E27FC236}">
                <a16:creationId xmlns:a16="http://schemas.microsoft.com/office/drawing/2014/main" id="{00670927-FE26-4BF1-8083-3E8D2C76E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62" y="2915322"/>
            <a:ext cx="9686925" cy="3390900"/>
          </a:xfrm>
          <a:prstGeom prst="rect">
            <a:avLst/>
          </a:prstGeom>
        </p:spPr>
      </p:pic>
    </p:spTree>
    <p:extLst>
      <p:ext uri="{BB962C8B-B14F-4D97-AF65-F5344CB8AC3E}">
        <p14:creationId xmlns:p14="http://schemas.microsoft.com/office/powerpoint/2010/main" val="29431406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302582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项目组情况</a:t>
            </a:r>
            <a:r>
              <a:rPr lang="en-US" altLang="zh-CN" dirty="0">
                <a:solidFill>
                  <a:srgbClr val="000000"/>
                </a:solidFill>
                <a:latin typeface="微软雅黑 Light"/>
                <a:ea typeface="微软雅黑 Light"/>
                <a:cs typeface="微软雅黑 Light"/>
                <a:sym typeface="微软雅黑 Light"/>
              </a:rPr>
              <a:t>——</a:t>
            </a:r>
            <a:r>
              <a:rPr lang="zh-CN" altLang="en-US" dirty="0">
                <a:solidFill>
                  <a:srgbClr val="000000"/>
                </a:solidFill>
                <a:latin typeface="微软雅黑 Light"/>
                <a:ea typeface="微软雅黑 Light"/>
                <a:cs typeface="微软雅黑 Light"/>
                <a:sym typeface="微软雅黑 Light"/>
              </a:rPr>
              <a:t>计划进度</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253787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marL="228600" indent="266700" algn="l"/>
            <a:r>
              <a:rPr lang="zh-CN" altLang="zh-CN" sz="1800" dirty="0">
                <a:latin typeface="Calibri" panose="020F0502020204030204" pitchFamily="34" charset="0"/>
                <a:ea typeface="宋体" panose="02010600030101010101" pitchFamily="2" charset="-122"/>
                <a:cs typeface="Times New Roman" panose="02020603050405020304" pitchFamily="18" charset="0"/>
              </a:rPr>
              <a:t>第一周：</a:t>
            </a:r>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a:p>
            <a:pPr marL="228600" indent="266700" algn="l"/>
            <a:r>
              <a:rPr lang="en-US" altLang="zh-CN" sz="1800" dirty="0">
                <a:latin typeface="Calibri" panose="020F0502020204030204" pitchFamily="34" charset="0"/>
                <a:ea typeface="宋体" panose="02010600030101010101" pitchFamily="2" charset="-122"/>
                <a:cs typeface="Times New Roman" panose="02020603050405020304" pitchFamily="18" charset="0"/>
              </a:rPr>
              <a:t>1 </a:t>
            </a:r>
            <a:r>
              <a:rPr lang="zh-CN" altLang="zh-CN" sz="1800" dirty="0">
                <a:latin typeface="Calibri" panose="020F0502020204030204" pitchFamily="34" charset="0"/>
                <a:ea typeface="宋体" panose="02010600030101010101" pitchFamily="2" charset="-122"/>
                <a:cs typeface="Times New Roman" panose="02020603050405020304" pitchFamily="18" charset="0"/>
              </a:rPr>
              <a:t>制定团队初步薪资，绩效评定标准，团队初步预算，进行采购及提前预定场地问题。</a:t>
            </a:r>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a:p>
            <a:pPr marL="228600" indent="266700" algn="l"/>
            <a:r>
              <a:rPr lang="zh-CN" altLang="zh-CN" sz="1800" dirty="0">
                <a:latin typeface="Calibri" panose="020F0502020204030204" pitchFamily="34" charset="0"/>
                <a:ea typeface="宋体" panose="02010600030101010101" pitchFamily="2" charset="-122"/>
                <a:cs typeface="Times New Roman" panose="02020603050405020304" pitchFamily="18" charset="0"/>
              </a:rPr>
              <a:t>第二周：</a:t>
            </a:r>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a:p>
            <a:pPr marL="228600" indent="266700" algn="l"/>
            <a:r>
              <a:rPr lang="en-US" altLang="zh-CN" sz="1800" dirty="0">
                <a:latin typeface="Calibri" panose="020F0502020204030204" pitchFamily="34" charset="0"/>
                <a:ea typeface="宋体" panose="02010600030101010101" pitchFamily="2" charset="-122"/>
                <a:cs typeface="Times New Roman" panose="02020603050405020304" pitchFamily="18" charset="0"/>
              </a:rPr>
              <a:t>1 </a:t>
            </a:r>
            <a:r>
              <a:rPr lang="zh-CN" altLang="zh-CN" sz="1800" dirty="0">
                <a:latin typeface="Calibri" panose="020F0502020204030204" pitchFamily="34" charset="0"/>
                <a:ea typeface="宋体" panose="02010600030101010101" pitchFamily="2" charset="-122"/>
                <a:cs typeface="Times New Roman" panose="02020603050405020304" pitchFamily="18" charset="0"/>
              </a:rPr>
              <a:t>考察成员进度，并实时记录。</a:t>
            </a:r>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a:p>
            <a:pPr marL="228600" indent="266700" algn="l"/>
            <a:r>
              <a:rPr lang="en-US" altLang="zh-CN" sz="1800" dirty="0">
                <a:latin typeface="Calibri" panose="020F0502020204030204" pitchFamily="34" charset="0"/>
                <a:ea typeface="宋体" panose="02010600030101010101" pitchFamily="2" charset="-122"/>
                <a:cs typeface="Times New Roman" panose="02020603050405020304" pitchFamily="18" charset="0"/>
              </a:rPr>
              <a:t>2 </a:t>
            </a:r>
            <a:r>
              <a:rPr lang="zh-CN" altLang="zh-CN" sz="1800" dirty="0">
                <a:latin typeface="Calibri" panose="020F0502020204030204" pitchFamily="34" charset="0"/>
                <a:ea typeface="宋体" panose="02010600030101010101" pitchFamily="2" charset="-122"/>
                <a:cs typeface="Times New Roman" panose="02020603050405020304" pitchFamily="18" charset="0"/>
              </a:rPr>
              <a:t>对需求的变更进行相应的预算变更。</a:t>
            </a:r>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张梦沛</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财政管理员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082069" y="4472334"/>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3806873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302582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项目组情况</a:t>
            </a:r>
            <a:r>
              <a:rPr lang="en-US" altLang="zh-CN" dirty="0">
                <a:solidFill>
                  <a:srgbClr val="000000"/>
                </a:solidFill>
                <a:latin typeface="微软雅黑 Light"/>
                <a:ea typeface="微软雅黑 Light"/>
                <a:cs typeface="微软雅黑 Light"/>
                <a:sym typeface="微软雅黑 Light"/>
              </a:rPr>
              <a:t>——</a:t>
            </a:r>
            <a:r>
              <a:rPr lang="zh-CN" altLang="en-US" dirty="0">
                <a:solidFill>
                  <a:srgbClr val="000000"/>
                </a:solidFill>
                <a:latin typeface="微软雅黑 Light"/>
                <a:ea typeface="微软雅黑 Light"/>
                <a:cs typeface="微软雅黑 Light"/>
                <a:sym typeface="微软雅黑 Light"/>
              </a:rPr>
              <a:t>计划进度</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212686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marL="228600" indent="266700" algn="l"/>
            <a:r>
              <a:rPr lang="zh-CN" altLang="zh-CN" sz="1800" dirty="0">
                <a:latin typeface="Calibri" panose="020F0502020204030204" pitchFamily="34" charset="0"/>
                <a:ea typeface="宋体" panose="02010600030101010101" pitchFamily="2" charset="-122"/>
                <a:cs typeface="Times New Roman" panose="02020603050405020304" pitchFamily="18" charset="0"/>
              </a:rPr>
              <a:t>第三周：</a:t>
            </a:r>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a:p>
            <a:pPr marL="228600" indent="266700" algn="l"/>
            <a:r>
              <a:rPr lang="en-US" altLang="zh-CN" sz="1800" dirty="0">
                <a:latin typeface="Calibri" panose="020F0502020204030204" pitchFamily="34" charset="0"/>
                <a:ea typeface="宋体" panose="02010600030101010101" pitchFamily="2" charset="-122"/>
                <a:cs typeface="Times New Roman" panose="02020603050405020304" pitchFamily="18" charset="0"/>
              </a:rPr>
              <a:t>1 </a:t>
            </a:r>
            <a:r>
              <a:rPr lang="zh-CN" altLang="zh-CN" sz="1800" dirty="0">
                <a:latin typeface="Calibri" panose="020F0502020204030204" pitchFamily="34" charset="0"/>
                <a:ea typeface="宋体" panose="02010600030101010101" pitchFamily="2" charset="-122"/>
                <a:cs typeface="Times New Roman" panose="02020603050405020304" pitchFamily="18" charset="0"/>
              </a:rPr>
              <a:t>统计成员进度及绩效，完成相应的奖金发放。</a:t>
            </a:r>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a:p>
            <a:pPr marL="228600" indent="266700" algn="l"/>
            <a:r>
              <a:rPr lang="en-US" altLang="zh-CN" sz="1800" dirty="0">
                <a:latin typeface="Calibri" panose="020F0502020204030204" pitchFamily="34" charset="0"/>
                <a:ea typeface="宋体" panose="02010600030101010101" pitchFamily="2" charset="-122"/>
                <a:cs typeface="Times New Roman" panose="02020603050405020304" pitchFamily="18" charset="0"/>
              </a:rPr>
              <a:t>2 </a:t>
            </a:r>
            <a:r>
              <a:rPr lang="zh-CN" altLang="zh-CN" sz="1800" dirty="0">
                <a:latin typeface="Calibri" panose="020F0502020204030204" pitchFamily="34" charset="0"/>
                <a:ea typeface="宋体" panose="02010600030101010101" pitchFamily="2" charset="-122"/>
                <a:cs typeface="Times New Roman" panose="02020603050405020304" pitchFamily="18" charset="0"/>
              </a:rPr>
              <a:t>统计所有项目过程中的财产使用情况并报告。</a:t>
            </a:r>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a:p>
            <a:pPr marL="228600" indent="266700" algn="l"/>
            <a:r>
              <a:rPr lang="en-US" altLang="zh-CN" sz="1800" dirty="0">
                <a:latin typeface="Calibri" panose="020F0502020204030204" pitchFamily="34" charset="0"/>
                <a:ea typeface="宋体" panose="02010600030101010101" pitchFamily="2" charset="-122"/>
                <a:cs typeface="Times New Roman" panose="02020603050405020304" pitchFamily="18" charset="0"/>
              </a:rPr>
              <a:t>3 </a:t>
            </a:r>
            <a:r>
              <a:rPr lang="zh-CN" altLang="zh-CN" sz="1800" dirty="0">
                <a:latin typeface="Calibri" panose="020F0502020204030204" pitchFamily="34" charset="0"/>
                <a:ea typeface="宋体" panose="02010600030101010101" pitchFamily="2" charset="-122"/>
                <a:cs typeface="Times New Roman" panose="02020603050405020304" pitchFamily="18" charset="0"/>
              </a:rPr>
              <a:t>完成成员工资的发放以及之前订单的结付。</a:t>
            </a:r>
          </a:p>
          <a:p>
            <a:pPr marL="228600" indent="266700" algn="l"/>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张梦沛</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财政管理员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7177069" y="3806912"/>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4759430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extBox 2"/>
          <p:cNvSpPr txBox="1"/>
          <p:nvPr/>
        </p:nvSpPr>
        <p:spPr>
          <a:xfrm>
            <a:off x="2649764" y="4137262"/>
            <a:ext cx="1434144"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PART</a:t>
            </a:r>
          </a:p>
        </p:txBody>
      </p:sp>
      <p:sp>
        <p:nvSpPr>
          <p:cNvPr id="338" name="等腰三角形 11"/>
          <p:cNvSpPr/>
          <p:nvPr/>
        </p:nvSpPr>
        <p:spPr>
          <a:xfrm rot="512239">
            <a:off x="3477836" y="3538930"/>
            <a:ext cx="314717" cy="27130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339" name="等腰三角形 12"/>
          <p:cNvSpPr/>
          <p:nvPr/>
        </p:nvSpPr>
        <p:spPr>
          <a:xfrm rot="20371609">
            <a:off x="3995377" y="3751963"/>
            <a:ext cx="157359" cy="135655"/>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340" name="等腰三角形 13"/>
          <p:cNvSpPr/>
          <p:nvPr/>
        </p:nvSpPr>
        <p:spPr>
          <a:xfrm rot="20371609">
            <a:off x="3124426" y="3774406"/>
            <a:ext cx="211766" cy="155968"/>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341" name="等腰三角形 14"/>
          <p:cNvSpPr/>
          <p:nvPr/>
        </p:nvSpPr>
        <p:spPr>
          <a:xfrm rot="3761573">
            <a:off x="2621230" y="3463057"/>
            <a:ext cx="588993" cy="403980"/>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342" name="等腰三角形 15"/>
          <p:cNvSpPr/>
          <p:nvPr/>
        </p:nvSpPr>
        <p:spPr>
          <a:xfrm rot="20371609">
            <a:off x="3987995" y="3447181"/>
            <a:ext cx="211766" cy="155967"/>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343" name="TextBox 16"/>
          <p:cNvSpPr txBox="1"/>
          <p:nvPr/>
        </p:nvSpPr>
        <p:spPr>
          <a:xfrm>
            <a:off x="2958272" y="2074406"/>
            <a:ext cx="782202" cy="1551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9600" b="1">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2</a:t>
            </a:r>
          </a:p>
        </p:txBody>
      </p:sp>
      <p:sp>
        <p:nvSpPr>
          <p:cNvPr id="344" name="TextBox 27"/>
          <p:cNvSpPr txBox="1"/>
          <p:nvPr/>
        </p:nvSpPr>
        <p:spPr>
          <a:xfrm>
            <a:off x="5710278" y="2987538"/>
            <a:ext cx="3093152"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latin typeface="微软雅黑 Light"/>
                <a:ea typeface="微软雅黑 Light"/>
                <a:cs typeface="微软雅黑 Light"/>
                <a:sym typeface="微软雅黑 Light"/>
              </a:defRPr>
            </a:lvl1pPr>
          </a:lstStyle>
          <a:p>
            <a:r>
              <a:rPr lang="zh-CN" altLang="en-US" dirty="0"/>
              <a:t>项目基本情况</a:t>
            </a:r>
            <a:endParaRPr dirty="0"/>
          </a:p>
        </p:txBody>
      </p:sp>
      <p:sp>
        <p:nvSpPr>
          <p:cNvPr id="345" name="直接连接符 32"/>
          <p:cNvSpPr/>
          <p:nvPr/>
        </p:nvSpPr>
        <p:spPr>
          <a:xfrm flipH="1">
            <a:off x="6067126" y="2638181"/>
            <a:ext cx="388717" cy="326857"/>
          </a:xfrm>
          <a:prstGeom prst="line">
            <a:avLst/>
          </a:prstGeom>
          <a:ln w="12700">
            <a:solidFill>
              <a:srgbClr val="262626"/>
            </a:solidFill>
          </a:ln>
        </p:spPr>
        <p:txBody>
          <a:bodyPr lIns="45719" rIns="45719"/>
          <a:lstStyle/>
          <a:p>
            <a:endParaRPr/>
          </a:p>
        </p:txBody>
      </p:sp>
      <p:sp>
        <p:nvSpPr>
          <p:cNvPr id="346" name="直接连接符 33"/>
          <p:cNvSpPr/>
          <p:nvPr/>
        </p:nvSpPr>
        <p:spPr>
          <a:xfrm flipH="1">
            <a:off x="9082926" y="3247396"/>
            <a:ext cx="654558" cy="534335"/>
          </a:xfrm>
          <a:prstGeom prst="line">
            <a:avLst/>
          </a:prstGeom>
          <a:ln w="12700">
            <a:solidFill>
              <a:srgbClr val="C00000"/>
            </a:solidFill>
          </a:ln>
        </p:spPr>
        <p:txBody>
          <a:bodyPr lIns="45719" rIns="45719"/>
          <a:lstStyle/>
          <a:p>
            <a:endParaRPr/>
          </a:p>
        </p:txBody>
      </p:sp>
      <p:sp>
        <p:nvSpPr>
          <p:cNvPr id="347" name="直接连接符 35"/>
          <p:cNvSpPr/>
          <p:nvPr/>
        </p:nvSpPr>
        <p:spPr>
          <a:xfrm flipH="1">
            <a:off x="8803430" y="2638181"/>
            <a:ext cx="388717" cy="326857"/>
          </a:xfrm>
          <a:prstGeom prst="line">
            <a:avLst/>
          </a:prstGeom>
          <a:ln w="38100">
            <a:solidFill>
              <a:srgbClr val="C00000"/>
            </a:solidFill>
          </a:ln>
        </p:spPr>
        <p:txBody>
          <a:bodyPr lIns="45719" rIns="45719"/>
          <a:lstStyle/>
          <a:p>
            <a:endParaRPr/>
          </a:p>
        </p:txBody>
      </p:sp>
      <p:sp>
        <p:nvSpPr>
          <p:cNvPr id="348" name="直接连接符 36"/>
          <p:cNvSpPr/>
          <p:nvPr/>
        </p:nvSpPr>
        <p:spPr>
          <a:xfrm flipH="1">
            <a:off x="6744019" y="3685485"/>
            <a:ext cx="654558" cy="534335"/>
          </a:xfrm>
          <a:prstGeom prst="line">
            <a:avLst/>
          </a:prstGeom>
          <a:ln w="38100">
            <a:solidFill>
              <a:srgbClr val="262626"/>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2" name="组合 5"/>
          <p:cNvGrpSpPr/>
          <p:nvPr/>
        </p:nvGrpSpPr>
        <p:grpSpPr>
          <a:xfrm>
            <a:off x="11639822" y="296059"/>
            <a:ext cx="777433" cy="871310"/>
            <a:chOff x="0" y="0"/>
            <a:chExt cx="777432" cy="871308"/>
          </a:xfrm>
        </p:grpSpPr>
        <p:sp>
          <p:nvSpPr>
            <p:cNvPr id="350" name="直接连接符 1"/>
            <p:cNvSpPr/>
            <p:nvPr/>
          </p:nvSpPr>
          <p:spPr>
            <a:xfrm>
              <a:off x="0" y="0"/>
              <a:ext cx="777433" cy="653713"/>
            </a:xfrm>
            <a:prstGeom prst="line">
              <a:avLst/>
            </a:prstGeom>
            <a:noFill/>
            <a:ln w="38100" cap="flat">
              <a:solidFill>
                <a:srgbClr val="262626"/>
              </a:solidFill>
              <a:prstDash val="solid"/>
              <a:round/>
            </a:ln>
            <a:effectLst/>
          </p:spPr>
          <p:txBody>
            <a:bodyPr wrap="square" lIns="45719" tIns="45719" rIns="45719" bIns="45719" numCol="1" anchor="t">
              <a:noAutofit/>
            </a:bodyPr>
            <a:lstStyle/>
            <a:p>
              <a:endParaRPr/>
            </a:p>
          </p:txBody>
        </p:sp>
        <p:sp>
          <p:nvSpPr>
            <p:cNvPr id="351" name="直接连接符 2"/>
            <p:cNvSpPr/>
            <p:nvPr/>
          </p:nvSpPr>
          <p:spPr>
            <a:xfrm>
              <a:off x="252415" y="544452"/>
              <a:ext cx="388717" cy="326858"/>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353" name="矩形 3"/>
          <p:cNvSpPr txBox="1"/>
          <p:nvPr/>
        </p:nvSpPr>
        <p:spPr>
          <a:xfrm>
            <a:off x="8344016" y="655846"/>
            <a:ext cx="3192539"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pPr>
            <a:r>
              <a:rPr lang="zh-CN" altLang="en-US" dirty="0">
                <a:latin typeface="微软雅黑 Light"/>
                <a:ea typeface="微软雅黑 Light"/>
                <a:cs typeface="微软雅黑 Light"/>
                <a:sym typeface="微软雅黑 Light"/>
              </a:rPr>
              <a:t>项目基本情况</a:t>
            </a:r>
            <a:r>
              <a:rPr lang="en-US" altLang="zh-CN" dirty="0">
                <a:latin typeface="微软雅黑 Light"/>
                <a:ea typeface="微软雅黑 Light"/>
                <a:cs typeface="微软雅黑 Light"/>
                <a:sym typeface="微软雅黑 Light"/>
              </a:rPr>
              <a:t>——</a:t>
            </a:r>
            <a:r>
              <a:rPr lang="zh-CN" altLang="en-US" dirty="0">
                <a:latin typeface="微软雅黑 Light"/>
                <a:ea typeface="微软雅黑 Light"/>
                <a:cs typeface="微软雅黑 Light"/>
                <a:sym typeface="微软雅黑 Light"/>
              </a:rPr>
              <a:t>需求分析</a:t>
            </a:r>
            <a:r>
              <a:rPr dirty="0">
                <a:latin typeface="微软雅黑 Light"/>
                <a:ea typeface="微软雅黑 Light"/>
                <a:cs typeface="微软雅黑 Light"/>
                <a:sym typeface="微软雅黑 Light"/>
              </a:rPr>
              <a:t>  </a:t>
            </a:r>
            <a:r>
              <a:rPr dirty="0">
                <a:solidFill>
                  <a:srgbClr val="C00000"/>
                </a:solidFill>
              </a:rPr>
              <a:t>2</a:t>
            </a:r>
          </a:p>
        </p:txBody>
      </p:sp>
      <p:sp>
        <p:nvSpPr>
          <p:cNvPr id="354" name="左中括号 4"/>
          <p:cNvSpPr/>
          <p:nvPr/>
        </p:nvSpPr>
        <p:spPr>
          <a:xfrm flipH="1">
            <a:off x="11464546" y="610689"/>
            <a:ext cx="72009" cy="5040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361" name="TextBox 16"/>
          <p:cNvSpPr txBox="1"/>
          <p:nvPr/>
        </p:nvSpPr>
        <p:spPr>
          <a:xfrm>
            <a:off x="1464221" y="1413891"/>
            <a:ext cx="1708158"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b="1" spc="300">
                <a:solidFill>
                  <a:srgbClr val="595959"/>
                </a:solidFill>
                <a:latin typeface="微软雅黑 Light"/>
                <a:ea typeface="微软雅黑 Light"/>
                <a:cs typeface="微软雅黑 Light"/>
                <a:sym typeface="微软雅黑 Light"/>
              </a:defRPr>
            </a:lvl1pPr>
          </a:lstStyle>
          <a:p>
            <a:r>
              <a:rPr lang="zh-CN" altLang="en-US" dirty="0"/>
              <a:t>系统功能列表</a:t>
            </a:r>
            <a:endParaRPr dirty="0"/>
          </a:p>
        </p:txBody>
      </p:sp>
      <p:sp>
        <p:nvSpPr>
          <p:cNvPr id="363" name="直接连接符 19"/>
          <p:cNvSpPr/>
          <p:nvPr/>
        </p:nvSpPr>
        <p:spPr>
          <a:xfrm>
            <a:off x="1554664" y="1845940"/>
            <a:ext cx="2069797" cy="1"/>
          </a:xfrm>
          <a:prstGeom prst="line">
            <a:avLst/>
          </a:prstGeom>
          <a:ln>
            <a:solidFill>
              <a:srgbClr val="262626"/>
            </a:solidFill>
          </a:ln>
        </p:spPr>
        <p:txBody>
          <a:bodyPr lIns="45719" rIns="45719"/>
          <a:lstStyle/>
          <a:p>
            <a:endParaRPr/>
          </a:p>
        </p:txBody>
      </p:sp>
      <p:graphicFrame>
        <p:nvGraphicFramePr>
          <p:cNvPr id="3" name="表格 2">
            <a:extLst>
              <a:ext uri="{FF2B5EF4-FFF2-40B4-BE49-F238E27FC236}">
                <a16:creationId xmlns:a16="http://schemas.microsoft.com/office/drawing/2014/main" id="{5C3924DC-C294-4E57-A8F1-3AE3DB79B9F0}"/>
              </a:ext>
            </a:extLst>
          </p:cNvPr>
          <p:cNvGraphicFramePr>
            <a:graphicFrameLocks noGrp="1"/>
          </p:cNvGraphicFramePr>
          <p:nvPr>
            <p:extLst>
              <p:ext uri="{D42A27DB-BD31-4B8C-83A1-F6EECF244321}">
                <p14:modId xmlns:p14="http://schemas.microsoft.com/office/powerpoint/2010/main" val="2380364274"/>
              </p:ext>
            </p:extLst>
          </p:nvPr>
        </p:nvGraphicFramePr>
        <p:xfrm>
          <a:off x="1554664" y="2095500"/>
          <a:ext cx="8543924" cy="4104576"/>
        </p:xfrm>
        <a:graphic>
          <a:graphicData uri="http://schemas.openxmlformats.org/drawingml/2006/table">
            <a:tbl>
              <a:tblPr firstRow="1" firstCol="1" bandRow="1">
                <a:tableStyleId>{5940675A-B579-460E-94D1-54222C63F5DA}</a:tableStyleId>
              </a:tblPr>
              <a:tblGrid>
                <a:gridCol w="1921961">
                  <a:extLst>
                    <a:ext uri="{9D8B030D-6E8A-4147-A177-3AD203B41FA5}">
                      <a16:colId xmlns:a16="http://schemas.microsoft.com/office/drawing/2014/main" val="4013336689"/>
                    </a:ext>
                  </a:extLst>
                </a:gridCol>
                <a:gridCol w="6621963">
                  <a:extLst>
                    <a:ext uri="{9D8B030D-6E8A-4147-A177-3AD203B41FA5}">
                      <a16:colId xmlns:a16="http://schemas.microsoft.com/office/drawing/2014/main" val="62835071"/>
                    </a:ext>
                  </a:extLst>
                </a:gridCol>
              </a:tblGrid>
              <a:tr h="312913">
                <a:tc>
                  <a:txBody>
                    <a:bodyPr/>
                    <a:lstStyle/>
                    <a:p>
                      <a:pPr marL="0" marR="0" indent="0" algn="l" defTabSz="914400" rtl="0" fontAlgn="auto" latinLnBrk="0" hangingPunct="0">
                        <a:lnSpc>
                          <a:spcPct val="150000"/>
                        </a:lnSpc>
                        <a:spcBef>
                          <a:spcPts val="0"/>
                        </a:spcBef>
                        <a:spcAft>
                          <a:spcPts val="0"/>
                        </a:spcAft>
                        <a:buClrTx/>
                        <a:buSzTx/>
                        <a:buFontTx/>
                        <a:buNone/>
                        <a:tabLst/>
                      </a:pPr>
                      <a:r>
                        <a:rPr kumimoji="0" lang="zh-CN" altLang="en-US" sz="1800" b="0" i="0" u="none" strike="noStrike" cap="none" spc="300" normalizeH="0" baseline="0" dirty="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功能点</a:t>
                      </a:r>
                    </a:p>
                  </a:txBody>
                  <a:tcPr marL="68580" marR="68580" marT="0" marB="0"/>
                </a:tc>
                <a:tc>
                  <a:txBody>
                    <a:bodyPr/>
                    <a:lstStyle/>
                    <a:p>
                      <a:pPr marL="0" marR="0" indent="0" algn="l" defTabSz="914400" rtl="0" fontAlgn="auto" latinLnBrk="0" hangingPunct="0">
                        <a:lnSpc>
                          <a:spcPct val="150000"/>
                        </a:lnSpc>
                        <a:spcBef>
                          <a:spcPts val="0"/>
                        </a:spcBef>
                        <a:spcAft>
                          <a:spcPts val="0"/>
                        </a:spcAft>
                        <a:buClrTx/>
                        <a:buSzTx/>
                        <a:buFontTx/>
                        <a:buNone/>
                        <a:tabLst/>
                      </a:pPr>
                      <a:r>
                        <a:rPr kumimoji="0" lang="zh-CN" altLang="en-US" sz="1800" b="0" i="0" u="none" strike="noStrike" cap="none" spc="300" normalizeH="0" baseline="0" dirty="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功能描述</a:t>
                      </a:r>
                    </a:p>
                  </a:txBody>
                  <a:tcPr marL="68580" marR="68580" marT="0" marB="0"/>
                </a:tc>
                <a:extLst>
                  <a:ext uri="{0D108BD9-81ED-4DB2-BD59-A6C34878D82A}">
                    <a16:rowId xmlns:a16="http://schemas.microsoft.com/office/drawing/2014/main" val="1657114838"/>
                  </a:ext>
                </a:extLst>
              </a:tr>
              <a:tr h="384033">
                <a:tc>
                  <a:txBody>
                    <a:bodyPr/>
                    <a:lstStyle/>
                    <a:p>
                      <a:pPr marL="0" marR="0" indent="0" algn="l" defTabSz="914400" rtl="0" fontAlgn="auto" latinLnBrk="0" hangingPunct="0">
                        <a:lnSpc>
                          <a:spcPct val="150000"/>
                        </a:lnSpc>
                        <a:spcBef>
                          <a:spcPts val="0"/>
                        </a:spcBef>
                        <a:spcAft>
                          <a:spcPts val="0"/>
                        </a:spcAft>
                        <a:buClrTx/>
                        <a:buSzTx/>
                        <a:buFontTx/>
                        <a:buNone/>
                        <a:tabLst/>
                      </a:pPr>
                      <a:r>
                        <a:rPr kumimoji="0" lang="zh-CN" altLang="en-US" sz="1800" b="0" i="0" u="none" strike="noStrike" cap="none" spc="300" normalizeH="0" baseline="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导入数据</a:t>
                      </a:r>
                    </a:p>
                  </a:txBody>
                  <a:tcPr marL="68580" marR="68580" marT="0" marB="0"/>
                </a:tc>
                <a:tc>
                  <a:txBody>
                    <a:bodyPr/>
                    <a:lstStyle/>
                    <a:p>
                      <a:pPr marL="0" marR="0" indent="0" algn="l" defTabSz="914400" rtl="0" fontAlgn="auto" latinLnBrk="0" hangingPunct="0">
                        <a:lnSpc>
                          <a:spcPct val="150000"/>
                        </a:lnSpc>
                        <a:spcBef>
                          <a:spcPts val="0"/>
                        </a:spcBef>
                        <a:spcAft>
                          <a:spcPts val="0"/>
                        </a:spcAft>
                        <a:buClrTx/>
                        <a:buSzTx/>
                        <a:buFontTx/>
                        <a:buNone/>
                        <a:tabLst/>
                      </a:pPr>
                      <a:r>
                        <a:rPr kumimoji="0" lang="zh-CN" altLang="en-US" sz="1800" b="0" i="0" u="none" strike="noStrike" cap="none" spc="300" normalizeH="0" baseline="0" dirty="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引入</a:t>
                      </a:r>
                      <a:r>
                        <a:rPr kumimoji="0" lang="en-US" sz="1800" b="0" i="0" u="none" strike="noStrike" cap="none" spc="300" normalizeH="0" baseline="0" dirty="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viper</a:t>
                      </a:r>
                      <a:r>
                        <a:rPr kumimoji="0" lang="zh-CN" altLang="en-US" sz="1800" b="0" i="0" u="none" strike="noStrike" cap="none" spc="300" normalizeH="0" baseline="0" dirty="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框架中存储的二进制数据</a:t>
                      </a:r>
                    </a:p>
                  </a:txBody>
                  <a:tcPr marL="68580" marR="68580" marT="0" marB="0"/>
                </a:tc>
                <a:extLst>
                  <a:ext uri="{0D108BD9-81ED-4DB2-BD59-A6C34878D82A}">
                    <a16:rowId xmlns:a16="http://schemas.microsoft.com/office/drawing/2014/main" val="321990837"/>
                  </a:ext>
                </a:extLst>
              </a:tr>
              <a:tr h="391018">
                <a:tc>
                  <a:txBody>
                    <a:bodyPr/>
                    <a:lstStyle/>
                    <a:p>
                      <a:pPr marL="0" marR="0" indent="0" algn="l" defTabSz="914400" rtl="0" fontAlgn="auto" latinLnBrk="0" hangingPunct="0">
                        <a:lnSpc>
                          <a:spcPct val="150000"/>
                        </a:lnSpc>
                        <a:spcBef>
                          <a:spcPts val="0"/>
                        </a:spcBef>
                        <a:spcAft>
                          <a:spcPts val="0"/>
                        </a:spcAft>
                        <a:buClrTx/>
                        <a:buSzTx/>
                        <a:buFontTx/>
                        <a:buNone/>
                        <a:tabLst/>
                      </a:pPr>
                      <a:r>
                        <a:rPr kumimoji="0" lang="zh-CN" altLang="en-US" sz="1800" b="0" i="0" u="none" strike="noStrike" cap="none" spc="300" normalizeH="0" baseline="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数据处理</a:t>
                      </a:r>
                    </a:p>
                  </a:txBody>
                  <a:tcPr marL="68580" marR="68580" marT="0" marB="0"/>
                </a:tc>
                <a:tc>
                  <a:txBody>
                    <a:bodyPr/>
                    <a:lstStyle/>
                    <a:p>
                      <a:pPr marL="0" marR="0" indent="0" algn="l" defTabSz="914400" rtl="0" fontAlgn="auto" latinLnBrk="0" hangingPunct="0">
                        <a:lnSpc>
                          <a:spcPct val="150000"/>
                        </a:lnSpc>
                        <a:spcBef>
                          <a:spcPts val="0"/>
                        </a:spcBef>
                        <a:spcAft>
                          <a:spcPts val="0"/>
                        </a:spcAft>
                        <a:buClrTx/>
                        <a:buSzTx/>
                        <a:buFontTx/>
                        <a:buNone/>
                        <a:tabLst/>
                      </a:pPr>
                      <a:r>
                        <a:rPr kumimoji="0" lang="zh-CN" altLang="en-US" sz="1800" b="0" i="0" u="none" strike="noStrike" cap="none" spc="300" normalizeH="0" baseline="0" dirty="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对引入的二进制数据进行降噪处理</a:t>
                      </a:r>
                    </a:p>
                  </a:txBody>
                  <a:tcPr marL="68580" marR="68580" marT="0" marB="0"/>
                </a:tc>
                <a:extLst>
                  <a:ext uri="{0D108BD9-81ED-4DB2-BD59-A6C34878D82A}">
                    <a16:rowId xmlns:a16="http://schemas.microsoft.com/office/drawing/2014/main" val="2291997219"/>
                  </a:ext>
                </a:extLst>
              </a:tr>
              <a:tr h="699484">
                <a:tc>
                  <a:txBody>
                    <a:bodyPr/>
                    <a:lstStyle/>
                    <a:p>
                      <a:pPr marL="0" marR="0" indent="0" algn="l" defTabSz="914400" rtl="0" fontAlgn="auto" latinLnBrk="0" hangingPunct="0">
                        <a:lnSpc>
                          <a:spcPct val="150000"/>
                        </a:lnSpc>
                        <a:spcBef>
                          <a:spcPts val="0"/>
                        </a:spcBef>
                        <a:spcAft>
                          <a:spcPts val="0"/>
                        </a:spcAft>
                        <a:buClrTx/>
                        <a:buSzTx/>
                        <a:buFontTx/>
                        <a:buNone/>
                        <a:tabLst/>
                      </a:pPr>
                      <a:r>
                        <a:rPr kumimoji="0" lang="zh-CN" altLang="en-US" sz="1800" b="0" i="0" u="none" strike="noStrike" cap="none" spc="300" normalizeH="0" baseline="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数据图像化</a:t>
                      </a:r>
                    </a:p>
                  </a:txBody>
                  <a:tcPr marL="68580" marR="68580" marT="0" marB="0"/>
                </a:tc>
                <a:tc>
                  <a:txBody>
                    <a:bodyPr/>
                    <a:lstStyle/>
                    <a:p>
                      <a:pPr marL="0" marR="0" indent="0" algn="l" defTabSz="914400" rtl="0" fontAlgn="auto" latinLnBrk="0" hangingPunct="0">
                        <a:lnSpc>
                          <a:spcPct val="150000"/>
                        </a:lnSpc>
                        <a:spcBef>
                          <a:spcPts val="0"/>
                        </a:spcBef>
                        <a:spcAft>
                          <a:spcPts val="0"/>
                        </a:spcAft>
                        <a:buClrTx/>
                        <a:buSzTx/>
                        <a:buFontTx/>
                        <a:buNone/>
                        <a:tabLst/>
                      </a:pPr>
                      <a:r>
                        <a:rPr kumimoji="0" lang="zh-CN" altLang="en-US" sz="1800" b="0" i="0" u="none" strike="noStrike" cap="none" spc="300" normalizeH="0" baseline="0" dirty="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讲二进制数据以</a:t>
                      </a:r>
                      <a:r>
                        <a:rPr kumimoji="0" lang="en-US" sz="1800" b="0" i="0" u="none" strike="noStrike" cap="none" spc="300" normalizeH="0" baseline="0" dirty="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8</a:t>
                      </a:r>
                      <a:r>
                        <a:rPr kumimoji="0" lang="zh-CN" altLang="en-US" sz="1800" b="0" i="0" u="none" strike="noStrike" cap="none" spc="300" normalizeH="0" baseline="0" dirty="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个字节为单位，转换成灰度图，使其成为卷积神经网络识别的数据集</a:t>
                      </a:r>
                    </a:p>
                  </a:txBody>
                  <a:tcPr marL="68580" marR="68580" marT="0" marB="0"/>
                </a:tc>
                <a:extLst>
                  <a:ext uri="{0D108BD9-81ED-4DB2-BD59-A6C34878D82A}">
                    <a16:rowId xmlns:a16="http://schemas.microsoft.com/office/drawing/2014/main" val="3989017038"/>
                  </a:ext>
                </a:extLst>
              </a:tr>
              <a:tr h="492760">
                <a:tc>
                  <a:txBody>
                    <a:bodyPr/>
                    <a:lstStyle/>
                    <a:p>
                      <a:pPr marL="0" marR="0" indent="0" algn="l" defTabSz="914400" rtl="0" fontAlgn="auto" latinLnBrk="0" hangingPunct="0">
                        <a:lnSpc>
                          <a:spcPct val="150000"/>
                        </a:lnSpc>
                        <a:spcBef>
                          <a:spcPts val="0"/>
                        </a:spcBef>
                        <a:spcAft>
                          <a:spcPts val="0"/>
                        </a:spcAft>
                        <a:buClrTx/>
                        <a:buSzTx/>
                        <a:buFontTx/>
                        <a:buNone/>
                        <a:tabLst/>
                      </a:pPr>
                      <a:r>
                        <a:rPr kumimoji="0" lang="zh-CN" altLang="en-US" sz="1800" b="0" i="0" u="none" strike="noStrike" cap="none" spc="300" normalizeH="0" baseline="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导入训练集</a:t>
                      </a:r>
                    </a:p>
                  </a:txBody>
                  <a:tcPr marL="68580" marR="68580" marT="0" marB="0"/>
                </a:tc>
                <a:tc>
                  <a:txBody>
                    <a:bodyPr/>
                    <a:lstStyle/>
                    <a:p>
                      <a:pPr marL="0" marR="0" indent="0" algn="l" defTabSz="914400" rtl="0" fontAlgn="auto" latinLnBrk="0" hangingPunct="0">
                        <a:lnSpc>
                          <a:spcPct val="150000"/>
                        </a:lnSpc>
                        <a:spcBef>
                          <a:spcPts val="0"/>
                        </a:spcBef>
                        <a:spcAft>
                          <a:spcPts val="0"/>
                        </a:spcAft>
                        <a:buClrTx/>
                        <a:buSzTx/>
                        <a:buFontTx/>
                        <a:buNone/>
                        <a:tabLst/>
                      </a:pPr>
                      <a:r>
                        <a:rPr kumimoji="0" lang="zh-CN" altLang="en-US" sz="1800" b="0" i="0" u="none" strike="noStrike" cap="none" spc="300" normalizeH="0" baseline="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导入需要的训练集</a:t>
                      </a:r>
                    </a:p>
                  </a:txBody>
                  <a:tcPr marL="68580" marR="68580" marT="0" marB="0"/>
                </a:tc>
                <a:extLst>
                  <a:ext uri="{0D108BD9-81ED-4DB2-BD59-A6C34878D82A}">
                    <a16:rowId xmlns:a16="http://schemas.microsoft.com/office/drawing/2014/main" val="1934940856"/>
                  </a:ext>
                </a:extLst>
              </a:tr>
              <a:tr h="457693">
                <a:tc>
                  <a:txBody>
                    <a:bodyPr/>
                    <a:lstStyle/>
                    <a:p>
                      <a:pPr marL="0" marR="0" indent="0" algn="l" defTabSz="914400" rtl="0" fontAlgn="auto" latinLnBrk="0" hangingPunct="0">
                        <a:lnSpc>
                          <a:spcPct val="150000"/>
                        </a:lnSpc>
                        <a:spcBef>
                          <a:spcPts val="0"/>
                        </a:spcBef>
                        <a:spcAft>
                          <a:spcPts val="0"/>
                        </a:spcAft>
                        <a:buClrTx/>
                        <a:buSzTx/>
                        <a:buFontTx/>
                        <a:buNone/>
                        <a:tabLst/>
                      </a:pPr>
                      <a:r>
                        <a:rPr kumimoji="0" lang="zh-CN" altLang="en-US" sz="1800" b="0" i="0" u="none" strike="noStrike" cap="none" spc="300" normalizeH="0" baseline="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导入测试集</a:t>
                      </a:r>
                    </a:p>
                  </a:txBody>
                  <a:tcPr marL="68580" marR="68580" marT="0" marB="0"/>
                </a:tc>
                <a:tc>
                  <a:txBody>
                    <a:bodyPr/>
                    <a:lstStyle/>
                    <a:p>
                      <a:pPr marL="0" marR="0" indent="0" algn="l" defTabSz="914400" rtl="0" fontAlgn="auto" latinLnBrk="0" hangingPunct="0">
                        <a:lnSpc>
                          <a:spcPct val="150000"/>
                        </a:lnSpc>
                        <a:spcBef>
                          <a:spcPts val="0"/>
                        </a:spcBef>
                        <a:spcAft>
                          <a:spcPts val="0"/>
                        </a:spcAft>
                        <a:buClrTx/>
                        <a:buSzTx/>
                        <a:buFontTx/>
                        <a:buNone/>
                        <a:tabLst/>
                      </a:pPr>
                      <a:r>
                        <a:rPr kumimoji="0" lang="zh-CN" altLang="en-US" sz="1800" b="0" i="0" u="none" strike="noStrike" cap="none" spc="300" normalizeH="0" baseline="0" dirty="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导入需要的测试集</a:t>
                      </a:r>
                    </a:p>
                  </a:txBody>
                  <a:tcPr marL="68580" marR="68580" marT="0" marB="0"/>
                </a:tc>
                <a:extLst>
                  <a:ext uri="{0D108BD9-81ED-4DB2-BD59-A6C34878D82A}">
                    <a16:rowId xmlns:a16="http://schemas.microsoft.com/office/drawing/2014/main" val="3056848535"/>
                  </a:ext>
                </a:extLst>
              </a:tr>
              <a:tr h="619306">
                <a:tc>
                  <a:txBody>
                    <a:bodyPr/>
                    <a:lstStyle/>
                    <a:p>
                      <a:pPr marL="0" marR="0" indent="0" algn="l" defTabSz="914400" rtl="0" fontAlgn="auto" latinLnBrk="0" hangingPunct="0">
                        <a:lnSpc>
                          <a:spcPct val="150000"/>
                        </a:lnSpc>
                        <a:spcBef>
                          <a:spcPts val="0"/>
                        </a:spcBef>
                        <a:spcAft>
                          <a:spcPts val="0"/>
                        </a:spcAft>
                        <a:buClrTx/>
                        <a:buSzTx/>
                        <a:buFontTx/>
                        <a:buNone/>
                        <a:tabLst/>
                      </a:pPr>
                      <a:r>
                        <a:rPr kumimoji="0" lang="en-US" sz="1800" b="0" i="0" u="none" strike="noStrike" cap="none" spc="300" normalizeH="0" baseline="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CNN</a:t>
                      </a:r>
                      <a:r>
                        <a:rPr kumimoji="0" lang="zh-CN" altLang="en-US" sz="1800" b="0" i="0" u="none" strike="noStrike" cap="none" spc="300" normalizeH="0" baseline="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识别</a:t>
                      </a:r>
                    </a:p>
                  </a:txBody>
                  <a:tcPr marL="68580" marR="68580" marT="0" marB="0"/>
                </a:tc>
                <a:tc>
                  <a:txBody>
                    <a:bodyPr/>
                    <a:lstStyle/>
                    <a:p>
                      <a:pPr marL="0" marR="0" indent="0" algn="l" defTabSz="914400" rtl="0" fontAlgn="auto" latinLnBrk="0" hangingPunct="0">
                        <a:lnSpc>
                          <a:spcPct val="150000"/>
                        </a:lnSpc>
                        <a:spcBef>
                          <a:spcPts val="0"/>
                        </a:spcBef>
                        <a:spcAft>
                          <a:spcPts val="0"/>
                        </a:spcAft>
                        <a:buClrTx/>
                        <a:buSzTx/>
                        <a:buFontTx/>
                        <a:buNone/>
                        <a:tabLst/>
                      </a:pPr>
                      <a:r>
                        <a:rPr kumimoji="0" lang="zh-CN" altLang="en-US" sz="1800" b="0" i="0" u="none" strike="noStrike" cap="none" spc="300" normalizeH="0" baseline="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通过建立的卷积神经网络模型对恶意代码进行识别</a:t>
                      </a:r>
                    </a:p>
                  </a:txBody>
                  <a:tcPr marL="68580" marR="68580" marT="0" marB="0"/>
                </a:tc>
                <a:extLst>
                  <a:ext uri="{0D108BD9-81ED-4DB2-BD59-A6C34878D82A}">
                    <a16:rowId xmlns:a16="http://schemas.microsoft.com/office/drawing/2014/main" val="427563016"/>
                  </a:ext>
                </a:extLst>
              </a:tr>
              <a:tr h="619306">
                <a:tc>
                  <a:txBody>
                    <a:bodyPr/>
                    <a:lstStyle/>
                    <a:p>
                      <a:pPr marL="0" marR="0" indent="0" algn="l" defTabSz="914400" rtl="0" fontAlgn="auto" latinLnBrk="0" hangingPunct="0">
                        <a:lnSpc>
                          <a:spcPct val="150000"/>
                        </a:lnSpc>
                        <a:spcBef>
                          <a:spcPts val="0"/>
                        </a:spcBef>
                        <a:spcAft>
                          <a:spcPts val="0"/>
                        </a:spcAft>
                        <a:buClrTx/>
                        <a:buSzTx/>
                        <a:buFontTx/>
                        <a:buNone/>
                        <a:tabLst/>
                      </a:pPr>
                      <a:r>
                        <a:rPr kumimoji="0" lang="zh-CN" altLang="en-US" sz="1800" b="0" i="0" u="none" strike="noStrike" cap="none" spc="300" normalizeH="0" baseline="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提供接口访问</a:t>
                      </a:r>
                    </a:p>
                  </a:txBody>
                  <a:tcPr marL="68580" marR="68580" marT="0" marB="0"/>
                </a:tc>
                <a:tc>
                  <a:txBody>
                    <a:bodyPr/>
                    <a:lstStyle/>
                    <a:p>
                      <a:pPr marL="0" marR="0" indent="0" algn="l" defTabSz="914400" rtl="0" fontAlgn="auto" latinLnBrk="0" hangingPunct="0">
                        <a:lnSpc>
                          <a:spcPct val="150000"/>
                        </a:lnSpc>
                        <a:spcBef>
                          <a:spcPts val="0"/>
                        </a:spcBef>
                        <a:spcAft>
                          <a:spcPts val="0"/>
                        </a:spcAft>
                        <a:buClrTx/>
                        <a:buSzTx/>
                        <a:buFontTx/>
                        <a:buNone/>
                        <a:tabLst/>
                      </a:pPr>
                      <a:r>
                        <a:rPr kumimoji="0" lang="zh-CN" altLang="en-US" sz="1800" b="0" i="0" u="none" strike="noStrike" cap="none" spc="300" normalizeH="0" baseline="0" dirty="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提供</a:t>
                      </a:r>
                      <a:r>
                        <a:rPr kumimoji="0" lang="en-US" sz="1800" b="0" i="0" u="none" strike="noStrike" cap="none" spc="300" normalizeH="0" baseline="0" dirty="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Restful API</a:t>
                      </a:r>
                      <a:r>
                        <a:rPr kumimoji="0" lang="zh-CN" altLang="en-US" sz="1800" b="0" i="0" u="none" strike="noStrike" cap="none" spc="300" normalizeH="0" baseline="0" dirty="0">
                          <a:ln>
                            <a:noFill/>
                          </a:ln>
                          <a:solidFill>
                            <a:srgbClr val="595959"/>
                          </a:solidFill>
                          <a:effectLst/>
                          <a:uFillTx/>
                          <a:latin typeface="Calibri" panose="020F0502020204030204" pitchFamily="34" charset="0"/>
                          <a:ea typeface="宋体" panose="02010600030101010101" pitchFamily="2" charset="-122"/>
                          <a:cs typeface="Times New Roman" panose="02020603050405020304" pitchFamily="18" charset="0"/>
                          <a:sym typeface="微软雅黑 Light"/>
                        </a:rPr>
                        <a:t>访问接口</a:t>
                      </a:r>
                    </a:p>
                  </a:txBody>
                  <a:tcPr marL="68580" marR="68580" marT="0" marB="0"/>
                </a:tc>
                <a:extLst>
                  <a:ext uri="{0D108BD9-81ED-4DB2-BD59-A6C34878D82A}">
                    <a16:rowId xmlns:a16="http://schemas.microsoft.com/office/drawing/2014/main" val="294005174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9" name="组合 3"/>
          <p:cNvGrpSpPr/>
          <p:nvPr/>
        </p:nvGrpSpPr>
        <p:grpSpPr>
          <a:xfrm>
            <a:off x="945210" y="1749257"/>
            <a:ext cx="1105803" cy="815647"/>
            <a:chOff x="0" y="0"/>
            <a:chExt cx="1105801" cy="815645"/>
          </a:xfrm>
        </p:grpSpPr>
        <p:sp>
          <p:nvSpPr>
            <p:cNvPr id="237" name="直接连接符 1"/>
            <p:cNvSpPr/>
            <p:nvPr/>
          </p:nvSpPr>
          <p:spPr>
            <a:xfrm flipH="1">
              <a:off x="0" y="161933"/>
              <a:ext cx="777432" cy="653713"/>
            </a:xfrm>
            <a:prstGeom prst="line">
              <a:avLst/>
            </a:prstGeom>
            <a:noFill/>
            <a:ln w="76200" cap="flat">
              <a:solidFill>
                <a:srgbClr val="C00000"/>
              </a:solidFill>
              <a:prstDash val="solid"/>
              <a:round/>
            </a:ln>
            <a:effectLst/>
          </p:spPr>
          <p:txBody>
            <a:bodyPr wrap="square" lIns="45719" tIns="45719" rIns="45719" bIns="45719" numCol="1" anchor="t">
              <a:noAutofit/>
            </a:bodyPr>
            <a:lstStyle/>
            <a:p>
              <a:endParaRPr/>
            </a:p>
          </p:txBody>
        </p:sp>
        <p:sp>
          <p:nvSpPr>
            <p:cNvPr id="238" name="直接连接符 2"/>
            <p:cNvSpPr/>
            <p:nvPr/>
          </p:nvSpPr>
          <p:spPr>
            <a:xfrm flipH="1">
              <a:off x="328370" y="0"/>
              <a:ext cx="777432" cy="653713"/>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grpSp>
        <p:nvGrpSpPr>
          <p:cNvPr id="242" name="组合 4"/>
          <p:cNvGrpSpPr/>
          <p:nvPr/>
        </p:nvGrpSpPr>
        <p:grpSpPr>
          <a:xfrm>
            <a:off x="1270669" y="4341546"/>
            <a:ext cx="1105803" cy="815646"/>
            <a:chOff x="0" y="0"/>
            <a:chExt cx="1105801" cy="815645"/>
          </a:xfrm>
        </p:grpSpPr>
        <p:sp>
          <p:nvSpPr>
            <p:cNvPr id="240" name="直接连接符 5"/>
            <p:cNvSpPr/>
            <p:nvPr/>
          </p:nvSpPr>
          <p:spPr>
            <a:xfrm flipV="1">
              <a:off x="328370" y="-1"/>
              <a:ext cx="777432" cy="653714"/>
            </a:xfrm>
            <a:prstGeom prst="line">
              <a:avLst/>
            </a:prstGeom>
            <a:noFill/>
            <a:ln w="76200" cap="flat">
              <a:solidFill>
                <a:srgbClr val="262626"/>
              </a:solidFill>
              <a:prstDash val="solid"/>
              <a:round/>
            </a:ln>
            <a:effectLst/>
          </p:spPr>
          <p:txBody>
            <a:bodyPr wrap="square" lIns="45719" tIns="45719" rIns="45719" bIns="45719" numCol="1" anchor="t">
              <a:noAutofit/>
            </a:bodyPr>
            <a:lstStyle/>
            <a:p>
              <a:endParaRPr/>
            </a:p>
          </p:txBody>
        </p:sp>
        <p:sp>
          <p:nvSpPr>
            <p:cNvPr id="241" name="直接连接符 6"/>
            <p:cNvSpPr/>
            <p:nvPr/>
          </p:nvSpPr>
          <p:spPr>
            <a:xfrm flipV="1">
              <a:off x="0" y="161933"/>
              <a:ext cx="777432" cy="653713"/>
            </a:xfrm>
            <a:prstGeom prst="line">
              <a:avLst/>
            </a:prstGeom>
            <a:noFill/>
            <a:ln w="12700" cap="flat">
              <a:solidFill>
                <a:srgbClr val="262626"/>
              </a:solidFill>
              <a:prstDash val="solid"/>
              <a:round/>
            </a:ln>
            <a:effectLst/>
          </p:spPr>
          <p:txBody>
            <a:bodyPr wrap="square" lIns="45719" tIns="45719" rIns="45719" bIns="45719" numCol="1" anchor="t">
              <a:noAutofit/>
            </a:bodyPr>
            <a:lstStyle/>
            <a:p>
              <a:endParaRPr/>
            </a:p>
          </p:txBody>
        </p:sp>
      </p:grpSp>
      <p:sp>
        <p:nvSpPr>
          <p:cNvPr id="243" name="TextBox 8"/>
          <p:cNvSpPr txBox="1"/>
          <p:nvPr/>
        </p:nvSpPr>
        <p:spPr>
          <a:xfrm>
            <a:off x="1719267" y="2492896"/>
            <a:ext cx="396254" cy="120269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nSpc>
                <a:spcPct val="250000"/>
              </a:lnSpc>
            </a:pPr>
            <a:r>
              <a:rPr>
                <a:latin typeface="微软雅黑 Light"/>
                <a:ea typeface="微软雅黑 Light"/>
                <a:cs typeface="微软雅黑 Light"/>
                <a:sym typeface="微软雅黑 Light"/>
              </a:rPr>
              <a:t>目</a:t>
            </a:r>
          </a:p>
          <a:p>
            <a:pPr>
              <a:lnSpc>
                <a:spcPct val="250000"/>
              </a:lnSpc>
            </a:pPr>
            <a:r>
              <a:rPr>
                <a:latin typeface="微软雅黑 Light"/>
                <a:ea typeface="微软雅黑 Light"/>
                <a:cs typeface="微软雅黑 Light"/>
                <a:sym typeface="微软雅黑 Light"/>
              </a:rPr>
              <a:t>录</a:t>
            </a:r>
          </a:p>
        </p:txBody>
      </p:sp>
      <p:sp>
        <p:nvSpPr>
          <p:cNvPr id="244" name="矩形 10"/>
          <p:cNvSpPr txBox="1"/>
          <p:nvPr/>
        </p:nvSpPr>
        <p:spPr>
          <a:xfrm>
            <a:off x="1261668" y="3329697"/>
            <a:ext cx="225027" cy="120488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000"/>
            </a:lvl1pPr>
          </a:lstStyle>
          <a:p>
            <a:r>
              <a:t>CONTENTS</a:t>
            </a:r>
          </a:p>
        </p:txBody>
      </p:sp>
      <p:grpSp>
        <p:nvGrpSpPr>
          <p:cNvPr id="251" name="组合 32"/>
          <p:cNvGrpSpPr/>
          <p:nvPr/>
        </p:nvGrpSpPr>
        <p:grpSpPr>
          <a:xfrm>
            <a:off x="4657203" y="1835575"/>
            <a:ext cx="1894566" cy="488792"/>
            <a:chOff x="-1" y="-1"/>
            <a:chExt cx="1894566" cy="488792"/>
          </a:xfrm>
        </p:grpSpPr>
        <p:sp>
          <p:nvSpPr>
            <p:cNvPr id="245" name="TextBox 12"/>
            <p:cNvSpPr txBox="1"/>
            <p:nvPr/>
          </p:nvSpPr>
          <p:spPr>
            <a:xfrm>
              <a:off x="95575" y="59729"/>
              <a:ext cx="231277" cy="350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r>
                <a:t>1</a:t>
              </a:r>
            </a:p>
          </p:txBody>
        </p:sp>
        <p:grpSp>
          <p:nvGrpSpPr>
            <p:cNvPr id="248" name="组合 14"/>
            <p:cNvGrpSpPr/>
            <p:nvPr/>
          </p:nvGrpSpPr>
          <p:grpSpPr>
            <a:xfrm>
              <a:off x="-1" y="-1"/>
              <a:ext cx="504058" cy="488792"/>
              <a:chOff x="0" y="0"/>
              <a:chExt cx="504056" cy="488790"/>
            </a:xfrm>
          </p:grpSpPr>
          <p:sp>
            <p:nvSpPr>
              <p:cNvPr id="246" name="左中括号 11"/>
              <p:cNvSpPr/>
              <p:nvPr/>
            </p:nvSpPr>
            <p:spPr>
              <a:xfrm>
                <a:off x="-1"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47" name="左中括号 13"/>
              <p:cNvSpPr/>
              <p:nvPr/>
            </p:nvSpPr>
            <p:spPr>
              <a:xfrm flipH="1">
                <a:off x="360040"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sp>
          <p:nvSpPr>
            <p:cNvPr id="249" name="TextBox 15"/>
            <p:cNvSpPr txBox="1"/>
            <p:nvPr/>
          </p:nvSpPr>
          <p:spPr>
            <a:xfrm>
              <a:off x="648072" y="4146"/>
              <a:ext cx="1246493"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微软雅黑 Light"/>
                  <a:ea typeface="微软雅黑 Light"/>
                  <a:cs typeface="微软雅黑 Light"/>
                  <a:sym typeface="微软雅黑 Light"/>
                </a:rPr>
                <a:t>项目组情况</a:t>
              </a:r>
              <a:endParaRPr dirty="0">
                <a:latin typeface="微软雅黑 Light"/>
                <a:ea typeface="微软雅黑 Light"/>
                <a:cs typeface="微软雅黑 Light"/>
                <a:sym typeface="微软雅黑 Light"/>
              </a:endParaRPr>
            </a:p>
          </p:txBody>
        </p:sp>
      </p:grpSp>
      <p:grpSp>
        <p:nvGrpSpPr>
          <p:cNvPr id="258" name="组合 33"/>
          <p:cNvGrpSpPr/>
          <p:nvPr/>
        </p:nvGrpSpPr>
        <p:grpSpPr>
          <a:xfrm>
            <a:off x="4657203" y="3160296"/>
            <a:ext cx="2125398" cy="488793"/>
            <a:chOff x="-1" y="-1"/>
            <a:chExt cx="2125398" cy="488792"/>
          </a:xfrm>
        </p:grpSpPr>
        <p:sp>
          <p:nvSpPr>
            <p:cNvPr id="252" name="TextBox 20"/>
            <p:cNvSpPr txBox="1"/>
            <p:nvPr/>
          </p:nvSpPr>
          <p:spPr>
            <a:xfrm>
              <a:off x="95575" y="59729"/>
              <a:ext cx="231277" cy="350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r>
                <a:t>2</a:t>
              </a:r>
            </a:p>
          </p:txBody>
        </p:sp>
        <p:grpSp>
          <p:nvGrpSpPr>
            <p:cNvPr id="255" name="组合 21"/>
            <p:cNvGrpSpPr/>
            <p:nvPr/>
          </p:nvGrpSpPr>
          <p:grpSpPr>
            <a:xfrm>
              <a:off x="-1" y="-1"/>
              <a:ext cx="504058" cy="488792"/>
              <a:chOff x="0" y="0"/>
              <a:chExt cx="504056" cy="488790"/>
            </a:xfrm>
          </p:grpSpPr>
          <p:sp>
            <p:nvSpPr>
              <p:cNvPr id="253" name="左中括号 22"/>
              <p:cNvSpPr/>
              <p:nvPr/>
            </p:nvSpPr>
            <p:spPr>
              <a:xfrm>
                <a:off x="-1"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54" name="左中括号 23"/>
              <p:cNvSpPr/>
              <p:nvPr/>
            </p:nvSpPr>
            <p:spPr>
              <a:xfrm flipH="1">
                <a:off x="360040"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sp>
          <p:nvSpPr>
            <p:cNvPr id="256" name="TextBox 24"/>
            <p:cNvSpPr txBox="1"/>
            <p:nvPr/>
          </p:nvSpPr>
          <p:spPr>
            <a:xfrm>
              <a:off x="648072" y="4146"/>
              <a:ext cx="1477325"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微软雅黑 Light"/>
                  <a:ea typeface="微软雅黑 Light"/>
                  <a:cs typeface="微软雅黑 Light"/>
                  <a:sym typeface="微软雅黑 Light"/>
                </a:rPr>
                <a:t>项目基本情况</a:t>
              </a:r>
              <a:endParaRPr dirty="0">
                <a:latin typeface="微软雅黑 Light"/>
                <a:ea typeface="微软雅黑 Light"/>
                <a:cs typeface="微软雅黑 Light"/>
                <a:sym typeface="微软雅黑 Light"/>
              </a:endParaRPr>
            </a:p>
          </p:txBody>
        </p:sp>
      </p:grpSp>
      <p:grpSp>
        <p:nvGrpSpPr>
          <p:cNvPr id="265" name="组合 34"/>
          <p:cNvGrpSpPr/>
          <p:nvPr/>
        </p:nvGrpSpPr>
        <p:grpSpPr>
          <a:xfrm>
            <a:off x="4657203" y="4480872"/>
            <a:ext cx="2587064" cy="488792"/>
            <a:chOff x="-1" y="-1"/>
            <a:chExt cx="2587063" cy="488791"/>
          </a:xfrm>
        </p:grpSpPr>
        <p:sp>
          <p:nvSpPr>
            <p:cNvPr id="259" name="TextBox 26"/>
            <p:cNvSpPr txBox="1"/>
            <p:nvPr/>
          </p:nvSpPr>
          <p:spPr>
            <a:xfrm>
              <a:off x="95575" y="59729"/>
              <a:ext cx="231277" cy="350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r>
                <a:t>3</a:t>
              </a:r>
            </a:p>
          </p:txBody>
        </p:sp>
        <p:grpSp>
          <p:nvGrpSpPr>
            <p:cNvPr id="262" name="组合 27"/>
            <p:cNvGrpSpPr/>
            <p:nvPr/>
          </p:nvGrpSpPr>
          <p:grpSpPr>
            <a:xfrm>
              <a:off x="-1" y="-1"/>
              <a:ext cx="504058" cy="488791"/>
              <a:chOff x="0" y="0"/>
              <a:chExt cx="504056" cy="488789"/>
            </a:xfrm>
          </p:grpSpPr>
          <p:sp>
            <p:nvSpPr>
              <p:cNvPr id="260" name="左中括号 28"/>
              <p:cNvSpPr/>
              <p:nvPr/>
            </p:nvSpPr>
            <p:spPr>
              <a:xfrm>
                <a:off x="-1"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61" name="左中括号 29"/>
              <p:cNvSpPr/>
              <p:nvPr/>
            </p:nvSpPr>
            <p:spPr>
              <a:xfrm flipH="1">
                <a:off x="360040"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sp>
          <p:nvSpPr>
            <p:cNvPr id="263" name="TextBox 30"/>
            <p:cNvSpPr txBox="1"/>
            <p:nvPr/>
          </p:nvSpPr>
          <p:spPr>
            <a:xfrm>
              <a:off x="648072" y="4146"/>
              <a:ext cx="1938990"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微软雅黑 Light"/>
                  <a:ea typeface="微软雅黑 Light"/>
                  <a:cs typeface="微软雅黑 Light"/>
                  <a:sym typeface="微软雅黑 Light"/>
                </a:rPr>
                <a:t>项目已取得的进展</a:t>
              </a:r>
              <a:endParaRPr dirty="0">
                <a:latin typeface="微软雅黑 Light"/>
                <a:ea typeface="微软雅黑 Light"/>
                <a:cs typeface="微软雅黑 Light"/>
                <a:sym typeface="微软雅黑 Light"/>
              </a:endParaRPr>
            </a:p>
          </p:txBody>
        </p:sp>
      </p:grpSp>
      <p:sp>
        <p:nvSpPr>
          <p:cNvPr id="266" name="直接连接符 35"/>
          <p:cNvSpPr/>
          <p:nvPr/>
        </p:nvSpPr>
        <p:spPr>
          <a:xfrm flipH="1">
            <a:off x="8817968" y="1475536"/>
            <a:ext cx="777433" cy="653713"/>
          </a:xfrm>
          <a:prstGeom prst="line">
            <a:avLst/>
          </a:prstGeom>
          <a:ln w="38100">
            <a:solidFill>
              <a:srgbClr val="C00000"/>
            </a:solidFill>
          </a:ln>
        </p:spPr>
        <p:txBody>
          <a:bodyPr lIns="45719" rIns="45719"/>
          <a:lstStyle/>
          <a:p>
            <a:endParaRPr/>
          </a:p>
        </p:txBody>
      </p:sp>
      <p:sp>
        <p:nvSpPr>
          <p:cNvPr id="267" name="直接连接符 36"/>
          <p:cNvSpPr/>
          <p:nvPr/>
        </p:nvSpPr>
        <p:spPr>
          <a:xfrm flipH="1">
            <a:off x="8216116" y="3632256"/>
            <a:ext cx="388717" cy="326857"/>
          </a:xfrm>
          <a:prstGeom prst="line">
            <a:avLst/>
          </a:prstGeom>
          <a:ln w="12700">
            <a:solidFill>
              <a:srgbClr val="262626"/>
            </a:solidFill>
          </a:ln>
        </p:spPr>
        <p:txBody>
          <a:bodyPr lIns="45719" rIns="45719"/>
          <a:lstStyle/>
          <a:p>
            <a:endParaRPr/>
          </a:p>
        </p:txBody>
      </p:sp>
      <p:sp>
        <p:nvSpPr>
          <p:cNvPr id="269" name="直接连接符 39"/>
          <p:cNvSpPr/>
          <p:nvPr/>
        </p:nvSpPr>
        <p:spPr>
          <a:xfrm flipH="1">
            <a:off x="9553748" y="4248045"/>
            <a:ext cx="777433" cy="653713"/>
          </a:xfrm>
          <a:prstGeom prst="line">
            <a:avLst/>
          </a:prstGeom>
          <a:ln w="38100">
            <a:solidFill>
              <a:srgbClr val="262626"/>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2" name="组合 5"/>
          <p:cNvGrpSpPr/>
          <p:nvPr/>
        </p:nvGrpSpPr>
        <p:grpSpPr>
          <a:xfrm>
            <a:off x="11639822" y="296059"/>
            <a:ext cx="777433" cy="871310"/>
            <a:chOff x="0" y="0"/>
            <a:chExt cx="777432" cy="871308"/>
          </a:xfrm>
        </p:grpSpPr>
        <p:sp>
          <p:nvSpPr>
            <p:cNvPr id="350" name="直接连接符 1"/>
            <p:cNvSpPr/>
            <p:nvPr/>
          </p:nvSpPr>
          <p:spPr>
            <a:xfrm>
              <a:off x="0" y="0"/>
              <a:ext cx="777433" cy="653713"/>
            </a:xfrm>
            <a:prstGeom prst="line">
              <a:avLst/>
            </a:prstGeom>
            <a:noFill/>
            <a:ln w="38100" cap="flat">
              <a:solidFill>
                <a:srgbClr val="262626"/>
              </a:solidFill>
              <a:prstDash val="solid"/>
              <a:round/>
            </a:ln>
            <a:effectLst/>
          </p:spPr>
          <p:txBody>
            <a:bodyPr wrap="square" lIns="45719" tIns="45719" rIns="45719" bIns="45719" numCol="1" anchor="t">
              <a:noAutofit/>
            </a:bodyPr>
            <a:lstStyle/>
            <a:p>
              <a:endParaRPr/>
            </a:p>
          </p:txBody>
        </p:sp>
        <p:sp>
          <p:nvSpPr>
            <p:cNvPr id="351" name="直接连接符 2"/>
            <p:cNvSpPr/>
            <p:nvPr/>
          </p:nvSpPr>
          <p:spPr>
            <a:xfrm>
              <a:off x="252415" y="544452"/>
              <a:ext cx="388717" cy="326858"/>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353" name="矩形 3"/>
          <p:cNvSpPr txBox="1"/>
          <p:nvPr/>
        </p:nvSpPr>
        <p:spPr>
          <a:xfrm>
            <a:off x="8344016" y="655846"/>
            <a:ext cx="3192539"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pPr>
            <a:r>
              <a:rPr lang="zh-CN" altLang="en-US" dirty="0">
                <a:latin typeface="微软雅黑 Light"/>
                <a:ea typeface="微软雅黑 Light"/>
                <a:cs typeface="微软雅黑 Light"/>
                <a:sym typeface="微软雅黑 Light"/>
              </a:rPr>
              <a:t>项目基本情况</a:t>
            </a:r>
            <a:r>
              <a:rPr lang="en-US" altLang="zh-CN" dirty="0">
                <a:latin typeface="微软雅黑 Light"/>
                <a:ea typeface="微软雅黑 Light"/>
                <a:cs typeface="微软雅黑 Light"/>
                <a:sym typeface="微软雅黑 Light"/>
              </a:rPr>
              <a:t>——</a:t>
            </a:r>
            <a:r>
              <a:rPr lang="zh-CN" altLang="en-US" dirty="0">
                <a:latin typeface="微软雅黑 Light"/>
                <a:ea typeface="微软雅黑 Light"/>
                <a:cs typeface="微软雅黑 Light"/>
                <a:sym typeface="微软雅黑 Light"/>
              </a:rPr>
              <a:t>需求分析</a:t>
            </a:r>
            <a:r>
              <a:rPr dirty="0">
                <a:latin typeface="微软雅黑 Light"/>
                <a:ea typeface="微软雅黑 Light"/>
                <a:cs typeface="微软雅黑 Light"/>
                <a:sym typeface="微软雅黑 Light"/>
              </a:rPr>
              <a:t>  </a:t>
            </a:r>
            <a:r>
              <a:rPr dirty="0">
                <a:solidFill>
                  <a:srgbClr val="C00000"/>
                </a:solidFill>
              </a:rPr>
              <a:t>2</a:t>
            </a:r>
          </a:p>
        </p:txBody>
      </p:sp>
      <p:sp>
        <p:nvSpPr>
          <p:cNvPr id="354" name="左中括号 4"/>
          <p:cNvSpPr/>
          <p:nvPr/>
        </p:nvSpPr>
        <p:spPr>
          <a:xfrm flipH="1">
            <a:off x="11464546" y="610689"/>
            <a:ext cx="72009" cy="5040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361" name="TextBox 16"/>
          <p:cNvSpPr txBox="1"/>
          <p:nvPr/>
        </p:nvSpPr>
        <p:spPr>
          <a:xfrm>
            <a:off x="892721" y="1070335"/>
            <a:ext cx="1169549"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b="1" spc="300">
                <a:solidFill>
                  <a:srgbClr val="595959"/>
                </a:solidFill>
                <a:latin typeface="微软雅黑 Light"/>
                <a:ea typeface="微软雅黑 Light"/>
                <a:cs typeface="微软雅黑 Light"/>
                <a:sym typeface="微软雅黑 Light"/>
              </a:defRPr>
            </a:lvl1pPr>
          </a:lstStyle>
          <a:p>
            <a:r>
              <a:rPr lang="zh-CN" altLang="en-US" dirty="0"/>
              <a:t>功能需求</a:t>
            </a:r>
            <a:endParaRPr dirty="0"/>
          </a:p>
        </p:txBody>
      </p:sp>
      <p:sp>
        <p:nvSpPr>
          <p:cNvPr id="363" name="直接连接符 19"/>
          <p:cNvSpPr/>
          <p:nvPr/>
        </p:nvSpPr>
        <p:spPr>
          <a:xfrm>
            <a:off x="983164" y="1502384"/>
            <a:ext cx="2069797" cy="1"/>
          </a:xfrm>
          <a:prstGeom prst="line">
            <a:avLst/>
          </a:prstGeom>
          <a:ln>
            <a:solidFill>
              <a:srgbClr val="262626"/>
            </a:solidFill>
          </a:ln>
        </p:spPr>
        <p:txBody>
          <a:bodyPr lIns="45719" rIns="45719"/>
          <a:lstStyle/>
          <a:p>
            <a:endParaRPr/>
          </a:p>
        </p:txBody>
      </p:sp>
      <p:sp>
        <p:nvSpPr>
          <p:cNvPr id="13" name="TextBox 15">
            <a:extLst>
              <a:ext uri="{FF2B5EF4-FFF2-40B4-BE49-F238E27FC236}">
                <a16:creationId xmlns:a16="http://schemas.microsoft.com/office/drawing/2014/main" id="{B70E3DF3-5C08-47E6-BF3C-F1E9F09F0933}"/>
              </a:ext>
            </a:extLst>
          </p:cNvPr>
          <p:cNvSpPr txBox="1"/>
          <p:nvPr/>
        </p:nvSpPr>
        <p:spPr>
          <a:xfrm>
            <a:off x="892721" y="3555400"/>
            <a:ext cx="2907755" cy="88113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准确率大于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75% </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Python3</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TextBox 16">
            <a:extLst>
              <a:ext uri="{FF2B5EF4-FFF2-40B4-BE49-F238E27FC236}">
                <a16:creationId xmlns:a16="http://schemas.microsoft.com/office/drawing/2014/main" id="{75CE9E1B-2EC4-4E93-99F6-6E7FE86864D8}"/>
              </a:ext>
            </a:extLst>
          </p:cNvPr>
          <p:cNvSpPr txBox="1"/>
          <p:nvPr/>
        </p:nvSpPr>
        <p:spPr>
          <a:xfrm>
            <a:off x="892721" y="3060633"/>
            <a:ext cx="1438853"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b="1" spc="300">
                <a:solidFill>
                  <a:srgbClr val="595959"/>
                </a:solidFill>
                <a:latin typeface="微软雅黑 Light"/>
                <a:ea typeface="微软雅黑 Light"/>
                <a:cs typeface="微软雅黑 Light"/>
                <a:sym typeface="微软雅黑 Light"/>
              </a:defRPr>
            </a:lvl1pPr>
          </a:lstStyle>
          <a:p>
            <a:r>
              <a:rPr lang="zh-CN" altLang="en-US" dirty="0"/>
              <a:t>非功能需求</a:t>
            </a:r>
            <a:endParaRPr dirty="0"/>
          </a:p>
        </p:txBody>
      </p:sp>
      <p:sp>
        <p:nvSpPr>
          <p:cNvPr id="15" name="直接连接符 19">
            <a:extLst>
              <a:ext uri="{FF2B5EF4-FFF2-40B4-BE49-F238E27FC236}">
                <a16:creationId xmlns:a16="http://schemas.microsoft.com/office/drawing/2014/main" id="{76EE5766-EC8A-4A07-A07E-511080F8BDA1}"/>
              </a:ext>
            </a:extLst>
          </p:cNvPr>
          <p:cNvSpPr/>
          <p:nvPr/>
        </p:nvSpPr>
        <p:spPr>
          <a:xfrm>
            <a:off x="983164" y="3492682"/>
            <a:ext cx="2069797" cy="1"/>
          </a:xfrm>
          <a:prstGeom prst="line">
            <a:avLst/>
          </a:prstGeom>
          <a:ln>
            <a:solidFill>
              <a:srgbClr val="262626"/>
            </a:solidFill>
          </a:ln>
        </p:spPr>
        <p:txBody>
          <a:bodyPr lIns="45719" rIns="45719"/>
          <a:lstStyle/>
          <a:p>
            <a:endParaRPr/>
          </a:p>
        </p:txBody>
      </p:sp>
      <p:sp>
        <p:nvSpPr>
          <p:cNvPr id="16" name="TextBox 15">
            <a:extLst>
              <a:ext uri="{FF2B5EF4-FFF2-40B4-BE49-F238E27FC236}">
                <a16:creationId xmlns:a16="http://schemas.microsoft.com/office/drawing/2014/main" id="{FCFFDDD5-9F14-47B5-BBA5-40EBD59C2705}"/>
              </a:ext>
            </a:extLst>
          </p:cNvPr>
          <p:cNvSpPr txBox="1"/>
          <p:nvPr/>
        </p:nvSpPr>
        <p:spPr>
          <a:xfrm>
            <a:off x="892721" y="1606129"/>
            <a:ext cx="7555954" cy="129663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实现基于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和图像的恶意代码检测模块（基于已有模块</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将检测模块集成到开放恶意代码管理框架中</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提供</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Restful API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访问接口</a:t>
            </a:r>
          </a:p>
        </p:txBody>
      </p:sp>
      <p:sp>
        <p:nvSpPr>
          <p:cNvPr id="17" name="TextBox 15">
            <a:extLst>
              <a:ext uri="{FF2B5EF4-FFF2-40B4-BE49-F238E27FC236}">
                <a16:creationId xmlns:a16="http://schemas.microsoft.com/office/drawing/2014/main" id="{A0D259EF-AD4B-4911-BB7F-886C13E4FB67}"/>
              </a:ext>
            </a:extLst>
          </p:cNvPr>
          <p:cNvSpPr txBox="1"/>
          <p:nvPr/>
        </p:nvSpPr>
        <p:spPr>
          <a:xfrm>
            <a:off x="892721" y="5145591"/>
            <a:ext cx="5403578" cy="88004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程序运行无明显延迟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dirty="0">
                <a:effectLst/>
                <a:latin typeface="等线" panose="02010600030101010101" pitchFamily="2" charset="-122"/>
                <a:cs typeface="Times New Roman" panose="02020603050405020304" pitchFamily="18" charset="0"/>
              </a:rPr>
              <a:t>10000</a:t>
            </a:r>
            <a:r>
              <a:rPr lang="zh-CN" altLang="zh-CN" sz="1800" dirty="0">
                <a:effectLst/>
                <a:ea typeface="等线" panose="02010600030101010101" pitchFamily="2" charset="-122"/>
                <a:cs typeface="Times New Roman" panose="02020603050405020304" pitchFamily="18" charset="0"/>
              </a:rPr>
              <a:t>条恶意代码检测时间应小于</a:t>
            </a:r>
            <a:r>
              <a:rPr lang="en-US" altLang="zh-CN" sz="1800" dirty="0">
                <a:effectLst/>
                <a:ea typeface="等线" panose="02010600030101010101" pitchFamily="2" charset="-122"/>
                <a:cs typeface="Times New Roman" panose="02020603050405020304" pitchFamily="18" charset="0"/>
              </a:rPr>
              <a:t>5</a:t>
            </a:r>
            <a:r>
              <a:rPr lang="zh-CN" altLang="zh-CN" sz="1800" dirty="0">
                <a:effectLst/>
                <a:ea typeface="等线" panose="02010600030101010101" pitchFamily="2" charset="-122"/>
                <a:cs typeface="Times New Roman" panose="02020603050405020304" pitchFamily="18" charset="0"/>
              </a:rPr>
              <a:t>分钟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TextBox 16">
            <a:extLst>
              <a:ext uri="{FF2B5EF4-FFF2-40B4-BE49-F238E27FC236}">
                <a16:creationId xmlns:a16="http://schemas.microsoft.com/office/drawing/2014/main" id="{2FE5967A-08A2-40D3-A2F3-A4E0A8A527E0}"/>
              </a:ext>
            </a:extLst>
          </p:cNvPr>
          <p:cNvSpPr txBox="1"/>
          <p:nvPr/>
        </p:nvSpPr>
        <p:spPr>
          <a:xfrm>
            <a:off x="892721" y="4650824"/>
            <a:ext cx="1169549"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b="1" spc="300">
                <a:solidFill>
                  <a:srgbClr val="595959"/>
                </a:solidFill>
                <a:latin typeface="微软雅黑 Light"/>
                <a:ea typeface="微软雅黑 Light"/>
                <a:cs typeface="微软雅黑 Light"/>
                <a:sym typeface="微软雅黑 Light"/>
              </a:defRPr>
            </a:lvl1pPr>
          </a:lstStyle>
          <a:p>
            <a:r>
              <a:rPr lang="zh-CN" altLang="en-US" dirty="0"/>
              <a:t>性能需求</a:t>
            </a:r>
            <a:endParaRPr dirty="0"/>
          </a:p>
        </p:txBody>
      </p:sp>
      <p:sp>
        <p:nvSpPr>
          <p:cNvPr id="19" name="直接连接符 19">
            <a:extLst>
              <a:ext uri="{FF2B5EF4-FFF2-40B4-BE49-F238E27FC236}">
                <a16:creationId xmlns:a16="http://schemas.microsoft.com/office/drawing/2014/main" id="{D877739B-3CFB-4030-8AA9-F6B9243A78C4}"/>
              </a:ext>
            </a:extLst>
          </p:cNvPr>
          <p:cNvSpPr/>
          <p:nvPr/>
        </p:nvSpPr>
        <p:spPr>
          <a:xfrm>
            <a:off x="983164" y="5082873"/>
            <a:ext cx="2069797" cy="1"/>
          </a:xfrm>
          <a:prstGeom prst="line">
            <a:avLst/>
          </a:prstGeom>
          <a:ln>
            <a:solidFill>
              <a:srgbClr val="262626"/>
            </a:solidFill>
          </a:ln>
        </p:spPr>
        <p:txBody>
          <a:bodyPr lIns="45719" rIns="45719"/>
          <a:lstStyle/>
          <a:p>
            <a:endParaRPr/>
          </a:p>
        </p:txBody>
      </p:sp>
    </p:spTree>
    <p:extLst>
      <p:ext uri="{BB962C8B-B14F-4D97-AF65-F5344CB8AC3E}">
        <p14:creationId xmlns:p14="http://schemas.microsoft.com/office/powerpoint/2010/main" val="37645366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2" name="组合 5"/>
          <p:cNvGrpSpPr/>
          <p:nvPr/>
        </p:nvGrpSpPr>
        <p:grpSpPr>
          <a:xfrm>
            <a:off x="11639822" y="296059"/>
            <a:ext cx="777433" cy="871310"/>
            <a:chOff x="0" y="0"/>
            <a:chExt cx="777432" cy="871308"/>
          </a:xfrm>
        </p:grpSpPr>
        <p:sp>
          <p:nvSpPr>
            <p:cNvPr id="350" name="直接连接符 1"/>
            <p:cNvSpPr/>
            <p:nvPr/>
          </p:nvSpPr>
          <p:spPr>
            <a:xfrm>
              <a:off x="0" y="0"/>
              <a:ext cx="777433" cy="653713"/>
            </a:xfrm>
            <a:prstGeom prst="line">
              <a:avLst/>
            </a:prstGeom>
            <a:noFill/>
            <a:ln w="38100" cap="flat">
              <a:solidFill>
                <a:srgbClr val="262626"/>
              </a:solidFill>
              <a:prstDash val="solid"/>
              <a:round/>
            </a:ln>
            <a:effectLst/>
          </p:spPr>
          <p:txBody>
            <a:bodyPr wrap="square" lIns="45719" tIns="45719" rIns="45719" bIns="45719" numCol="1" anchor="t">
              <a:noAutofit/>
            </a:bodyPr>
            <a:lstStyle/>
            <a:p>
              <a:endParaRPr/>
            </a:p>
          </p:txBody>
        </p:sp>
        <p:sp>
          <p:nvSpPr>
            <p:cNvPr id="351" name="直接连接符 2"/>
            <p:cNvSpPr/>
            <p:nvPr/>
          </p:nvSpPr>
          <p:spPr>
            <a:xfrm>
              <a:off x="252415" y="544452"/>
              <a:ext cx="388717" cy="326858"/>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353" name="矩形 3"/>
          <p:cNvSpPr txBox="1"/>
          <p:nvPr/>
        </p:nvSpPr>
        <p:spPr>
          <a:xfrm>
            <a:off x="8344016" y="655846"/>
            <a:ext cx="3216584"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pPr>
            <a:r>
              <a:rPr lang="zh-CN" altLang="en-US" dirty="0">
                <a:latin typeface="微软雅黑 Light"/>
                <a:ea typeface="微软雅黑 Light"/>
                <a:cs typeface="微软雅黑 Light"/>
                <a:sym typeface="微软雅黑 Light"/>
              </a:rPr>
              <a:t>项目基本情况</a:t>
            </a:r>
            <a:r>
              <a:rPr lang="en-US" altLang="zh-CN" dirty="0">
                <a:latin typeface="微软雅黑 Light"/>
                <a:ea typeface="微软雅黑 Light"/>
                <a:cs typeface="微软雅黑 Light"/>
                <a:sym typeface="微软雅黑 Light"/>
              </a:rPr>
              <a:t>——</a:t>
            </a:r>
            <a:r>
              <a:rPr lang="zh-CN" altLang="en-US" dirty="0">
                <a:latin typeface="微软雅黑 Light"/>
                <a:ea typeface="微软雅黑 Light"/>
                <a:cs typeface="微软雅黑 Light"/>
                <a:sym typeface="微软雅黑 Light"/>
              </a:rPr>
              <a:t>概要设计</a:t>
            </a:r>
            <a:r>
              <a:rPr dirty="0">
                <a:latin typeface="微软雅黑 Light"/>
                <a:ea typeface="微软雅黑 Light"/>
                <a:cs typeface="微软雅黑 Light"/>
                <a:sym typeface="微软雅黑 Light"/>
              </a:rPr>
              <a:t>  </a:t>
            </a:r>
            <a:r>
              <a:rPr dirty="0">
                <a:solidFill>
                  <a:srgbClr val="C00000"/>
                </a:solidFill>
              </a:rPr>
              <a:t>2</a:t>
            </a:r>
          </a:p>
        </p:txBody>
      </p:sp>
      <p:sp>
        <p:nvSpPr>
          <p:cNvPr id="354" name="左中括号 4"/>
          <p:cNvSpPr/>
          <p:nvPr/>
        </p:nvSpPr>
        <p:spPr>
          <a:xfrm flipH="1">
            <a:off x="11464546" y="610689"/>
            <a:ext cx="72009" cy="5040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361" name="TextBox 16"/>
          <p:cNvSpPr txBox="1"/>
          <p:nvPr/>
        </p:nvSpPr>
        <p:spPr>
          <a:xfrm>
            <a:off x="1203960" y="1114747"/>
            <a:ext cx="1708158"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b="1" spc="300">
                <a:solidFill>
                  <a:srgbClr val="595959"/>
                </a:solidFill>
                <a:latin typeface="微软雅黑 Light"/>
                <a:ea typeface="微软雅黑 Light"/>
                <a:cs typeface="微软雅黑 Light"/>
                <a:sym typeface="微软雅黑 Light"/>
              </a:defRPr>
            </a:lvl1pPr>
          </a:lstStyle>
          <a:p>
            <a:r>
              <a:rPr lang="zh-CN" altLang="en-US" dirty="0"/>
              <a:t>体系结构设计</a:t>
            </a:r>
            <a:endParaRPr dirty="0"/>
          </a:p>
        </p:txBody>
      </p:sp>
      <p:sp>
        <p:nvSpPr>
          <p:cNvPr id="363" name="直接连接符 19"/>
          <p:cNvSpPr/>
          <p:nvPr/>
        </p:nvSpPr>
        <p:spPr>
          <a:xfrm>
            <a:off x="1294403" y="1546796"/>
            <a:ext cx="2069797" cy="1"/>
          </a:xfrm>
          <a:prstGeom prst="line">
            <a:avLst/>
          </a:prstGeom>
          <a:ln>
            <a:solidFill>
              <a:srgbClr val="262626"/>
            </a:solidFill>
          </a:ln>
        </p:spPr>
        <p:txBody>
          <a:bodyPr lIns="45719" rIns="45719"/>
          <a:lstStyle/>
          <a:p>
            <a:endParaRPr/>
          </a:p>
        </p:txBody>
      </p:sp>
      <p:pic>
        <p:nvPicPr>
          <p:cNvPr id="20" name="图片 19">
            <a:extLst>
              <a:ext uri="{FF2B5EF4-FFF2-40B4-BE49-F238E27FC236}">
                <a16:creationId xmlns:a16="http://schemas.microsoft.com/office/drawing/2014/main" id="{EE53DAE5-6B71-4476-8D39-EC8E3D03662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3960" y="1739862"/>
            <a:ext cx="6816206" cy="4152899"/>
          </a:xfrm>
          <a:prstGeom prst="rect">
            <a:avLst/>
          </a:prstGeom>
          <a:noFill/>
          <a:ln>
            <a:noFill/>
          </a:ln>
        </p:spPr>
      </p:pic>
    </p:spTree>
    <p:extLst>
      <p:ext uri="{BB962C8B-B14F-4D97-AF65-F5344CB8AC3E}">
        <p14:creationId xmlns:p14="http://schemas.microsoft.com/office/powerpoint/2010/main" val="16044850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2" name="组合 5"/>
          <p:cNvGrpSpPr/>
          <p:nvPr/>
        </p:nvGrpSpPr>
        <p:grpSpPr>
          <a:xfrm>
            <a:off x="11639822" y="296059"/>
            <a:ext cx="777433" cy="871310"/>
            <a:chOff x="0" y="0"/>
            <a:chExt cx="777432" cy="871308"/>
          </a:xfrm>
        </p:grpSpPr>
        <p:sp>
          <p:nvSpPr>
            <p:cNvPr id="350" name="直接连接符 1"/>
            <p:cNvSpPr/>
            <p:nvPr/>
          </p:nvSpPr>
          <p:spPr>
            <a:xfrm>
              <a:off x="0" y="0"/>
              <a:ext cx="777433" cy="653713"/>
            </a:xfrm>
            <a:prstGeom prst="line">
              <a:avLst/>
            </a:prstGeom>
            <a:noFill/>
            <a:ln w="38100" cap="flat">
              <a:solidFill>
                <a:srgbClr val="262626"/>
              </a:solidFill>
              <a:prstDash val="solid"/>
              <a:round/>
            </a:ln>
            <a:effectLst/>
          </p:spPr>
          <p:txBody>
            <a:bodyPr wrap="square" lIns="45719" tIns="45719" rIns="45719" bIns="45719" numCol="1" anchor="t">
              <a:noAutofit/>
            </a:bodyPr>
            <a:lstStyle/>
            <a:p>
              <a:endParaRPr/>
            </a:p>
          </p:txBody>
        </p:sp>
        <p:sp>
          <p:nvSpPr>
            <p:cNvPr id="351" name="直接连接符 2"/>
            <p:cNvSpPr/>
            <p:nvPr/>
          </p:nvSpPr>
          <p:spPr>
            <a:xfrm>
              <a:off x="252415" y="544452"/>
              <a:ext cx="388717" cy="326858"/>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353" name="矩形 3"/>
          <p:cNvSpPr txBox="1"/>
          <p:nvPr/>
        </p:nvSpPr>
        <p:spPr>
          <a:xfrm>
            <a:off x="8344016" y="655846"/>
            <a:ext cx="3216584"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pPr>
            <a:r>
              <a:rPr lang="zh-CN" altLang="en-US" dirty="0">
                <a:latin typeface="微软雅黑 Light"/>
                <a:ea typeface="微软雅黑 Light"/>
                <a:cs typeface="微软雅黑 Light"/>
                <a:sym typeface="微软雅黑 Light"/>
              </a:rPr>
              <a:t>项目基本情况</a:t>
            </a:r>
            <a:r>
              <a:rPr lang="en-US" altLang="zh-CN" dirty="0">
                <a:latin typeface="微软雅黑 Light"/>
                <a:ea typeface="微软雅黑 Light"/>
                <a:cs typeface="微软雅黑 Light"/>
                <a:sym typeface="微软雅黑 Light"/>
              </a:rPr>
              <a:t>——</a:t>
            </a:r>
            <a:r>
              <a:rPr lang="zh-CN" altLang="en-US" dirty="0">
                <a:latin typeface="微软雅黑 Light"/>
                <a:ea typeface="微软雅黑 Light"/>
                <a:cs typeface="微软雅黑 Light"/>
                <a:sym typeface="微软雅黑 Light"/>
              </a:rPr>
              <a:t>概要设计</a:t>
            </a:r>
            <a:r>
              <a:rPr dirty="0">
                <a:latin typeface="微软雅黑 Light"/>
                <a:ea typeface="微软雅黑 Light"/>
                <a:cs typeface="微软雅黑 Light"/>
                <a:sym typeface="微软雅黑 Light"/>
              </a:rPr>
              <a:t>  </a:t>
            </a:r>
            <a:r>
              <a:rPr dirty="0">
                <a:solidFill>
                  <a:srgbClr val="C00000"/>
                </a:solidFill>
              </a:rPr>
              <a:t>2</a:t>
            </a:r>
          </a:p>
        </p:txBody>
      </p:sp>
      <p:sp>
        <p:nvSpPr>
          <p:cNvPr id="354" name="左中括号 4"/>
          <p:cNvSpPr/>
          <p:nvPr/>
        </p:nvSpPr>
        <p:spPr>
          <a:xfrm flipH="1">
            <a:off x="11464546" y="610689"/>
            <a:ext cx="72009" cy="5040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361" name="TextBox 16"/>
          <p:cNvSpPr txBox="1"/>
          <p:nvPr/>
        </p:nvSpPr>
        <p:spPr>
          <a:xfrm>
            <a:off x="1302296" y="1537060"/>
            <a:ext cx="1169549"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b="1" spc="300">
                <a:solidFill>
                  <a:srgbClr val="595959"/>
                </a:solidFill>
                <a:latin typeface="微软雅黑 Light"/>
                <a:ea typeface="微软雅黑 Light"/>
                <a:cs typeface="微软雅黑 Light"/>
                <a:sym typeface="微软雅黑 Light"/>
              </a:defRPr>
            </a:lvl1pPr>
          </a:lstStyle>
          <a:p>
            <a:r>
              <a:rPr lang="zh-CN" altLang="en-US" dirty="0"/>
              <a:t>接口设计</a:t>
            </a:r>
            <a:endParaRPr dirty="0"/>
          </a:p>
        </p:txBody>
      </p:sp>
      <p:sp>
        <p:nvSpPr>
          <p:cNvPr id="363" name="直接连接符 19"/>
          <p:cNvSpPr/>
          <p:nvPr/>
        </p:nvSpPr>
        <p:spPr>
          <a:xfrm>
            <a:off x="1392739" y="1969109"/>
            <a:ext cx="2069797" cy="1"/>
          </a:xfrm>
          <a:prstGeom prst="line">
            <a:avLst/>
          </a:prstGeom>
          <a:ln>
            <a:solidFill>
              <a:srgbClr val="262626"/>
            </a:solidFill>
          </a:ln>
        </p:spPr>
        <p:txBody>
          <a:bodyPr lIns="45719" rIns="45719"/>
          <a:lstStyle/>
          <a:p>
            <a:endParaRPr/>
          </a:p>
        </p:txBody>
      </p:sp>
      <p:sp>
        <p:nvSpPr>
          <p:cNvPr id="16" name="TextBox 15">
            <a:extLst>
              <a:ext uri="{FF2B5EF4-FFF2-40B4-BE49-F238E27FC236}">
                <a16:creationId xmlns:a16="http://schemas.microsoft.com/office/drawing/2014/main" id="{FCFFDDD5-9F14-47B5-BBA5-40EBD59C2705}"/>
              </a:ext>
            </a:extLst>
          </p:cNvPr>
          <p:cNvSpPr txBox="1"/>
          <p:nvPr/>
        </p:nvSpPr>
        <p:spPr>
          <a:xfrm>
            <a:off x="1302296" y="2501479"/>
            <a:ext cx="4022179" cy="170572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GET</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；从服务器中取出资源</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POST</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：在服务器中新建一个资源</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PUT</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：在服务器更新资源</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PATCH</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：在服务器更新资源</a:t>
            </a:r>
          </a:p>
        </p:txBody>
      </p:sp>
      <p:sp>
        <p:nvSpPr>
          <p:cNvPr id="10" name="TextBox 15">
            <a:extLst>
              <a:ext uri="{FF2B5EF4-FFF2-40B4-BE49-F238E27FC236}">
                <a16:creationId xmlns:a16="http://schemas.microsoft.com/office/drawing/2014/main" id="{CE3AD750-D2E1-47D2-AF77-1EF062EE60F6}"/>
              </a:ext>
            </a:extLst>
          </p:cNvPr>
          <p:cNvSpPr txBox="1"/>
          <p:nvPr/>
        </p:nvSpPr>
        <p:spPr>
          <a:xfrm>
            <a:off x="5434287" y="2464908"/>
            <a:ext cx="4022179" cy="129022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DELETE</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：从服务器中删除资源</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HEAD</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：获取资源的元数据</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OPTIONS</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：获取资源的信息</a:t>
            </a:r>
          </a:p>
        </p:txBody>
      </p:sp>
      <p:sp>
        <p:nvSpPr>
          <p:cNvPr id="11" name="TextBox 15">
            <a:extLst>
              <a:ext uri="{FF2B5EF4-FFF2-40B4-BE49-F238E27FC236}">
                <a16:creationId xmlns:a16="http://schemas.microsoft.com/office/drawing/2014/main" id="{DD0E9471-7D58-4B77-9AFB-F4EC67B97436}"/>
              </a:ext>
            </a:extLst>
          </p:cNvPr>
          <p:cNvSpPr txBox="1"/>
          <p:nvPr/>
        </p:nvSpPr>
        <p:spPr>
          <a:xfrm>
            <a:off x="1357202" y="2005680"/>
            <a:ext cx="4022179" cy="45922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用户接口</a:t>
            </a:r>
          </a:p>
        </p:txBody>
      </p:sp>
    </p:spTree>
    <p:extLst>
      <p:ext uri="{BB962C8B-B14F-4D97-AF65-F5344CB8AC3E}">
        <p14:creationId xmlns:p14="http://schemas.microsoft.com/office/powerpoint/2010/main" val="13961133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2" name="组合 5"/>
          <p:cNvGrpSpPr/>
          <p:nvPr/>
        </p:nvGrpSpPr>
        <p:grpSpPr>
          <a:xfrm>
            <a:off x="11639822" y="296059"/>
            <a:ext cx="777433" cy="871310"/>
            <a:chOff x="0" y="0"/>
            <a:chExt cx="777432" cy="871308"/>
          </a:xfrm>
        </p:grpSpPr>
        <p:sp>
          <p:nvSpPr>
            <p:cNvPr id="350" name="直接连接符 1"/>
            <p:cNvSpPr/>
            <p:nvPr/>
          </p:nvSpPr>
          <p:spPr>
            <a:xfrm>
              <a:off x="0" y="0"/>
              <a:ext cx="777433" cy="653713"/>
            </a:xfrm>
            <a:prstGeom prst="line">
              <a:avLst/>
            </a:prstGeom>
            <a:noFill/>
            <a:ln w="38100" cap="flat">
              <a:solidFill>
                <a:srgbClr val="262626"/>
              </a:solidFill>
              <a:prstDash val="solid"/>
              <a:round/>
            </a:ln>
            <a:effectLst/>
          </p:spPr>
          <p:txBody>
            <a:bodyPr wrap="square" lIns="45719" tIns="45719" rIns="45719" bIns="45719" numCol="1" anchor="t">
              <a:noAutofit/>
            </a:bodyPr>
            <a:lstStyle/>
            <a:p>
              <a:endParaRPr/>
            </a:p>
          </p:txBody>
        </p:sp>
        <p:sp>
          <p:nvSpPr>
            <p:cNvPr id="351" name="直接连接符 2"/>
            <p:cNvSpPr/>
            <p:nvPr/>
          </p:nvSpPr>
          <p:spPr>
            <a:xfrm>
              <a:off x="252415" y="544452"/>
              <a:ext cx="388717" cy="326858"/>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353" name="矩形 3"/>
          <p:cNvSpPr txBox="1"/>
          <p:nvPr/>
        </p:nvSpPr>
        <p:spPr>
          <a:xfrm>
            <a:off x="7215502" y="655846"/>
            <a:ext cx="4321053"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pPr>
            <a:r>
              <a:rPr lang="zh-CN" altLang="en-US" dirty="0">
                <a:latin typeface="微软雅黑 Light"/>
                <a:ea typeface="微软雅黑 Light"/>
                <a:cs typeface="微软雅黑 Light"/>
                <a:sym typeface="微软雅黑 Light"/>
              </a:rPr>
              <a:t>项目基本情况</a:t>
            </a:r>
            <a:r>
              <a:rPr lang="en-US" altLang="zh-CN" dirty="0">
                <a:latin typeface="微软雅黑 Light"/>
                <a:ea typeface="微软雅黑 Light"/>
                <a:cs typeface="微软雅黑 Light"/>
                <a:sym typeface="微软雅黑 Light"/>
              </a:rPr>
              <a:t>——</a:t>
            </a:r>
            <a:r>
              <a:rPr lang="zh-CN" altLang="en-US" dirty="0">
                <a:latin typeface="微软雅黑 Light"/>
                <a:ea typeface="微软雅黑 Light"/>
                <a:cs typeface="微软雅黑 Light"/>
                <a:sym typeface="微软雅黑 Light"/>
              </a:rPr>
              <a:t>经济决策方法及预算</a:t>
            </a:r>
            <a:r>
              <a:rPr dirty="0">
                <a:latin typeface="微软雅黑 Light"/>
                <a:ea typeface="微软雅黑 Light"/>
                <a:cs typeface="微软雅黑 Light"/>
                <a:sym typeface="微软雅黑 Light"/>
              </a:rPr>
              <a:t>  </a:t>
            </a:r>
            <a:r>
              <a:rPr dirty="0">
                <a:solidFill>
                  <a:srgbClr val="C00000"/>
                </a:solidFill>
              </a:rPr>
              <a:t>2</a:t>
            </a:r>
          </a:p>
        </p:txBody>
      </p:sp>
      <p:sp>
        <p:nvSpPr>
          <p:cNvPr id="354" name="左中括号 4"/>
          <p:cNvSpPr/>
          <p:nvPr/>
        </p:nvSpPr>
        <p:spPr>
          <a:xfrm flipH="1">
            <a:off x="11464546" y="610689"/>
            <a:ext cx="72009" cy="5040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361" name="TextBox 16"/>
          <p:cNvSpPr txBox="1"/>
          <p:nvPr/>
        </p:nvSpPr>
        <p:spPr>
          <a:xfrm>
            <a:off x="1302296" y="1537060"/>
            <a:ext cx="1708158"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b="1" spc="300">
                <a:solidFill>
                  <a:srgbClr val="595959"/>
                </a:solidFill>
                <a:latin typeface="微软雅黑 Light"/>
                <a:ea typeface="微软雅黑 Light"/>
                <a:cs typeface="微软雅黑 Light"/>
                <a:sym typeface="微软雅黑 Light"/>
              </a:defRPr>
            </a:lvl1pPr>
          </a:lstStyle>
          <a:p>
            <a:r>
              <a:rPr lang="zh-CN" altLang="en-US" dirty="0"/>
              <a:t>经济决策方法</a:t>
            </a:r>
            <a:endParaRPr dirty="0"/>
          </a:p>
        </p:txBody>
      </p:sp>
      <p:sp>
        <p:nvSpPr>
          <p:cNvPr id="363" name="直接连接符 19"/>
          <p:cNvSpPr/>
          <p:nvPr/>
        </p:nvSpPr>
        <p:spPr>
          <a:xfrm>
            <a:off x="1392739" y="1969109"/>
            <a:ext cx="2069797" cy="1"/>
          </a:xfrm>
          <a:prstGeom prst="line">
            <a:avLst/>
          </a:prstGeom>
          <a:ln>
            <a:solidFill>
              <a:srgbClr val="262626"/>
            </a:solidFill>
          </a:ln>
        </p:spPr>
        <p:txBody>
          <a:bodyPr lIns="45719" rIns="45719"/>
          <a:lstStyle/>
          <a:p>
            <a:endParaRPr/>
          </a:p>
        </p:txBody>
      </p:sp>
      <p:sp>
        <p:nvSpPr>
          <p:cNvPr id="10" name="TextBox 15">
            <a:extLst>
              <a:ext uri="{FF2B5EF4-FFF2-40B4-BE49-F238E27FC236}">
                <a16:creationId xmlns:a16="http://schemas.microsoft.com/office/drawing/2014/main" id="{CE3AD750-D2E1-47D2-AF77-1EF062EE60F6}"/>
              </a:ext>
            </a:extLst>
          </p:cNvPr>
          <p:cNvSpPr txBox="1"/>
          <p:nvPr/>
        </p:nvSpPr>
        <p:spPr>
          <a:xfrm>
            <a:off x="1302296" y="5048587"/>
            <a:ext cx="8622754" cy="87588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其中薪资可能由于各种原因造成波动，最终解释权由项目经理负责</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总计：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元</a:t>
            </a:r>
          </a:p>
        </p:txBody>
      </p:sp>
      <p:sp>
        <p:nvSpPr>
          <p:cNvPr id="11" name="TextBox 15">
            <a:extLst>
              <a:ext uri="{FF2B5EF4-FFF2-40B4-BE49-F238E27FC236}">
                <a16:creationId xmlns:a16="http://schemas.microsoft.com/office/drawing/2014/main" id="{DD0E9471-7D58-4B77-9AFB-F4EC67B97436}"/>
              </a:ext>
            </a:extLst>
          </p:cNvPr>
          <p:cNvSpPr txBox="1"/>
          <p:nvPr/>
        </p:nvSpPr>
        <p:spPr>
          <a:xfrm>
            <a:off x="1357202" y="2005680"/>
            <a:ext cx="8567848" cy="129137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根据项目要求，本次项目中，全部可用资金为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元。其中劳务费不超过总资金的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65%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65000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元）。同时预留</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的资金作为项目储备（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元）。</a:t>
            </a:r>
          </a:p>
        </p:txBody>
      </p:sp>
      <p:graphicFrame>
        <p:nvGraphicFramePr>
          <p:cNvPr id="2" name="表格 1">
            <a:extLst>
              <a:ext uri="{FF2B5EF4-FFF2-40B4-BE49-F238E27FC236}">
                <a16:creationId xmlns:a16="http://schemas.microsoft.com/office/drawing/2014/main" id="{0D555C1B-3132-4866-8D8A-317B2947D265}"/>
              </a:ext>
            </a:extLst>
          </p:cNvPr>
          <p:cNvGraphicFramePr>
            <a:graphicFrameLocks noGrp="1"/>
          </p:cNvGraphicFramePr>
          <p:nvPr>
            <p:extLst>
              <p:ext uri="{D42A27DB-BD31-4B8C-83A1-F6EECF244321}">
                <p14:modId xmlns:p14="http://schemas.microsoft.com/office/powerpoint/2010/main" val="3478808196"/>
              </p:ext>
            </p:extLst>
          </p:nvPr>
        </p:nvGraphicFramePr>
        <p:xfrm>
          <a:off x="1508125" y="3396347"/>
          <a:ext cx="8416926" cy="1579404"/>
        </p:xfrm>
        <a:graphic>
          <a:graphicData uri="http://schemas.openxmlformats.org/drawingml/2006/table">
            <a:tbl>
              <a:tblPr firstRow="1" firstCol="1" bandRow="1">
                <a:tableStyleId>{5940675A-B579-460E-94D1-54222C63F5DA}</a:tableStyleId>
              </a:tblPr>
              <a:tblGrid>
                <a:gridCol w="1202418">
                  <a:extLst>
                    <a:ext uri="{9D8B030D-6E8A-4147-A177-3AD203B41FA5}">
                      <a16:colId xmlns:a16="http://schemas.microsoft.com/office/drawing/2014/main" val="2108590920"/>
                    </a:ext>
                  </a:extLst>
                </a:gridCol>
                <a:gridCol w="1202418">
                  <a:extLst>
                    <a:ext uri="{9D8B030D-6E8A-4147-A177-3AD203B41FA5}">
                      <a16:colId xmlns:a16="http://schemas.microsoft.com/office/drawing/2014/main" val="1262462626"/>
                    </a:ext>
                  </a:extLst>
                </a:gridCol>
                <a:gridCol w="1202418">
                  <a:extLst>
                    <a:ext uri="{9D8B030D-6E8A-4147-A177-3AD203B41FA5}">
                      <a16:colId xmlns:a16="http://schemas.microsoft.com/office/drawing/2014/main" val="244183186"/>
                    </a:ext>
                  </a:extLst>
                </a:gridCol>
                <a:gridCol w="1202418">
                  <a:extLst>
                    <a:ext uri="{9D8B030D-6E8A-4147-A177-3AD203B41FA5}">
                      <a16:colId xmlns:a16="http://schemas.microsoft.com/office/drawing/2014/main" val="2660726232"/>
                    </a:ext>
                  </a:extLst>
                </a:gridCol>
                <a:gridCol w="1202418">
                  <a:extLst>
                    <a:ext uri="{9D8B030D-6E8A-4147-A177-3AD203B41FA5}">
                      <a16:colId xmlns:a16="http://schemas.microsoft.com/office/drawing/2014/main" val="2102320162"/>
                    </a:ext>
                  </a:extLst>
                </a:gridCol>
                <a:gridCol w="1202418">
                  <a:extLst>
                    <a:ext uri="{9D8B030D-6E8A-4147-A177-3AD203B41FA5}">
                      <a16:colId xmlns:a16="http://schemas.microsoft.com/office/drawing/2014/main" val="1856386469"/>
                    </a:ext>
                  </a:extLst>
                </a:gridCol>
                <a:gridCol w="1202418">
                  <a:extLst>
                    <a:ext uri="{9D8B030D-6E8A-4147-A177-3AD203B41FA5}">
                      <a16:colId xmlns:a16="http://schemas.microsoft.com/office/drawing/2014/main" val="4054305133"/>
                    </a:ext>
                  </a:extLst>
                </a:gridCol>
              </a:tblGrid>
              <a:tr h="526468">
                <a:tc>
                  <a:txBody>
                    <a:bodyPr/>
                    <a:lstStyle/>
                    <a:p>
                      <a:pPr algn="just"/>
                      <a:r>
                        <a:rPr lang="zh-CN" sz="1600" kern="100">
                          <a:effectLst/>
                          <a:latin typeface="宋体" panose="02010600030101010101" pitchFamily="2" charset="-122"/>
                          <a:ea typeface="宋体" panose="02010600030101010101" pitchFamily="2" charset="-122"/>
                        </a:rPr>
                        <a:t>职务</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基本工资（元）</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绩效（元）</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其他费用</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补助（元）</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其他</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备注</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63939292"/>
                  </a:ext>
                </a:extLst>
              </a:tr>
              <a:tr h="526468">
                <a:tc>
                  <a:txBody>
                    <a:bodyPr/>
                    <a:lstStyle/>
                    <a:p>
                      <a:pPr algn="just"/>
                      <a:r>
                        <a:rPr lang="zh-CN" sz="1600" kern="100">
                          <a:effectLst/>
                          <a:latin typeface="宋体" panose="02010600030101010101" pitchFamily="2" charset="-122"/>
                          <a:ea typeface="宋体" panose="02010600030101010101" pitchFamily="2" charset="-122"/>
                        </a:rPr>
                        <a:t>项目经理</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latin typeface="宋体" panose="02010600030101010101" pitchFamily="2" charset="-122"/>
                          <a:ea typeface="宋体" panose="02010600030101010101" pitchFamily="2" charset="-122"/>
                        </a:rPr>
                        <a:t>15000</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工作量</a:t>
                      </a:r>
                      <a:r>
                        <a:rPr lang="en-US" sz="1600" kern="100">
                          <a:effectLst/>
                          <a:latin typeface="宋体" panose="02010600030101010101" pitchFamily="2" charset="-122"/>
                          <a:ea typeface="宋体" panose="02010600030101010101" pitchFamily="2" charset="-122"/>
                        </a:rPr>
                        <a:t>*1.5</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rowSpan="2">
                  <a:txBody>
                    <a:bodyPr/>
                    <a:lstStyle/>
                    <a:p>
                      <a:pPr algn="just"/>
                      <a:r>
                        <a:rPr lang="zh-CN" sz="1600" kern="100">
                          <a:effectLst/>
                          <a:latin typeface="宋体" panose="02010600030101010101" pitchFamily="2" charset="-122"/>
                          <a:ea typeface="宋体" panose="02010600030101010101" pitchFamily="2" charset="-122"/>
                        </a:rPr>
                        <a:t>加班费：</a:t>
                      </a:r>
                      <a:r>
                        <a:rPr lang="en-US" sz="1600" kern="100">
                          <a:effectLst/>
                          <a:latin typeface="宋体" panose="02010600030101010101" pitchFamily="2" charset="-122"/>
                          <a:ea typeface="宋体" panose="02010600030101010101" pitchFamily="2" charset="-122"/>
                        </a:rPr>
                        <a:t>150/h</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rowSpan="2">
                  <a:txBody>
                    <a:bodyPr/>
                    <a:lstStyle/>
                    <a:p>
                      <a:pPr algn="just"/>
                      <a:r>
                        <a:rPr lang="zh-CN" sz="1600" kern="100" dirty="0">
                          <a:effectLst/>
                          <a:latin typeface="宋体" panose="02010600030101010101" pitchFamily="2" charset="-122"/>
                          <a:ea typeface="宋体" panose="02010600030101010101" pitchFamily="2" charset="-122"/>
                        </a:rPr>
                        <a:t>每天有</a:t>
                      </a:r>
                      <a:r>
                        <a:rPr lang="en-US" sz="1600" kern="100" dirty="0">
                          <a:effectLst/>
                          <a:latin typeface="宋体" panose="02010600030101010101" pitchFamily="2" charset="-122"/>
                          <a:ea typeface="宋体" panose="02010600030101010101" pitchFamily="2" charset="-122"/>
                        </a:rPr>
                        <a:t>30</a:t>
                      </a:r>
                      <a:r>
                        <a:rPr lang="zh-CN" sz="1600" kern="100" dirty="0">
                          <a:effectLst/>
                          <a:latin typeface="宋体" panose="02010600030101010101" pitchFamily="2" charset="-122"/>
                          <a:ea typeface="宋体" panose="02010600030101010101" pitchFamily="2" charset="-122"/>
                        </a:rPr>
                        <a:t>元餐补，饭补，交通补助</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rowSpan="2">
                  <a:txBody>
                    <a:bodyPr/>
                    <a:lstStyle/>
                    <a:p>
                      <a:pPr algn="just"/>
                      <a:r>
                        <a:rPr lang="zh-CN" sz="1600" kern="100">
                          <a:effectLst/>
                          <a:latin typeface="宋体" panose="02010600030101010101" pitchFamily="2" charset="-122"/>
                          <a:ea typeface="宋体" panose="02010600030101010101" pitchFamily="2" charset="-122"/>
                        </a:rPr>
                        <a:t>个人原因造成的项目延期按</a:t>
                      </a:r>
                      <a:r>
                        <a:rPr lang="en-US" sz="1600" kern="100">
                          <a:effectLst/>
                          <a:latin typeface="宋体" panose="02010600030101010101" pitchFamily="2" charset="-122"/>
                          <a:ea typeface="宋体" panose="02010600030101010101" pitchFamily="2" charset="-122"/>
                        </a:rPr>
                        <a:t>1000*</a:t>
                      </a:r>
                      <a:r>
                        <a:rPr lang="zh-CN" sz="1600" kern="100">
                          <a:effectLst/>
                          <a:latin typeface="宋体" panose="02010600030101010101" pitchFamily="2" charset="-122"/>
                          <a:ea typeface="宋体" panose="02010600030101010101" pitchFamily="2" charset="-122"/>
                        </a:rPr>
                        <a:t>工作日算</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600" kern="100" dirty="0">
                          <a:effectLst/>
                          <a:latin typeface="宋体" panose="02010600030101010101" pitchFamily="2" charset="-122"/>
                          <a:ea typeface="宋体" panose="02010600030101010101" pitchFamily="2" charset="-122"/>
                        </a:rPr>
                        <a:t> </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70903839"/>
                  </a:ext>
                </a:extLst>
              </a:tr>
              <a:tr h="526468">
                <a:tc>
                  <a:txBody>
                    <a:bodyPr/>
                    <a:lstStyle/>
                    <a:p>
                      <a:pPr algn="just"/>
                      <a:r>
                        <a:rPr lang="zh-CN" sz="1600" kern="100">
                          <a:effectLst/>
                          <a:latin typeface="宋体" panose="02010600030101010101" pitchFamily="2" charset="-122"/>
                          <a:ea typeface="宋体" panose="02010600030101010101" pitchFamily="2" charset="-122"/>
                        </a:rPr>
                        <a:t>开发人员</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latin typeface="宋体" panose="02010600030101010101" pitchFamily="2" charset="-122"/>
                          <a:ea typeface="宋体" panose="02010600030101010101" pitchFamily="2" charset="-122"/>
                        </a:rPr>
                        <a:t>6000</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工作量</a:t>
                      </a:r>
                      <a:r>
                        <a:rPr lang="en-US" sz="1600" kern="100">
                          <a:effectLst/>
                          <a:latin typeface="宋体" panose="02010600030101010101" pitchFamily="2" charset="-122"/>
                          <a:ea typeface="宋体" panose="02010600030101010101" pitchFamily="2" charset="-122"/>
                        </a:rPr>
                        <a:t>*1.5</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r>
                        <a:rPr lang="en-US" sz="1600" kern="100" dirty="0">
                          <a:effectLst/>
                          <a:latin typeface="宋体" panose="02010600030101010101" pitchFamily="2" charset="-122"/>
                          <a:ea typeface="宋体" panose="02010600030101010101" pitchFamily="2" charset="-122"/>
                        </a:rPr>
                        <a:t> </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97617783"/>
                  </a:ext>
                </a:extLst>
              </a:tr>
            </a:tbl>
          </a:graphicData>
        </a:graphic>
      </p:graphicFrame>
    </p:spTree>
    <p:extLst>
      <p:ext uri="{BB962C8B-B14F-4D97-AF65-F5344CB8AC3E}">
        <p14:creationId xmlns:p14="http://schemas.microsoft.com/office/powerpoint/2010/main" val="2738705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2" name="组合 5"/>
          <p:cNvGrpSpPr/>
          <p:nvPr/>
        </p:nvGrpSpPr>
        <p:grpSpPr>
          <a:xfrm>
            <a:off x="11639822" y="296059"/>
            <a:ext cx="777433" cy="871310"/>
            <a:chOff x="0" y="0"/>
            <a:chExt cx="777432" cy="871308"/>
          </a:xfrm>
        </p:grpSpPr>
        <p:sp>
          <p:nvSpPr>
            <p:cNvPr id="350" name="直接连接符 1"/>
            <p:cNvSpPr/>
            <p:nvPr/>
          </p:nvSpPr>
          <p:spPr>
            <a:xfrm>
              <a:off x="0" y="0"/>
              <a:ext cx="777433" cy="653713"/>
            </a:xfrm>
            <a:prstGeom prst="line">
              <a:avLst/>
            </a:prstGeom>
            <a:noFill/>
            <a:ln w="38100" cap="flat">
              <a:solidFill>
                <a:srgbClr val="262626"/>
              </a:solidFill>
              <a:prstDash val="solid"/>
              <a:round/>
            </a:ln>
            <a:effectLst/>
          </p:spPr>
          <p:txBody>
            <a:bodyPr wrap="square" lIns="45719" tIns="45719" rIns="45719" bIns="45719" numCol="1" anchor="t">
              <a:noAutofit/>
            </a:bodyPr>
            <a:lstStyle/>
            <a:p>
              <a:endParaRPr/>
            </a:p>
          </p:txBody>
        </p:sp>
        <p:sp>
          <p:nvSpPr>
            <p:cNvPr id="351" name="直接连接符 2"/>
            <p:cNvSpPr/>
            <p:nvPr/>
          </p:nvSpPr>
          <p:spPr>
            <a:xfrm>
              <a:off x="252415" y="544452"/>
              <a:ext cx="388717" cy="326858"/>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353" name="矩形 3"/>
          <p:cNvSpPr txBox="1"/>
          <p:nvPr/>
        </p:nvSpPr>
        <p:spPr>
          <a:xfrm>
            <a:off x="7215502" y="655846"/>
            <a:ext cx="4321053"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pPr>
            <a:r>
              <a:rPr lang="zh-CN" altLang="en-US" dirty="0">
                <a:latin typeface="微软雅黑 Light"/>
                <a:ea typeface="微软雅黑 Light"/>
                <a:cs typeface="微软雅黑 Light"/>
                <a:sym typeface="微软雅黑 Light"/>
              </a:rPr>
              <a:t>项目基本情况</a:t>
            </a:r>
            <a:r>
              <a:rPr lang="en-US" altLang="zh-CN" dirty="0">
                <a:latin typeface="微软雅黑 Light"/>
                <a:ea typeface="微软雅黑 Light"/>
                <a:cs typeface="微软雅黑 Light"/>
                <a:sym typeface="微软雅黑 Light"/>
              </a:rPr>
              <a:t>——</a:t>
            </a:r>
            <a:r>
              <a:rPr lang="zh-CN" altLang="en-US" dirty="0">
                <a:latin typeface="微软雅黑 Light"/>
                <a:ea typeface="微软雅黑 Light"/>
                <a:cs typeface="微软雅黑 Light"/>
                <a:sym typeface="微软雅黑 Light"/>
              </a:rPr>
              <a:t>经济决策方法及预算</a:t>
            </a:r>
            <a:r>
              <a:rPr dirty="0">
                <a:latin typeface="微软雅黑 Light"/>
                <a:ea typeface="微软雅黑 Light"/>
                <a:cs typeface="微软雅黑 Light"/>
                <a:sym typeface="微软雅黑 Light"/>
              </a:rPr>
              <a:t>  </a:t>
            </a:r>
            <a:r>
              <a:rPr dirty="0">
                <a:solidFill>
                  <a:srgbClr val="C00000"/>
                </a:solidFill>
              </a:rPr>
              <a:t>2</a:t>
            </a:r>
          </a:p>
        </p:txBody>
      </p:sp>
      <p:sp>
        <p:nvSpPr>
          <p:cNvPr id="354" name="左中括号 4"/>
          <p:cNvSpPr/>
          <p:nvPr/>
        </p:nvSpPr>
        <p:spPr>
          <a:xfrm flipH="1">
            <a:off x="11464546" y="610689"/>
            <a:ext cx="72009" cy="5040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361" name="TextBox 16"/>
          <p:cNvSpPr txBox="1"/>
          <p:nvPr/>
        </p:nvSpPr>
        <p:spPr>
          <a:xfrm>
            <a:off x="1302296" y="1537060"/>
            <a:ext cx="1169549"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b="1" spc="300">
                <a:solidFill>
                  <a:srgbClr val="595959"/>
                </a:solidFill>
                <a:latin typeface="微软雅黑 Light"/>
                <a:ea typeface="微软雅黑 Light"/>
                <a:cs typeface="微软雅黑 Light"/>
                <a:sym typeface="微软雅黑 Light"/>
              </a:defRPr>
            </a:lvl1pPr>
          </a:lstStyle>
          <a:p>
            <a:r>
              <a:rPr lang="zh-CN" altLang="en-US" dirty="0"/>
              <a:t>初步预算</a:t>
            </a:r>
            <a:endParaRPr dirty="0"/>
          </a:p>
        </p:txBody>
      </p:sp>
      <p:sp>
        <p:nvSpPr>
          <p:cNvPr id="363" name="直接连接符 19"/>
          <p:cNvSpPr/>
          <p:nvPr/>
        </p:nvSpPr>
        <p:spPr>
          <a:xfrm>
            <a:off x="1392739" y="1969109"/>
            <a:ext cx="2069797" cy="1"/>
          </a:xfrm>
          <a:prstGeom prst="line">
            <a:avLst/>
          </a:prstGeom>
          <a:ln>
            <a:solidFill>
              <a:srgbClr val="262626"/>
            </a:solidFill>
          </a:ln>
        </p:spPr>
        <p:txBody>
          <a:bodyPr lIns="45719" rIns="45719"/>
          <a:lstStyle/>
          <a:p>
            <a:endParaRPr/>
          </a:p>
        </p:txBody>
      </p:sp>
      <p:sp>
        <p:nvSpPr>
          <p:cNvPr id="10" name="TextBox 15">
            <a:extLst>
              <a:ext uri="{FF2B5EF4-FFF2-40B4-BE49-F238E27FC236}">
                <a16:creationId xmlns:a16="http://schemas.microsoft.com/office/drawing/2014/main" id="{CE3AD750-D2E1-47D2-AF77-1EF062EE60F6}"/>
              </a:ext>
            </a:extLst>
          </p:cNvPr>
          <p:cNvSpPr txBox="1"/>
          <p:nvPr/>
        </p:nvSpPr>
        <p:spPr>
          <a:xfrm>
            <a:off x="1392739" y="5493054"/>
            <a:ext cx="8622754" cy="46038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总计：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25000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元</a:t>
            </a:r>
          </a:p>
        </p:txBody>
      </p:sp>
      <p:graphicFrame>
        <p:nvGraphicFramePr>
          <p:cNvPr id="3" name="表格 2">
            <a:extLst>
              <a:ext uri="{FF2B5EF4-FFF2-40B4-BE49-F238E27FC236}">
                <a16:creationId xmlns:a16="http://schemas.microsoft.com/office/drawing/2014/main" id="{440E7E3E-AB5E-4F8E-8EDA-E12546AAF6E7}"/>
              </a:ext>
            </a:extLst>
          </p:cNvPr>
          <p:cNvGraphicFramePr>
            <a:graphicFrameLocks noGrp="1"/>
          </p:cNvGraphicFramePr>
          <p:nvPr>
            <p:extLst>
              <p:ext uri="{D42A27DB-BD31-4B8C-83A1-F6EECF244321}">
                <p14:modId xmlns:p14="http://schemas.microsoft.com/office/powerpoint/2010/main" val="1294362760"/>
              </p:ext>
            </p:extLst>
          </p:nvPr>
        </p:nvGraphicFramePr>
        <p:xfrm>
          <a:off x="1392739" y="2152437"/>
          <a:ext cx="7715250" cy="3202764"/>
        </p:xfrm>
        <a:graphic>
          <a:graphicData uri="http://schemas.openxmlformats.org/drawingml/2006/table">
            <a:tbl>
              <a:tblPr firstRow="1" firstCol="1" bandRow="1">
                <a:tableStyleId>{5940675A-B579-460E-94D1-54222C63F5DA}</a:tableStyleId>
              </a:tblPr>
              <a:tblGrid>
                <a:gridCol w="1543050">
                  <a:extLst>
                    <a:ext uri="{9D8B030D-6E8A-4147-A177-3AD203B41FA5}">
                      <a16:colId xmlns:a16="http://schemas.microsoft.com/office/drawing/2014/main" val="3155642073"/>
                    </a:ext>
                  </a:extLst>
                </a:gridCol>
                <a:gridCol w="1543050">
                  <a:extLst>
                    <a:ext uri="{9D8B030D-6E8A-4147-A177-3AD203B41FA5}">
                      <a16:colId xmlns:a16="http://schemas.microsoft.com/office/drawing/2014/main" val="2510740752"/>
                    </a:ext>
                  </a:extLst>
                </a:gridCol>
                <a:gridCol w="1543050">
                  <a:extLst>
                    <a:ext uri="{9D8B030D-6E8A-4147-A177-3AD203B41FA5}">
                      <a16:colId xmlns:a16="http://schemas.microsoft.com/office/drawing/2014/main" val="124544490"/>
                    </a:ext>
                  </a:extLst>
                </a:gridCol>
                <a:gridCol w="1543050">
                  <a:extLst>
                    <a:ext uri="{9D8B030D-6E8A-4147-A177-3AD203B41FA5}">
                      <a16:colId xmlns:a16="http://schemas.microsoft.com/office/drawing/2014/main" val="263261177"/>
                    </a:ext>
                  </a:extLst>
                </a:gridCol>
                <a:gridCol w="1543050">
                  <a:extLst>
                    <a:ext uri="{9D8B030D-6E8A-4147-A177-3AD203B41FA5}">
                      <a16:colId xmlns:a16="http://schemas.microsoft.com/office/drawing/2014/main" val="3665611350"/>
                    </a:ext>
                  </a:extLst>
                </a:gridCol>
              </a:tblGrid>
              <a:tr h="301676">
                <a:tc>
                  <a:txBody>
                    <a:bodyPr/>
                    <a:lstStyle/>
                    <a:p>
                      <a:pPr algn="just"/>
                      <a:r>
                        <a:rPr lang="zh-CN" sz="1600" kern="100">
                          <a:effectLst/>
                          <a:latin typeface="宋体" panose="02010600030101010101" pitchFamily="2" charset="-122"/>
                          <a:ea typeface="宋体" panose="02010600030101010101" pitchFamily="2" charset="-122"/>
                        </a:rPr>
                        <a:t>阶段</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名称</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用途</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金额</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latin typeface="宋体" panose="02010600030101010101" pitchFamily="2" charset="-122"/>
                          <a:ea typeface="宋体" panose="02010600030101010101" pitchFamily="2" charset="-122"/>
                        </a:rPr>
                        <a:t>备注</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3648095"/>
                  </a:ext>
                </a:extLst>
              </a:tr>
              <a:tr h="603352">
                <a:tc rowSpan="3">
                  <a:txBody>
                    <a:bodyPr/>
                    <a:lstStyle/>
                    <a:p>
                      <a:pPr algn="just"/>
                      <a:r>
                        <a:rPr lang="zh-CN" sz="1600" kern="100">
                          <a:effectLst/>
                          <a:latin typeface="宋体" panose="02010600030101010101" pitchFamily="2" charset="-122"/>
                          <a:ea typeface="宋体" panose="02010600030101010101" pitchFamily="2" charset="-122"/>
                        </a:rPr>
                        <a:t>第一阶段</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rowSpan="2">
                  <a:txBody>
                    <a:bodyPr/>
                    <a:lstStyle/>
                    <a:p>
                      <a:pPr algn="just"/>
                      <a:r>
                        <a:rPr lang="zh-CN" sz="1600" kern="100" dirty="0">
                          <a:effectLst/>
                          <a:latin typeface="宋体" panose="02010600030101010101" pitchFamily="2" charset="-122"/>
                          <a:ea typeface="宋体" panose="02010600030101010101" pitchFamily="2" charset="-122"/>
                        </a:rPr>
                        <a:t>采购</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正版软件采购</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latin typeface="宋体" panose="02010600030101010101" pitchFamily="2" charset="-122"/>
                          <a:ea typeface="宋体" panose="02010600030101010101" pitchFamily="2" charset="-122"/>
                        </a:rPr>
                        <a:t>5000</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latin typeface="宋体" panose="02010600030101010101" pitchFamily="2" charset="-122"/>
                          <a:ea typeface="宋体" panose="02010600030101010101" pitchFamily="2" charset="-122"/>
                        </a:rPr>
                        <a:t>Pycharm</a:t>
                      </a:r>
                      <a:r>
                        <a:rPr lang="zh-CN" sz="1600" kern="100">
                          <a:effectLst/>
                          <a:latin typeface="宋体" panose="02010600030101010101" pitchFamily="2" charset="-122"/>
                          <a:ea typeface="宋体" panose="02010600030101010101" pitchFamily="2" charset="-122"/>
                        </a:rPr>
                        <a:t>、</a:t>
                      </a:r>
                      <a:r>
                        <a:rPr lang="en-US" sz="1600" kern="100">
                          <a:effectLst/>
                          <a:latin typeface="宋体" panose="02010600030101010101" pitchFamily="2" charset="-122"/>
                          <a:ea typeface="宋体" panose="02010600030101010101" pitchFamily="2" charset="-122"/>
                        </a:rPr>
                        <a:t>VMWare</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60613279"/>
                  </a:ext>
                </a:extLst>
              </a:tr>
              <a:tr h="301676">
                <a:tc vMerge="1">
                  <a:txBody>
                    <a:bodyPr/>
                    <a:lstStyle/>
                    <a:p>
                      <a:endParaRPr lang="zh-CN" altLang="en-US"/>
                    </a:p>
                  </a:txBody>
                  <a:tcPr/>
                </a:tc>
                <a:tc vMerge="1">
                  <a:txBody>
                    <a:bodyPr/>
                    <a:lstStyle/>
                    <a:p>
                      <a:endParaRPr lang="zh-CN" altLang="en-US"/>
                    </a:p>
                  </a:txBody>
                  <a:tcPr/>
                </a:tc>
                <a:tc>
                  <a:txBody>
                    <a:bodyPr/>
                    <a:lstStyle/>
                    <a:p>
                      <a:pPr algn="just"/>
                      <a:r>
                        <a:rPr lang="zh-CN" sz="1600" kern="100">
                          <a:effectLst/>
                          <a:latin typeface="宋体" panose="02010600030101010101" pitchFamily="2" charset="-122"/>
                          <a:ea typeface="宋体" panose="02010600030101010101" pitchFamily="2" charset="-122"/>
                        </a:rPr>
                        <a:t>资料收集</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latin typeface="宋体" panose="02010600030101010101" pitchFamily="2" charset="-122"/>
                          <a:ea typeface="宋体" panose="02010600030101010101" pitchFamily="2" charset="-122"/>
                        </a:rPr>
                        <a:t>2000</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latin typeface="宋体" panose="02010600030101010101" pitchFamily="2" charset="-122"/>
                          <a:ea typeface="宋体" panose="02010600030101010101" pitchFamily="2" charset="-122"/>
                        </a:rPr>
                        <a:t> </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52028460"/>
                  </a:ext>
                </a:extLst>
              </a:tr>
              <a:tr h="301676">
                <a:tc vMerge="1">
                  <a:txBody>
                    <a:bodyPr/>
                    <a:lstStyle/>
                    <a:p>
                      <a:endParaRPr lang="zh-CN" altLang="en-US"/>
                    </a:p>
                  </a:txBody>
                  <a:tcPr/>
                </a:tc>
                <a:tc>
                  <a:txBody>
                    <a:bodyPr/>
                    <a:lstStyle/>
                    <a:p>
                      <a:pPr algn="just"/>
                      <a:r>
                        <a:rPr lang="zh-CN" sz="1600" kern="100">
                          <a:effectLst/>
                          <a:latin typeface="宋体" panose="02010600030101010101" pitchFamily="2" charset="-122"/>
                          <a:ea typeface="宋体" panose="02010600030101010101" pitchFamily="2" charset="-122"/>
                        </a:rPr>
                        <a:t>会议</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小组讨论</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latin typeface="宋体" panose="02010600030101010101" pitchFamily="2" charset="-122"/>
                          <a:ea typeface="宋体" panose="02010600030101010101" pitchFamily="2" charset="-122"/>
                        </a:rPr>
                        <a:t>1000</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场地费</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72608888"/>
                  </a:ext>
                </a:extLst>
              </a:tr>
              <a:tr h="301676">
                <a:tc rowSpan="3">
                  <a:txBody>
                    <a:bodyPr/>
                    <a:lstStyle/>
                    <a:p>
                      <a:pPr algn="just"/>
                      <a:r>
                        <a:rPr lang="zh-CN" sz="1600" kern="100">
                          <a:effectLst/>
                          <a:latin typeface="宋体" panose="02010600030101010101" pitchFamily="2" charset="-122"/>
                          <a:ea typeface="宋体" panose="02010600030101010101" pitchFamily="2" charset="-122"/>
                        </a:rPr>
                        <a:t>第二阶段</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团建</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增加小组凝聚力</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latin typeface="宋体" panose="02010600030101010101" pitchFamily="2" charset="-122"/>
                          <a:ea typeface="宋体" panose="02010600030101010101" pitchFamily="2" charset="-122"/>
                        </a:rPr>
                        <a:t>5000</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latin typeface="宋体" panose="02010600030101010101" pitchFamily="2" charset="-122"/>
                          <a:ea typeface="宋体" panose="02010600030101010101" pitchFamily="2" charset="-122"/>
                        </a:rPr>
                        <a:t> </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28613708"/>
                  </a:ext>
                </a:extLst>
              </a:tr>
              <a:tr h="301676">
                <a:tc vMerge="1">
                  <a:txBody>
                    <a:bodyPr/>
                    <a:lstStyle/>
                    <a:p>
                      <a:endParaRPr lang="zh-CN" altLang="en-US"/>
                    </a:p>
                  </a:txBody>
                  <a:tcPr/>
                </a:tc>
                <a:tc>
                  <a:txBody>
                    <a:bodyPr/>
                    <a:lstStyle/>
                    <a:p>
                      <a:pPr algn="just"/>
                      <a:r>
                        <a:rPr lang="zh-CN" sz="1600" kern="100">
                          <a:effectLst/>
                          <a:latin typeface="宋体" panose="02010600030101010101" pitchFamily="2" charset="-122"/>
                          <a:ea typeface="宋体" panose="02010600030101010101" pitchFamily="2" charset="-122"/>
                        </a:rPr>
                        <a:t>会议</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小组讨论</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latin typeface="宋体" panose="02010600030101010101" pitchFamily="2" charset="-122"/>
                          <a:ea typeface="宋体" panose="02010600030101010101" pitchFamily="2" charset="-122"/>
                        </a:rPr>
                        <a:t>1000</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场地费</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6836794"/>
                  </a:ext>
                </a:extLst>
              </a:tr>
              <a:tr h="301676">
                <a:tc vMerge="1">
                  <a:txBody>
                    <a:bodyPr/>
                    <a:lstStyle/>
                    <a:p>
                      <a:endParaRPr lang="zh-CN" altLang="en-US"/>
                    </a:p>
                  </a:txBody>
                  <a:tcPr/>
                </a:tc>
                <a:tc>
                  <a:txBody>
                    <a:bodyPr/>
                    <a:lstStyle/>
                    <a:p>
                      <a:pPr algn="just"/>
                      <a:r>
                        <a:rPr lang="zh-CN" sz="1600" kern="100">
                          <a:effectLst/>
                          <a:latin typeface="宋体" panose="02010600030101010101" pitchFamily="2" charset="-122"/>
                          <a:ea typeface="宋体" panose="02010600030101010101" pitchFamily="2" charset="-122"/>
                        </a:rPr>
                        <a:t>采购</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提高专业知识</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latin typeface="宋体" panose="02010600030101010101" pitchFamily="2" charset="-122"/>
                          <a:ea typeface="宋体" panose="02010600030101010101" pitchFamily="2" charset="-122"/>
                        </a:rPr>
                        <a:t>5000</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外包培训</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19079422"/>
                  </a:ext>
                </a:extLst>
              </a:tr>
              <a:tr h="301676">
                <a:tc>
                  <a:txBody>
                    <a:bodyPr/>
                    <a:lstStyle/>
                    <a:p>
                      <a:pPr algn="just"/>
                      <a:r>
                        <a:rPr lang="zh-CN" sz="1600" kern="100">
                          <a:effectLst/>
                          <a:latin typeface="宋体" panose="02010600030101010101" pitchFamily="2" charset="-122"/>
                          <a:ea typeface="宋体" panose="02010600030101010101" pitchFamily="2" charset="-122"/>
                        </a:rPr>
                        <a:t>第三阶段</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会议</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小组讨论</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latin typeface="宋体" panose="02010600030101010101" pitchFamily="2" charset="-122"/>
                          <a:ea typeface="宋体" panose="02010600030101010101" pitchFamily="2" charset="-122"/>
                        </a:rPr>
                        <a:t>1000</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场地费</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5174497"/>
                  </a:ext>
                </a:extLst>
              </a:tr>
              <a:tr h="301676">
                <a:tc>
                  <a:txBody>
                    <a:bodyPr/>
                    <a:lstStyle/>
                    <a:p>
                      <a:pPr algn="just"/>
                      <a:r>
                        <a:rPr lang="en-US" sz="1600" kern="100">
                          <a:effectLst/>
                          <a:latin typeface="宋体" panose="02010600030101010101" pitchFamily="2" charset="-122"/>
                          <a:ea typeface="宋体" panose="02010600030101010101" pitchFamily="2" charset="-122"/>
                        </a:rPr>
                        <a:t> </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项目验收</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latin typeface="宋体" panose="02010600030101010101" pitchFamily="2" charset="-122"/>
                          <a:ea typeface="宋体" panose="02010600030101010101" pitchFamily="2" charset="-122"/>
                        </a:rPr>
                        <a:t>验收成果</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latin typeface="宋体" panose="02010600030101010101" pitchFamily="2" charset="-122"/>
                          <a:ea typeface="宋体" panose="02010600030101010101" pitchFamily="2" charset="-122"/>
                        </a:rPr>
                        <a:t>5000</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latin typeface="宋体" panose="02010600030101010101" pitchFamily="2" charset="-122"/>
                          <a:ea typeface="宋体" panose="02010600030101010101" pitchFamily="2" charset="-122"/>
                        </a:rPr>
                        <a:t>奖金</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99769812"/>
                  </a:ext>
                </a:extLst>
              </a:tr>
            </a:tbl>
          </a:graphicData>
        </a:graphic>
      </p:graphicFrame>
    </p:spTree>
    <p:extLst>
      <p:ext uri="{BB962C8B-B14F-4D97-AF65-F5344CB8AC3E}">
        <p14:creationId xmlns:p14="http://schemas.microsoft.com/office/powerpoint/2010/main" val="17510994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 name="组合 1"/>
          <p:cNvGrpSpPr/>
          <p:nvPr/>
        </p:nvGrpSpPr>
        <p:grpSpPr>
          <a:xfrm>
            <a:off x="11639822" y="296059"/>
            <a:ext cx="777433" cy="871310"/>
            <a:chOff x="0" y="0"/>
            <a:chExt cx="777432" cy="871308"/>
          </a:xfrm>
        </p:grpSpPr>
        <p:sp>
          <p:nvSpPr>
            <p:cNvPr id="366" name="直接连接符 2"/>
            <p:cNvSpPr/>
            <p:nvPr/>
          </p:nvSpPr>
          <p:spPr>
            <a:xfrm>
              <a:off x="0" y="0"/>
              <a:ext cx="777433" cy="653713"/>
            </a:xfrm>
            <a:prstGeom prst="line">
              <a:avLst/>
            </a:prstGeom>
            <a:noFill/>
            <a:ln w="38100" cap="flat">
              <a:solidFill>
                <a:srgbClr val="262626"/>
              </a:solidFill>
              <a:prstDash val="solid"/>
              <a:round/>
            </a:ln>
            <a:effectLst/>
          </p:spPr>
          <p:txBody>
            <a:bodyPr wrap="square" lIns="45719" tIns="45719" rIns="45719" bIns="45719" numCol="1" anchor="t">
              <a:noAutofit/>
            </a:bodyPr>
            <a:lstStyle/>
            <a:p>
              <a:endParaRPr/>
            </a:p>
          </p:txBody>
        </p:sp>
        <p:sp>
          <p:nvSpPr>
            <p:cNvPr id="367" name="直接连接符 3"/>
            <p:cNvSpPr/>
            <p:nvPr/>
          </p:nvSpPr>
          <p:spPr>
            <a:xfrm>
              <a:off x="252415" y="544452"/>
              <a:ext cx="388717" cy="326858"/>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369" name="矩形 4"/>
          <p:cNvSpPr txBox="1"/>
          <p:nvPr/>
        </p:nvSpPr>
        <p:spPr>
          <a:xfrm>
            <a:off x="8825684" y="724055"/>
            <a:ext cx="2636297"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pPr>
            <a:r>
              <a:rPr lang="zh-CN" altLang="en-US" dirty="0">
                <a:latin typeface="微软雅黑 Light"/>
                <a:ea typeface="微软雅黑 Light"/>
                <a:cs typeface="微软雅黑 Light"/>
                <a:sym typeface="微软雅黑 Light"/>
              </a:rPr>
              <a:t>项目基本情况</a:t>
            </a:r>
            <a:r>
              <a:rPr lang="en-US" altLang="zh-CN" dirty="0">
                <a:latin typeface="微软雅黑 Light"/>
                <a:ea typeface="微软雅黑 Light"/>
                <a:cs typeface="微软雅黑 Light"/>
                <a:sym typeface="微软雅黑 Light"/>
              </a:rPr>
              <a:t>——</a:t>
            </a:r>
            <a:r>
              <a:rPr lang="zh-CN" altLang="en-US" dirty="0">
                <a:latin typeface="微软雅黑 Light"/>
                <a:ea typeface="微软雅黑 Light"/>
                <a:cs typeface="微软雅黑 Light"/>
                <a:sym typeface="微软雅黑 Light"/>
              </a:rPr>
              <a:t>其他 </a:t>
            </a:r>
            <a:r>
              <a:rPr lang="en-US" altLang="zh-CN" dirty="0">
                <a:solidFill>
                  <a:srgbClr val="C00000"/>
                </a:solidFill>
              </a:rPr>
              <a:t>2</a:t>
            </a:r>
          </a:p>
        </p:txBody>
      </p:sp>
      <p:sp>
        <p:nvSpPr>
          <p:cNvPr id="370" name="左中括号 5"/>
          <p:cNvSpPr/>
          <p:nvPr/>
        </p:nvSpPr>
        <p:spPr>
          <a:xfrm flipH="1">
            <a:off x="11464546" y="610689"/>
            <a:ext cx="72009" cy="5040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grpSp>
        <p:nvGrpSpPr>
          <p:cNvPr id="373" name="组合 8"/>
          <p:cNvGrpSpPr/>
          <p:nvPr/>
        </p:nvGrpSpPr>
        <p:grpSpPr>
          <a:xfrm>
            <a:off x="4078982" y="1916832"/>
            <a:ext cx="3456385" cy="3456385"/>
            <a:chOff x="0" y="0"/>
            <a:chExt cx="3456383" cy="3456383"/>
          </a:xfrm>
        </p:grpSpPr>
        <p:sp>
          <p:nvSpPr>
            <p:cNvPr id="371" name="矩形 6"/>
            <p:cNvSpPr/>
            <p:nvPr/>
          </p:nvSpPr>
          <p:spPr>
            <a:xfrm>
              <a:off x="0" y="0"/>
              <a:ext cx="3456384" cy="3456384"/>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72" name="矩形 7"/>
            <p:cNvSpPr/>
            <p:nvPr/>
          </p:nvSpPr>
          <p:spPr>
            <a:xfrm>
              <a:off x="0" y="0"/>
              <a:ext cx="3456384" cy="3456384"/>
            </a:xfrm>
            <a:prstGeom prst="rect">
              <a:avLst/>
            </a:prstGeom>
            <a:solidFill>
              <a:srgbClr val="262626">
                <a:alpha val="31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374" name="椭圆 9"/>
          <p:cNvSpPr/>
          <p:nvPr/>
        </p:nvSpPr>
        <p:spPr>
          <a:xfrm>
            <a:off x="1414685" y="1340767"/>
            <a:ext cx="4680522" cy="4680522"/>
          </a:xfrm>
          <a:prstGeom prst="ellipse">
            <a:avLst/>
          </a:prstGeom>
          <a:ln w="76200">
            <a:solidFill>
              <a:srgbClr val="FFFFFF"/>
            </a:solidFill>
          </a:ln>
        </p:spPr>
        <p:txBody>
          <a:bodyPr lIns="45719" rIns="45719" anchor="ctr"/>
          <a:lstStyle/>
          <a:p>
            <a:pPr algn="ctr">
              <a:defRPr>
                <a:solidFill>
                  <a:srgbClr val="FFFFFF"/>
                </a:solidFill>
              </a:defRPr>
            </a:pPr>
            <a:endParaRPr/>
          </a:p>
        </p:txBody>
      </p:sp>
      <p:sp>
        <p:nvSpPr>
          <p:cNvPr id="375" name="弧形 10"/>
          <p:cNvSpPr/>
          <p:nvPr/>
        </p:nvSpPr>
        <p:spPr>
          <a:xfrm rot="19892759">
            <a:off x="6330986" y="3241592"/>
            <a:ext cx="1100055" cy="1321369"/>
          </a:xfrm>
          <a:custGeom>
            <a:avLst/>
            <a:gdLst/>
            <a:ahLst/>
            <a:cxnLst>
              <a:cxn ang="0">
                <a:pos x="wd2" y="hd2"/>
              </a:cxn>
              <a:cxn ang="5400000">
                <a:pos x="wd2" y="hd2"/>
              </a:cxn>
              <a:cxn ang="10800000">
                <a:pos x="wd2" y="hd2"/>
              </a:cxn>
              <a:cxn ang="16200000">
                <a:pos x="wd2" y="hd2"/>
              </a:cxn>
            </a:cxnLst>
            <a:rect l="0" t="0" r="r" b="b"/>
            <a:pathLst>
              <a:path w="20760" h="21600" extrusionOk="0">
                <a:moveTo>
                  <a:pt x="0" y="0"/>
                </a:moveTo>
                <a:cubicBezTo>
                  <a:pt x="6214" y="0"/>
                  <a:pt x="11715" y="2169"/>
                  <a:pt x="15735" y="6265"/>
                </a:cubicBezTo>
                <a:cubicBezTo>
                  <a:pt x="19895" y="10502"/>
                  <a:pt x="21600" y="16145"/>
                  <a:pt x="20368" y="21600"/>
                </a:cubicBezTo>
              </a:path>
            </a:pathLst>
          </a:custGeom>
          <a:ln w="76200">
            <a:solidFill>
              <a:srgbClr val="FFFFFF"/>
            </a:solidFill>
          </a:ln>
        </p:spPr>
        <p:txBody>
          <a:bodyPr lIns="45719" rIns="45719" anchor="ctr"/>
          <a:lstStyle/>
          <a:p>
            <a:pPr algn="ctr"/>
            <a:endParaRPr/>
          </a:p>
        </p:txBody>
      </p:sp>
      <p:sp>
        <p:nvSpPr>
          <p:cNvPr id="376" name="TextBox 11"/>
          <p:cNvSpPr txBox="1"/>
          <p:nvPr/>
        </p:nvSpPr>
        <p:spPr>
          <a:xfrm>
            <a:off x="4655046" y="3068959"/>
            <a:ext cx="570307"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6600">
                <a:solidFill>
                  <a:srgbClr val="FFFFFF"/>
                </a:solidFill>
                <a:latin typeface="造字工房尚雅体演示版常规体"/>
                <a:ea typeface="造字工房尚雅体演示版常规体"/>
                <a:cs typeface="造字工房尚雅体演示版常规体"/>
                <a:sym typeface="造字工房尚雅体演示版常规体"/>
              </a:defRPr>
            </a:lvl1pPr>
          </a:lstStyle>
          <a:p>
            <a:r>
              <a:t>1</a:t>
            </a:r>
          </a:p>
        </p:txBody>
      </p:sp>
      <p:sp>
        <p:nvSpPr>
          <p:cNvPr id="377" name="TextBox 12"/>
          <p:cNvSpPr txBox="1"/>
          <p:nvPr/>
        </p:nvSpPr>
        <p:spPr>
          <a:xfrm>
            <a:off x="6527254" y="2361653"/>
            <a:ext cx="485550" cy="916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5400">
                <a:solidFill>
                  <a:srgbClr val="FFFFFF"/>
                </a:solidFill>
                <a:latin typeface="造字工房尚雅体演示版常规体"/>
                <a:ea typeface="造字工房尚雅体演示版常规体"/>
                <a:cs typeface="造字工房尚雅体演示版常规体"/>
                <a:sym typeface="造字工房尚雅体演示版常规体"/>
              </a:defRPr>
            </a:lvl1pPr>
          </a:lstStyle>
          <a:p>
            <a:r>
              <a:t>2</a:t>
            </a:r>
          </a:p>
        </p:txBody>
      </p:sp>
      <p:sp>
        <p:nvSpPr>
          <p:cNvPr id="378" name="TextBox 13"/>
          <p:cNvSpPr txBox="1"/>
          <p:nvPr/>
        </p:nvSpPr>
        <p:spPr>
          <a:xfrm>
            <a:off x="6456010" y="4077072"/>
            <a:ext cx="485551" cy="916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5400">
                <a:solidFill>
                  <a:srgbClr val="FFFFFF"/>
                </a:solidFill>
                <a:latin typeface="造字工房尚雅体演示版常规体"/>
                <a:ea typeface="造字工房尚雅体演示版常规体"/>
                <a:cs typeface="造字工房尚雅体演示版常规体"/>
                <a:sym typeface="造字工房尚雅体演示版常规体"/>
              </a:defRPr>
            </a:lvl1pPr>
          </a:lstStyle>
          <a:p>
            <a:r>
              <a:t>3</a:t>
            </a:r>
          </a:p>
        </p:txBody>
      </p:sp>
      <p:sp>
        <p:nvSpPr>
          <p:cNvPr id="379" name="TextBox 14"/>
          <p:cNvSpPr txBox="1"/>
          <p:nvPr/>
        </p:nvSpPr>
        <p:spPr>
          <a:xfrm>
            <a:off x="1053882" y="1916832"/>
            <a:ext cx="2953093" cy="134838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r>
              <a:rPr lang="zh-CN" altLang="en-US" dirty="0">
                <a:solidFill>
                  <a:schemeClr val="tx1"/>
                </a:solidFill>
              </a:rPr>
              <a:t>开发环境：</a:t>
            </a:r>
            <a:endParaRPr lang="en-US" altLang="zh-CN" dirty="0">
              <a:solidFill>
                <a:schemeClr val="tx1"/>
              </a:solidFill>
            </a:endParaRPr>
          </a:p>
          <a:p>
            <a:r>
              <a:rPr lang="zh-CN" altLang="en-US" dirty="0">
                <a:solidFill>
                  <a:schemeClr val="tx1"/>
                </a:solidFill>
              </a:rPr>
              <a:t>操作系统：</a:t>
            </a:r>
            <a:r>
              <a:rPr lang="en-US" altLang="zh-CN" dirty="0">
                <a:solidFill>
                  <a:schemeClr val="tx1"/>
                </a:solidFill>
              </a:rPr>
              <a:t>Ubuntu</a:t>
            </a:r>
            <a:r>
              <a:rPr lang="zh-CN" altLang="en-US" dirty="0">
                <a:solidFill>
                  <a:schemeClr val="tx1"/>
                </a:solidFill>
              </a:rPr>
              <a:t>系统</a:t>
            </a:r>
            <a:endParaRPr lang="en-US" altLang="zh-CN" dirty="0">
              <a:solidFill>
                <a:schemeClr val="tx1"/>
              </a:solidFill>
            </a:endParaRPr>
          </a:p>
          <a:p>
            <a:r>
              <a:rPr lang="zh-CN" altLang="en-US" dirty="0">
                <a:solidFill>
                  <a:schemeClr val="tx1"/>
                </a:solidFill>
              </a:rPr>
              <a:t>使用框架：</a:t>
            </a:r>
            <a:r>
              <a:rPr lang="en-US" altLang="zh-CN" dirty="0">
                <a:solidFill>
                  <a:schemeClr val="tx1"/>
                </a:solidFill>
              </a:rPr>
              <a:t>Viper</a:t>
            </a:r>
            <a:r>
              <a:rPr lang="zh-CN" altLang="en-US" dirty="0">
                <a:solidFill>
                  <a:schemeClr val="tx1"/>
                </a:solidFill>
              </a:rPr>
              <a:t>、</a:t>
            </a:r>
            <a:r>
              <a:rPr lang="en-US" altLang="zh-CN" dirty="0" err="1">
                <a:solidFill>
                  <a:schemeClr val="tx1"/>
                </a:solidFill>
              </a:rPr>
              <a:t>Pytorch</a:t>
            </a:r>
            <a:endParaRPr lang="en-US" altLang="zh-CN" dirty="0">
              <a:solidFill>
                <a:schemeClr val="tx1"/>
              </a:solidFill>
            </a:endParaRPr>
          </a:p>
          <a:p>
            <a:r>
              <a:rPr lang="zh-CN" altLang="en-US" dirty="0">
                <a:solidFill>
                  <a:schemeClr val="tx1"/>
                </a:solidFill>
              </a:rPr>
              <a:t>使用语言：</a:t>
            </a:r>
            <a:r>
              <a:rPr lang="en-US" altLang="zh-CN" dirty="0">
                <a:solidFill>
                  <a:schemeClr val="tx1"/>
                </a:solidFill>
              </a:rPr>
              <a:t>Python 3.8</a:t>
            </a:r>
            <a:endParaRPr dirty="0">
              <a:solidFill>
                <a:schemeClr val="tx1"/>
              </a:solidFill>
            </a:endParaRPr>
          </a:p>
        </p:txBody>
      </p:sp>
      <p:sp>
        <p:nvSpPr>
          <p:cNvPr id="380" name="直角三角形 16"/>
          <p:cNvSpPr/>
          <p:nvPr/>
        </p:nvSpPr>
        <p:spPr>
          <a:xfrm flipH="1" flipV="1">
            <a:off x="3718941" y="1916832"/>
            <a:ext cx="216025" cy="2160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solidFill>
          <a:ln w="12700">
            <a:miter lim="400000"/>
          </a:ln>
        </p:spPr>
        <p:txBody>
          <a:bodyPr lIns="45719" rIns="45719" anchor="ctr"/>
          <a:lstStyle/>
          <a:p>
            <a:pPr algn="ctr">
              <a:defRPr>
                <a:solidFill>
                  <a:srgbClr val="FFFFFF"/>
                </a:solidFill>
              </a:defRPr>
            </a:pPr>
            <a:endParaRPr/>
          </a:p>
        </p:txBody>
      </p:sp>
      <p:sp>
        <p:nvSpPr>
          <p:cNvPr id="381" name="TextBox 17"/>
          <p:cNvSpPr txBox="1"/>
          <p:nvPr/>
        </p:nvSpPr>
        <p:spPr>
          <a:xfrm>
            <a:off x="7770630" y="1916832"/>
            <a:ext cx="1768399" cy="102521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r>
              <a:rPr lang="zh-CN" altLang="en-US" dirty="0">
                <a:solidFill>
                  <a:schemeClr val="tx1"/>
                </a:solidFill>
              </a:rPr>
              <a:t>项目管理工具：</a:t>
            </a:r>
          </a:p>
          <a:p>
            <a:r>
              <a:rPr lang="en-US" altLang="zh-CN" dirty="0">
                <a:solidFill>
                  <a:schemeClr val="tx1"/>
                </a:solidFill>
              </a:rPr>
              <a:t>Project</a:t>
            </a:r>
          </a:p>
          <a:p>
            <a:r>
              <a:rPr lang="en-US" altLang="zh-CN" dirty="0">
                <a:solidFill>
                  <a:schemeClr val="tx1"/>
                </a:solidFill>
              </a:rPr>
              <a:t>GitHub</a:t>
            </a:r>
          </a:p>
        </p:txBody>
      </p:sp>
      <p:sp>
        <p:nvSpPr>
          <p:cNvPr id="382" name="直角三角形 18"/>
          <p:cNvSpPr/>
          <p:nvPr/>
        </p:nvSpPr>
        <p:spPr>
          <a:xfrm flipV="1">
            <a:off x="7679381" y="1916832"/>
            <a:ext cx="216025" cy="2160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solidFill>
          <a:ln w="12700">
            <a:miter lim="400000"/>
          </a:ln>
        </p:spPr>
        <p:txBody>
          <a:bodyPr lIns="45719" rIns="45719" anchor="ctr"/>
          <a:lstStyle/>
          <a:p>
            <a:pPr algn="ctr">
              <a:defRPr>
                <a:solidFill>
                  <a:srgbClr val="FFFFFF"/>
                </a:solidFill>
              </a:defRPr>
            </a:pPr>
            <a:endParaRPr/>
          </a:p>
        </p:txBody>
      </p:sp>
      <p:sp>
        <p:nvSpPr>
          <p:cNvPr id="383" name="直角三角形 19"/>
          <p:cNvSpPr/>
          <p:nvPr/>
        </p:nvSpPr>
        <p:spPr>
          <a:xfrm>
            <a:off x="7679381" y="5085184"/>
            <a:ext cx="216025" cy="2160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solidFill>
          <a:ln w="12700">
            <a:miter lim="400000"/>
          </a:ln>
        </p:spPr>
        <p:txBody>
          <a:bodyPr lIns="45719" rIns="45719" anchor="ctr"/>
          <a:lstStyle/>
          <a:p>
            <a:pPr algn="ctr">
              <a:defRPr>
                <a:solidFill>
                  <a:srgbClr val="FFFFFF"/>
                </a:solidFill>
              </a:defRPr>
            </a:pPr>
            <a:endParaRPr/>
          </a:p>
        </p:txBody>
      </p:sp>
      <p:sp>
        <p:nvSpPr>
          <p:cNvPr id="384" name="TextBox 20"/>
          <p:cNvSpPr txBox="1"/>
          <p:nvPr/>
        </p:nvSpPr>
        <p:spPr>
          <a:xfrm>
            <a:off x="7751389" y="4149080"/>
            <a:ext cx="2933089" cy="70205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r>
              <a:rPr lang="zh-CN" altLang="en-US" dirty="0"/>
              <a:t>开发模型：</a:t>
            </a:r>
            <a:endParaRPr lang="en-US" altLang="zh-CN" dirty="0"/>
          </a:p>
          <a:p>
            <a:r>
              <a:rPr lang="zh-CN" altLang="en-US" dirty="0"/>
              <a:t>增量开发模型</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Box 2"/>
          <p:cNvSpPr txBox="1"/>
          <p:nvPr/>
        </p:nvSpPr>
        <p:spPr>
          <a:xfrm>
            <a:off x="2649764" y="4137262"/>
            <a:ext cx="1434144"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PART</a:t>
            </a:r>
          </a:p>
        </p:txBody>
      </p:sp>
      <p:sp>
        <p:nvSpPr>
          <p:cNvPr id="406" name="等腰三角形 11"/>
          <p:cNvSpPr/>
          <p:nvPr/>
        </p:nvSpPr>
        <p:spPr>
          <a:xfrm rot="512239">
            <a:off x="3477836" y="3538930"/>
            <a:ext cx="314717" cy="27130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407" name="等腰三角形 12"/>
          <p:cNvSpPr/>
          <p:nvPr/>
        </p:nvSpPr>
        <p:spPr>
          <a:xfrm rot="20371609">
            <a:off x="3995377" y="3751963"/>
            <a:ext cx="157359" cy="135655"/>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408" name="等腰三角形 13"/>
          <p:cNvSpPr/>
          <p:nvPr/>
        </p:nvSpPr>
        <p:spPr>
          <a:xfrm rot="20371609">
            <a:off x="3124426" y="3774406"/>
            <a:ext cx="211766" cy="155968"/>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409" name="等腰三角形 14"/>
          <p:cNvSpPr/>
          <p:nvPr/>
        </p:nvSpPr>
        <p:spPr>
          <a:xfrm rot="3761573">
            <a:off x="2621230" y="3463057"/>
            <a:ext cx="588993" cy="403980"/>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410" name="等腰三角形 15"/>
          <p:cNvSpPr/>
          <p:nvPr/>
        </p:nvSpPr>
        <p:spPr>
          <a:xfrm rot="20371609">
            <a:off x="3987995" y="3447181"/>
            <a:ext cx="211766" cy="155967"/>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411" name="TextBox 16"/>
          <p:cNvSpPr txBox="1"/>
          <p:nvPr/>
        </p:nvSpPr>
        <p:spPr>
          <a:xfrm>
            <a:off x="2958272" y="2074406"/>
            <a:ext cx="782202" cy="1551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9600" b="1">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3</a:t>
            </a:r>
          </a:p>
        </p:txBody>
      </p:sp>
      <p:sp>
        <p:nvSpPr>
          <p:cNvPr id="412" name="TextBox 27"/>
          <p:cNvSpPr txBox="1"/>
          <p:nvPr/>
        </p:nvSpPr>
        <p:spPr>
          <a:xfrm>
            <a:off x="5375126" y="2955654"/>
            <a:ext cx="409342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latin typeface="微软雅黑 Light"/>
                <a:ea typeface="微软雅黑 Light"/>
                <a:cs typeface="微软雅黑 Light"/>
                <a:sym typeface="微软雅黑 Light"/>
              </a:defRPr>
            </a:lvl1pPr>
          </a:lstStyle>
          <a:p>
            <a:r>
              <a:rPr lang="zh-CN" altLang="en-US" dirty="0"/>
              <a:t>项目已取得的进展</a:t>
            </a:r>
            <a:endParaRPr dirty="0"/>
          </a:p>
        </p:txBody>
      </p:sp>
      <p:sp>
        <p:nvSpPr>
          <p:cNvPr id="413" name="直接连接符 32"/>
          <p:cNvSpPr/>
          <p:nvPr/>
        </p:nvSpPr>
        <p:spPr>
          <a:xfrm flipH="1">
            <a:off x="6067126" y="2638181"/>
            <a:ext cx="388717" cy="326857"/>
          </a:xfrm>
          <a:prstGeom prst="line">
            <a:avLst/>
          </a:prstGeom>
          <a:ln w="12700">
            <a:solidFill>
              <a:srgbClr val="262626"/>
            </a:solidFill>
          </a:ln>
        </p:spPr>
        <p:txBody>
          <a:bodyPr lIns="45719" rIns="45719"/>
          <a:lstStyle/>
          <a:p>
            <a:endParaRPr/>
          </a:p>
        </p:txBody>
      </p:sp>
      <p:sp>
        <p:nvSpPr>
          <p:cNvPr id="414" name="直接连接符 33"/>
          <p:cNvSpPr/>
          <p:nvPr/>
        </p:nvSpPr>
        <p:spPr>
          <a:xfrm flipH="1">
            <a:off x="9082926" y="3247396"/>
            <a:ext cx="654558" cy="534335"/>
          </a:xfrm>
          <a:prstGeom prst="line">
            <a:avLst/>
          </a:prstGeom>
          <a:ln w="12700">
            <a:solidFill>
              <a:srgbClr val="C00000"/>
            </a:solidFill>
          </a:ln>
        </p:spPr>
        <p:txBody>
          <a:bodyPr lIns="45719" rIns="45719"/>
          <a:lstStyle/>
          <a:p>
            <a:endParaRPr/>
          </a:p>
        </p:txBody>
      </p:sp>
      <p:sp>
        <p:nvSpPr>
          <p:cNvPr id="415" name="直接连接符 35"/>
          <p:cNvSpPr/>
          <p:nvPr/>
        </p:nvSpPr>
        <p:spPr>
          <a:xfrm flipH="1">
            <a:off x="8803430" y="2638181"/>
            <a:ext cx="388717" cy="326857"/>
          </a:xfrm>
          <a:prstGeom prst="line">
            <a:avLst/>
          </a:prstGeom>
          <a:ln w="38100">
            <a:solidFill>
              <a:srgbClr val="C00000"/>
            </a:solidFill>
          </a:ln>
        </p:spPr>
        <p:txBody>
          <a:bodyPr lIns="45719" rIns="45719"/>
          <a:lstStyle/>
          <a:p>
            <a:endParaRPr/>
          </a:p>
        </p:txBody>
      </p:sp>
      <p:sp>
        <p:nvSpPr>
          <p:cNvPr id="416" name="直接连接符 36"/>
          <p:cNvSpPr/>
          <p:nvPr/>
        </p:nvSpPr>
        <p:spPr>
          <a:xfrm flipH="1">
            <a:off x="6744019" y="3685485"/>
            <a:ext cx="654558" cy="534335"/>
          </a:xfrm>
          <a:prstGeom prst="line">
            <a:avLst/>
          </a:prstGeom>
          <a:ln w="38100">
            <a:solidFill>
              <a:srgbClr val="262626"/>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直接连接符 1"/>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419" name="直接连接符 2"/>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420" name="矩形 3"/>
          <p:cNvSpPr txBox="1"/>
          <p:nvPr/>
        </p:nvSpPr>
        <p:spPr>
          <a:xfrm>
            <a:off x="797872" y="611396"/>
            <a:ext cx="2195471"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3</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项目已取得的进展</a:t>
            </a:r>
            <a:endParaRPr dirty="0">
              <a:solidFill>
                <a:srgbClr val="000000"/>
              </a:solidFill>
              <a:latin typeface="微软雅黑 Light"/>
              <a:ea typeface="微软雅黑 Light"/>
              <a:cs typeface="微软雅黑 Light"/>
              <a:sym typeface="微软雅黑 Light"/>
            </a:endParaRPr>
          </a:p>
        </p:txBody>
      </p:sp>
      <p:sp>
        <p:nvSpPr>
          <p:cNvPr id="421" name="左中括号 4"/>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422" name="Rectangle 80"/>
          <p:cNvSpPr txBox="1"/>
          <p:nvPr/>
        </p:nvSpPr>
        <p:spPr>
          <a:xfrm>
            <a:off x="7702298" y="1480638"/>
            <a:ext cx="580633" cy="437004"/>
          </a:xfrm>
          <a:prstGeom prst="rect">
            <a:avLst/>
          </a:prstGeom>
          <a:ln w="12700">
            <a:miter lim="400000"/>
          </a:ln>
          <a:extLst>
            <a:ext uri="{C572A759-6A51-4108-AA02-DFA0A04FC94B}">
              <ma14:wrappingTextBoxFlag xmlns="" xmlns:ma14="http://schemas.microsoft.com/office/mac/drawingml/2011/main" val="1"/>
            </a:ext>
          </a:extLst>
        </p:spPr>
        <p:txBody>
          <a:bodyPr wrap="none" lIns="109709" tIns="109709" rIns="109709" bIns="109709">
            <a:spAutoFit/>
          </a:bodyPr>
          <a:lstStyle>
            <a:lvl1pPr>
              <a:defRPr sz="1400" b="1">
                <a:solidFill>
                  <a:srgbClr val="262626"/>
                </a:solidFill>
                <a:latin typeface="Open Sans Light"/>
                <a:ea typeface="Open Sans Light"/>
                <a:cs typeface="Open Sans Light"/>
                <a:sym typeface="Open Sans Light"/>
              </a:defRPr>
            </a:lvl1pPr>
          </a:lstStyle>
          <a:p>
            <a:pPr>
              <a:defRPr>
                <a:latin typeface="微软雅黑"/>
                <a:ea typeface="微软雅黑"/>
                <a:cs typeface="微软雅黑"/>
                <a:sym typeface="微软雅黑"/>
              </a:defRPr>
            </a:pPr>
            <a:r>
              <a:rPr lang="zh-CN" altLang="en-US" dirty="0">
                <a:latin typeface="Open Sans Light"/>
                <a:ea typeface="Open Sans Light"/>
                <a:cs typeface="Open Sans Light"/>
                <a:sym typeface="Open Sans Light"/>
              </a:rPr>
              <a:t>会议</a:t>
            </a:r>
            <a:endParaRPr dirty="0">
              <a:latin typeface="Open Sans Light"/>
              <a:ea typeface="Open Sans Light"/>
              <a:cs typeface="Open Sans Light"/>
              <a:sym typeface="Open Sans Light"/>
            </a:endParaRPr>
          </a:p>
        </p:txBody>
      </p:sp>
      <p:sp>
        <p:nvSpPr>
          <p:cNvPr id="423" name="TextBox 10"/>
          <p:cNvSpPr txBox="1"/>
          <p:nvPr/>
        </p:nvSpPr>
        <p:spPr>
          <a:xfrm>
            <a:off x="7716067" y="1750037"/>
            <a:ext cx="3408588" cy="1800776"/>
          </a:xfrm>
          <a:prstGeom prst="rect">
            <a:avLst/>
          </a:prstGeom>
          <a:ln w="12700">
            <a:miter lim="400000"/>
          </a:ln>
          <a:extLst>
            <a:ext uri="{C572A759-6A51-4108-AA02-DFA0A04FC94B}">
              <ma14:wrappingTextBoxFlag xmlns="" xmlns:ma14="http://schemas.microsoft.com/office/mac/drawingml/2011/main" val="1"/>
            </a:ext>
          </a:extLst>
        </p:spPr>
        <p:txBody>
          <a:bodyPr wrap="square" lIns="109709" tIns="109709" rIns="109709" bIns="10970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r>
              <a:rPr lang="zh-CN" altLang="en-US" dirty="0"/>
              <a:t>截至目前，小组已经开展两次会议，开展了以下工作：</a:t>
            </a:r>
            <a:endParaRPr lang="en-US" altLang="zh-CN" dirty="0"/>
          </a:p>
          <a:p>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dirty="0"/>
              <a:t>制定小组计划</a:t>
            </a:r>
            <a:endParaRPr lang="en-US" altLang="zh-CN" dirty="0"/>
          </a:p>
          <a:p>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dirty="0"/>
              <a:t>进行需求分析</a:t>
            </a:r>
            <a:endParaRPr lang="en-US" altLang="zh-CN" dirty="0"/>
          </a:p>
          <a:p>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dirty="0"/>
              <a:t>项目的具体分工及实施</a:t>
            </a:r>
            <a:endParaRPr lang="en-US" altLang="zh-CN" dirty="0"/>
          </a:p>
        </p:txBody>
      </p:sp>
      <p:grpSp>
        <p:nvGrpSpPr>
          <p:cNvPr id="437" name="Group 20"/>
          <p:cNvGrpSpPr/>
          <p:nvPr/>
        </p:nvGrpSpPr>
        <p:grpSpPr>
          <a:xfrm>
            <a:off x="3522622" y="1445580"/>
            <a:ext cx="4223043" cy="4368164"/>
            <a:chOff x="39438" y="0"/>
            <a:chExt cx="4223042" cy="4368163"/>
          </a:xfrm>
        </p:grpSpPr>
        <p:sp>
          <p:nvSpPr>
            <p:cNvPr id="424" name="Straight Connector 3"/>
            <p:cNvSpPr/>
            <p:nvPr/>
          </p:nvSpPr>
          <p:spPr>
            <a:xfrm flipV="1">
              <a:off x="343757" y="412654"/>
              <a:ext cx="3558622" cy="3647480"/>
            </a:xfrm>
            <a:prstGeom prst="line">
              <a:avLst/>
            </a:prstGeom>
            <a:noFill/>
            <a:ln w="25400" cap="flat">
              <a:solidFill>
                <a:srgbClr val="BFBFBF"/>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grpSp>
          <p:nvGrpSpPr>
            <p:cNvPr id="427" name="Group 45"/>
            <p:cNvGrpSpPr/>
            <p:nvPr/>
          </p:nvGrpSpPr>
          <p:grpSpPr>
            <a:xfrm>
              <a:off x="39438" y="3369503"/>
              <a:ext cx="963924" cy="998660"/>
              <a:chOff x="39438" y="37950"/>
              <a:chExt cx="963923" cy="998659"/>
            </a:xfrm>
          </p:grpSpPr>
          <p:sp>
            <p:nvSpPr>
              <p:cNvPr id="425" name="Oval 46"/>
              <p:cNvSpPr/>
              <p:nvPr/>
            </p:nvSpPr>
            <p:spPr>
              <a:xfrm rot="21316915">
                <a:off x="39438" y="37950"/>
                <a:ext cx="963923" cy="998659"/>
              </a:xfrm>
              <a:prstGeom prst="ellipse">
                <a:avLst/>
              </a:prstGeom>
              <a:solidFill>
                <a:srgbClr val="95B3D7">
                  <a:alpha val="30000"/>
                </a:srgbClr>
              </a:solidFill>
              <a:ln w="12700" cap="flat">
                <a:noFill/>
                <a:miter lim="400000"/>
              </a:ln>
              <a:effectLst/>
            </p:spPr>
            <p:txBody>
              <a:bodyPr wrap="square" lIns="45719" tIns="45719" rIns="45719" bIns="45719" numCol="1" anchor="ctr">
                <a:noAutofit/>
              </a:bodyPr>
              <a:lstStyle/>
              <a:p>
                <a:pPr algn="ctr">
                  <a:defRPr sz="1400">
                    <a:solidFill>
                      <a:srgbClr val="FFFFFF"/>
                    </a:solidFill>
                  </a:defRPr>
                </a:pPr>
                <a:endParaRPr/>
              </a:p>
            </p:txBody>
          </p:sp>
          <p:sp>
            <p:nvSpPr>
              <p:cNvPr id="426" name="Oval 47"/>
              <p:cNvSpPr/>
              <p:nvPr/>
            </p:nvSpPr>
            <p:spPr>
              <a:xfrm rot="21316915">
                <a:off x="117326" y="118645"/>
                <a:ext cx="808147" cy="837267"/>
              </a:xfrm>
              <a:prstGeom prst="ellipse">
                <a:avLst/>
              </a:prstGeom>
              <a:solidFill>
                <a:srgbClr val="262626"/>
              </a:solidFill>
              <a:ln w="12700" cap="flat">
                <a:noFill/>
                <a:miter lim="400000"/>
              </a:ln>
              <a:effectLst/>
            </p:spPr>
            <p:txBody>
              <a:bodyPr wrap="square" lIns="45719" tIns="45719" rIns="45719" bIns="45719" numCol="1" anchor="ctr">
                <a:noAutofit/>
              </a:bodyPr>
              <a:lstStyle/>
              <a:p>
                <a:pPr algn="ctr">
                  <a:defRPr sz="1400">
                    <a:solidFill>
                      <a:srgbClr val="FFFFFF"/>
                    </a:solidFill>
                  </a:defRPr>
                </a:pPr>
                <a:endParaRPr dirty="0"/>
              </a:p>
            </p:txBody>
          </p:sp>
        </p:grpSp>
        <p:grpSp>
          <p:nvGrpSpPr>
            <p:cNvPr id="430" name="Group 70"/>
            <p:cNvGrpSpPr/>
            <p:nvPr/>
          </p:nvGrpSpPr>
          <p:grpSpPr>
            <a:xfrm>
              <a:off x="3219681" y="0"/>
              <a:ext cx="1042799" cy="1074560"/>
              <a:chOff x="0" y="0"/>
              <a:chExt cx="1042798" cy="1074559"/>
            </a:xfrm>
          </p:grpSpPr>
          <p:sp>
            <p:nvSpPr>
              <p:cNvPr id="428" name="Oval 71"/>
              <p:cNvSpPr/>
              <p:nvPr/>
            </p:nvSpPr>
            <p:spPr>
              <a:xfrm rot="21316915">
                <a:off x="39438" y="37950"/>
                <a:ext cx="963923" cy="998659"/>
              </a:xfrm>
              <a:prstGeom prst="ellipse">
                <a:avLst/>
              </a:prstGeom>
              <a:solidFill>
                <a:srgbClr val="B3A2C7">
                  <a:alpha val="30000"/>
                </a:srgbClr>
              </a:solidFill>
              <a:ln w="12700" cap="flat">
                <a:noFill/>
                <a:miter lim="400000"/>
              </a:ln>
              <a:effectLst/>
            </p:spPr>
            <p:txBody>
              <a:bodyPr wrap="square" lIns="45719" tIns="45719" rIns="45719" bIns="45719" numCol="1" anchor="ctr">
                <a:noAutofit/>
              </a:bodyPr>
              <a:lstStyle/>
              <a:p>
                <a:pPr algn="ctr">
                  <a:defRPr sz="1400">
                    <a:solidFill>
                      <a:srgbClr val="FFFFFF"/>
                    </a:solidFill>
                  </a:defRPr>
                </a:pPr>
                <a:endParaRPr/>
              </a:p>
            </p:txBody>
          </p:sp>
          <p:sp>
            <p:nvSpPr>
              <p:cNvPr id="429" name="Oval 72"/>
              <p:cNvSpPr/>
              <p:nvPr/>
            </p:nvSpPr>
            <p:spPr>
              <a:xfrm rot="21316915">
                <a:off x="117326" y="118645"/>
                <a:ext cx="808147" cy="837267"/>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sz="1400">
                    <a:solidFill>
                      <a:srgbClr val="FFFFFF"/>
                    </a:solidFill>
                  </a:defRPr>
                </a:pPr>
                <a:endParaRPr/>
              </a:p>
            </p:txBody>
          </p:sp>
        </p:grpSp>
        <p:grpSp>
          <p:nvGrpSpPr>
            <p:cNvPr id="433" name="Group 67"/>
            <p:cNvGrpSpPr/>
            <p:nvPr/>
          </p:nvGrpSpPr>
          <p:grpSpPr>
            <a:xfrm>
              <a:off x="2181477" y="1146624"/>
              <a:ext cx="1042799" cy="1074560"/>
              <a:chOff x="0" y="0"/>
              <a:chExt cx="1042798" cy="1074559"/>
            </a:xfrm>
          </p:grpSpPr>
          <p:sp>
            <p:nvSpPr>
              <p:cNvPr id="431" name="Oval 68"/>
              <p:cNvSpPr/>
              <p:nvPr/>
            </p:nvSpPr>
            <p:spPr>
              <a:xfrm rot="21316915">
                <a:off x="39438" y="37950"/>
                <a:ext cx="963923" cy="998659"/>
              </a:xfrm>
              <a:prstGeom prst="ellipse">
                <a:avLst/>
              </a:prstGeom>
              <a:solidFill>
                <a:srgbClr val="C3D69B">
                  <a:alpha val="30000"/>
                </a:srgbClr>
              </a:solidFill>
              <a:ln w="12700" cap="flat">
                <a:noFill/>
                <a:miter lim="400000"/>
              </a:ln>
              <a:effectLst/>
            </p:spPr>
            <p:txBody>
              <a:bodyPr wrap="square" lIns="45719" tIns="45719" rIns="45719" bIns="45719" numCol="1" anchor="ctr">
                <a:noAutofit/>
              </a:bodyPr>
              <a:lstStyle/>
              <a:p>
                <a:pPr algn="ctr">
                  <a:defRPr sz="1400">
                    <a:solidFill>
                      <a:srgbClr val="FFFFFF"/>
                    </a:solidFill>
                  </a:defRPr>
                </a:pPr>
                <a:endParaRPr/>
              </a:p>
            </p:txBody>
          </p:sp>
          <p:sp>
            <p:nvSpPr>
              <p:cNvPr id="432" name="Oval 69"/>
              <p:cNvSpPr/>
              <p:nvPr/>
            </p:nvSpPr>
            <p:spPr>
              <a:xfrm rot="21316915">
                <a:off x="117326" y="118645"/>
                <a:ext cx="808147" cy="837267"/>
              </a:xfrm>
              <a:prstGeom prst="ellipse">
                <a:avLst/>
              </a:prstGeom>
              <a:solidFill>
                <a:srgbClr val="C00000"/>
              </a:solidFill>
              <a:ln w="12700" cap="flat">
                <a:noFill/>
                <a:miter lim="400000"/>
              </a:ln>
              <a:effectLst/>
            </p:spPr>
            <p:txBody>
              <a:bodyPr wrap="square" lIns="45719" tIns="45719" rIns="45719" bIns="45719" numCol="1" anchor="ctr">
                <a:noAutofit/>
              </a:bodyPr>
              <a:lstStyle/>
              <a:p>
                <a:pPr algn="ctr">
                  <a:defRPr sz="1400">
                    <a:solidFill>
                      <a:srgbClr val="FFFFFF"/>
                    </a:solidFill>
                  </a:defRPr>
                </a:pPr>
                <a:endParaRPr/>
              </a:p>
            </p:txBody>
          </p:sp>
        </p:grpSp>
        <p:grpSp>
          <p:nvGrpSpPr>
            <p:cNvPr id="436" name="Group 64"/>
            <p:cNvGrpSpPr/>
            <p:nvPr/>
          </p:nvGrpSpPr>
          <p:grpSpPr>
            <a:xfrm>
              <a:off x="1072188" y="2239842"/>
              <a:ext cx="1042799" cy="1074560"/>
              <a:chOff x="0" y="0"/>
              <a:chExt cx="1042798" cy="1074559"/>
            </a:xfrm>
          </p:grpSpPr>
          <p:sp>
            <p:nvSpPr>
              <p:cNvPr id="434" name="Oval 65"/>
              <p:cNvSpPr/>
              <p:nvPr/>
            </p:nvSpPr>
            <p:spPr>
              <a:xfrm rot="21316915">
                <a:off x="39438" y="37950"/>
                <a:ext cx="963923" cy="998659"/>
              </a:xfrm>
              <a:prstGeom prst="ellipse">
                <a:avLst/>
              </a:prstGeom>
              <a:solidFill>
                <a:srgbClr val="D99694">
                  <a:alpha val="30000"/>
                </a:srgbClr>
              </a:solidFill>
              <a:ln w="12700" cap="flat">
                <a:noFill/>
                <a:miter lim="400000"/>
              </a:ln>
              <a:effectLst/>
            </p:spPr>
            <p:txBody>
              <a:bodyPr wrap="square" lIns="45719" tIns="45719" rIns="45719" bIns="45719" numCol="1" anchor="ctr">
                <a:noAutofit/>
              </a:bodyPr>
              <a:lstStyle/>
              <a:p>
                <a:pPr algn="ctr">
                  <a:defRPr sz="1400">
                    <a:solidFill>
                      <a:srgbClr val="FFFFFF"/>
                    </a:solidFill>
                  </a:defRPr>
                </a:pPr>
                <a:endParaRPr/>
              </a:p>
            </p:txBody>
          </p:sp>
          <p:sp>
            <p:nvSpPr>
              <p:cNvPr id="435" name="Oval 66"/>
              <p:cNvSpPr/>
              <p:nvPr/>
            </p:nvSpPr>
            <p:spPr>
              <a:xfrm rot="21316915">
                <a:off x="117326" y="118645"/>
                <a:ext cx="808145" cy="837267"/>
              </a:xfrm>
              <a:prstGeom prst="ellipse">
                <a:avLst/>
              </a:prstGeom>
              <a:solidFill>
                <a:schemeClr val="accent2"/>
              </a:solidFill>
              <a:ln w="12700" cap="flat">
                <a:noFill/>
                <a:miter lim="400000"/>
              </a:ln>
              <a:effectLst/>
            </p:spPr>
            <p:txBody>
              <a:bodyPr wrap="square" lIns="45719" tIns="45719" rIns="45719" bIns="45719" numCol="1" anchor="ctr">
                <a:noAutofit/>
              </a:bodyPr>
              <a:lstStyle/>
              <a:p>
                <a:pPr algn="ctr">
                  <a:defRPr sz="1400">
                    <a:solidFill>
                      <a:srgbClr val="FFFFFF"/>
                    </a:solidFill>
                  </a:defRPr>
                </a:pPr>
                <a:endParaRPr/>
              </a:p>
            </p:txBody>
          </p:sp>
        </p:grpSp>
      </p:grpSp>
      <p:sp>
        <p:nvSpPr>
          <p:cNvPr id="438" name="TextBox 40"/>
          <p:cNvSpPr txBox="1"/>
          <p:nvPr/>
        </p:nvSpPr>
        <p:spPr>
          <a:xfrm>
            <a:off x="7051013" y="1753652"/>
            <a:ext cx="583058"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800">
                <a:solidFill>
                  <a:srgbClr val="FFFFFF"/>
                </a:solidFill>
                <a:latin typeface="造字工房尚雅体演示版常规体"/>
                <a:ea typeface="造字工房尚雅体演示版常规体"/>
                <a:cs typeface="造字工房尚雅体演示版常规体"/>
                <a:sym typeface="造字工房尚雅体演示版常规体"/>
              </a:defRPr>
            </a:lvl1pPr>
          </a:lstStyle>
          <a:p>
            <a:r>
              <a:t>1</a:t>
            </a:r>
          </a:p>
        </p:txBody>
      </p:sp>
      <p:sp>
        <p:nvSpPr>
          <p:cNvPr id="439" name="TextBox 41"/>
          <p:cNvSpPr txBox="1"/>
          <p:nvPr/>
        </p:nvSpPr>
        <p:spPr>
          <a:xfrm>
            <a:off x="6035909" y="2905779"/>
            <a:ext cx="583058"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800">
                <a:solidFill>
                  <a:srgbClr val="FFFFFF"/>
                </a:solidFill>
                <a:latin typeface="造字工房尚雅体演示版常规体"/>
                <a:ea typeface="造字工房尚雅体演示版常规体"/>
                <a:cs typeface="造字工房尚雅体演示版常规体"/>
                <a:sym typeface="造字工房尚雅体演示版常规体"/>
              </a:defRPr>
            </a:lvl1pPr>
          </a:lstStyle>
          <a:p>
            <a:r>
              <a:t>2</a:t>
            </a:r>
          </a:p>
        </p:txBody>
      </p:sp>
      <p:sp>
        <p:nvSpPr>
          <p:cNvPr id="440" name="TextBox 42"/>
          <p:cNvSpPr txBox="1"/>
          <p:nvPr/>
        </p:nvSpPr>
        <p:spPr>
          <a:xfrm>
            <a:off x="4890773" y="3985900"/>
            <a:ext cx="583058"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800">
                <a:solidFill>
                  <a:srgbClr val="FFFFFF"/>
                </a:solidFill>
                <a:latin typeface="造字工房尚雅体演示版常规体"/>
                <a:ea typeface="造字工房尚雅体演示版常规体"/>
                <a:cs typeface="造字工房尚雅体演示版常规体"/>
                <a:sym typeface="造字工房尚雅体演示版常规体"/>
              </a:defRPr>
            </a:lvl1pPr>
          </a:lstStyle>
          <a:p>
            <a:r>
              <a:t>3</a:t>
            </a:r>
          </a:p>
        </p:txBody>
      </p:sp>
      <p:sp>
        <p:nvSpPr>
          <p:cNvPr id="441" name="TextBox 43"/>
          <p:cNvSpPr txBox="1"/>
          <p:nvPr/>
        </p:nvSpPr>
        <p:spPr>
          <a:xfrm>
            <a:off x="3807157" y="5066019"/>
            <a:ext cx="291530" cy="523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800">
                <a:solidFill>
                  <a:srgbClr val="FFFFFF"/>
                </a:solidFill>
                <a:latin typeface="造字工房尚雅体演示版常规体"/>
                <a:ea typeface="造字工房尚雅体演示版常规体"/>
                <a:cs typeface="造字工房尚雅体演示版常规体"/>
                <a:sym typeface="造字工房尚雅体演示版常规体"/>
              </a:defRPr>
            </a:lvl1pPr>
          </a:lstStyle>
          <a:p>
            <a:r>
              <a:rPr lang="en-US" altLang="zh-CN" dirty="0"/>
              <a:t>4</a:t>
            </a:r>
            <a:endParaRPr dirty="0"/>
          </a:p>
        </p:txBody>
      </p:sp>
      <p:sp>
        <p:nvSpPr>
          <p:cNvPr id="442" name="Rectangle 80"/>
          <p:cNvSpPr txBox="1"/>
          <p:nvPr/>
        </p:nvSpPr>
        <p:spPr>
          <a:xfrm>
            <a:off x="2508627" y="1486633"/>
            <a:ext cx="939706" cy="437004"/>
          </a:xfrm>
          <a:prstGeom prst="rect">
            <a:avLst/>
          </a:prstGeom>
          <a:ln w="12700">
            <a:miter lim="400000"/>
          </a:ln>
          <a:extLst>
            <a:ext uri="{C572A759-6A51-4108-AA02-DFA0A04FC94B}">
              <ma14:wrappingTextBoxFlag xmlns="" xmlns:ma14="http://schemas.microsoft.com/office/mac/drawingml/2011/main" val="1"/>
            </a:ext>
          </a:extLst>
        </p:spPr>
        <p:txBody>
          <a:bodyPr wrap="none" lIns="109709" tIns="109709" rIns="109709" bIns="109709">
            <a:spAutoFit/>
          </a:bodyPr>
          <a:lstStyle>
            <a:lvl1pPr>
              <a:defRPr sz="1400" b="1">
                <a:solidFill>
                  <a:srgbClr val="262626"/>
                </a:solidFill>
                <a:latin typeface="Open Sans Light"/>
                <a:ea typeface="Open Sans Light"/>
                <a:cs typeface="Open Sans Light"/>
                <a:sym typeface="Open Sans Light"/>
              </a:defRPr>
            </a:lvl1pPr>
          </a:lstStyle>
          <a:p>
            <a:pPr>
              <a:defRPr>
                <a:latin typeface="微软雅黑"/>
                <a:ea typeface="微软雅黑"/>
                <a:cs typeface="微软雅黑"/>
                <a:sym typeface="微软雅黑"/>
              </a:defRPr>
            </a:pPr>
            <a:r>
              <a:rPr lang="zh-CN" altLang="en-US" dirty="0">
                <a:latin typeface="Open Sans Light"/>
                <a:ea typeface="Open Sans Light"/>
                <a:cs typeface="Open Sans Light"/>
                <a:sym typeface="Open Sans Light"/>
              </a:rPr>
              <a:t>环境搭配</a:t>
            </a:r>
            <a:endParaRPr dirty="0">
              <a:latin typeface="Open Sans Light"/>
              <a:ea typeface="Open Sans Light"/>
              <a:cs typeface="Open Sans Light"/>
              <a:sym typeface="Open Sans Light"/>
            </a:endParaRPr>
          </a:p>
        </p:txBody>
      </p:sp>
      <p:sp>
        <p:nvSpPr>
          <p:cNvPr id="443" name="TextBox 45"/>
          <p:cNvSpPr txBox="1"/>
          <p:nvPr/>
        </p:nvSpPr>
        <p:spPr>
          <a:xfrm>
            <a:off x="2522396" y="1756033"/>
            <a:ext cx="3347690" cy="1800776"/>
          </a:xfrm>
          <a:prstGeom prst="rect">
            <a:avLst/>
          </a:prstGeom>
          <a:ln w="12700">
            <a:miter lim="400000"/>
          </a:ln>
          <a:extLst>
            <a:ext uri="{C572A759-6A51-4108-AA02-DFA0A04FC94B}">
              <ma14:wrappingTextBoxFlag xmlns="" xmlns:ma14="http://schemas.microsoft.com/office/mac/drawingml/2011/main" val="1"/>
            </a:ext>
          </a:extLst>
        </p:spPr>
        <p:txBody>
          <a:bodyPr lIns="109709" tIns="109709" rIns="109709" bIns="10970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r>
              <a:rPr lang="zh-CN" altLang="en-US" dirty="0"/>
              <a:t>截至目前，小组成员已经成功安装</a:t>
            </a:r>
            <a:r>
              <a:rPr lang="en-US" altLang="zh-CN" dirty="0"/>
              <a:t>Ubuntu</a:t>
            </a:r>
            <a:r>
              <a:rPr lang="zh-CN" altLang="en-US" dirty="0"/>
              <a:t>，并在</a:t>
            </a:r>
            <a:r>
              <a:rPr lang="en-US" altLang="zh-CN" dirty="0"/>
              <a:t>Ubuntu</a:t>
            </a:r>
            <a:r>
              <a:rPr lang="zh-CN" altLang="en-US" dirty="0"/>
              <a:t>上安装</a:t>
            </a:r>
            <a:r>
              <a:rPr lang="en-US" altLang="zh-CN" dirty="0"/>
              <a:t>Viper</a:t>
            </a:r>
            <a:r>
              <a:rPr lang="zh-CN" altLang="en-US" dirty="0"/>
              <a:t>、</a:t>
            </a:r>
            <a:r>
              <a:rPr lang="en-US" altLang="zh-CN" dirty="0"/>
              <a:t>Viper-Web</a:t>
            </a:r>
            <a:r>
              <a:rPr lang="zh-CN" altLang="en-US" dirty="0"/>
              <a:t>以及</a:t>
            </a:r>
            <a:r>
              <a:rPr lang="en-US" altLang="zh-CN" dirty="0"/>
              <a:t>Viper-modules</a:t>
            </a:r>
            <a:r>
              <a:rPr lang="zh-CN" altLang="en-US" dirty="0"/>
              <a:t>，并配置了</a:t>
            </a:r>
            <a:r>
              <a:rPr lang="en-US" altLang="zh-CN" dirty="0"/>
              <a:t>python</a:t>
            </a:r>
            <a:r>
              <a:rPr lang="zh-CN" altLang="en-US" dirty="0"/>
              <a:t>开发所需要的相关环境</a:t>
            </a:r>
            <a:endParaRPr dirty="0"/>
          </a:p>
        </p:txBody>
      </p:sp>
      <p:sp>
        <p:nvSpPr>
          <p:cNvPr id="444" name="Rectangle 80"/>
          <p:cNvSpPr txBox="1"/>
          <p:nvPr/>
        </p:nvSpPr>
        <p:spPr>
          <a:xfrm>
            <a:off x="1664134" y="5089212"/>
            <a:ext cx="1298779" cy="437004"/>
          </a:xfrm>
          <a:prstGeom prst="rect">
            <a:avLst/>
          </a:prstGeom>
          <a:ln w="12700">
            <a:miter lim="400000"/>
          </a:ln>
          <a:extLst>
            <a:ext uri="{C572A759-6A51-4108-AA02-DFA0A04FC94B}">
              <ma14:wrappingTextBoxFlag xmlns="" xmlns:ma14="http://schemas.microsoft.com/office/mac/drawingml/2011/main" val="1"/>
            </a:ext>
          </a:extLst>
        </p:spPr>
        <p:txBody>
          <a:bodyPr wrap="none" lIns="109709" tIns="109709" rIns="109709" bIns="109709">
            <a:spAutoFit/>
          </a:bodyPr>
          <a:lstStyle>
            <a:lvl1pPr>
              <a:defRPr sz="1400" b="1">
                <a:solidFill>
                  <a:srgbClr val="262626"/>
                </a:solidFill>
                <a:latin typeface="Open Sans Light"/>
                <a:ea typeface="Open Sans Light"/>
                <a:cs typeface="Open Sans Light"/>
                <a:sym typeface="Open Sans Light"/>
              </a:defRPr>
            </a:lvl1pPr>
          </a:lstStyle>
          <a:p>
            <a:pPr>
              <a:defRPr>
                <a:latin typeface="微软雅黑"/>
                <a:ea typeface="微软雅黑"/>
                <a:cs typeface="微软雅黑"/>
                <a:sym typeface="微软雅黑"/>
              </a:defRPr>
            </a:pPr>
            <a:r>
              <a:rPr lang="zh-CN" altLang="en-US" dirty="0">
                <a:latin typeface="Open Sans Light"/>
                <a:ea typeface="Open Sans Light"/>
                <a:cs typeface="Open Sans Light"/>
                <a:sym typeface="Open Sans Light"/>
              </a:rPr>
              <a:t>数据格式转换</a:t>
            </a:r>
            <a:endParaRPr dirty="0">
              <a:latin typeface="Open Sans Light"/>
              <a:ea typeface="Open Sans Light"/>
              <a:cs typeface="Open Sans Light"/>
              <a:sym typeface="Open Sans Light"/>
            </a:endParaRPr>
          </a:p>
        </p:txBody>
      </p:sp>
      <p:sp>
        <p:nvSpPr>
          <p:cNvPr id="445" name="TextBox 47"/>
          <p:cNvSpPr txBox="1"/>
          <p:nvPr/>
        </p:nvSpPr>
        <p:spPr>
          <a:xfrm>
            <a:off x="762638" y="4074847"/>
            <a:ext cx="2924663" cy="1154445"/>
          </a:xfrm>
          <a:prstGeom prst="rect">
            <a:avLst/>
          </a:prstGeom>
          <a:ln w="12700">
            <a:miter lim="400000"/>
          </a:ln>
          <a:extLst>
            <a:ext uri="{C572A759-6A51-4108-AA02-DFA0A04FC94B}">
              <ma14:wrappingTextBoxFlag xmlns="" xmlns:ma14="http://schemas.microsoft.com/office/mac/drawingml/2011/main" val="1"/>
            </a:ext>
          </a:extLst>
        </p:spPr>
        <p:txBody>
          <a:bodyPr lIns="109709" tIns="109709" rIns="109709" bIns="10970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r>
              <a:rPr lang="zh-CN" altLang="en-US" dirty="0"/>
              <a:t>截至目前，本小组已经能够将二进制格式的数据转换为灰度图</a:t>
            </a:r>
            <a:endParaRPr dirty="0"/>
          </a:p>
        </p:txBody>
      </p:sp>
      <p:sp>
        <p:nvSpPr>
          <p:cNvPr id="446" name="Rectangle 80"/>
          <p:cNvSpPr txBox="1"/>
          <p:nvPr/>
        </p:nvSpPr>
        <p:spPr>
          <a:xfrm>
            <a:off x="5519142" y="4221088"/>
            <a:ext cx="1002224" cy="437004"/>
          </a:xfrm>
          <a:prstGeom prst="rect">
            <a:avLst/>
          </a:prstGeom>
          <a:ln w="12700">
            <a:miter lim="400000"/>
          </a:ln>
          <a:extLst>
            <a:ext uri="{C572A759-6A51-4108-AA02-DFA0A04FC94B}">
              <ma14:wrappingTextBoxFlag xmlns="" xmlns:ma14="http://schemas.microsoft.com/office/mac/drawingml/2011/main" val="1"/>
            </a:ext>
          </a:extLst>
        </p:spPr>
        <p:txBody>
          <a:bodyPr wrap="none" lIns="109709" tIns="109709" rIns="109709" bIns="109709">
            <a:spAutoFit/>
          </a:bodyPr>
          <a:lstStyle>
            <a:lvl1pPr>
              <a:defRPr sz="1400" b="1">
                <a:solidFill>
                  <a:srgbClr val="262626"/>
                </a:solidFill>
                <a:latin typeface="Open Sans Light"/>
                <a:ea typeface="Open Sans Light"/>
                <a:cs typeface="Open Sans Light"/>
                <a:sym typeface="Open Sans Light"/>
              </a:defRPr>
            </a:lvl1pPr>
          </a:lstStyle>
          <a:p>
            <a:pPr>
              <a:defRPr>
                <a:latin typeface="微软雅黑"/>
                <a:ea typeface="微软雅黑"/>
                <a:cs typeface="微软雅黑"/>
                <a:sym typeface="微软雅黑"/>
              </a:defRPr>
            </a:pPr>
            <a:r>
              <a:rPr lang="en-US" altLang="zh-CN" dirty="0">
                <a:latin typeface="Open Sans Light"/>
                <a:ea typeface="Open Sans Light"/>
                <a:cs typeface="Open Sans Light"/>
                <a:sym typeface="Open Sans Light"/>
              </a:rPr>
              <a:t>Viper</a:t>
            </a:r>
            <a:r>
              <a:rPr lang="zh-CN" altLang="en-US" dirty="0">
                <a:latin typeface="Open Sans Light"/>
                <a:ea typeface="Open Sans Light"/>
                <a:cs typeface="Open Sans Light"/>
                <a:sym typeface="Open Sans Light"/>
              </a:rPr>
              <a:t>框架</a:t>
            </a:r>
            <a:endParaRPr dirty="0">
              <a:latin typeface="Open Sans Light"/>
              <a:ea typeface="Open Sans Light"/>
              <a:cs typeface="Open Sans Light"/>
              <a:sym typeface="Open Sans Light"/>
            </a:endParaRPr>
          </a:p>
        </p:txBody>
      </p:sp>
      <p:sp>
        <p:nvSpPr>
          <p:cNvPr id="447" name="TextBox 49"/>
          <p:cNvSpPr txBox="1"/>
          <p:nvPr/>
        </p:nvSpPr>
        <p:spPr>
          <a:xfrm>
            <a:off x="5532911" y="4490487"/>
            <a:ext cx="3347690" cy="1477610"/>
          </a:xfrm>
          <a:prstGeom prst="rect">
            <a:avLst/>
          </a:prstGeom>
          <a:ln w="12700">
            <a:miter lim="400000"/>
          </a:ln>
          <a:extLst>
            <a:ext uri="{C572A759-6A51-4108-AA02-DFA0A04FC94B}">
              <ma14:wrappingTextBoxFlag xmlns="" xmlns:ma14="http://schemas.microsoft.com/office/mac/drawingml/2011/main" val="1"/>
            </a:ext>
          </a:extLst>
        </p:spPr>
        <p:txBody>
          <a:bodyPr lIns="109709" tIns="109709" rIns="109709" bIns="10970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r>
              <a:rPr lang="zh-CN" altLang="en-US" dirty="0"/>
              <a:t>截至目前，小组已经能够将自己编写的</a:t>
            </a:r>
            <a:r>
              <a:rPr lang="en-US" altLang="zh-CN" dirty="0"/>
              <a:t>python</a:t>
            </a:r>
            <a:r>
              <a:rPr lang="zh-CN" altLang="en-US" dirty="0"/>
              <a:t>代码作为模块写入</a:t>
            </a:r>
            <a:r>
              <a:rPr lang="en-US" altLang="zh-CN" dirty="0"/>
              <a:t>Viper</a:t>
            </a:r>
            <a:r>
              <a:rPr lang="zh-CN" altLang="en-US" dirty="0"/>
              <a:t>，并能在</a:t>
            </a:r>
            <a:r>
              <a:rPr lang="en-US" altLang="zh-CN" dirty="0"/>
              <a:t>Viper</a:t>
            </a:r>
            <a:r>
              <a:rPr lang="zh-CN" altLang="en-US" dirty="0"/>
              <a:t>内通过命令行调用相关函数。</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直接连接符 1"/>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419" name="直接连接符 2"/>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420" name="矩形 3"/>
          <p:cNvSpPr txBox="1"/>
          <p:nvPr/>
        </p:nvSpPr>
        <p:spPr>
          <a:xfrm>
            <a:off x="797872" y="611396"/>
            <a:ext cx="2195471"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3</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项目已取得的进展</a:t>
            </a:r>
            <a:endParaRPr dirty="0">
              <a:solidFill>
                <a:srgbClr val="000000"/>
              </a:solidFill>
              <a:latin typeface="微软雅黑 Light"/>
              <a:ea typeface="微软雅黑 Light"/>
              <a:cs typeface="微软雅黑 Light"/>
              <a:sym typeface="微软雅黑 Light"/>
            </a:endParaRPr>
          </a:p>
        </p:txBody>
      </p:sp>
      <p:sp>
        <p:nvSpPr>
          <p:cNvPr id="421" name="左中括号 4"/>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32" name="矩形 9">
            <a:extLst>
              <a:ext uri="{FF2B5EF4-FFF2-40B4-BE49-F238E27FC236}">
                <a16:creationId xmlns:a16="http://schemas.microsoft.com/office/drawing/2014/main" id="{02D92010-46D7-4C6B-9A8D-155046D5A818}"/>
              </a:ext>
            </a:extLst>
          </p:cNvPr>
          <p:cNvSpPr/>
          <p:nvPr/>
        </p:nvSpPr>
        <p:spPr>
          <a:xfrm>
            <a:off x="1853927" y="2335034"/>
            <a:ext cx="5357269" cy="2837515"/>
          </a:xfrm>
          <a:prstGeom prst="rect">
            <a:avLst/>
          </a:prstGeom>
          <a:solidFill>
            <a:srgbClr val="C00000">
              <a:alpha val="61000"/>
            </a:srgbClr>
          </a:solidFill>
          <a:ln w="12700">
            <a:miter lim="400000"/>
          </a:ln>
        </p:spPr>
        <p:txBody>
          <a:bodyPr lIns="45719" rIns="45719" anchor="ctr"/>
          <a:lstStyle/>
          <a:p>
            <a:pPr algn="ctr">
              <a:defRPr>
                <a:solidFill>
                  <a:srgbClr val="FFFFFF"/>
                </a:solidFill>
              </a:defRPr>
            </a:pPr>
            <a:endParaRPr/>
          </a:p>
        </p:txBody>
      </p:sp>
      <p:sp>
        <p:nvSpPr>
          <p:cNvPr id="33" name="TextBox 14">
            <a:extLst>
              <a:ext uri="{FF2B5EF4-FFF2-40B4-BE49-F238E27FC236}">
                <a16:creationId xmlns:a16="http://schemas.microsoft.com/office/drawing/2014/main" id="{7E496D38-1678-47B8-923B-E8F0A391244F}"/>
              </a:ext>
            </a:extLst>
          </p:cNvPr>
          <p:cNvSpPr txBox="1"/>
          <p:nvPr/>
        </p:nvSpPr>
        <p:spPr>
          <a:xfrm>
            <a:off x="2718206" y="3298023"/>
            <a:ext cx="3692119" cy="102521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FFFFFF"/>
                </a:solidFill>
                <a:latin typeface="微软雅黑 Light"/>
                <a:ea typeface="微软雅黑 Light"/>
                <a:cs typeface="微软雅黑 Light"/>
                <a:sym typeface="微软雅黑 Light"/>
              </a:defRPr>
            </a:lvl1pPr>
          </a:lstStyle>
          <a:p>
            <a:r>
              <a:rPr lang="zh-CN" altLang="en-US" dirty="0"/>
              <a:t>将自己编写的</a:t>
            </a:r>
            <a:r>
              <a:rPr lang="en-US" altLang="zh-CN" dirty="0"/>
              <a:t>python</a:t>
            </a:r>
            <a:r>
              <a:rPr lang="zh-CN" altLang="en-US" dirty="0"/>
              <a:t>代码作为模块写入</a:t>
            </a:r>
            <a:r>
              <a:rPr lang="en-US" altLang="zh-CN" dirty="0"/>
              <a:t>Viper</a:t>
            </a:r>
            <a:r>
              <a:rPr lang="zh-CN" altLang="en-US" dirty="0"/>
              <a:t>，并能在</a:t>
            </a:r>
            <a:r>
              <a:rPr lang="en-US" altLang="zh-CN" dirty="0"/>
              <a:t>Viper</a:t>
            </a:r>
            <a:r>
              <a:rPr lang="zh-CN" altLang="en-US" dirty="0"/>
              <a:t>内通过命令行调用相关函数。</a:t>
            </a:r>
            <a:endParaRPr dirty="0"/>
          </a:p>
        </p:txBody>
      </p:sp>
      <p:sp>
        <p:nvSpPr>
          <p:cNvPr id="34" name="文本框 11">
            <a:extLst>
              <a:ext uri="{FF2B5EF4-FFF2-40B4-BE49-F238E27FC236}">
                <a16:creationId xmlns:a16="http://schemas.microsoft.com/office/drawing/2014/main" id="{106CBFAC-0DB2-42B3-B0E9-8ADE5BE3DB74}"/>
              </a:ext>
            </a:extLst>
          </p:cNvPr>
          <p:cNvSpPr txBox="1"/>
          <p:nvPr/>
        </p:nvSpPr>
        <p:spPr>
          <a:xfrm>
            <a:off x="2718021" y="2892698"/>
            <a:ext cx="1549179" cy="36933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solidFill>
                  <a:srgbClr val="FFFFFF"/>
                </a:solidFill>
                <a:latin typeface="微软雅黑 Light"/>
                <a:ea typeface="微软雅黑 Light"/>
                <a:cs typeface="微软雅黑 Light"/>
                <a:sym typeface="微软雅黑 Light"/>
              </a:defRPr>
            </a:lvl1pPr>
          </a:lstStyle>
          <a:p>
            <a:pPr>
              <a:defRPr>
                <a:latin typeface="Arial"/>
                <a:ea typeface="Arial"/>
                <a:cs typeface="Arial"/>
                <a:sym typeface="Arial"/>
              </a:defRPr>
            </a:pPr>
            <a:r>
              <a:rPr lang="en-US" altLang="zh-CN" dirty="0">
                <a:latin typeface="Open Sans Light"/>
                <a:ea typeface="Open Sans Light"/>
                <a:cs typeface="Open Sans Light"/>
                <a:sym typeface="Open Sans Light"/>
              </a:rPr>
              <a:t>Viper</a:t>
            </a:r>
            <a:r>
              <a:rPr lang="zh-CN" altLang="en-US" dirty="0">
                <a:latin typeface="Open Sans Light"/>
                <a:ea typeface="Open Sans Light"/>
                <a:cs typeface="Open Sans Light"/>
                <a:sym typeface="Open Sans Light"/>
              </a:rPr>
              <a:t>框架 </a:t>
            </a:r>
          </a:p>
        </p:txBody>
      </p:sp>
      <p:pic>
        <p:nvPicPr>
          <p:cNvPr id="3" name="图片 2">
            <a:extLst>
              <a:ext uri="{FF2B5EF4-FFF2-40B4-BE49-F238E27FC236}">
                <a16:creationId xmlns:a16="http://schemas.microsoft.com/office/drawing/2014/main" id="{B7F5B2BE-BD78-4A87-BB39-65BAFFFBD2F5}"/>
              </a:ext>
            </a:extLst>
          </p:cNvPr>
          <p:cNvPicPr>
            <a:picLocks noChangeAspect="1"/>
          </p:cNvPicPr>
          <p:nvPr/>
        </p:nvPicPr>
        <p:blipFill>
          <a:blip r:embed="rId2"/>
          <a:stretch>
            <a:fillRect/>
          </a:stretch>
        </p:blipFill>
        <p:spPr>
          <a:xfrm>
            <a:off x="6682102" y="1571150"/>
            <a:ext cx="4519298" cy="3935821"/>
          </a:xfrm>
          <a:prstGeom prst="rect">
            <a:avLst/>
          </a:prstGeom>
        </p:spPr>
      </p:pic>
    </p:spTree>
    <p:extLst>
      <p:ext uri="{BB962C8B-B14F-4D97-AF65-F5344CB8AC3E}">
        <p14:creationId xmlns:p14="http://schemas.microsoft.com/office/powerpoint/2010/main" val="19748280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直接连接符 1"/>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419" name="直接连接符 2"/>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420" name="矩形 3"/>
          <p:cNvSpPr txBox="1"/>
          <p:nvPr/>
        </p:nvSpPr>
        <p:spPr>
          <a:xfrm>
            <a:off x="797872" y="611396"/>
            <a:ext cx="2195471"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3</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项目已取得的进展</a:t>
            </a:r>
            <a:endParaRPr dirty="0">
              <a:solidFill>
                <a:srgbClr val="000000"/>
              </a:solidFill>
              <a:latin typeface="微软雅黑 Light"/>
              <a:ea typeface="微软雅黑 Light"/>
              <a:cs typeface="微软雅黑 Light"/>
              <a:sym typeface="微软雅黑 Light"/>
            </a:endParaRPr>
          </a:p>
        </p:txBody>
      </p:sp>
      <p:sp>
        <p:nvSpPr>
          <p:cNvPr id="421" name="左中括号 4"/>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32" name="矩形 9">
            <a:extLst>
              <a:ext uri="{FF2B5EF4-FFF2-40B4-BE49-F238E27FC236}">
                <a16:creationId xmlns:a16="http://schemas.microsoft.com/office/drawing/2014/main" id="{02D92010-46D7-4C6B-9A8D-155046D5A818}"/>
              </a:ext>
            </a:extLst>
          </p:cNvPr>
          <p:cNvSpPr/>
          <p:nvPr/>
        </p:nvSpPr>
        <p:spPr>
          <a:xfrm>
            <a:off x="5159102" y="2392184"/>
            <a:ext cx="5357269" cy="2837515"/>
          </a:xfrm>
          <a:prstGeom prst="rect">
            <a:avLst/>
          </a:prstGeom>
          <a:solidFill>
            <a:srgbClr val="C00000">
              <a:alpha val="61000"/>
            </a:srgbClr>
          </a:solidFill>
          <a:ln w="12700">
            <a:miter lim="400000"/>
          </a:ln>
        </p:spPr>
        <p:txBody>
          <a:bodyPr lIns="45719" rIns="45719" anchor="ctr"/>
          <a:lstStyle/>
          <a:p>
            <a:pPr algn="ctr">
              <a:defRPr>
                <a:solidFill>
                  <a:srgbClr val="FFFFFF"/>
                </a:solidFill>
              </a:defRPr>
            </a:pPr>
            <a:endParaRPr/>
          </a:p>
        </p:txBody>
      </p:sp>
      <p:sp>
        <p:nvSpPr>
          <p:cNvPr id="33" name="TextBox 14">
            <a:extLst>
              <a:ext uri="{FF2B5EF4-FFF2-40B4-BE49-F238E27FC236}">
                <a16:creationId xmlns:a16="http://schemas.microsoft.com/office/drawing/2014/main" id="{7E496D38-1678-47B8-923B-E8F0A391244F}"/>
              </a:ext>
            </a:extLst>
          </p:cNvPr>
          <p:cNvSpPr txBox="1"/>
          <p:nvPr/>
        </p:nvSpPr>
        <p:spPr>
          <a:xfrm>
            <a:off x="6023381" y="3355173"/>
            <a:ext cx="4177600" cy="37888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150000"/>
              </a:lnSpc>
              <a:defRPr sz="1400" spc="300">
                <a:solidFill>
                  <a:srgbClr val="FFFFFF"/>
                </a:solidFill>
                <a:latin typeface="微软雅黑 Light"/>
                <a:ea typeface="微软雅黑 Light"/>
                <a:cs typeface="微软雅黑 Light"/>
                <a:sym typeface="微软雅黑 Light"/>
              </a:defRPr>
            </a:lvl1pPr>
          </a:lstStyle>
          <a:p>
            <a:r>
              <a:rPr lang="zh-CN" altLang="en-US" dirty="0"/>
              <a:t>成功将二进制格式的数据转换为灰度图</a:t>
            </a:r>
            <a:endParaRPr dirty="0"/>
          </a:p>
        </p:txBody>
      </p:sp>
      <p:sp>
        <p:nvSpPr>
          <p:cNvPr id="34" name="文本框 11">
            <a:extLst>
              <a:ext uri="{FF2B5EF4-FFF2-40B4-BE49-F238E27FC236}">
                <a16:creationId xmlns:a16="http://schemas.microsoft.com/office/drawing/2014/main" id="{106CBFAC-0DB2-42B3-B0E9-8ADE5BE3DB74}"/>
              </a:ext>
            </a:extLst>
          </p:cNvPr>
          <p:cNvSpPr txBox="1"/>
          <p:nvPr/>
        </p:nvSpPr>
        <p:spPr>
          <a:xfrm>
            <a:off x="6023196" y="2949848"/>
            <a:ext cx="1549179" cy="36933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solidFill>
                  <a:srgbClr val="FFFFFF"/>
                </a:solidFill>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Open Sans Light"/>
                <a:ea typeface="Open Sans Light"/>
                <a:cs typeface="Open Sans Light"/>
                <a:sym typeface="Open Sans Light"/>
              </a:rPr>
              <a:t>数据格式转换</a:t>
            </a:r>
          </a:p>
        </p:txBody>
      </p:sp>
      <p:pic>
        <p:nvPicPr>
          <p:cNvPr id="35" name="图片 34">
            <a:extLst>
              <a:ext uri="{FF2B5EF4-FFF2-40B4-BE49-F238E27FC236}">
                <a16:creationId xmlns:a16="http://schemas.microsoft.com/office/drawing/2014/main" id="{4A287EFE-B095-44BC-8F30-A430F577065C}"/>
              </a:ext>
            </a:extLst>
          </p:cNvPr>
          <p:cNvPicPr>
            <a:picLocks noChangeAspect="1"/>
          </p:cNvPicPr>
          <p:nvPr/>
        </p:nvPicPr>
        <p:blipFill>
          <a:blip r:embed="rId2"/>
          <a:stretch>
            <a:fillRect/>
          </a:stretch>
        </p:blipFill>
        <p:spPr>
          <a:xfrm>
            <a:off x="1464145" y="1803942"/>
            <a:ext cx="3802710" cy="3795089"/>
          </a:xfrm>
          <a:prstGeom prst="rect">
            <a:avLst/>
          </a:prstGeom>
        </p:spPr>
      </p:pic>
    </p:spTree>
    <p:extLst>
      <p:ext uri="{BB962C8B-B14F-4D97-AF65-F5344CB8AC3E}">
        <p14:creationId xmlns:p14="http://schemas.microsoft.com/office/powerpoint/2010/main" val="21999794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Box 2"/>
          <p:cNvSpPr txBox="1"/>
          <p:nvPr/>
        </p:nvSpPr>
        <p:spPr>
          <a:xfrm>
            <a:off x="2649764" y="4137262"/>
            <a:ext cx="1434144" cy="637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PART</a:t>
            </a:r>
          </a:p>
        </p:txBody>
      </p:sp>
      <p:sp>
        <p:nvSpPr>
          <p:cNvPr id="279" name="等腰三角形 11"/>
          <p:cNvSpPr/>
          <p:nvPr/>
        </p:nvSpPr>
        <p:spPr>
          <a:xfrm rot="512239">
            <a:off x="3477836" y="3538930"/>
            <a:ext cx="314717" cy="27130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80" name="等腰三角形 12"/>
          <p:cNvSpPr/>
          <p:nvPr/>
        </p:nvSpPr>
        <p:spPr>
          <a:xfrm rot="20371609">
            <a:off x="3995377" y="3751963"/>
            <a:ext cx="157359" cy="135655"/>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281" name="等腰三角形 13"/>
          <p:cNvSpPr/>
          <p:nvPr/>
        </p:nvSpPr>
        <p:spPr>
          <a:xfrm rot="20371609">
            <a:off x="3124426" y="3774406"/>
            <a:ext cx="211766" cy="155968"/>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282" name="等腰三角形 14"/>
          <p:cNvSpPr/>
          <p:nvPr/>
        </p:nvSpPr>
        <p:spPr>
          <a:xfrm rot="3761573">
            <a:off x="2621230" y="3463057"/>
            <a:ext cx="588993" cy="403980"/>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283" name="等腰三角形 15"/>
          <p:cNvSpPr/>
          <p:nvPr/>
        </p:nvSpPr>
        <p:spPr>
          <a:xfrm rot="20371609">
            <a:off x="3987995" y="3447181"/>
            <a:ext cx="211766" cy="155967"/>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284" name="TextBox 16"/>
          <p:cNvSpPr txBox="1"/>
          <p:nvPr/>
        </p:nvSpPr>
        <p:spPr>
          <a:xfrm>
            <a:off x="2958272" y="2074406"/>
            <a:ext cx="782202" cy="1551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9600" b="1">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1</a:t>
            </a:r>
          </a:p>
        </p:txBody>
      </p:sp>
      <p:sp>
        <p:nvSpPr>
          <p:cNvPr id="285" name="TextBox 27"/>
          <p:cNvSpPr txBox="1"/>
          <p:nvPr/>
        </p:nvSpPr>
        <p:spPr>
          <a:xfrm>
            <a:off x="6210414" y="2906291"/>
            <a:ext cx="259301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spc="300">
                <a:latin typeface="微软雅黑 Light"/>
                <a:ea typeface="微软雅黑 Light"/>
                <a:cs typeface="微软雅黑 Light"/>
                <a:sym typeface="微软雅黑 Light"/>
              </a:defRPr>
            </a:lvl1pPr>
          </a:lstStyle>
          <a:p>
            <a:r>
              <a:rPr lang="zh-CN" altLang="en-US" dirty="0"/>
              <a:t>项目组情况</a:t>
            </a:r>
            <a:endParaRPr dirty="0"/>
          </a:p>
        </p:txBody>
      </p:sp>
      <p:sp>
        <p:nvSpPr>
          <p:cNvPr id="286" name="直接连接符 32"/>
          <p:cNvSpPr/>
          <p:nvPr/>
        </p:nvSpPr>
        <p:spPr>
          <a:xfrm flipH="1">
            <a:off x="6067126" y="2638181"/>
            <a:ext cx="388717" cy="326857"/>
          </a:xfrm>
          <a:prstGeom prst="line">
            <a:avLst/>
          </a:prstGeom>
          <a:ln w="12700">
            <a:solidFill>
              <a:srgbClr val="262626"/>
            </a:solidFill>
          </a:ln>
        </p:spPr>
        <p:txBody>
          <a:bodyPr lIns="45719" rIns="45719"/>
          <a:lstStyle/>
          <a:p>
            <a:endParaRPr/>
          </a:p>
        </p:txBody>
      </p:sp>
      <p:sp>
        <p:nvSpPr>
          <p:cNvPr id="287" name="直接连接符 33"/>
          <p:cNvSpPr/>
          <p:nvPr/>
        </p:nvSpPr>
        <p:spPr>
          <a:xfrm flipH="1">
            <a:off x="9045935" y="3552622"/>
            <a:ext cx="654558" cy="534335"/>
          </a:xfrm>
          <a:prstGeom prst="line">
            <a:avLst/>
          </a:prstGeom>
          <a:ln w="12700">
            <a:solidFill>
              <a:srgbClr val="C00000"/>
            </a:solidFill>
          </a:ln>
        </p:spPr>
        <p:txBody>
          <a:bodyPr lIns="45719" rIns="45719"/>
          <a:lstStyle/>
          <a:p>
            <a:endParaRPr/>
          </a:p>
        </p:txBody>
      </p:sp>
      <p:sp>
        <p:nvSpPr>
          <p:cNvPr id="288" name="直接连接符 35"/>
          <p:cNvSpPr/>
          <p:nvPr/>
        </p:nvSpPr>
        <p:spPr>
          <a:xfrm flipH="1">
            <a:off x="8803430" y="2638181"/>
            <a:ext cx="388717" cy="326857"/>
          </a:xfrm>
          <a:prstGeom prst="line">
            <a:avLst/>
          </a:prstGeom>
          <a:ln w="38100">
            <a:solidFill>
              <a:srgbClr val="C00000"/>
            </a:solidFill>
          </a:ln>
        </p:spPr>
        <p:txBody>
          <a:bodyPr lIns="45719" rIns="45719"/>
          <a:lstStyle/>
          <a:p>
            <a:endParaRPr/>
          </a:p>
        </p:txBody>
      </p:sp>
      <p:sp>
        <p:nvSpPr>
          <p:cNvPr id="289" name="直接连接符 36"/>
          <p:cNvSpPr/>
          <p:nvPr/>
        </p:nvSpPr>
        <p:spPr>
          <a:xfrm flipH="1">
            <a:off x="6744019" y="3685485"/>
            <a:ext cx="654558" cy="534335"/>
          </a:xfrm>
          <a:prstGeom prst="line">
            <a:avLst/>
          </a:prstGeom>
          <a:ln w="38100">
            <a:solidFill>
              <a:srgbClr val="262626"/>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1" name="组合 1"/>
          <p:cNvGrpSpPr/>
          <p:nvPr/>
        </p:nvGrpSpPr>
        <p:grpSpPr>
          <a:xfrm>
            <a:off x="3862956" y="1638990"/>
            <a:ext cx="3816428" cy="3504712"/>
            <a:chOff x="-1" y="50942"/>
            <a:chExt cx="3816426" cy="3504711"/>
          </a:xfrm>
        </p:grpSpPr>
        <p:sp>
          <p:nvSpPr>
            <p:cNvPr id="725" name="TextBox 2"/>
            <p:cNvSpPr txBox="1"/>
            <p:nvPr/>
          </p:nvSpPr>
          <p:spPr>
            <a:xfrm>
              <a:off x="324036" y="1494964"/>
              <a:ext cx="3114450" cy="916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54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THANKS</a:t>
              </a:r>
            </a:p>
          </p:txBody>
        </p:sp>
        <p:grpSp>
          <p:nvGrpSpPr>
            <p:cNvPr id="731" name="组合 3"/>
            <p:cNvGrpSpPr/>
            <p:nvPr/>
          </p:nvGrpSpPr>
          <p:grpSpPr>
            <a:xfrm>
              <a:off x="868585" y="50942"/>
              <a:ext cx="2037644" cy="891824"/>
              <a:chOff x="176875" y="50942"/>
              <a:chExt cx="2037642" cy="891822"/>
            </a:xfrm>
          </p:grpSpPr>
          <p:sp>
            <p:nvSpPr>
              <p:cNvPr id="726" name="等腰三角形 11"/>
              <p:cNvSpPr/>
              <p:nvPr/>
            </p:nvSpPr>
            <p:spPr>
              <a:xfrm rot="512239">
                <a:off x="1280125" y="338147"/>
                <a:ext cx="396045" cy="341418"/>
              </a:xfrm>
              <a:prstGeom prst="triangle">
                <a:avLst/>
              </a:prstGeom>
              <a:solidFill>
                <a:srgbClr val="C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27" name="等腰三角形 12"/>
              <p:cNvSpPr/>
              <p:nvPr/>
            </p:nvSpPr>
            <p:spPr>
              <a:xfrm rot="20371609">
                <a:off x="1931410" y="606232"/>
                <a:ext cx="198023" cy="170709"/>
              </a:xfrm>
              <a:prstGeom prst="triangle">
                <a:avLst/>
              </a:prstGeom>
              <a:solidFill>
                <a:srgbClr val="80808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28" name="等腰三角形 13"/>
              <p:cNvSpPr/>
              <p:nvPr/>
            </p:nvSpPr>
            <p:spPr>
              <a:xfrm rot="20371609">
                <a:off x="835384" y="634475"/>
                <a:ext cx="266491" cy="196272"/>
              </a:xfrm>
              <a:prstGeom prst="triangle">
                <a:avLst/>
              </a:prstGeom>
              <a:solidFill>
                <a:srgbClr val="262626"/>
              </a:solidFill>
              <a:ln w="25400" cap="flat">
                <a:solidFill>
                  <a:srgbClr val="262626"/>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729" name="等腰三角形 14"/>
              <p:cNvSpPr/>
              <p:nvPr/>
            </p:nvSpPr>
            <p:spPr>
              <a:xfrm rot="3761573">
                <a:off x="202152" y="242666"/>
                <a:ext cx="741201" cy="508376"/>
              </a:xfrm>
              <a:prstGeom prst="triangle">
                <a:avLst/>
              </a:prstGeom>
              <a:solidFill>
                <a:srgbClr val="D9969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30" name="等腰三角形 15"/>
              <p:cNvSpPr/>
              <p:nvPr/>
            </p:nvSpPr>
            <p:spPr>
              <a:xfrm rot="20371609">
                <a:off x="1922119" y="222687"/>
                <a:ext cx="266491" cy="196272"/>
              </a:xfrm>
              <a:prstGeom prst="triangle">
                <a:avLst/>
              </a:prstGeom>
              <a:solidFill>
                <a:srgbClr val="262626"/>
              </a:solidFill>
              <a:ln w="25400" cap="flat">
                <a:solidFill>
                  <a:srgbClr val="262626"/>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grpSp>
          <p:nvGrpSpPr>
            <p:cNvPr id="734" name="圆角矩形 4"/>
            <p:cNvGrpSpPr/>
            <p:nvPr/>
          </p:nvGrpSpPr>
          <p:grpSpPr>
            <a:xfrm>
              <a:off x="1008112" y="3123603"/>
              <a:ext cx="1944218" cy="432050"/>
              <a:chOff x="0" y="0"/>
              <a:chExt cx="1944217" cy="432048"/>
            </a:xfrm>
          </p:grpSpPr>
          <p:sp>
            <p:nvSpPr>
              <p:cNvPr id="732" name="圆角矩形"/>
              <p:cNvSpPr/>
              <p:nvPr/>
            </p:nvSpPr>
            <p:spPr>
              <a:xfrm>
                <a:off x="0" y="0"/>
                <a:ext cx="1944217" cy="432048"/>
              </a:xfrm>
              <a:prstGeom prst="roundRect">
                <a:avLst>
                  <a:gd name="adj" fmla="val 16667"/>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33" name="请输入你的内容"/>
              <p:cNvSpPr txBox="1"/>
              <p:nvPr/>
            </p:nvSpPr>
            <p:spPr>
              <a:xfrm>
                <a:off x="21090" y="31359"/>
                <a:ext cx="1902036" cy="369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latin typeface="汉仪大圣体简"/>
                    <a:ea typeface="汉仪大圣体简"/>
                    <a:cs typeface="汉仪大圣体简"/>
                    <a:sym typeface="汉仪大圣体简"/>
                  </a:defRPr>
                </a:lvl1pPr>
              </a:lstStyle>
              <a:p>
                <a:r>
                  <a:rPr lang="zh-CN" altLang="en-US" dirty="0"/>
                  <a:t>暴杀恶意代码组</a:t>
                </a:r>
                <a:endParaRPr dirty="0"/>
              </a:p>
            </p:txBody>
          </p:sp>
        </p:grpSp>
        <p:grpSp>
          <p:nvGrpSpPr>
            <p:cNvPr id="737" name="组合 5"/>
            <p:cNvGrpSpPr/>
            <p:nvPr/>
          </p:nvGrpSpPr>
          <p:grpSpPr>
            <a:xfrm>
              <a:off x="-1" y="675332"/>
              <a:ext cx="360042" cy="2602151"/>
              <a:chOff x="0" y="0"/>
              <a:chExt cx="360040" cy="2602149"/>
            </a:xfrm>
          </p:grpSpPr>
          <p:sp>
            <p:nvSpPr>
              <p:cNvPr id="735" name="左中括号 9"/>
              <p:cNvSpPr/>
              <p:nvPr/>
            </p:nvSpPr>
            <p:spPr>
              <a:xfrm>
                <a:off x="94165" y="91523"/>
                <a:ext cx="265876" cy="2423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2"/>
                      <a:pt x="0" y="21403"/>
                    </a:cubicBezTo>
                    <a:lnTo>
                      <a:pt x="0" y="197"/>
                    </a:lnTo>
                    <a:cubicBezTo>
                      <a:pt x="0" y="88"/>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736" name="左中括号 10"/>
              <p:cNvSpPr/>
              <p:nvPr/>
            </p:nvSpPr>
            <p:spPr>
              <a:xfrm>
                <a:off x="-1" y="0"/>
                <a:ext cx="360041" cy="26021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9"/>
                      <a:pt x="0" y="21351"/>
                    </a:cubicBezTo>
                    <a:lnTo>
                      <a:pt x="0" y="249"/>
                    </a:lnTo>
                    <a:cubicBezTo>
                      <a:pt x="0" y="111"/>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grpSp>
          <p:nvGrpSpPr>
            <p:cNvPr id="740" name="组合 6"/>
            <p:cNvGrpSpPr/>
            <p:nvPr/>
          </p:nvGrpSpPr>
          <p:grpSpPr>
            <a:xfrm>
              <a:off x="3456384" y="655554"/>
              <a:ext cx="360041" cy="2602151"/>
              <a:chOff x="0" y="0"/>
              <a:chExt cx="360040" cy="2602149"/>
            </a:xfrm>
          </p:grpSpPr>
          <p:sp>
            <p:nvSpPr>
              <p:cNvPr id="738" name="左中括号 7"/>
              <p:cNvSpPr/>
              <p:nvPr/>
            </p:nvSpPr>
            <p:spPr>
              <a:xfrm flipH="1">
                <a:off x="22157" y="91523"/>
                <a:ext cx="265875" cy="2423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2"/>
                      <a:pt x="0" y="21403"/>
                    </a:cubicBezTo>
                    <a:lnTo>
                      <a:pt x="0" y="197"/>
                    </a:lnTo>
                    <a:cubicBezTo>
                      <a:pt x="0" y="88"/>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739" name="左中括号 8"/>
              <p:cNvSpPr/>
              <p:nvPr/>
            </p:nvSpPr>
            <p:spPr>
              <a:xfrm flipH="1">
                <a:off x="0" y="0"/>
                <a:ext cx="360041" cy="26021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9"/>
                      <a:pt x="0" y="21351"/>
                    </a:cubicBezTo>
                    <a:lnTo>
                      <a:pt x="0" y="249"/>
                    </a:lnTo>
                    <a:cubicBezTo>
                      <a:pt x="0" y="111"/>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grpSp>
      <p:grpSp>
        <p:nvGrpSpPr>
          <p:cNvPr id="744" name="组合 24"/>
          <p:cNvGrpSpPr/>
          <p:nvPr/>
        </p:nvGrpSpPr>
        <p:grpSpPr>
          <a:xfrm>
            <a:off x="8909219" y="2293464"/>
            <a:ext cx="3687215" cy="2719713"/>
            <a:chOff x="0" y="0"/>
            <a:chExt cx="3687214" cy="2719712"/>
          </a:xfrm>
        </p:grpSpPr>
        <p:sp>
          <p:nvSpPr>
            <p:cNvPr id="742" name="直接连接符 22"/>
            <p:cNvSpPr/>
            <p:nvPr/>
          </p:nvSpPr>
          <p:spPr>
            <a:xfrm flipV="1">
              <a:off x="1094926" y="-1"/>
              <a:ext cx="2592289" cy="2179758"/>
            </a:xfrm>
            <a:prstGeom prst="line">
              <a:avLst/>
            </a:prstGeom>
            <a:noFill/>
            <a:ln w="76200" cap="flat">
              <a:solidFill>
                <a:srgbClr val="C00000"/>
              </a:solidFill>
              <a:prstDash val="solid"/>
              <a:round/>
            </a:ln>
            <a:effectLst/>
          </p:spPr>
          <p:txBody>
            <a:bodyPr wrap="square" lIns="45719" tIns="45719" rIns="45719" bIns="45719" numCol="1" anchor="t">
              <a:noAutofit/>
            </a:bodyPr>
            <a:lstStyle/>
            <a:p>
              <a:endParaRPr/>
            </a:p>
          </p:txBody>
        </p:sp>
        <p:sp>
          <p:nvSpPr>
            <p:cNvPr id="743" name="直接连接符 23"/>
            <p:cNvSpPr/>
            <p:nvPr/>
          </p:nvSpPr>
          <p:spPr>
            <a:xfrm flipV="1">
              <a:off x="0" y="539956"/>
              <a:ext cx="2592288" cy="2179757"/>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grpSp>
        <p:nvGrpSpPr>
          <p:cNvPr id="747" name="组合 25"/>
          <p:cNvGrpSpPr/>
          <p:nvPr/>
        </p:nvGrpSpPr>
        <p:grpSpPr>
          <a:xfrm>
            <a:off x="-1359711" y="1283286"/>
            <a:ext cx="3373537" cy="3100266"/>
            <a:chOff x="0" y="0"/>
            <a:chExt cx="3373536" cy="3100264"/>
          </a:xfrm>
        </p:grpSpPr>
        <p:sp>
          <p:nvSpPr>
            <p:cNvPr id="745" name="直接连接符 26"/>
            <p:cNvSpPr/>
            <p:nvPr/>
          </p:nvSpPr>
          <p:spPr>
            <a:xfrm>
              <a:off x="739032" y="971724"/>
              <a:ext cx="2634505" cy="2128541"/>
            </a:xfrm>
            <a:prstGeom prst="line">
              <a:avLst/>
            </a:prstGeom>
            <a:noFill/>
            <a:ln w="76200" cap="flat">
              <a:solidFill>
                <a:srgbClr val="262626"/>
              </a:solidFill>
              <a:prstDash val="solid"/>
              <a:round/>
            </a:ln>
            <a:effectLst/>
          </p:spPr>
          <p:txBody>
            <a:bodyPr wrap="square" lIns="45719" tIns="45719" rIns="45719" bIns="45719" numCol="1" anchor="t">
              <a:noAutofit/>
            </a:bodyPr>
            <a:lstStyle/>
            <a:p>
              <a:endParaRPr/>
            </a:p>
          </p:txBody>
        </p:sp>
        <p:sp>
          <p:nvSpPr>
            <p:cNvPr id="746" name="直接连接符 27"/>
            <p:cNvSpPr/>
            <p:nvPr/>
          </p:nvSpPr>
          <p:spPr>
            <a:xfrm>
              <a:off x="0" y="0"/>
              <a:ext cx="2634505" cy="2128540"/>
            </a:xfrm>
            <a:prstGeom prst="line">
              <a:avLst/>
            </a:prstGeom>
            <a:noFill/>
            <a:ln w="12700" cap="flat">
              <a:solidFill>
                <a:srgbClr val="262626"/>
              </a:solidFill>
              <a:prstDash val="solid"/>
              <a:round/>
            </a:ln>
            <a:effectLst/>
          </p:spPr>
          <p:txBody>
            <a:bodyPr wrap="square" lIns="45719" tIns="45719" rIns="45719" bIns="45719" numCol="1" anchor="t">
              <a:noAutofit/>
            </a:bodyPr>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3618937"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项目组情况</a:t>
            </a:r>
            <a:r>
              <a:rPr lang="en-US" altLang="zh-CN" dirty="0">
                <a:solidFill>
                  <a:srgbClr val="000000"/>
                </a:solidFill>
                <a:latin typeface="微软雅黑 Light"/>
                <a:ea typeface="微软雅黑 Light"/>
                <a:cs typeface="微软雅黑 Light"/>
                <a:sym typeface="微软雅黑 Light"/>
              </a:rPr>
              <a:t>——</a:t>
            </a:r>
            <a:r>
              <a:rPr lang="zh-CN" altLang="en-US" dirty="0">
                <a:solidFill>
                  <a:srgbClr val="000000"/>
                </a:solidFill>
                <a:latin typeface="微软雅黑 Light"/>
                <a:ea typeface="微软雅黑 Light"/>
                <a:cs typeface="微软雅黑 Light"/>
                <a:sym typeface="微软雅黑 Light"/>
              </a:rPr>
              <a:t>小组成员及分工</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62454" y="2652112"/>
            <a:ext cx="6308710" cy="252037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r>
              <a:rPr lang="zh-CN" altLang="en-US" sz="1800" dirty="0">
                <a:solidFill>
                  <a:schemeClr val="tx1"/>
                </a:solidFill>
                <a:latin typeface="宋体" panose="02010600030101010101" pitchFamily="2" charset="-122"/>
                <a:ea typeface="宋体" panose="02010600030101010101" pitchFamily="2" charset="-122"/>
              </a:rPr>
              <a:t>韦文皞：项目经理（主）、</a:t>
            </a:r>
            <a:r>
              <a:rPr lang="en-US" altLang="zh-CN" sz="1800" dirty="0">
                <a:solidFill>
                  <a:schemeClr val="tx1"/>
                </a:solidFill>
                <a:latin typeface="宋体" panose="02010600030101010101" pitchFamily="2" charset="-122"/>
                <a:ea typeface="宋体" panose="02010600030101010101" pitchFamily="2" charset="-122"/>
              </a:rPr>
              <a:t>viper</a:t>
            </a:r>
            <a:r>
              <a:rPr lang="zh-CN" altLang="en-US" sz="1800" dirty="0">
                <a:solidFill>
                  <a:schemeClr val="tx1"/>
                </a:solidFill>
                <a:latin typeface="宋体" panose="02010600030101010101" pitchFamily="2" charset="-122"/>
                <a:ea typeface="宋体" panose="02010600030101010101" pitchFamily="2" charset="-122"/>
              </a:rPr>
              <a:t>框架应用（次）</a:t>
            </a:r>
            <a:endParaRPr lang="en-US" altLang="zh-CN" sz="1800" dirty="0">
              <a:solidFill>
                <a:schemeClr val="tx1"/>
              </a:solidFill>
              <a:latin typeface="宋体" panose="02010600030101010101" pitchFamily="2" charset="-122"/>
              <a:ea typeface="宋体" panose="02010600030101010101" pitchFamily="2" charset="-122"/>
            </a:endParaRPr>
          </a:p>
          <a:p>
            <a:r>
              <a:rPr lang="zh-CN" altLang="en-US" sz="1800" dirty="0">
                <a:solidFill>
                  <a:schemeClr val="tx1"/>
                </a:solidFill>
                <a:latin typeface="宋体" panose="02010600030101010101" pitchFamily="2" charset="-122"/>
                <a:ea typeface="宋体" panose="02010600030101010101" pitchFamily="2" charset="-122"/>
              </a:rPr>
              <a:t>陈裕中：文档归纳员（主）、</a:t>
            </a:r>
            <a:r>
              <a:rPr lang="en-US" altLang="zh-CN" sz="1800" dirty="0">
                <a:solidFill>
                  <a:schemeClr val="tx1"/>
                </a:solidFill>
                <a:latin typeface="宋体" panose="02010600030101010101" pitchFamily="2" charset="-122"/>
                <a:ea typeface="宋体" panose="02010600030101010101" pitchFamily="2" charset="-122"/>
              </a:rPr>
              <a:t>viper</a:t>
            </a:r>
            <a:r>
              <a:rPr lang="zh-CN" altLang="en-US" sz="1800" dirty="0">
                <a:solidFill>
                  <a:schemeClr val="tx1"/>
                </a:solidFill>
                <a:latin typeface="宋体" panose="02010600030101010101" pitchFamily="2" charset="-122"/>
                <a:ea typeface="宋体" panose="02010600030101010101" pitchFamily="2" charset="-122"/>
              </a:rPr>
              <a:t>框架应用（次）</a:t>
            </a:r>
            <a:endParaRPr lang="en-US" altLang="zh-CN" sz="1800" dirty="0">
              <a:solidFill>
                <a:schemeClr val="tx1"/>
              </a:solidFill>
              <a:latin typeface="宋体" panose="02010600030101010101" pitchFamily="2" charset="-122"/>
              <a:ea typeface="宋体" panose="02010600030101010101" pitchFamily="2" charset="-122"/>
            </a:endParaRPr>
          </a:p>
          <a:p>
            <a:r>
              <a:rPr lang="zh-CN" altLang="en-US" sz="1800" dirty="0">
                <a:solidFill>
                  <a:schemeClr val="tx1"/>
                </a:solidFill>
                <a:latin typeface="宋体" panose="02010600030101010101" pitchFamily="2" charset="-122"/>
                <a:ea typeface="宋体" panose="02010600030101010101" pitchFamily="2" charset="-122"/>
              </a:rPr>
              <a:t>陈明灿：需求分析师（主）、数据集分析（次）</a:t>
            </a:r>
            <a:endParaRPr lang="en-US" altLang="zh-CN" sz="1800" dirty="0">
              <a:solidFill>
                <a:schemeClr val="tx1"/>
              </a:solidFill>
              <a:latin typeface="宋体" panose="02010600030101010101" pitchFamily="2" charset="-122"/>
              <a:ea typeface="宋体" panose="02010600030101010101" pitchFamily="2" charset="-122"/>
            </a:endParaRPr>
          </a:p>
          <a:p>
            <a:r>
              <a:rPr lang="zh-CN" altLang="en-US" sz="1800" dirty="0">
                <a:solidFill>
                  <a:schemeClr val="tx1"/>
                </a:solidFill>
                <a:latin typeface="宋体" panose="02010600030101010101" pitchFamily="2" charset="-122"/>
                <a:ea typeface="宋体" panose="02010600030101010101" pitchFamily="2" charset="-122"/>
              </a:rPr>
              <a:t>吕浩程：会议记录员（主）、</a:t>
            </a:r>
            <a:r>
              <a:rPr lang="en-US" altLang="zh-CN" sz="1800" dirty="0">
                <a:solidFill>
                  <a:schemeClr val="tx1"/>
                </a:solidFill>
                <a:latin typeface="宋体" panose="02010600030101010101" pitchFamily="2" charset="-122"/>
                <a:ea typeface="宋体" panose="02010600030101010101" pitchFamily="2" charset="-122"/>
              </a:rPr>
              <a:t>CNN</a:t>
            </a:r>
            <a:r>
              <a:rPr lang="zh-CN" altLang="en-US" sz="1800" dirty="0">
                <a:solidFill>
                  <a:schemeClr val="tx1"/>
                </a:solidFill>
                <a:latin typeface="宋体" panose="02010600030101010101" pitchFamily="2" charset="-122"/>
                <a:ea typeface="宋体" panose="02010600030101010101" pitchFamily="2" charset="-122"/>
              </a:rPr>
              <a:t>模型分析（次）</a:t>
            </a:r>
            <a:endParaRPr lang="en-US" altLang="zh-CN" sz="1800" dirty="0">
              <a:solidFill>
                <a:schemeClr val="tx1"/>
              </a:solidFill>
              <a:latin typeface="宋体" panose="02010600030101010101" pitchFamily="2" charset="-122"/>
              <a:ea typeface="宋体" panose="02010600030101010101" pitchFamily="2" charset="-122"/>
            </a:endParaRPr>
          </a:p>
          <a:p>
            <a:r>
              <a:rPr lang="zh-CN" altLang="en-US" sz="1800" dirty="0">
                <a:solidFill>
                  <a:schemeClr val="tx1"/>
                </a:solidFill>
                <a:latin typeface="宋体" panose="02010600030101010101" pitchFamily="2" charset="-122"/>
                <a:ea typeface="宋体" panose="02010600030101010101" pitchFamily="2" charset="-122"/>
              </a:rPr>
              <a:t>刘宣：版本管理员（主）、数据集分析（次）</a:t>
            </a:r>
            <a:endParaRPr lang="en-US" altLang="zh-CN" sz="1800" dirty="0">
              <a:solidFill>
                <a:schemeClr val="tx1"/>
              </a:solidFill>
              <a:latin typeface="宋体" panose="02010600030101010101" pitchFamily="2" charset="-122"/>
              <a:ea typeface="宋体" panose="02010600030101010101" pitchFamily="2" charset="-122"/>
            </a:endParaRPr>
          </a:p>
          <a:p>
            <a:r>
              <a:rPr lang="zh-CN" altLang="en-US" sz="1800" dirty="0">
                <a:solidFill>
                  <a:schemeClr val="tx1"/>
                </a:solidFill>
                <a:latin typeface="宋体" panose="02010600030101010101" pitchFamily="2" charset="-122"/>
                <a:ea typeface="宋体" panose="02010600030101010101" pitchFamily="2" charset="-122"/>
              </a:rPr>
              <a:t>张梦沛：财政管理员（主）、</a:t>
            </a:r>
            <a:r>
              <a:rPr lang="en-US" altLang="zh-CN" sz="1800" dirty="0">
                <a:solidFill>
                  <a:schemeClr val="tx1"/>
                </a:solidFill>
                <a:latin typeface="宋体" panose="02010600030101010101" pitchFamily="2" charset="-122"/>
                <a:ea typeface="宋体" panose="02010600030101010101" pitchFamily="2" charset="-122"/>
              </a:rPr>
              <a:t>CNN</a:t>
            </a:r>
            <a:r>
              <a:rPr lang="zh-CN" altLang="en-US" sz="1800" dirty="0">
                <a:solidFill>
                  <a:schemeClr val="tx1"/>
                </a:solidFill>
                <a:latin typeface="宋体" panose="02010600030101010101" pitchFamily="2" charset="-122"/>
                <a:ea typeface="宋体" panose="02010600030101010101" pitchFamily="2" charset="-122"/>
              </a:rPr>
              <a:t>模型分析（次）</a:t>
            </a:r>
          </a:p>
        </p:txBody>
      </p:sp>
      <p:sp>
        <p:nvSpPr>
          <p:cNvPr id="297" name="TextBox 9"/>
          <p:cNvSpPr txBox="1"/>
          <p:nvPr/>
        </p:nvSpPr>
        <p:spPr>
          <a:xfrm>
            <a:off x="1068095" y="2190447"/>
            <a:ext cx="2804910"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小组成员及分工</a:t>
            </a:r>
            <a:endParaRPr sz="2400" dirty="0">
              <a:latin typeface="微软雅黑 Light"/>
              <a:ea typeface="微软雅黑 Light"/>
              <a:cs typeface="微软雅黑 Light"/>
              <a:sym typeface="微软雅黑 Light"/>
            </a:endParaRPr>
          </a:p>
        </p:txBody>
      </p:sp>
      <p:sp>
        <p:nvSpPr>
          <p:cNvPr id="298" name="直接连接符 10"/>
          <p:cNvSpPr/>
          <p:nvPr/>
        </p:nvSpPr>
        <p:spPr>
          <a:xfrm flipH="1">
            <a:off x="1068095" y="2593170"/>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7147148" y="4845938"/>
            <a:ext cx="424016" cy="385486"/>
          </a:xfrm>
          <a:prstGeom prst="line">
            <a:avLst/>
          </a:prstGeom>
          <a:ln w="12700">
            <a:solidFill>
              <a:srgbClr val="000000"/>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302582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项目组情况</a:t>
            </a:r>
            <a:r>
              <a:rPr lang="en-US" altLang="zh-CN" dirty="0">
                <a:solidFill>
                  <a:srgbClr val="000000"/>
                </a:solidFill>
                <a:latin typeface="微软雅黑 Light"/>
                <a:ea typeface="微软雅黑 Light"/>
                <a:cs typeface="微软雅黑 Light"/>
                <a:sym typeface="微软雅黑 Light"/>
              </a:rPr>
              <a:t>——</a:t>
            </a:r>
            <a:r>
              <a:rPr lang="zh-CN" altLang="en-US" dirty="0">
                <a:solidFill>
                  <a:srgbClr val="000000"/>
                </a:solidFill>
                <a:latin typeface="微软雅黑 Light"/>
                <a:ea typeface="微软雅黑 Light"/>
                <a:cs typeface="微软雅黑 Light"/>
                <a:sym typeface="微软雅黑 Light"/>
              </a:rPr>
              <a:t>计划进度</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959940" y="2052344"/>
            <a:ext cx="8618965" cy="295337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第一周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(1)8</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日至</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8</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26</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日完成对项目的整体了解以及给人员进行分工同时配置预期会使用到的工具以及框架。</a:t>
            </a:r>
          </a:p>
          <a:p>
            <a:pPr marL="266700"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(2)8</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27</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日至</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8</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29</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日了解组员的工作进展，督促至少完成对恶意数据集的了解以及基本的预处理，以及能够集成简单模块在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viper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框架下的使用，能够了解已有模块运行流程。同甲方进行交流，了解所分析的需求是否满足甲方。</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韦文皞</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项目经理</a:t>
            </a:r>
            <a:endParaRPr sz="2400" dirty="0">
              <a:latin typeface="微软雅黑 Light"/>
              <a:ea typeface="微软雅黑 Light"/>
              <a:cs typeface="微软雅黑 Light"/>
              <a:sym typeface="微软雅黑 Light"/>
            </a:endParaRP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154889" y="4204732"/>
            <a:ext cx="424016" cy="385486"/>
          </a:xfrm>
          <a:prstGeom prst="line">
            <a:avLst/>
          </a:prstGeom>
          <a:ln w="12700">
            <a:solidFill>
              <a:srgbClr val="000000"/>
            </a:solidFill>
          </a:ln>
        </p:spPr>
        <p:txBody>
          <a:bodyPr lIns="45719" rIns="45719"/>
          <a:lstStyle/>
          <a:p>
            <a:endParaRPr/>
          </a:p>
        </p:txBody>
      </p:sp>
    </p:spTree>
    <p:extLst>
      <p:ext uri="{BB962C8B-B14F-4D97-AF65-F5344CB8AC3E}">
        <p14:creationId xmlns:p14="http://schemas.microsoft.com/office/powerpoint/2010/main" val="35619618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302582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项目组情况</a:t>
            </a:r>
            <a:r>
              <a:rPr lang="en-US" altLang="zh-CN" dirty="0">
                <a:solidFill>
                  <a:srgbClr val="000000"/>
                </a:solidFill>
                <a:latin typeface="微软雅黑 Light"/>
                <a:ea typeface="微软雅黑 Light"/>
                <a:cs typeface="微软雅黑 Light"/>
                <a:sym typeface="微软雅黑 Light"/>
              </a:rPr>
              <a:t>——</a:t>
            </a:r>
            <a:r>
              <a:rPr lang="zh-CN" altLang="en-US" dirty="0">
                <a:solidFill>
                  <a:srgbClr val="000000"/>
                </a:solidFill>
                <a:latin typeface="微软雅黑 Light"/>
                <a:ea typeface="微软雅黑 Light"/>
                <a:cs typeface="微软雅黑 Light"/>
                <a:sym typeface="微软雅黑 Light"/>
              </a:rPr>
              <a:t>计划进度</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959940" y="2052344"/>
            <a:ext cx="8618965" cy="336887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第二周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(1)8</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日至</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9</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日，能够完成对已有模块基本使用并将其集成到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viper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管理框架中，同时需要将恶意代码转换成图像数据集，用该数据集进行模型的训练以及测试。给甲方进行实机演示。</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(2)9</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日至</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9</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日，尝试将训练测试数据集迁移到高斯数据库中，同时寻找新的数据集进行训练和测试，以及尝试使用不同类型的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CNN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模型来处理，之前统一使用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VGG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模型，同时可以进一步优化提高识别的准确率以及提供</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Restful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接口。</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韦文皞</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项目经理</a:t>
            </a:r>
            <a:endParaRPr sz="2400" dirty="0">
              <a:latin typeface="微软雅黑 Light"/>
              <a:ea typeface="微软雅黑 Light"/>
              <a:cs typeface="微软雅黑 Light"/>
              <a:sym typeface="微软雅黑 Light"/>
            </a:endParaRP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154889" y="5035729"/>
            <a:ext cx="424016" cy="385486"/>
          </a:xfrm>
          <a:prstGeom prst="line">
            <a:avLst/>
          </a:prstGeom>
          <a:ln w="12700">
            <a:solidFill>
              <a:srgbClr val="000000"/>
            </a:solidFill>
          </a:ln>
        </p:spPr>
        <p:txBody>
          <a:bodyPr lIns="45719" rIns="45719"/>
          <a:lstStyle/>
          <a:p>
            <a:endParaRPr/>
          </a:p>
        </p:txBody>
      </p:sp>
    </p:spTree>
    <p:extLst>
      <p:ext uri="{BB962C8B-B14F-4D97-AF65-F5344CB8AC3E}">
        <p14:creationId xmlns:p14="http://schemas.microsoft.com/office/powerpoint/2010/main" val="23316273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302582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项目组情况</a:t>
            </a:r>
            <a:r>
              <a:rPr lang="en-US" altLang="zh-CN" dirty="0">
                <a:solidFill>
                  <a:srgbClr val="000000"/>
                </a:solidFill>
                <a:latin typeface="微软雅黑 Light"/>
                <a:ea typeface="微软雅黑 Light"/>
                <a:cs typeface="微软雅黑 Light"/>
                <a:sym typeface="微软雅黑 Light"/>
              </a:rPr>
              <a:t>——</a:t>
            </a:r>
            <a:r>
              <a:rPr lang="zh-CN" altLang="en-US" dirty="0">
                <a:solidFill>
                  <a:srgbClr val="000000"/>
                </a:solidFill>
                <a:latin typeface="微软雅黑 Light"/>
                <a:ea typeface="微软雅黑 Light"/>
                <a:cs typeface="微软雅黑 Light"/>
                <a:sym typeface="微软雅黑 Light"/>
              </a:rPr>
              <a:t>计划进度</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959940" y="2052344"/>
            <a:ext cx="8618965" cy="129137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第三周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(1)9</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6</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日至</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9</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日，进行项目汇报总结以及整理，同时确认甲方能够正常使用并交付。</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韦文皞</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项目经理</a:t>
            </a:r>
            <a:endParaRPr sz="2400" dirty="0">
              <a:latin typeface="微软雅黑 Light"/>
              <a:ea typeface="微软雅黑 Light"/>
              <a:cs typeface="微软雅黑 Light"/>
              <a:sym typeface="微软雅黑 Light"/>
            </a:endParaRP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154889" y="3043514"/>
            <a:ext cx="424016" cy="385486"/>
          </a:xfrm>
          <a:prstGeom prst="line">
            <a:avLst/>
          </a:prstGeom>
          <a:ln w="12700">
            <a:solidFill>
              <a:srgbClr val="000000"/>
            </a:solidFill>
          </a:ln>
        </p:spPr>
        <p:txBody>
          <a:bodyPr lIns="45719" rIns="45719"/>
          <a:lstStyle/>
          <a:p>
            <a:endParaRPr/>
          </a:p>
        </p:txBody>
      </p:sp>
    </p:spTree>
    <p:extLst>
      <p:ext uri="{BB962C8B-B14F-4D97-AF65-F5344CB8AC3E}">
        <p14:creationId xmlns:p14="http://schemas.microsoft.com/office/powerpoint/2010/main" val="15121183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302582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项目组情况</a:t>
            </a:r>
            <a:r>
              <a:rPr lang="en-US" altLang="zh-CN" dirty="0">
                <a:solidFill>
                  <a:srgbClr val="000000"/>
                </a:solidFill>
                <a:latin typeface="微软雅黑 Light"/>
                <a:ea typeface="微软雅黑 Light"/>
                <a:cs typeface="微软雅黑 Light"/>
                <a:sym typeface="微软雅黑 Light"/>
              </a:rPr>
              <a:t>——</a:t>
            </a:r>
            <a:r>
              <a:rPr lang="zh-CN" altLang="en-US" dirty="0">
                <a:solidFill>
                  <a:srgbClr val="000000"/>
                </a:solidFill>
                <a:latin typeface="微软雅黑 Light"/>
                <a:ea typeface="微软雅黑 Light"/>
                <a:cs typeface="微软雅黑 Light"/>
                <a:sym typeface="微软雅黑 Light"/>
              </a:rPr>
              <a:t>计划进度</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413453" y="2781611"/>
            <a:ext cx="3212010" cy="253672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项目计划书</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需求分析书</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概要设计书</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4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经济决策方法及预算</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5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测试文档</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6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需求变更文档</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陈裕中</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文档归纳员</a:t>
            </a:r>
            <a:endParaRPr sz="2400" dirty="0">
              <a:latin typeface="微软雅黑 Light"/>
              <a:ea typeface="微软雅黑 Light"/>
              <a:cs typeface="微软雅黑 Light"/>
              <a:sym typeface="微软雅黑 Light"/>
            </a:endParaRP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7783289" y="4932845"/>
            <a:ext cx="424016" cy="385486"/>
          </a:xfrm>
          <a:prstGeom prst="line">
            <a:avLst/>
          </a:prstGeom>
          <a:ln w="12700">
            <a:solidFill>
              <a:srgbClr val="000000"/>
            </a:solidFill>
          </a:ln>
        </p:spPr>
        <p:txBody>
          <a:bodyPr lIns="45719" rIns="45719"/>
          <a:lstStyle/>
          <a:p>
            <a:endParaRPr/>
          </a:p>
        </p:txBody>
      </p:sp>
      <p:sp>
        <p:nvSpPr>
          <p:cNvPr id="10" name="TextBox 8">
            <a:extLst>
              <a:ext uri="{FF2B5EF4-FFF2-40B4-BE49-F238E27FC236}">
                <a16:creationId xmlns:a16="http://schemas.microsoft.com/office/drawing/2014/main" id="{6D099CC6-5717-4C0E-893F-D562409F1A54}"/>
              </a:ext>
            </a:extLst>
          </p:cNvPr>
          <p:cNvSpPr txBox="1"/>
          <p:nvPr/>
        </p:nvSpPr>
        <p:spPr>
          <a:xfrm>
            <a:off x="4902708" y="2781611"/>
            <a:ext cx="3212010" cy="212122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7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会议记录</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8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小组成员个人计划书</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9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配置文档</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10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用户使用手册</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11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项目总结文档</a:t>
            </a:r>
          </a:p>
        </p:txBody>
      </p:sp>
      <p:sp>
        <p:nvSpPr>
          <p:cNvPr id="11" name="TextBox 8">
            <a:extLst>
              <a:ext uri="{FF2B5EF4-FFF2-40B4-BE49-F238E27FC236}">
                <a16:creationId xmlns:a16="http://schemas.microsoft.com/office/drawing/2014/main" id="{FED96E67-2EAD-4B4C-AD28-8E7277B87A08}"/>
              </a:ext>
            </a:extLst>
          </p:cNvPr>
          <p:cNvSpPr txBox="1"/>
          <p:nvPr/>
        </p:nvSpPr>
        <p:spPr>
          <a:xfrm>
            <a:off x="1413453" y="2240797"/>
            <a:ext cx="3212010" cy="45922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文档种类：</a:t>
            </a:r>
            <a:endPar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941498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302582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项目组情况</a:t>
            </a:r>
            <a:r>
              <a:rPr lang="en-US" altLang="zh-CN" dirty="0">
                <a:solidFill>
                  <a:srgbClr val="000000"/>
                </a:solidFill>
                <a:latin typeface="微软雅黑 Light"/>
                <a:ea typeface="微软雅黑 Light"/>
                <a:cs typeface="微软雅黑 Light"/>
                <a:sym typeface="微软雅黑 Light"/>
              </a:rPr>
              <a:t>——</a:t>
            </a:r>
            <a:r>
              <a:rPr lang="zh-CN" altLang="en-US" dirty="0">
                <a:solidFill>
                  <a:srgbClr val="000000"/>
                </a:solidFill>
                <a:latin typeface="微软雅黑 Light"/>
                <a:ea typeface="微软雅黑 Light"/>
                <a:cs typeface="微软雅黑 Light"/>
                <a:sym typeface="微软雅黑 Light"/>
              </a:rPr>
              <a:t>计划进度</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170572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定期提醒组内成员更新相关文档</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在收到文档后，按照文档的种类、提交人以及提交时间进行文档的存储整理。并将变更的文档提交给版本管理员，进行文档的版本管理。</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记录每次收取文档的信息，如文档名、提交人、提交时间。</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陈裕中</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文档归纳员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396394" y="3506382"/>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2330800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88</TotalTime>
  <Words>1703</Words>
  <Application>Microsoft Office PowerPoint</Application>
  <PresentationFormat>自定义</PresentationFormat>
  <Paragraphs>245</Paragraphs>
  <Slides>30</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等线</vt:lpstr>
      <vt:lpstr>汉仪大圣体简</vt:lpstr>
      <vt:lpstr>宋体</vt:lpstr>
      <vt:lpstr>微软雅黑 Light</vt:lpstr>
      <vt:lpstr>造字工房尚雅体演示版常规体</vt:lpstr>
      <vt:lpstr>Arial</vt:lpstr>
      <vt:lpstr>Calibri</vt:lpstr>
      <vt:lpstr>Calibri Light</vt:lpstr>
      <vt:lpstr>Consolas</vt:lpstr>
      <vt:lpstr>Open Sans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C YZ</cp:lastModifiedBy>
  <cp:revision>245</cp:revision>
  <dcterms:modified xsi:type="dcterms:W3CDTF">2021-08-27T04:57:44Z</dcterms:modified>
</cp:coreProperties>
</file>