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FD28"/>
    <a:srgbClr val="FF962D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981914370078743E-2"/>
          <c:y val="0.11396252989895854"/>
          <c:w val="0.94583058562992128"/>
          <c:h val="0.818755978176920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Health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A4-4EB0-A395-3E91B67764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Death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4.4000000000000004</c:v>
                </c:pt>
                <c:pt idx="1">
                  <c:v>3.5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A4-4EB0-A395-3E91B67764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PF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A4-4EB0-A395-3E91B677646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Education</c:v>
                </c:pt>
              </c:strCache>
            </c:strRef>
          </c:tx>
          <c:spPr>
            <a:noFill/>
            <a:ln w="25400" cap="flat" cmpd="sng" algn="ctr">
              <a:solidFill>
                <a:schemeClr val="accent2">
                  <a:lumMod val="75000"/>
                </a:schemeClr>
              </a:solidFill>
              <a:miter lim="800000"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A4-4EB0-A395-3E91B6776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529568384"/>
        <c:axId val="529568712"/>
      </c:barChart>
      <c:catAx>
        <c:axId val="52956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568712"/>
        <c:crosses val="autoZero"/>
        <c:auto val="1"/>
        <c:lblAlgn val="ctr"/>
        <c:lblOffset val="100"/>
        <c:noMultiLvlLbl val="0"/>
      </c:catAx>
      <c:valAx>
        <c:axId val="529568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56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9931348425196831E-2"/>
          <c:y val="0.16372273845209531"/>
          <c:w val="0.46763730314960633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3C632-7E0B-4BAC-9623-A049B787EF9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F37AB1F-C384-4F39-A1AF-22E9E987642C}">
      <dgm:prSet phldrT="[Text]"/>
      <dgm:spPr/>
      <dgm:t>
        <a:bodyPr/>
        <a:lstStyle/>
        <a:p>
          <a:r>
            <a:rPr lang="en-US" b="1" dirty="0"/>
            <a:t>Initiation</a:t>
          </a:r>
        </a:p>
      </dgm:t>
    </dgm:pt>
    <dgm:pt modelId="{38E03C27-D7AF-4E6C-A01A-01CB724745A9}" type="parTrans" cxnId="{1BE903C6-6F73-4557-9FB8-F90523E945BD}">
      <dgm:prSet/>
      <dgm:spPr/>
      <dgm:t>
        <a:bodyPr/>
        <a:lstStyle/>
        <a:p>
          <a:endParaRPr lang="en-US"/>
        </a:p>
      </dgm:t>
    </dgm:pt>
    <dgm:pt modelId="{E9C18D4E-5FBF-48DE-A7ED-B449E380064E}" type="sibTrans" cxnId="{1BE903C6-6F73-4557-9FB8-F90523E945BD}">
      <dgm:prSet/>
      <dgm:spPr/>
      <dgm:t>
        <a:bodyPr/>
        <a:lstStyle/>
        <a:p>
          <a:endParaRPr lang="en-US"/>
        </a:p>
      </dgm:t>
    </dgm:pt>
    <dgm:pt modelId="{C69D1997-EC89-45FC-A39A-E310A228C9CA}">
      <dgm:prSet phldrT="[Text]"/>
      <dgm:spPr/>
      <dgm:t>
        <a:bodyPr/>
        <a:lstStyle/>
        <a:p>
          <a:r>
            <a:rPr lang="en-US" b="1" dirty="0"/>
            <a:t>Data Collection</a:t>
          </a:r>
        </a:p>
      </dgm:t>
    </dgm:pt>
    <dgm:pt modelId="{EA32ACC0-A0F9-437D-B9C1-EB51FA8B2E75}" type="parTrans" cxnId="{DF576E8E-ACEA-4F9E-8858-AE4B9EE095C2}">
      <dgm:prSet/>
      <dgm:spPr/>
      <dgm:t>
        <a:bodyPr/>
        <a:lstStyle/>
        <a:p>
          <a:endParaRPr lang="en-US"/>
        </a:p>
      </dgm:t>
    </dgm:pt>
    <dgm:pt modelId="{57D9FAA3-D87F-4FC2-9F9C-4D588B96BA85}" type="sibTrans" cxnId="{DF576E8E-ACEA-4F9E-8858-AE4B9EE095C2}">
      <dgm:prSet/>
      <dgm:spPr/>
      <dgm:t>
        <a:bodyPr/>
        <a:lstStyle/>
        <a:p>
          <a:endParaRPr lang="en-US"/>
        </a:p>
      </dgm:t>
    </dgm:pt>
    <dgm:pt modelId="{01C10AFE-7146-4D00-A5FD-0C115C5A8A5A}">
      <dgm:prSet phldrT="[Text]"/>
      <dgm:spPr/>
      <dgm:t>
        <a:bodyPr/>
        <a:lstStyle/>
        <a:p>
          <a:r>
            <a:rPr lang="en-US" b="1" dirty="0"/>
            <a:t>Analytics</a:t>
          </a:r>
        </a:p>
      </dgm:t>
    </dgm:pt>
    <dgm:pt modelId="{EC2588B9-8108-4186-870E-8FF29FA66385}" type="parTrans" cxnId="{2F86BE06-A12D-4FFF-A149-5DC43E000F87}">
      <dgm:prSet/>
      <dgm:spPr/>
      <dgm:t>
        <a:bodyPr/>
        <a:lstStyle/>
        <a:p>
          <a:endParaRPr lang="en-US"/>
        </a:p>
      </dgm:t>
    </dgm:pt>
    <dgm:pt modelId="{8AD28F0A-CD70-4430-96C4-8349DC7CDA68}" type="sibTrans" cxnId="{2F86BE06-A12D-4FFF-A149-5DC43E000F87}">
      <dgm:prSet/>
      <dgm:spPr/>
      <dgm:t>
        <a:bodyPr/>
        <a:lstStyle/>
        <a:p>
          <a:endParaRPr lang="en-US"/>
        </a:p>
      </dgm:t>
    </dgm:pt>
    <dgm:pt modelId="{D67886A1-B3B9-418B-81AA-31E82884DB38}" type="pres">
      <dgm:prSet presAssocID="{5CB3C632-7E0B-4BAC-9623-A049B787EF94}" presName="arrowDiagram" presStyleCnt="0">
        <dgm:presLayoutVars>
          <dgm:chMax val="5"/>
          <dgm:dir/>
          <dgm:resizeHandles val="exact"/>
        </dgm:presLayoutVars>
      </dgm:prSet>
      <dgm:spPr/>
    </dgm:pt>
    <dgm:pt modelId="{FB793EEA-2FB9-4531-B6A6-F1C3136F1605}" type="pres">
      <dgm:prSet presAssocID="{5CB3C632-7E0B-4BAC-9623-A049B787EF94}" presName="arrow" presStyleLbl="bgShp" presStyleIdx="0" presStyleCnt="1" custAng="15284135" custFlipHor="1" custScaleX="63528" custScaleY="93738" custLinFactNeighborX="-10644" custLinFactNeighborY="10750"/>
      <dgm:spPr>
        <a:gradFill rotWithShape="0">
          <a:gsLst>
            <a:gs pos="0">
              <a:srgbClr val="007434"/>
            </a:gs>
            <a:gs pos="23000">
              <a:srgbClr val="92D050"/>
            </a:gs>
            <a:gs pos="90000">
              <a:srgbClr val="FFC000"/>
            </a:gs>
            <a:gs pos="100000">
              <a:srgbClr val="FF0000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1669F48-915C-45BD-A948-A17556213513}" type="pres">
      <dgm:prSet presAssocID="{5CB3C632-7E0B-4BAC-9623-A049B787EF94}" presName="arrowDiagram3" presStyleCnt="0"/>
      <dgm:spPr/>
    </dgm:pt>
    <dgm:pt modelId="{46B11011-3018-4C18-8A8F-FE06CB3A4343}" type="pres">
      <dgm:prSet presAssocID="{CF37AB1F-C384-4F39-A1AF-22E9E987642C}" presName="bullet3a" presStyleLbl="node1" presStyleIdx="0" presStyleCnt="3" custLinFactX="200000" custLinFactY="200000" custLinFactNeighborX="274944" custLinFactNeighborY="225561"/>
      <dgm:spPr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F7972085-5CC4-4E19-86AE-EBAC6B442D99}" type="pres">
      <dgm:prSet presAssocID="{CF37AB1F-C384-4F39-A1AF-22E9E987642C}" presName="textBox3a" presStyleLbl="revTx" presStyleIdx="0" presStyleCnt="3" custScaleY="35180" custLinFactNeighborX="58677" custLinFactNeighborY="22339">
        <dgm:presLayoutVars>
          <dgm:bulletEnabled val="1"/>
        </dgm:presLayoutVars>
      </dgm:prSet>
      <dgm:spPr/>
    </dgm:pt>
    <dgm:pt modelId="{F2957CDA-5B15-4D68-8D1F-A0D809222464}" type="pres">
      <dgm:prSet presAssocID="{C69D1997-EC89-45FC-A39A-E310A228C9CA}" presName="bullet3b" presStyleLbl="node1" presStyleIdx="1" presStyleCnt="3" custFlipHor="0" custScaleX="67575" custScaleY="75781" custLinFactX="96" custLinFactY="125290" custLinFactNeighborX="100000" custLinFactNeighborY="200000"/>
      <dgm:spPr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2CA606DF-F940-4859-9821-7F7C683F8328}" type="pres">
      <dgm:prSet presAssocID="{C69D1997-EC89-45FC-A39A-E310A228C9CA}" presName="textBox3b" presStyleLbl="revTx" presStyleIdx="1" presStyleCnt="3" custAng="10800000" custFlipVert="1" custScaleY="12322" custLinFactNeighborX="19382" custLinFactNeighborY="-969">
        <dgm:presLayoutVars>
          <dgm:bulletEnabled val="1"/>
        </dgm:presLayoutVars>
      </dgm:prSet>
      <dgm:spPr/>
    </dgm:pt>
    <dgm:pt modelId="{12C1DEAF-55FE-4E9F-BA35-CEC380BA6E4B}" type="pres">
      <dgm:prSet presAssocID="{01C10AFE-7146-4D00-A5FD-0C115C5A8A5A}" presName="bullet3c" presStyleLbl="node1" presStyleIdx="2" presStyleCnt="3" custScaleX="75132" custScaleY="75133" custLinFactX="-43283" custLinFactNeighborX="-100000" custLinFactNeighborY="94474"/>
      <dgm:spPr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F0DBC738-0242-4075-B7CF-12865C149A77}" type="pres">
      <dgm:prSet presAssocID="{01C10AFE-7146-4D00-A5FD-0C115C5A8A5A}" presName="textBox3c" presStyleLbl="revTx" presStyleIdx="2" presStyleCnt="3" custScaleY="12082" custLinFactNeighborX="-37425" custLinFactNeighborY="-32264">
        <dgm:presLayoutVars>
          <dgm:bulletEnabled val="1"/>
        </dgm:presLayoutVars>
      </dgm:prSet>
      <dgm:spPr/>
    </dgm:pt>
  </dgm:ptLst>
  <dgm:cxnLst>
    <dgm:cxn modelId="{2F86BE06-A12D-4FFF-A149-5DC43E000F87}" srcId="{5CB3C632-7E0B-4BAC-9623-A049B787EF94}" destId="{01C10AFE-7146-4D00-A5FD-0C115C5A8A5A}" srcOrd="2" destOrd="0" parTransId="{EC2588B9-8108-4186-870E-8FF29FA66385}" sibTransId="{8AD28F0A-CD70-4430-96C4-8349DC7CDA68}"/>
    <dgm:cxn modelId="{51A2472E-1257-4B9A-BF52-8A5BFB4FF1CF}" type="presOf" srcId="{CF37AB1F-C384-4F39-A1AF-22E9E987642C}" destId="{F7972085-5CC4-4E19-86AE-EBAC6B442D99}" srcOrd="0" destOrd="0" presId="urn:microsoft.com/office/officeart/2005/8/layout/arrow2"/>
    <dgm:cxn modelId="{690FCC4B-9A8F-4B80-BA18-79FC25FEB55B}" type="presOf" srcId="{5CB3C632-7E0B-4BAC-9623-A049B787EF94}" destId="{D67886A1-B3B9-418B-81AA-31E82884DB38}" srcOrd="0" destOrd="0" presId="urn:microsoft.com/office/officeart/2005/8/layout/arrow2"/>
    <dgm:cxn modelId="{DF576E8E-ACEA-4F9E-8858-AE4B9EE095C2}" srcId="{5CB3C632-7E0B-4BAC-9623-A049B787EF94}" destId="{C69D1997-EC89-45FC-A39A-E310A228C9CA}" srcOrd="1" destOrd="0" parTransId="{EA32ACC0-A0F9-437D-B9C1-EB51FA8B2E75}" sibTransId="{57D9FAA3-D87F-4FC2-9F9C-4D588B96BA85}"/>
    <dgm:cxn modelId="{1BE903C6-6F73-4557-9FB8-F90523E945BD}" srcId="{5CB3C632-7E0B-4BAC-9623-A049B787EF94}" destId="{CF37AB1F-C384-4F39-A1AF-22E9E987642C}" srcOrd="0" destOrd="0" parTransId="{38E03C27-D7AF-4E6C-A01A-01CB724745A9}" sibTransId="{E9C18D4E-5FBF-48DE-A7ED-B449E380064E}"/>
    <dgm:cxn modelId="{97BF43CC-A6B2-41D9-9266-79CA886CF1CC}" type="presOf" srcId="{C69D1997-EC89-45FC-A39A-E310A228C9CA}" destId="{2CA606DF-F940-4859-9821-7F7C683F8328}" srcOrd="0" destOrd="0" presId="urn:microsoft.com/office/officeart/2005/8/layout/arrow2"/>
    <dgm:cxn modelId="{A4D4ADE3-BB46-4D71-A23B-B1320AC35FA3}" type="presOf" srcId="{01C10AFE-7146-4D00-A5FD-0C115C5A8A5A}" destId="{F0DBC738-0242-4075-B7CF-12865C149A77}" srcOrd="0" destOrd="0" presId="urn:microsoft.com/office/officeart/2005/8/layout/arrow2"/>
    <dgm:cxn modelId="{01DD2958-7E09-411D-837E-7479825324A3}" type="presParOf" srcId="{D67886A1-B3B9-418B-81AA-31E82884DB38}" destId="{FB793EEA-2FB9-4531-B6A6-F1C3136F1605}" srcOrd="0" destOrd="0" presId="urn:microsoft.com/office/officeart/2005/8/layout/arrow2"/>
    <dgm:cxn modelId="{F32C49E2-DB45-47A3-9A4A-652DE54E6ACF}" type="presParOf" srcId="{D67886A1-B3B9-418B-81AA-31E82884DB38}" destId="{91669F48-915C-45BD-A948-A17556213513}" srcOrd="1" destOrd="0" presId="urn:microsoft.com/office/officeart/2005/8/layout/arrow2"/>
    <dgm:cxn modelId="{AC23E5BF-8D09-4A7E-ADA5-87715BAA34D3}" type="presParOf" srcId="{91669F48-915C-45BD-A948-A17556213513}" destId="{46B11011-3018-4C18-8A8F-FE06CB3A4343}" srcOrd="0" destOrd="0" presId="urn:microsoft.com/office/officeart/2005/8/layout/arrow2"/>
    <dgm:cxn modelId="{BBB1A1AC-4E6B-433D-9FED-98AB0EAEDD22}" type="presParOf" srcId="{91669F48-915C-45BD-A948-A17556213513}" destId="{F7972085-5CC4-4E19-86AE-EBAC6B442D99}" srcOrd="1" destOrd="0" presId="urn:microsoft.com/office/officeart/2005/8/layout/arrow2"/>
    <dgm:cxn modelId="{2A6F9BBB-0610-4636-89DD-39CB9CD36576}" type="presParOf" srcId="{91669F48-915C-45BD-A948-A17556213513}" destId="{F2957CDA-5B15-4D68-8D1F-A0D809222464}" srcOrd="2" destOrd="0" presId="urn:microsoft.com/office/officeart/2005/8/layout/arrow2"/>
    <dgm:cxn modelId="{EE753364-9902-4284-94E1-EACF518111A1}" type="presParOf" srcId="{91669F48-915C-45BD-A948-A17556213513}" destId="{2CA606DF-F940-4859-9821-7F7C683F8328}" srcOrd="3" destOrd="0" presId="urn:microsoft.com/office/officeart/2005/8/layout/arrow2"/>
    <dgm:cxn modelId="{57F752DE-7138-4799-A1D7-16A79CC6FD43}" type="presParOf" srcId="{91669F48-915C-45BD-A948-A17556213513}" destId="{12C1DEAF-55FE-4E9F-BA35-CEC380BA6E4B}" srcOrd="4" destOrd="0" presId="urn:microsoft.com/office/officeart/2005/8/layout/arrow2"/>
    <dgm:cxn modelId="{3D2CA82A-5393-4DA3-95A6-9ACEA2FA5C5F}" type="presParOf" srcId="{91669F48-915C-45BD-A948-A17556213513}" destId="{F0DBC738-0242-4075-B7CF-12865C149A7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93EEA-2FB9-4531-B6A6-F1C3136F1605}">
      <dsp:nvSpPr>
        <dsp:cNvPr id="0" name=""/>
        <dsp:cNvSpPr/>
      </dsp:nvSpPr>
      <dsp:spPr>
        <a:xfrm rot="6315865" flipH="1">
          <a:off x="326938" y="2005565"/>
          <a:ext cx="3466249" cy="3196614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rgbClr val="007434"/>
            </a:gs>
            <a:gs pos="23000">
              <a:srgbClr val="92D050"/>
            </a:gs>
            <a:gs pos="90000">
              <a:srgbClr val="FFC000"/>
            </a:gs>
            <a:gs pos="100000">
              <a:srgbClr val="FF0000"/>
            </a:gs>
          </a:gsLst>
          <a:lin ang="5400000" scaled="1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11011-3018-4C18-8A8F-FE06CB3A4343}">
      <dsp:nvSpPr>
        <dsp:cNvPr id="0" name=""/>
        <dsp:cNvSpPr/>
      </dsp:nvSpPr>
      <dsp:spPr>
        <a:xfrm>
          <a:off x="1279412" y="4489604"/>
          <a:ext cx="141862" cy="141862"/>
        </a:xfrm>
        <a:prstGeom prst="ellipse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72085-5CC4-4E19-86AE-EBAC6B442D99}">
      <dsp:nvSpPr>
        <dsp:cNvPr id="0" name=""/>
        <dsp:cNvSpPr/>
      </dsp:nvSpPr>
      <dsp:spPr>
        <a:xfrm>
          <a:off x="1422540" y="4496395"/>
          <a:ext cx="1271307" cy="346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7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Initiation</a:t>
          </a:r>
        </a:p>
      </dsp:txBody>
      <dsp:txXfrm>
        <a:off x="1422540" y="4496395"/>
        <a:ext cx="1271307" cy="346711"/>
      </dsp:txXfrm>
    </dsp:sp>
    <dsp:sp modelId="{F2957CDA-5B15-4D68-8D1F-A0D809222464}">
      <dsp:nvSpPr>
        <dsp:cNvPr id="0" name=""/>
        <dsp:cNvSpPr/>
      </dsp:nvSpPr>
      <dsp:spPr>
        <a:xfrm>
          <a:off x="2156120" y="3824252"/>
          <a:ext cx="173291" cy="194335"/>
        </a:xfrm>
        <a:prstGeom prst="ellipse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606DF-F940-4859-9821-7F7C683F8328}">
      <dsp:nvSpPr>
        <dsp:cNvPr id="0" name=""/>
        <dsp:cNvSpPr/>
      </dsp:nvSpPr>
      <dsp:spPr>
        <a:xfrm rot="10800000" flipV="1">
          <a:off x="2239883" y="3882526"/>
          <a:ext cx="1309500" cy="228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84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Collection</a:t>
          </a:r>
        </a:p>
      </dsp:txBody>
      <dsp:txXfrm rot="-10800000">
        <a:off x="2239883" y="3882526"/>
        <a:ext cx="1309500" cy="228588"/>
      </dsp:txXfrm>
    </dsp:sp>
    <dsp:sp modelId="{12C1DEAF-55FE-4E9F-BA35-CEC380BA6E4B}">
      <dsp:nvSpPr>
        <dsp:cNvPr id="0" name=""/>
        <dsp:cNvSpPr/>
      </dsp:nvSpPr>
      <dsp:spPr>
        <a:xfrm>
          <a:off x="2899716" y="2774125"/>
          <a:ext cx="266460" cy="266464"/>
        </a:xfrm>
        <a:prstGeom prst="ellipse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BC738-0242-4075-B7CF-12865C149A77}">
      <dsp:nvSpPr>
        <dsp:cNvPr id="0" name=""/>
        <dsp:cNvSpPr/>
      </dsp:nvSpPr>
      <dsp:spPr>
        <a:xfrm>
          <a:off x="3051028" y="2849478"/>
          <a:ext cx="1309500" cy="28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925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Analytics</a:t>
          </a:r>
        </a:p>
      </dsp:txBody>
      <dsp:txXfrm>
        <a:off x="3051028" y="2849478"/>
        <a:ext cx="1309500" cy="28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0.08016</cdr:x>
      <cdr:y>0.79023</cdr:y>
    </cdr:from>
    <cdr:to>
      <cdr:x>0.1306</cdr:x>
      <cdr:y>0.92215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651511" y="4281974"/>
          <a:ext cx="409977" cy="71483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7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0.07736</cdr:x>
      <cdr:y>0.29555</cdr:y>
    </cdr:from>
    <cdr:to>
      <cdr:x>0.18986</cdr:x>
      <cdr:y>0.34267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628776" y="1601503"/>
          <a:ext cx="914400" cy="2553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0.27413</cdr:x>
      <cdr:y>0.69227</cdr:y>
    </cdr:from>
    <cdr:to>
      <cdr:x>0.30361</cdr:x>
      <cdr:y>0.81219</cdr:y>
    </cdr:to>
    <cdr:sp macro="" textlink="">
      <cdr:nvSpPr>
        <cdr:cNvPr id="10" name="TextBox 9"/>
        <cdr:cNvSpPr txBox="1"/>
      </cdr:nvSpPr>
      <cdr:spPr>
        <a:xfrm xmlns:a="http://schemas.openxmlformats.org/drawingml/2006/main" rot="16200000">
          <a:off x="2023052" y="3956267"/>
          <a:ext cx="649817" cy="2395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100" dirty="0"/>
            <a:t>Medical</a:t>
          </a:r>
        </a:p>
      </cdr:txBody>
    </cdr:sp>
  </cdr:relSizeAnchor>
  <cdr:relSizeAnchor xmlns:cdr="http://schemas.openxmlformats.org/drawingml/2006/chartDrawing">
    <cdr:from>
      <cdr:x>0</cdr:x>
      <cdr:y>0.08181</cdr:y>
    </cdr:from>
    <cdr:to>
      <cdr:x>0.03558</cdr:x>
      <cdr:y>0.94217</cdr:y>
    </cdr:to>
    <cdr:sp macro="" textlink="">
      <cdr:nvSpPr>
        <cdr:cNvPr id="12" name="Rectangle 11"/>
        <cdr:cNvSpPr/>
      </cdr:nvSpPr>
      <cdr:spPr>
        <a:xfrm xmlns:a="http://schemas.openxmlformats.org/drawingml/2006/main">
          <a:off x="0" y="443304"/>
          <a:ext cx="289169" cy="466198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0.08833</cdr:x>
      <cdr:y>0.87938</cdr:y>
    </cdr:from>
    <cdr:to>
      <cdr:x>0.11425</cdr:x>
      <cdr:y>0.94122</cdr:y>
    </cdr:to>
    <cdr:sp macro="" textlink="">
      <cdr:nvSpPr>
        <cdr:cNvPr id="13" name="TextBox 12"/>
        <cdr:cNvSpPr txBox="1"/>
      </cdr:nvSpPr>
      <cdr:spPr>
        <a:xfrm xmlns:a="http://schemas.openxmlformats.org/drawingml/2006/main" rot="16200000">
          <a:off x="655739" y="4827274"/>
          <a:ext cx="335091" cy="21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100" dirty="0"/>
            <a:t>OPD</a:t>
          </a:r>
        </a:p>
      </cdr:txBody>
    </cdr:sp>
  </cdr:relSizeAnchor>
  <cdr:relSizeAnchor xmlns:cdr="http://schemas.openxmlformats.org/drawingml/2006/chartDrawing">
    <cdr:from>
      <cdr:x>0.38981</cdr:x>
      <cdr:y>0.16547</cdr:y>
    </cdr:from>
    <cdr:to>
      <cdr:x>0.41318</cdr:x>
      <cdr:y>0.20442</cdr:y>
    </cdr:to>
    <cdr:sp macro="" textlink="">
      <cdr:nvSpPr>
        <cdr:cNvPr id="11" name="Rectangle 10"/>
        <cdr:cNvSpPr/>
      </cdr:nvSpPr>
      <cdr:spPr>
        <a:xfrm xmlns:a="http://schemas.openxmlformats.org/drawingml/2006/main">
          <a:off x="3168389" y="896653"/>
          <a:ext cx="189914" cy="21101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lumMod val="75000"/>
          </a:schemeClr>
        </a:solidFill>
        <a:ln xmlns:a="http://schemas.openxmlformats.org/drawingml/2006/main">
          <a:solidFill>
            <a:schemeClr val="accent2">
              <a:lumMod val="5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IN"/>
        </a:p>
      </cdr:txBody>
    </cdr:sp>
  </cdr:relSizeAnchor>
  <cdr:relSizeAnchor xmlns:cdr="http://schemas.openxmlformats.org/drawingml/2006/chartDrawing">
    <cdr:from>
      <cdr:x>0.60846</cdr:x>
      <cdr:y>0.23065</cdr:y>
    </cdr:from>
    <cdr:to>
      <cdr:x>0.92865</cdr:x>
      <cdr:y>0.58373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B8208349-F987-4F3C-A75B-041BC88398B3}"/>
            </a:ext>
          </a:extLst>
        </cdr:cNvPr>
        <cdr:cNvCxnSpPr/>
      </cdr:nvCxnSpPr>
      <cdr:spPr>
        <a:xfrm xmlns:a="http://schemas.openxmlformats.org/drawingml/2006/main" flipV="1">
          <a:off x="4945575" y="1249811"/>
          <a:ext cx="2602523" cy="1913206"/>
        </a:xfrm>
        <a:prstGeom xmlns:a="http://schemas.openxmlformats.org/drawingml/2006/main" prst="straightConnector1">
          <a:avLst/>
        </a:prstGeom>
        <a:ln xmlns:a="http://schemas.openxmlformats.org/drawingml/2006/main" w="88900">
          <a:solidFill>
            <a:srgbClr val="23FD28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A00E5-0A70-48CF-8BDE-BA7CFBCB4B24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A39DD-73F8-4D78-8511-D3C8499B0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1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BB62-5167-4462-B5BC-70379A4AD34F}" type="datetime1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7CF-5AFB-472A-84AB-BDDF99A9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40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521-E2B6-4861-B0C7-D668F140A41D}" type="datetime1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7CF-5AFB-472A-84AB-BDDF99A9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6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3959-47BE-47C7-A52F-168845A28FE6}" type="datetime1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7CF-5AFB-472A-84AB-BDDF99A9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2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1A84-849A-4D5E-A3A6-A96A095EC2CE}" type="datetime1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7CF-5AFB-472A-84AB-BDDF99A9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0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759-5B27-4279-97B2-AF71FF3F9DB1}" type="datetime1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7CF-5AFB-472A-84AB-BDDF99A9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5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2C35-AEC2-44BC-8530-874768E5D006}" type="datetime1">
              <a:rPr lang="en-IN" smtClean="0"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7CF-5AFB-472A-84AB-BDDF99A9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02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DD38-8CC6-419A-9F41-0E28A7AE1A1B}" type="datetime1">
              <a:rPr lang="en-IN" smtClean="0"/>
              <a:t>06-08-2018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7CF-5AFB-472A-84AB-BDDF99A9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6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CB19-CE28-4035-806D-522DF937F6F0}" type="datetime1">
              <a:rPr lang="en-IN" smtClean="0"/>
              <a:t>06-08-2018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7CF-5AFB-472A-84AB-BDDF99A9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5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5404-B566-41FB-94D5-AF65C9C39FC1}" type="datetime1">
              <a:rPr lang="en-IN" smtClean="0"/>
              <a:t>06-08-2018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7CF-5AFB-472A-84AB-BDDF99A9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35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686E-8837-4BF6-B720-4051FC5C66E4}" type="datetime1">
              <a:rPr lang="en-IN" smtClean="0"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7CF-5AFB-472A-84AB-BDDF99A9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3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1AFD-4B9E-43E6-AF07-55CF32E7F048}" type="datetime1">
              <a:rPr lang="en-IN" smtClean="0"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7CF-5AFB-472A-84AB-BDDF99A9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9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CE80-BE2F-4038-A6D8-9667C2161C7C}" type="datetime1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57CF-5AFB-472A-84AB-BDDF99A9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4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7" y="6043569"/>
            <a:ext cx="1600339" cy="495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800" y="512967"/>
            <a:ext cx="978885" cy="977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7" y="512967"/>
            <a:ext cx="576077" cy="977585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101397" y="3220393"/>
            <a:ext cx="888140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“Information is the oil of the 21st century, and analytics is the combustion engine”</a:t>
            </a:r>
            <a:endParaRPr lang="en-IN" b="0" i="1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IN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IN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b="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							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- 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Peter Sondergaard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							            SVP, Gartner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8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800" y="512967"/>
            <a:ext cx="978885" cy="977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7" y="512967"/>
            <a:ext cx="576077" cy="977585"/>
          </a:xfrm>
          <a:prstGeom prst="rect">
            <a:avLst/>
          </a:prstGeom>
        </p:spPr>
      </p:pic>
      <p:sp>
        <p:nvSpPr>
          <p:cNvPr id="7" name="Circular Arrow 6"/>
          <p:cNvSpPr/>
          <p:nvPr/>
        </p:nvSpPr>
        <p:spPr>
          <a:xfrm rot="11014009">
            <a:off x="6514867" y="1733148"/>
            <a:ext cx="4414905" cy="4203980"/>
          </a:xfrm>
          <a:prstGeom prst="circularArrow">
            <a:avLst>
              <a:gd name="adj1" fmla="val 22752"/>
              <a:gd name="adj2" fmla="val 1119943"/>
              <a:gd name="adj3" fmla="val 15942011"/>
              <a:gd name="adj4" fmla="val 10264936"/>
              <a:gd name="adj5" fmla="val 14716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ircular Arrow 7"/>
          <p:cNvSpPr/>
          <p:nvPr/>
        </p:nvSpPr>
        <p:spPr>
          <a:xfrm rot="4911338">
            <a:off x="6599212" y="1919703"/>
            <a:ext cx="4589498" cy="4044052"/>
          </a:xfrm>
          <a:prstGeom prst="circularArrow">
            <a:avLst>
              <a:gd name="adj1" fmla="val 22752"/>
              <a:gd name="adj2" fmla="val 1119943"/>
              <a:gd name="adj3" fmla="val 15942011"/>
              <a:gd name="adj4" fmla="val 10075081"/>
              <a:gd name="adj5" fmla="val 14716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 rot="21558105">
            <a:off x="6399787" y="1648245"/>
            <a:ext cx="4414905" cy="4203980"/>
          </a:xfrm>
          <a:prstGeom prst="circularArrow">
            <a:avLst>
              <a:gd name="adj1" fmla="val 22752"/>
              <a:gd name="adj2" fmla="val 1119943"/>
              <a:gd name="adj3" fmla="val 15942011"/>
              <a:gd name="adj4" fmla="val 10515614"/>
              <a:gd name="adj5" fmla="val 14716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1436914" y="567922"/>
          <a:ext cx="5456254" cy="647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8" y="6326251"/>
            <a:ext cx="1600339" cy="495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95158" y="4487219"/>
            <a:ext cx="1005469" cy="688694"/>
          </a:xfrm>
          <a:prstGeom prst="rect">
            <a:avLst/>
          </a:prstGeom>
        </p:spPr>
      </p:pic>
      <p:sp>
        <p:nvSpPr>
          <p:cNvPr id="16" name="Circular Arrow 15"/>
          <p:cNvSpPr/>
          <p:nvPr/>
        </p:nvSpPr>
        <p:spPr>
          <a:xfrm rot="16200000">
            <a:off x="6282911" y="1649986"/>
            <a:ext cx="4414905" cy="4203980"/>
          </a:xfrm>
          <a:prstGeom prst="circularArrow">
            <a:avLst>
              <a:gd name="adj1" fmla="val 22752"/>
              <a:gd name="adj2" fmla="val 1119943"/>
              <a:gd name="adj3" fmla="val 15942011"/>
              <a:gd name="adj4" fmla="val 10275614"/>
              <a:gd name="adj5" fmla="val 14716"/>
            </a:avLst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6200000">
            <a:off x="1624313" y="1086426"/>
            <a:ext cx="4037088" cy="5564040"/>
          </a:xfrm>
          <a:prstGeom prst="halfFrame">
            <a:avLst>
              <a:gd name="adj1" fmla="val 7547"/>
              <a:gd name="adj2" fmla="val 7198"/>
            </a:avLst>
          </a:prstGeom>
          <a:ln>
            <a:noFill/>
          </a:ln>
          <a:effectLst>
            <a:outerShdw blurRad="44450" dist="27940" dir="120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8" name="Cloud 17"/>
          <p:cNvSpPr/>
          <p:nvPr/>
        </p:nvSpPr>
        <p:spPr>
          <a:xfrm rot="438698">
            <a:off x="4593551" y="1599918"/>
            <a:ext cx="1152840" cy="106209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84587" y="1867893"/>
            <a:ext cx="102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Predictable</a:t>
            </a:r>
          </a:p>
          <a:p>
            <a:r>
              <a:rPr lang="en-IN" sz="1400" b="1" dirty="0"/>
              <a:t>Outcomes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7196" y="5579214"/>
            <a:ext cx="926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347213" y="3492901"/>
            <a:ext cx="27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Digital Transformation Maturity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75041" y="4634293"/>
            <a:ext cx="1138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Metrics Data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Collection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62787" y="2464222"/>
            <a:ext cx="1386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51115" y="3176585"/>
            <a:ext cx="1924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Iterative</a:t>
            </a:r>
          </a:p>
          <a:p>
            <a:pPr algn="ctr"/>
            <a:r>
              <a:rPr lang="en-IN" sz="2400" b="1" dirty="0"/>
              <a:t>Improvement</a:t>
            </a:r>
          </a:p>
          <a:p>
            <a:pPr algn="ctr"/>
            <a:r>
              <a:rPr lang="en-IN" sz="2400" b="1" dirty="0"/>
              <a:t>Cycle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7187" y="4636565"/>
            <a:ext cx="863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Analytics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45185" y="2384606"/>
            <a:ext cx="143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Decision Making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&amp; Improvements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07304" y="532648"/>
            <a:ext cx="7337059" cy="6303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88900" dist="114300" dir="66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Arial Narrow" panose="020B0606020202030204" pitchFamily="34" charset="0"/>
              </a:rPr>
              <a:t>Significance of Analytics</a:t>
            </a:r>
          </a:p>
        </p:txBody>
      </p:sp>
    </p:spTree>
    <p:extLst>
      <p:ext uri="{BB962C8B-B14F-4D97-AF65-F5344CB8AC3E}">
        <p14:creationId xmlns:p14="http://schemas.microsoft.com/office/powerpoint/2010/main" val="291526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7" y="6295838"/>
            <a:ext cx="1600339" cy="495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800" y="512967"/>
            <a:ext cx="978885" cy="977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7" y="512967"/>
            <a:ext cx="576077" cy="9775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703" y="580292"/>
            <a:ext cx="8974090" cy="54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6769741" y="3882678"/>
            <a:ext cx="379828" cy="827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762632" y="2932360"/>
            <a:ext cx="379822" cy="7148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327718" y="1971791"/>
            <a:ext cx="379828" cy="13799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6288409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" name="Rectangle 96"/>
          <p:cNvSpPr/>
          <p:nvPr/>
        </p:nvSpPr>
        <p:spPr>
          <a:xfrm>
            <a:off x="8807880" y="2597182"/>
            <a:ext cx="379828" cy="125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262462" y="3247291"/>
            <a:ext cx="379828" cy="12567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5" name="Rectangle 94"/>
          <p:cNvSpPr/>
          <p:nvPr/>
        </p:nvSpPr>
        <p:spPr>
          <a:xfrm flipV="1">
            <a:off x="8816228" y="4937731"/>
            <a:ext cx="371480" cy="819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776727" y="5070439"/>
            <a:ext cx="379828" cy="6963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72265" y="2982793"/>
            <a:ext cx="379828" cy="14485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58198" y="4930561"/>
            <a:ext cx="379828" cy="835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3690421" y="5073576"/>
            <a:ext cx="379828" cy="69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97700" y="5530974"/>
            <a:ext cx="379828" cy="235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95357" y="5289477"/>
            <a:ext cx="379828" cy="235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769741" y="5120639"/>
            <a:ext cx="363418" cy="2046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769741" y="5294865"/>
            <a:ext cx="365761" cy="46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323176" y="5302042"/>
            <a:ext cx="379828" cy="46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320833" y="5087836"/>
            <a:ext cx="379828" cy="235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288216" y="4011635"/>
            <a:ext cx="379828" cy="72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730239" y="3583814"/>
            <a:ext cx="379828" cy="751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218750" y="4919342"/>
            <a:ext cx="379828" cy="840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206827" y="3567403"/>
            <a:ext cx="379822" cy="7148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84" y="6303333"/>
            <a:ext cx="1600339" cy="495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800" y="512967"/>
            <a:ext cx="978885" cy="977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7" y="512967"/>
            <a:ext cx="576077" cy="9775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60776" y="4880651"/>
            <a:ext cx="379828" cy="885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11767" y="4487592"/>
            <a:ext cx="379828" cy="633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07304" y="532648"/>
            <a:ext cx="7337059" cy="6303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88900" dist="114300" dir="66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Arial Narrow" panose="020B0606020202030204" pitchFamily="34" charset="0"/>
              </a:rPr>
              <a:t>Deep Insight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868102" y="3291205"/>
            <a:ext cx="19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Values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2850690" y="4965894"/>
            <a:ext cx="5052" cy="351692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62179" y="4487594"/>
            <a:ext cx="0" cy="351692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894402" y="4696269"/>
            <a:ext cx="0" cy="309693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5779" y="3882682"/>
            <a:ext cx="379828" cy="813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01681" y="5120639"/>
            <a:ext cx="0" cy="223318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"/>
          <p:cNvSpPr txBox="1"/>
          <p:nvPr/>
        </p:nvSpPr>
        <p:spPr>
          <a:xfrm rot="16200000">
            <a:off x="4062706" y="5380251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10</a:t>
            </a:r>
          </a:p>
        </p:txBody>
      </p:sp>
      <p:sp>
        <p:nvSpPr>
          <p:cNvPr id="26" name="TextBox 1"/>
          <p:cNvSpPr txBox="1"/>
          <p:nvPr/>
        </p:nvSpPr>
        <p:spPr>
          <a:xfrm rot="16200000">
            <a:off x="4060363" y="5138754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12</a:t>
            </a:r>
          </a:p>
        </p:txBody>
      </p:sp>
      <p:sp>
        <p:nvSpPr>
          <p:cNvPr id="27" name="TextBox 1"/>
          <p:cNvSpPr txBox="1"/>
          <p:nvPr/>
        </p:nvSpPr>
        <p:spPr>
          <a:xfrm rot="16200000">
            <a:off x="3041956" y="3773443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Natural Death</a:t>
            </a:r>
          </a:p>
        </p:txBody>
      </p:sp>
      <p:sp>
        <p:nvSpPr>
          <p:cNvPr id="28" name="TextBox 1"/>
          <p:cNvSpPr txBox="1"/>
          <p:nvPr/>
        </p:nvSpPr>
        <p:spPr>
          <a:xfrm rot="16200000">
            <a:off x="3041956" y="5278688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Accidental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994151" y="1342723"/>
            <a:ext cx="0" cy="442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94151" y="5766077"/>
            <a:ext cx="8960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"/>
          <p:cNvSpPr txBox="1"/>
          <p:nvPr/>
        </p:nvSpPr>
        <p:spPr>
          <a:xfrm rot="16200000">
            <a:off x="2474971" y="4435636"/>
            <a:ext cx="662502" cy="22752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Surgery</a:t>
            </a:r>
          </a:p>
        </p:txBody>
      </p:sp>
      <p:sp>
        <p:nvSpPr>
          <p:cNvPr id="62" name="TextBox 1"/>
          <p:cNvSpPr txBox="1"/>
          <p:nvPr/>
        </p:nvSpPr>
        <p:spPr>
          <a:xfrm rot="16200000">
            <a:off x="3531982" y="5374817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Premature</a:t>
            </a:r>
          </a:p>
        </p:txBody>
      </p:sp>
      <p:sp>
        <p:nvSpPr>
          <p:cNvPr id="63" name="TextBox 1"/>
          <p:cNvSpPr txBox="1"/>
          <p:nvPr/>
        </p:nvSpPr>
        <p:spPr>
          <a:xfrm rot="16200000">
            <a:off x="3531982" y="4052451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Death</a:t>
            </a:r>
          </a:p>
        </p:txBody>
      </p:sp>
      <p:sp>
        <p:nvSpPr>
          <p:cNvPr id="2" name="Rectangle 1"/>
          <p:cNvSpPr/>
          <p:nvPr/>
        </p:nvSpPr>
        <p:spPr>
          <a:xfrm>
            <a:off x="2794418" y="1617785"/>
            <a:ext cx="189914" cy="21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3678334" y="1617784"/>
            <a:ext cx="189914" cy="2110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4549031" y="1616320"/>
            <a:ext cx="189914" cy="211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5394566" y="4387106"/>
            <a:ext cx="5052" cy="351692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746572" y="5022151"/>
            <a:ext cx="349428" cy="737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920153" y="4471182"/>
            <a:ext cx="0" cy="351692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flipV="1">
            <a:off x="6258251" y="4930555"/>
            <a:ext cx="347147" cy="819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452376" y="4553245"/>
            <a:ext cx="0" cy="309693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959655" y="4780670"/>
            <a:ext cx="0" cy="223318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"/>
          <p:cNvSpPr txBox="1"/>
          <p:nvPr/>
        </p:nvSpPr>
        <p:spPr>
          <a:xfrm rot="16200000">
            <a:off x="6620680" y="5279431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10</a:t>
            </a:r>
          </a:p>
        </p:txBody>
      </p:sp>
      <p:sp>
        <p:nvSpPr>
          <p:cNvPr id="79" name="TextBox 1"/>
          <p:cNvSpPr txBox="1"/>
          <p:nvPr/>
        </p:nvSpPr>
        <p:spPr>
          <a:xfrm rot="16200000">
            <a:off x="6618337" y="4939459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12</a:t>
            </a:r>
          </a:p>
        </p:txBody>
      </p:sp>
      <p:sp>
        <p:nvSpPr>
          <p:cNvPr id="81" name="TextBox 1"/>
          <p:cNvSpPr txBox="1"/>
          <p:nvPr/>
        </p:nvSpPr>
        <p:spPr>
          <a:xfrm rot="16200000">
            <a:off x="5599930" y="5360752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Accidental</a:t>
            </a:r>
          </a:p>
        </p:txBody>
      </p:sp>
      <p:sp>
        <p:nvSpPr>
          <p:cNvPr id="82" name="TextBox 1"/>
          <p:cNvSpPr txBox="1"/>
          <p:nvPr/>
        </p:nvSpPr>
        <p:spPr>
          <a:xfrm rot="16200000">
            <a:off x="5075426" y="3771887"/>
            <a:ext cx="662502" cy="22752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Surgery</a:t>
            </a:r>
          </a:p>
        </p:txBody>
      </p:sp>
      <p:sp>
        <p:nvSpPr>
          <p:cNvPr id="83" name="TextBox 1"/>
          <p:cNvSpPr txBox="1"/>
          <p:nvPr/>
        </p:nvSpPr>
        <p:spPr>
          <a:xfrm rot="16200000">
            <a:off x="6089956" y="5288065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Premature</a:t>
            </a:r>
          </a:p>
        </p:txBody>
      </p:sp>
      <p:sp>
        <p:nvSpPr>
          <p:cNvPr id="84" name="TextBox 1"/>
          <p:cNvSpPr txBox="1"/>
          <p:nvPr/>
        </p:nvSpPr>
        <p:spPr>
          <a:xfrm rot="16200000">
            <a:off x="6089956" y="4078243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Death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362179" y="2980181"/>
            <a:ext cx="2557681" cy="597161"/>
          </a:xfrm>
          <a:prstGeom prst="line">
            <a:avLst/>
          </a:prstGeom>
          <a:ln w="88900">
            <a:solidFill>
              <a:srgbClr val="FF96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17882" y="3577342"/>
            <a:ext cx="2579004" cy="417884"/>
          </a:xfrm>
          <a:prstGeom prst="straightConnector1">
            <a:avLst/>
          </a:prstGeom>
          <a:ln w="88900">
            <a:solidFill>
              <a:srgbClr val="FF96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"/>
          <p:cNvSpPr txBox="1"/>
          <p:nvPr/>
        </p:nvSpPr>
        <p:spPr>
          <a:xfrm rot="16200000">
            <a:off x="6601422" y="4180733"/>
            <a:ext cx="649806" cy="23961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Medical</a:t>
            </a:r>
          </a:p>
        </p:txBody>
      </p:sp>
      <p:sp>
        <p:nvSpPr>
          <p:cNvPr id="87" name="TextBox 1"/>
          <p:cNvSpPr txBox="1"/>
          <p:nvPr/>
        </p:nvSpPr>
        <p:spPr>
          <a:xfrm rot="16200000">
            <a:off x="5239132" y="5294058"/>
            <a:ext cx="335091" cy="21067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OPD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7945907" y="3676826"/>
            <a:ext cx="16407" cy="1305119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276489" y="5029742"/>
            <a:ext cx="377488" cy="737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8478130" y="4738798"/>
            <a:ext cx="18756" cy="278675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9010353" y="3975636"/>
            <a:ext cx="0" cy="884955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9495692" y="3351705"/>
            <a:ext cx="21940" cy="1649935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1"/>
          <p:cNvSpPr txBox="1"/>
          <p:nvPr/>
        </p:nvSpPr>
        <p:spPr>
          <a:xfrm rot="16200000">
            <a:off x="9178657" y="5277083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10</a:t>
            </a:r>
          </a:p>
        </p:txBody>
      </p:sp>
      <p:sp>
        <p:nvSpPr>
          <p:cNvPr id="102" name="TextBox 1"/>
          <p:cNvSpPr txBox="1"/>
          <p:nvPr/>
        </p:nvSpPr>
        <p:spPr>
          <a:xfrm rot="16200000">
            <a:off x="9176314" y="4937111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12</a:t>
            </a:r>
          </a:p>
        </p:txBody>
      </p:sp>
      <p:sp>
        <p:nvSpPr>
          <p:cNvPr id="103" name="TextBox 1"/>
          <p:cNvSpPr txBox="1"/>
          <p:nvPr/>
        </p:nvSpPr>
        <p:spPr>
          <a:xfrm rot="16200000">
            <a:off x="8156539" y="4219007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Natural</a:t>
            </a:r>
          </a:p>
        </p:txBody>
      </p:sp>
      <p:sp>
        <p:nvSpPr>
          <p:cNvPr id="104" name="TextBox 1"/>
          <p:cNvSpPr txBox="1"/>
          <p:nvPr/>
        </p:nvSpPr>
        <p:spPr>
          <a:xfrm rot="16200000">
            <a:off x="8157907" y="5358404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Accidental</a:t>
            </a:r>
          </a:p>
        </p:txBody>
      </p:sp>
      <p:sp>
        <p:nvSpPr>
          <p:cNvPr id="105" name="TextBox 1"/>
          <p:cNvSpPr txBox="1"/>
          <p:nvPr/>
        </p:nvSpPr>
        <p:spPr>
          <a:xfrm rot="16200000">
            <a:off x="7633403" y="3207367"/>
            <a:ext cx="662502" cy="22752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Surgery</a:t>
            </a:r>
          </a:p>
        </p:txBody>
      </p:sp>
      <p:sp>
        <p:nvSpPr>
          <p:cNvPr id="106" name="TextBox 1"/>
          <p:cNvSpPr txBox="1"/>
          <p:nvPr/>
        </p:nvSpPr>
        <p:spPr>
          <a:xfrm rot="16200000">
            <a:off x="8647933" y="5285717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Premature</a:t>
            </a:r>
          </a:p>
        </p:txBody>
      </p:sp>
      <p:sp>
        <p:nvSpPr>
          <p:cNvPr id="107" name="TextBox 1"/>
          <p:cNvSpPr txBox="1"/>
          <p:nvPr/>
        </p:nvSpPr>
        <p:spPr>
          <a:xfrm rot="16200000">
            <a:off x="8685445" y="3217643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Death</a:t>
            </a:r>
          </a:p>
        </p:txBody>
      </p:sp>
      <p:sp>
        <p:nvSpPr>
          <p:cNvPr id="80" name="TextBox 1"/>
          <p:cNvSpPr txBox="1"/>
          <p:nvPr/>
        </p:nvSpPr>
        <p:spPr>
          <a:xfrm rot="16200000">
            <a:off x="5599930" y="3897711"/>
            <a:ext cx="649817" cy="23959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Natural</a:t>
            </a:r>
          </a:p>
        </p:txBody>
      </p:sp>
      <p:sp>
        <p:nvSpPr>
          <p:cNvPr id="108" name="TextBox 1"/>
          <p:cNvSpPr txBox="1"/>
          <p:nvPr/>
        </p:nvSpPr>
        <p:spPr>
          <a:xfrm rot="16200000">
            <a:off x="8942602" y="2486644"/>
            <a:ext cx="1083402" cy="23961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Medical</a:t>
            </a:r>
          </a:p>
        </p:txBody>
      </p:sp>
      <p:sp>
        <p:nvSpPr>
          <p:cNvPr id="109" name="TextBox 1"/>
          <p:cNvSpPr txBox="1"/>
          <p:nvPr/>
        </p:nvSpPr>
        <p:spPr>
          <a:xfrm rot="16200000">
            <a:off x="7797109" y="5291710"/>
            <a:ext cx="335091" cy="21067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OPD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01681" y="3882683"/>
            <a:ext cx="2575894" cy="604910"/>
          </a:xfrm>
          <a:prstGeom prst="line">
            <a:avLst/>
          </a:prstGeom>
          <a:ln w="88900">
            <a:solidFill>
              <a:srgbClr val="23FD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0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7" y="6043569"/>
            <a:ext cx="1600339" cy="495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800" y="512967"/>
            <a:ext cx="978885" cy="977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7" y="512967"/>
            <a:ext cx="576077" cy="9775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07304" y="532648"/>
            <a:ext cx="7337059" cy="6303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88900" dist="114300" dir="66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Arial Narrow" panose="020B0606020202030204" pitchFamily="34" charset="0"/>
              </a:rPr>
              <a:t>Deep Insight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6574" y="1985554"/>
            <a:ext cx="10280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Administrative Unit wise: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Religion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Social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Married/Unmarried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Family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Benefit Preference, Quantum,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Worker Type</a:t>
            </a:r>
          </a:p>
          <a:p>
            <a:endParaRPr lang="en-IN" dirty="0"/>
          </a:p>
          <a:p>
            <a:r>
              <a:rPr lang="en-IN" b="1" dirty="0"/>
              <a:t>Hence customised policies.</a:t>
            </a:r>
          </a:p>
        </p:txBody>
      </p:sp>
    </p:spTree>
    <p:extLst>
      <p:ext uri="{BB962C8B-B14F-4D97-AF65-F5344CB8AC3E}">
        <p14:creationId xmlns:p14="http://schemas.microsoft.com/office/powerpoint/2010/main" val="294976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37" y="6043569"/>
            <a:ext cx="1600339" cy="495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958" y="365138"/>
            <a:ext cx="978885" cy="977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37" y="365138"/>
            <a:ext cx="576077" cy="9775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12020" y="2265912"/>
            <a:ext cx="7337059" cy="20194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88900" dist="114300" dir="66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Arial Narrow" panose="020B0606020202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169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88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Anirban Chakrabarty</cp:lastModifiedBy>
  <cp:revision>43</cp:revision>
  <dcterms:created xsi:type="dcterms:W3CDTF">2018-07-17T15:15:26Z</dcterms:created>
  <dcterms:modified xsi:type="dcterms:W3CDTF">2018-08-06T07:17:03Z</dcterms:modified>
</cp:coreProperties>
</file>