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42" r:id="rId2"/>
    <p:sldId id="273" r:id="rId3"/>
    <p:sldId id="316" r:id="rId4"/>
    <p:sldId id="319" r:id="rId5"/>
    <p:sldId id="328" r:id="rId6"/>
    <p:sldId id="290" r:id="rId7"/>
    <p:sldId id="331" r:id="rId8"/>
    <p:sldId id="305" r:id="rId9"/>
    <p:sldId id="334" r:id="rId10"/>
    <p:sldId id="336" r:id="rId11"/>
    <p:sldId id="337" r:id="rId12"/>
    <p:sldId id="338" r:id="rId13"/>
    <p:sldId id="339" r:id="rId14"/>
    <p:sldId id="340" r:id="rId15"/>
    <p:sldId id="341" r:id="rId16"/>
    <p:sldId id="299" r:id="rId17"/>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36" autoAdjust="0"/>
    <p:restoredTop sz="96340" autoAdjust="0"/>
  </p:normalViewPr>
  <p:slideViewPr>
    <p:cSldViewPr snapToGrid="0">
      <p:cViewPr>
        <p:scale>
          <a:sx n="75" d="100"/>
          <a:sy n="75" d="100"/>
        </p:scale>
        <p:origin x="366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1C76A-7AEA-44C0-ABF2-6D7FBC72BF78}" type="datetimeFigureOut">
              <a:rPr lang="en-IN" smtClean="0"/>
              <a:t>22-06-2023</a:t>
            </a:fld>
            <a:endParaRPr lang="en-IN"/>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8DE95-0617-4E1B-A699-727720647A3A}" type="slidenum">
              <a:rPr lang="en-IN" smtClean="0"/>
              <a:t>‹#›</a:t>
            </a:fld>
            <a:endParaRPr lang="en-IN"/>
          </a:p>
        </p:txBody>
      </p:sp>
    </p:spTree>
    <p:extLst>
      <p:ext uri="{BB962C8B-B14F-4D97-AF65-F5344CB8AC3E}">
        <p14:creationId xmlns:p14="http://schemas.microsoft.com/office/powerpoint/2010/main" val="333393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98DE95-0617-4E1B-A699-727720647A3A}" type="slidenum">
              <a:rPr lang="en-IN" smtClean="0"/>
              <a:t>16</a:t>
            </a:fld>
            <a:endParaRPr lang="en-IN"/>
          </a:p>
        </p:txBody>
      </p:sp>
    </p:spTree>
    <p:extLst>
      <p:ext uri="{BB962C8B-B14F-4D97-AF65-F5344CB8AC3E}">
        <p14:creationId xmlns:p14="http://schemas.microsoft.com/office/powerpoint/2010/main" val="331484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B13FBF-E8B5-4127-AE40-B10FB2ACF1EF}"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05047-392C-41DB-85C5-B7139D57AABA}" type="slidenum">
              <a:rPr lang="en-IN" smtClean="0"/>
              <a:t>‹#›</a:t>
            </a:fld>
            <a:endParaRPr lang="en-IN"/>
          </a:p>
        </p:txBody>
      </p:sp>
    </p:spTree>
    <p:extLst>
      <p:ext uri="{BB962C8B-B14F-4D97-AF65-F5344CB8AC3E}">
        <p14:creationId xmlns:p14="http://schemas.microsoft.com/office/powerpoint/2010/main" val="1278069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13FBF-E8B5-4127-AE40-B10FB2ACF1EF}"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05047-392C-41DB-85C5-B7139D57AABA}" type="slidenum">
              <a:rPr lang="en-IN" smtClean="0"/>
              <a:t>‹#›</a:t>
            </a:fld>
            <a:endParaRPr lang="en-IN"/>
          </a:p>
        </p:txBody>
      </p:sp>
    </p:spTree>
    <p:extLst>
      <p:ext uri="{BB962C8B-B14F-4D97-AF65-F5344CB8AC3E}">
        <p14:creationId xmlns:p14="http://schemas.microsoft.com/office/powerpoint/2010/main" val="385928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13FBF-E8B5-4127-AE40-B10FB2ACF1EF}"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05047-392C-41DB-85C5-B7139D57AABA}" type="slidenum">
              <a:rPr lang="en-IN" smtClean="0"/>
              <a:t>‹#›</a:t>
            </a:fld>
            <a:endParaRPr lang="en-IN"/>
          </a:p>
        </p:txBody>
      </p:sp>
    </p:spTree>
    <p:extLst>
      <p:ext uri="{BB962C8B-B14F-4D97-AF65-F5344CB8AC3E}">
        <p14:creationId xmlns:p14="http://schemas.microsoft.com/office/powerpoint/2010/main" val="252410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13FBF-E8B5-4127-AE40-B10FB2ACF1EF}"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05047-392C-41DB-85C5-B7139D57AABA}" type="slidenum">
              <a:rPr lang="en-IN" smtClean="0"/>
              <a:t>‹#›</a:t>
            </a:fld>
            <a:endParaRPr lang="en-IN"/>
          </a:p>
        </p:txBody>
      </p:sp>
    </p:spTree>
    <p:extLst>
      <p:ext uri="{BB962C8B-B14F-4D97-AF65-F5344CB8AC3E}">
        <p14:creationId xmlns:p14="http://schemas.microsoft.com/office/powerpoint/2010/main" val="4012279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B13FBF-E8B5-4127-AE40-B10FB2ACF1EF}"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05047-392C-41DB-85C5-B7139D57AABA}" type="slidenum">
              <a:rPr lang="en-IN" smtClean="0"/>
              <a:t>‹#›</a:t>
            </a:fld>
            <a:endParaRPr lang="en-IN"/>
          </a:p>
        </p:txBody>
      </p:sp>
    </p:spTree>
    <p:extLst>
      <p:ext uri="{BB962C8B-B14F-4D97-AF65-F5344CB8AC3E}">
        <p14:creationId xmlns:p14="http://schemas.microsoft.com/office/powerpoint/2010/main" val="238312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B13FBF-E8B5-4127-AE40-B10FB2ACF1EF}"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05047-392C-41DB-85C5-B7139D57AABA}" type="slidenum">
              <a:rPr lang="en-IN" smtClean="0"/>
              <a:t>‹#›</a:t>
            </a:fld>
            <a:endParaRPr lang="en-IN"/>
          </a:p>
        </p:txBody>
      </p:sp>
    </p:spTree>
    <p:extLst>
      <p:ext uri="{BB962C8B-B14F-4D97-AF65-F5344CB8AC3E}">
        <p14:creationId xmlns:p14="http://schemas.microsoft.com/office/powerpoint/2010/main" val="51314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B13FBF-E8B5-4127-AE40-B10FB2ACF1EF}" type="datetimeFigureOut">
              <a:rPr lang="en-IN" smtClean="0"/>
              <a:t>22-06-2023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505047-392C-41DB-85C5-B7139D57AABA}" type="slidenum">
              <a:rPr lang="en-IN" smtClean="0"/>
              <a:t>‹#›</a:t>
            </a:fld>
            <a:endParaRPr lang="en-IN"/>
          </a:p>
        </p:txBody>
      </p:sp>
    </p:spTree>
    <p:extLst>
      <p:ext uri="{BB962C8B-B14F-4D97-AF65-F5344CB8AC3E}">
        <p14:creationId xmlns:p14="http://schemas.microsoft.com/office/powerpoint/2010/main" val="251638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B13FBF-E8B5-4127-AE40-B10FB2ACF1EF}" type="datetimeFigureOut">
              <a:rPr lang="en-IN" smtClean="0"/>
              <a:t>22-06-2023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505047-392C-41DB-85C5-B7139D57AABA}" type="slidenum">
              <a:rPr lang="en-IN" smtClean="0"/>
              <a:t>‹#›</a:t>
            </a:fld>
            <a:endParaRPr lang="en-IN"/>
          </a:p>
        </p:txBody>
      </p:sp>
    </p:spTree>
    <p:extLst>
      <p:ext uri="{BB962C8B-B14F-4D97-AF65-F5344CB8AC3E}">
        <p14:creationId xmlns:p14="http://schemas.microsoft.com/office/powerpoint/2010/main" val="345757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13FBF-E8B5-4127-AE40-B10FB2ACF1EF}" type="datetimeFigureOut">
              <a:rPr lang="en-IN" smtClean="0"/>
              <a:t>22-06-2023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505047-392C-41DB-85C5-B7139D57AABA}" type="slidenum">
              <a:rPr lang="en-IN" smtClean="0"/>
              <a:t>‹#›</a:t>
            </a:fld>
            <a:endParaRPr lang="en-IN"/>
          </a:p>
        </p:txBody>
      </p:sp>
    </p:spTree>
    <p:extLst>
      <p:ext uri="{BB962C8B-B14F-4D97-AF65-F5344CB8AC3E}">
        <p14:creationId xmlns:p14="http://schemas.microsoft.com/office/powerpoint/2010/main" val="115398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7BB13FBF-E8B5-4127-AE40-B10FB2ACF1EF}"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05047-392C-41DB-85C5-B7139D57AABA}" type="slidenum">
              <a:rPr lang="en-IN" smtClean="0"/>
              <a:t>‹#›</a:t>
            </a:fld>
            <a:endParaRPr lang="en-IN"/>
          </a:p>
        </p:txBody>
      </p:sp>
    </p:spTree>
    <p:extLst>
      <p:ext uri="{BB962C8B-B14F-4D97-AF65-F5344CB8AC3E}">
        <p14:creationId xmlns:p14="http://schemas.microsoft.com/office/powerpoint/2010/main" val="260688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7BB13FBF-E8B5-4127-AE40-B10FB2ACF1EF}"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05047-392C-41DB-85C5-B7139D57AABA}" type="slidenum">
              <a:rPr lang="en-IN" smtClean="0"/>
              <a:t>‹#›</a:t>
            </a:fld>
            <a:endParaRPr lang="en-IN"/>
          </a:p>
        </p:txBody>
      </p:sp>
    </p:spTree>
    <p:extLst>
      <p:ext uri="{BB962C8B-B14F-4D97-AF65-F5344CB8AC3E}">
        <p14:creationId xmlns:p14="http://schemas.microsoft.com/office/powerpoint/2010/main" val="39484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7BB13FBF-E8B5-4127-AE40-B10FB2ACF1EF}" type="datetimeFigureOut">
              <a:rPr lang="en-IN" smtClean="0"/>
              <a:t>22-06-2023</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0A505047-392C-41DB-85C5-B7139D57AABA}" type="slidenum">
              <a:rPr lang="en-IN" smtClean="0"/>
              <a:t>‹#›</a:t>
            </a:fld>
            <a:endParaRPr lang="en-IN"/>
          </a:p>
        </p:txBody>
      </p:sp>
    </p:spTree>
    <p:extLst>
      <p:ext uri="{BB962C8B-B14F-4D97-AF65-F5344CB8AC3E}">
        <p14:creationId xmlns:p14="http://schemas.microsoft.com/office/powerpoint/2010/main" val="2501258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C16E7F-85ED-98AD-8A15-4E7DF22CE07F}"/>
              </a:ext>
            </a:extLst>
          </p:cNvPr>
          <p:cNvSpPr/>
          <p:nvPr/>
        </p:nvSpPr>
        <p:spPr>
          <a:xfrm>
            <a:off x="192222" y="230832"/>
            <a:ext cx="7175227" cy="1026183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E2EA78D1-5C22-CE09-3F40-7A5B57444CCA}"/>
              </a:ext>
            </a:extLst>
          </p:cNvPr>
          <p:cNvSpPr txBox="1"/>
          <p:nvPr/>
        </p:nvSpPr>
        <p:spPr>
          <a:xfrm>
            <a:off x="1750422" y="339105"/>
            <a:ext cx="4937760" cy="923330"/>
          </a:xfrm>
          <a:prstGeom prst="rect">
            <a:avLst/>
          </a:prstGeom>
          <a:noFill/>
        </p:spPr>
        <p:txBody>
          <a:bodyPr wrap="square" rtlCol="0">
            <a:spAutoFit/>
          </a:bodyPr>
          <a:lstStyle/>
          <a:p>
            <a:r>
              <a:rPr lang="en-US" sz="5400" u="sng" dirty="0">
                <a:latin typeface="Garamond" panose="02020404030301010803" pitchFamily="18" charset="0"/>
              </a:rPr>
              <a:t>Project Report</a:t>
            </a:r>
            <a:endParaRPr lang="en-IN" sz="5400" u="sng" dirty="0">
              <a:latin typeface="Garamond" panose="02020404030301010803" pitchFamily="18" charset="0"/>
            </a:endParaRPr>
          </a:p>
        </p:txBody>
      </p:sp>
      <p:sp>
        <p:nvSpPr>
          <p:cNvPr id="7" name="TextBox 6">
            <a:extLst>
              <a:ext uri="{FF2B5EF4-FFF2-40B4-BE49-F238E27FC236}">
                <a16:creationId xmlns:a16="http://schemas.microsoft.com/office/drawing/2014/main" id="{35CBCE8C-9300-36EC-A4B0-412F17C4A9CC}"/>
              </a:ext>
            </a:extLst>
          </p:cNvPr>
          <p:cNvSpPr txBox="1"/>
          <p:nvPr/>
        </p:nvSpPr>
        <p:spPr>
          <a:xfrm>
            <a:off x="1280160" y="1161790"/>
            <a:ext cx="5747656" cy="584775"/>
          </a:xfrm>
          <a:prstGeom prst="rect">
            <a:avLst/>
          </a:prstGeom>
          <a:noFill/>
        </p:spPr>
        <p:txBody>
          <a:bodyPr wrap="square" rtlCol="0">
            <a:spAutoFit/>
          </a:bodyPr>
          <a:lstStyle/>
          <a:p>
            <a:r>
              <a:rPr lang="en-US" sz="3200" b="1" dirty="0">
                <a:latin typeface="Garamond" panose="02020404030301010803" pitchFamily="18" charset="0"/>
              </a:rPr>
              <a:t>Title: </a:t>
            </a:r>
            <a:r>
              <a:rPr lang="en-US" sz="2800" dirty="0">
                <a:latin typeface="Garamond" panose="02020404030301010803" pitchFamily="18" charset="0"/>
              </a:rPr>
              <a:t>RISC-V pipelined Data path.</a:t>
            </a:r>
            <a:endParaRPr lang="en-US" dirty="0">
              <a:latin typeface="Garamond" panose="02020404030301010803" pitchFamily="18" charset="0"/>
            </a:endParaRPr>
          </a:p>
        </p:txBody>
      </p:sp>
      <p:sp>
        <p:nvSpPr>
          <p:cNvPr id="14" name="TextBox 13">
            <a:extLst>
              <a:ext uri="{FF2B5EF4-FFF2-40B4-BE49-F238E27FC236}">
                <a16:creationId xmlns:a16="http://schemas.microsoft.com/office/drawing/2014/main" id="{B12B54BB-CED0-A567-5543-AC027F4EDB5C}"/>
              </a:ext>
            </a:extLst>
          </p:cNvPr>
          <p:cNvSpPr txBox="1"/>
          <p:nvPr/>
        </p:nvSpPr>
        <p:spPr>
          <a:xfrm>
            <a:off x="509450" y="2193393"/>
            <a:ext cx="2481943" cy="7294305"/>
          </a:xfrm>
          <a:prstGeom prst="rect">
            <a:avLst/>
          </a:prstGeom>
          <a:noFill/>
        </p:spPr>
        <p:txBody>
          <a:bodyPr wrap="square" rtlCol="0">
            <a:spAutoFit/>
          </a:bodyPr>
          <a:lstStyle/>
          <a:p>
            <a:r>
              <a:rPr lang="en-US" u="sng" dirty="0">
                <a:latin typeface="Garamond" panose="02020404030301010803" pitchFamily="18" charset="0"/>
              </a:rPr>
              <a:t>PAGES:</a:t>
            </a:r>
            <a:endParaRPr lang="en-US" dirty="0">
              <a:latin typeface="Garamond" panose="02020404030301010803" pitchFamily="18" charset="0"/>
            </a:endParaRPr>
          </a:p>
          <a:p>
            <a:r>
              <a:rPr lang="en-US" dirty="0">
                <a:latin typeface="Garamond" panose="02020404030301010803" pitchFamily="18" charset="0"/>
              </a:rPr>
              <a:t>Page 1</a:t>
            </a:r>
          </a:p>
          <a:p>
            <a:endParaRPr lang="en-US" dirty="0">
              <a:latin typeface="Garamond" panose="02020404030301010803" pitchFamily="18" charset="0"/>
            </a:endParaRPr>
          </a:p>
          <a:p>
            <a:r>
              <a:rPr lang="en-US" dirty="0">
                <a:latin typeface="Garamond" panose="02020404030301010803" pitchFamily="18" charset="0"/>
              </a:rPr>
              <a:t>Page 2 – 3</a:t>
            </a:r>
          </a:p>
          <a:p>
            <a:endParaRPr lang="en-US" dirty="0">
              <a:latin typeface="Garamond" panose="02020404030301010803" pitchFamily="18" charset="0"/>
            </a:endParaRPr>
          </a:p>
          <a:p>
            <a:r>
              <a:rPr lang="en-US" dirty="0">
                <a:latin typeface="Garamond" panose="02020404030301010803" pitchFamily="18" charset="0"/>
              </a:rPr>
              <a:t>Page 3 – 4</a:t>
            </a:r>
          </a:p>
          <a:p>
            <a:endParaRPr lang="en-US" dirty="0">
              <a:latin typeface="Garamond" panose="02020404030301010803" pitchFamily="18" charset="0"/>
            </a:endParaRPr>
          </a:p>
          <a:p>
            <a:r>
              <a:rPr lang="en-US" dirty="0">
                <a:latin typeface="Garamond" panose="02020404030301010803" pitchFamily="18" charset="0"/>
              </a:rPr>
              <a:t>Page 5</a:t>
            </a:r>
          </a:p>
          <a:p>
            <a:endParaRPr lang="en-US" dirty="0">
              <a:latin typeface="Garamond" panose="02020404030301010803" pitchFamily="18" charset="0"/>
            </a:endParaRPr>
          </a:p>
          <a:p>
            <a:r>
              <a:rPr lang="en-US" dirty="0">
                <a:latin typeface="Garamond" panose="02020404030301010803" pitchFamily="18" charset="0"/>
              </a:rPr>
              <a:t>Page 6</a:t>
            </a:r>
          </a:p>
          <a:p>
            <a:endParaRPr lang="en-US" dirty="0">
              <a:latin typeface="Garamond" panose="02020404030301010803" pitchFamily="18" charset="0"/>
            </a:endParaRPr>
          </a:p>
          <a:p>
            <a:endParaRPr lang="en-US" dirty="0">
              <a:latin typeface="Garamond" panose="02020404030301010803" pitchFamily="18" charset="0"/>
            </a:endParaRPr>
          </a:p>
          <a:p>
            <a:r>
              <a:rPr lang="en-US" dirty="0">
                <a:latin typeface="Garamond" panose="02020404030301010803" pitchFamily="18" charset="0"/>
              </a:rPr>
              <a:t>Page 7</a:t>
            </a:r>
          </a:p>
          <a:p>
            <a:endParaRPr lang="en-US" dirty="0">
              <a:latin typeface="Garamond" panose="02020404030301010803" pitchFamily="18" charset="0"/>
            </a:endParaRPr>
          </a:p>
          <a:p>
            <a:r>
              <a:rPr lang="en-US" dirty="0">
                <a:latin typeface="Garamond" panose="02020404030301010803" pitchFamily="18" charset="0"/>
              </a:rPr>
              <a:t>Page 8</a:t>
            </a:r>
          </a:p>
          <a:p>
            <a:endParaRPr lang="en-US" dirty="0">
              <a:latin typeface="Garamond" panose="02020404030301010803" pitchFamily="18" charset="0"/>
            </a:endParaRPr>
          </a:p>
          <a:p>
            <a:r>
              <a:rPr lang="en-US" dirty="0">
                <a:latin typeface="Garamond" panose="02020404030301010803" pitchFamily="18" charset="0"/>
              </a:rPr>
              <a:t>Page 9</a:t>
            </a:r>
          </a:p>
          <a:p>
            <a:endParaRPr lang="en-US" dirty="0">
              <a:latin typeface="Garamond" panose="02020404030301010803" pitchFamily="18" charset="0"/>
            </a:endParaRPr>
          </a:p>
          <a:p>
            <a:r>
              <a:rPr lang="en-US" dirty="0">
                <a:latin typeface="Garamond" panose="02020404030301010803" pitchFamily="18" charset="0"/>
              </a:rPr>
              <a:t>Page 10</a:t>
            </a:r>
          </a:p>
          <a:p>
            <a:endParaRPr lang="en-US" dirty="0">
              <a:latin typeface="Garamond" panose="02020404030301010803" pitchFamily="18" charset="0"/>
            </a:endParaRPr>
          </a:p>
          <a:p>
            <a:r>
              <a:rPr lang="en-US" dirty="0">
                <a:latin typeface="Garamond" panose="02020404030301010803" pitchFamily="18" charset="0"/>
              </a:rPr>
              <a:t> Page 11-17</a:t>
            </a:r>
          </a:p>
          <a:p>
            <a:endParaRPr lang="en-US" dirty="0">
              <a:latin typeface="Garamond" panose="02020404030301010803" pitchFamily="18" charset="0"/>
            </a:endParaRPr>
          </a:p>
          <a:p>
            <a:r>
              <a:rPr lang="en-US" dirty="0">
                <a:latin typeface="Garamond" panose="02020404030301010803" pitchFamily="18" charset="0"/>
              </a:rPr>
              <a:t>Page 17-24</a:t>
            </a:r>
            <a:endParaRPr lang="en-IN" dirty="0">
              <a:latin typeface="Garamond" panose="02020404030301010803" pitchFamily="18" charset="0"/>
            </a:endParaRPr>
          </a:p>
          <a:p>
            <a:endParaRPr lang="en-IN" dirty="0">
              <a:latin typeface="Garamond" panose="02020404030301010803" pitchFamily="18" charset="0"/>
            </a:endParaRPr>
          </a:p>
          <a:p>
            <a:endParaRPr lang="en-IN" dirty="0">
              <a:latin typeface="Garamond" panose="02020404030301010803" pitchFamily="18" charset="0"/>
            </a:endParaRPr>
          </a:p>
          <a:p>
            <a:r>
              <a:rPr lang="en-IN" dirty="0">
                <a:latin typeface="Garamond" panose="02020404030301010803" pitchFamily="18" charset="0"/>
              </a:rPr>
              <a:t>Page  25</a:t>
            </a:r>
            <a:endParaRPr lang="en-US" dirty="0">
              <a:latin typeface="Garamond" panose="02020404030301010803" pitchFamily="18" charset="0"/>
            </a:endParaRPr>
          </a:p>
        </p:txBody>
      </p:sp>
      <p:sp>
        <p:nvSpPr>
          <p:cNvPr id="15" name="TextBox 14">
            <a:extLst>
              <a:ext uri="{FF2B5EF4-FFF2-40B4-BE49-F238E27FC236}">
                <a16:creationId xmlns:a16="http://schemas.microsoft.com/office/drawing/2014/main" id="{21D12F91-BBFF-2998-A0C9-84D700B2E37B}"/>
              </a:ext>
            </a:extLst>
          </p:cNvPr>
          <p:cNvSpPr txBox="1"/>
          <p:nvPr/>
        </p:nvSpPr>
        <p:spPr>
          <a:xfrm>
            <a:off x="1793055" y="2477018"/>
            <a:ext cx="5374737" cy="7294305"/>
          </a:xfrm>
          <a:prstGeom prst="rect">
            <a:avLst/>
          </a:prstGeom>
          <a:noFill/>
        </p:spPr>
        <p:txBody>
          <a:bodyPr wrap="square" rtlCol="0">
            <a:spAutoFit/>
          </a:bodyPr>
          <a:lstStyle/>
          <a:p>
            <a:r>
              <a:rPr lang="en-US" dirty="0">
                <a:latin typeface="Garamond" panose="02020404030301010803" pitchFamily="18" charset="0"/>
              </a:rPr>
              <a:t>Objective, Problem statement. </a:t>
            </a:r>
          </a:p>
          <a:p>
            <a:endParaRPr lang="en-US" dirty="0">
              <a:latin typeface="Garamond" panose="02020404030301010803" pitchFamily="18" charset="0"/>
            </a:endParaRPr>
          </a:p>
          <a:p>
            <a:r>
              <a:rPr lang="en-US" dirty="0">
                <a:latin typeface="Garamond" panose="02020404030301010803" pitchFamily="18" charset="0"/>
              </a:rPr>
              <a:t>Motivation for pipelining.(Why pipelining)</a:t>
            </a:r>
          </a:p>
          <a:p>
            <a:endParaRPr lang="en-US" dirty="0">
              <a:latin typeface="Garamond" panose="02020404030301010803" pitchFamily="18" charset="0"/>
            </a:endParaRPr>
          </a:p>
          <a:p>
            <a:r>
              <a:rPr lang="en-US" dirty="0">
                <a:latin typeface="Garamond" panose="02020404030301010803" pitchFamily="18" charset="0"/>
              </a:rPr>
              <a:t>Challenges for pipelining.</a:t>
            </a:r>
          </a:p>
          <a:p>
            <a:endParaRPr lang="en-US" dirty="0">
              <a:latin typeface="Garamond" panose="02020404030301010803" pitchFamily="18" charset="0"/>
            </a:endParaRPr>
          </a:p>
          <a:p>
            <a:r>
              <a:rPr lang="en-US" dirty="0">
                <a:latin typeface="Garamond" panose="02020404030301010803" pitchFamily="18" charset="0"/>
              </a:rPr>
              <a:t>Pictorial view of pipelined data path.</a:t>
            </a:r>
          </a:p>
          <a:p>
            <a:endParaRPr lang="en-US" dirty="0">
              <a:latin typeface="Garamond" panose="02020404030301010803" pitchFamily="18" charset="0"/>
            </a:endParaRPr>
          </a:p>
          <a:p>
            <a:r>
              <a:rPr lang="en-US" dirty="0">
                <a:latin typeface="Garamond" panose="02020404030301010803" pitchFamily="18" charset="0"/>
              </a:rPr>
              <a:t>Features of the data path. Role of instruction cache and program counter.</a:t>
            </a:r>
          </a:p>
          <a:p>
            <a:endParaRPr lang="en-US" dirty="0">
              <a:latin typeface="Garamond" panose="02020404030301010803" pitchFamily="18" charset="0"/>
            </a:endParaRPr>
          </a:p>
          <a:p>
            <a:r>
              <a:rPr lang="en-US" dirty="0">
                <a:latin typeface="Garamond" panose="02020404030301010803" pitchFamily="18" charset="0"/>
              </a:rPr>
              <a:t>Role of decoder unit, register file.</a:t>
            </a:r>
          </a:p>
          <a:p>
            <a:endParaRPr lang="en-US" dirty="0">
              <a:latin typeface="Garamond" panose="02020404030301010803" pitchFamily="18" charset="0"/>
            </a:endParaRPr>
          </a:p>
          <a:p>
            <a:r>
              <a:rPr lang="en-US" dirty="0">
                <a:latin typeface="Garamond" panose="02020404030301010803" pitchFamily="18" charset="0"/>
              </a:rPr>
              <a:t>Role Immediate generator, Data cache, 64-bit ALU.</a:t>
            </a:r>
          </a:p>
          <a:p>
            <a:endParaRPr lang="en-US" dirty="0">
              <a:latin typeface="Garamond" panose="02020404030301010803" pitchFamily="18" charset="0"/>
            </a:endParaRPr>
          </a:p>
          <a:p>
            <a:r>
              <a:rPr lang="en-US" dirty="0">
                <a:latin typeface="Garamond" panose="02020404030301010803" pitchFamily="18" charset="0"/>
              </a:rPr>
              <a:t>Control Signals</a:t>
            </a:r>
          </a:p>
          <a:p>
            <a:endParaRPr lang="en-US" dirty="0">
              <a:latin typeface="Garamond" panose="02020404030301010803" pitchFamily="18" charset="0"/>
            </a:endParaRPr>
          </a:p>
          <a:p>
            <a:r>
              <a:rPr lang="en-US" dirty="0">
                <a:latin typeface="Garamond" panose="02020404030301010803" pitchFamily="18" charset="0"/>
              </a:rPr>
              <a:t>Forwarding Unit</a:t>
            </a:r>
          </a:p>
          <a:p>
            <a:endParaRPr lang="en-US" dirty="0">
              <a:latin typeface="Garamond" panose="02020404030301010803" pitchFamily="18" charset="0"/>
            </a:endParaRPr>
          </a:p>
          <a:p>
            <a:r>
              <a:rPr lang="en-US" dirty="0">
                <a:latin typeface="Garamond" panose="02020404030301010803" pitchFamily="18" charset="0"/>
              </a:rPr>
              <a:t>Verilog code of data path and test bench.</a:t>
            </a:r>
          </a:p>
          <a:p>
            <a:endParaRPr lang="en-US" dirty="0">
              <a:latin typeface="Garamond" panose="02020404030301010803" pitchFamily="18" charset="0"/>
            </a:endParaRPr>
          </a:p>
          <a:p>
            <a:r>
              <a:rPr lang="en-US" dirty="0">
                <a:latin typeface="Garamond" panose="02020404030301010803" pitchFamily="18" charset="0"/>
              </a:rPr>
              <a:t>Observation of timing diagram and working of data path. Timing reports</a:t>
            </a:r>
          </a:p>
          <a:p>
            <a:endParaRPr lang="en-US" dirty="0">
              <a:latin typeface="Garamond" panose="02020404030301010803" pitchFamily="18" charset="0"/>
            </a:endParaRPr>
          </a:p>
          <a:p>
            <a:r>
              <a:rPr lang="en-US" dirty="0">
                <a:latin typeface="Garamond" panose="02020404030301010803" pitchFamily="18" charset="0"/>
              </a:rPr>
              <a:t>Power consumption and further extensions possible and contribution.</a:t>
            </a:r>
          </a:p>
        </p:txBody>
      </p:sp>
      <p:sp>
        <p:nvSpPr>
          <p:cNvPr id="16" name="TextBox 15">
            <a:extLst>
              <a:ext uri="{FF2B5EF4-FFF2-40B4-BE49-F238E27FC236}">
                <a16:creationId xmlns:a16="http://schemas.microsoft.com/office/drawing/2014/main" id="{49F6BA31-2DD2-87A3-8218-DAEEF35B9847}"/>
              </a:ext>
            </a:extLst>
          </p:cNvPr>
          <p:cNvSpPr txBox="1"/>
          <p:nvPr/>
        </p:nvSpPr>
        <p:spPr>
          <a:xfrm>
            <a:off x="1658984" y="2477018"/>
            <a:ext cx="378823" cy="7017306"/>
          </a:xfrm>
          <a:prstGeom prst="rect">
            <a:avLst/>
          </a:prstGeom>
          <a:noFill/>
        </p:spPr>
        <p:txBody>
          <a:bodyPr wrap="square" rtlCol="0">
            <a:spAutoFit/>
          </a:bodyPr>
          <a:lstStyle/>
          <a:p>
            <a:r>
              <a:rPr lang="en-US" dirty="0"/>
              <a:t>:</a:t>
            </a:r>
          </a:p>
          <a:p>
            <a:endParaRPr lang="en-US" dirty="0"/>
          </a:p>
          <a:p>
            <a:r>
              <a:rPr lang="en-US" dirty="0"/>
              <a:t>:</a:t>
            </a:r>
          </a:p>
          <a:p>
            <a:endParaRPr lang="en-US" dirty="0"/>
          </a:p>
          <a:p>
            <a:r>
              <a:rPr lang="en-US" dirty="0"/>
              <a:t>:</a:t>
            </a:r>
          </a:p>
          <a:p>
            <a:endParaRPr lang="en-US" dirty="0"/>
          </a:p>
          <a:p>
            <a:r>
              <a:rPr lang="en-US" dirty="0"/>
              <a:t>:</a:t>
            </a:r>
          </a:p>
          <a:p>
            <a:endParaRPr lang="en-US" dirty="0"/>
          </a:p>
          <a:p>
            <a:r>
              <a:rPr lang="en-US" dirty="0"/>
              <a:t>:</a:t>
            </a:r>
          </a:p>
          <a:p>
            <a:endParaRPr lang="en-US" dirty="0"/>
          </a:p>
          <a:p>
            <a:endParaRPr lang="en-US" dirty="0"/>
          </a:p>
          <a:p>
            <a:r>
              <a:rPr lang="en-US" dirty="0"/>
              <a:t>:</a:t>
            </a:r>
          </a:p>
          <a:p>
            <a:endParaRPr lang="en-US" dirty="0"/>
          </a:p>
          <a:p>
            <a:r>
              <a:rPr lang="en-IN" dirty="0"/>
              <a:t>:</a:t>
            </a:r>
          </a:p>
          <a:p>
            <a:endParaRPr lang="en-IN" dirty="0"/>
          </a:p>
          <a:p>
            <a:r>
              <a:rPr lang="en-IN" dirty="0"/>
              <a:t>:</a:t>
            </a:r>
          </a:p>
          <a:p>
            <a:endParaRPr lang="en-IN" dirty="0"/>
          </a:p>
          <a:p>
            <a:r>
              <a:rPr lang="en-IN" dirty="0"/>
              <a:t>:</a:t>
            </a:r>
          </a:p>
          <a:p>
            <a:endParaRPr lang="en-IN" dirty="0"/>
          </a:p>
          <a:p>
            <a:r>
              <a:rPr lang="en-IN" dirty="0"/>
              <a:t>:</a:t>
            </a:r>
          </a:p>
          <a:p>
            <a:endParaRPr lang="en-IN" dirty="0"/>
          </a:p>
          <a:p>
            <a:r>
              <a:rPr lang="en-IN" dirty="0"/>
              <a:t>:</a:t>
            </a:r>
          </a:p>
          <a:p>
            <a:endParaRPr lang="en-IN" dirty="0"/>
          </a:p>
          <a:p>
            <a:endParaRPr lang="en-IN" dirty="0"/>
          </a:p>
          <a:p>
            <a:r>
              <a:rPr lang="en-IN" dirty="0"/>
              <a:t>:</a:t>
            </a:r>
            <a:endParaRPr lang="en-US" dirty="0"/>
          </a:p>
        </p:txBody>
      </p:sp>
    </p:spTree>
    <p:extLst>
      <p:ext uri="{BB962C8B-B14F-4D97-AF65-F5344CB8AC3E}">
        <p14:creationId xmlns:p14="http://schemas.microsoft.com/office/powerpoint/2010/main" val="691336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BCBA7-F6B6-C512-D6D3-A1D248AE9984}"/>
              </a:ext>
            </a:extLst>
          </p:cNvPr>
          <p:cNvSpPr/>
          <p:nvPr/>
        </p:nvSpPr>
        <p:spPr>
          <a:xfrm>
            <a:off x="192224" y="236220"/>
            <a:ext cx="7175227" cy="10258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 name="TextBox 192">
            <a:extLst>
              <a:ext uri="{FF2B5EF4-FFF2-40B4-BE49-F238E27FC236}">
                <a16:creationId xmlns:a16="http://schemas.microsoft.com/office/drawing/2014/main" id="{250C0302-A952-5393-28B1-5BD667AEB1F3}"/>
              </a:ext>
            </a:extLst>
          </p:cNvPr>
          <p:cNvSpPr txBox="1"/>
          <p:nvPr/>
        </p:nvSpPr>
        <p:spPr>
          <a:xfrm>
            <a:off x="6702900"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19</a:t>
            </a:r>
            <a:endParaRPr lang="en-IN" sz="900" b="1" dirty="0">
              <a:latin typeface="Garamond" panose="02020404030301010803" pitchFamily="18" charset="0"/>
            </a:endParaRPr>
          </a:p>
        </p:txBody>
      </p:sp>
    </p:spTree>
    <p:extLst>
      <p:ext uri="{BB962C8B-B14F-4D97-AF65-F5344CB8AC3E}">
        <p14:creationId xmlns:p14="http://schemas.microsoft.com/office/powerpoint/2010/main" val="145599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BCBA7-F6B6-C512-D6D3-A1D248AE9984}"/>
              </a:ext>
            </a:extLst>
          </p:cNvPr>
          <p:cNvSpPr/>
          <p:nvPr/>
        </p:nvSpPr>
        <p:spPr>
          <a:xfrm>
            <a:off x="192224" y="230832"/>
            <a:ext cx="7175227" cy="10263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TextBox 269">
            <a:extLst>
              <a:ext uri="{FF2B5EF4-FFF2-40B4-BE49-F238E27FC236}">
                <a16:creationId xmlns:a16="http://schemas.microsoft.com/office/drawing/2014/main" id="{B60ABD57-AA32-9EAA-BB6F-FF9863893664}"/>
              </a:ext>
            </a:extLst>
          </p:cNvPr>
          <p:cNvSpPr txBox="1"/>
          <p:nvPr/>
        </p:nvSpPr>
        <p:spPr>
          <a:xfrm>
            <a:off x="6702900"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20</a:t>
            </a:r>
            <a:endParaRPr lang="en-IN" sz="900" b="1" dirty="0">
              <a:latin typeface="Garamond" panose="02020404030301010803" pitchFamily="18" charset="0"/>
            </a:endParaRPr>
          </a:p>
        </p:txBody>
      </p:sp>
      <p:sp>
        <p:nvSpPr>
          <p:cNvPr id="275" name="TextBox 274">
            <a:extLst>
              <a:ext uri="{FF2B5EF4-FFF2-40B4-BE49-F238E27FC236}">
                <a16:creationId xmlns:a16="http://schemas.microsoft.com/office/drawing/2014/main" id="{FDD0EE3B-FF0D-8CAA-552E-0076AF017102}"/>
              </a:ext>
            </a:extLst>
          </p:cNvPr>
          <p:cNvSpPr txBox="1"/>
          <p:nvPr/>
        </p:nvSpPr>
        <p:spPr>
          <a:xfrm>
            <a:off x="280985" y="321909"/>
            <a:ext cx="7295668" cy="10741402"/>
          </a:xfrm>
          <a:prstGeom prst="rect">
            <a:avLst/>
          </a:prstGeom>
          <a:noFill/>
        </p:spPr>
        <p:txBody>
          <a:bodyPr wrap="square">
            <a:spAutoFit/>
          </a:bodyPr>
          <a:lstStyle/>
          <a:p>
            <a:r>
              <a:rPr lang="en-US" sz="1400" dirty="0">
                <a:latin typeface="Garamond" panose="02020404030301010803" pitchFamily="18" charset="0"/>
                <a:cs typeface="Times New Roman" panose="02020603050405020304" pitchFamily="18" charset="0"/>
              </a:rPr>
              <a:t>Instruction: </a:t>
            </a:r>
            <a:r>
              <a:rPr lang="en-US" sz="1400" b="1" dirty="0" err="1">
                <a:latin typeface="Garamond" panose="02020404030301010803" pitchFamily="18" charset="0"/>
              </a:rPr>
              <a:t>addi</a:t>
            </a:r>
            <a:r>
              <a:rPr lang="en-US" sz="1400" b="1" dirty="0">
                <a:latin typeface="Garamond" panose="02020404030301010803" pitchFamily="18" charset="0"/>
              </a:rPr>
              <a:t> x29, x29, 0. </a:t>
            </a:r>
            <a:r>
              <a:rPr lang="en-US" sz="1400" dirty="0">
                <a:latin typeface="Garamond" panose="02020404030301010803" pitchFamily="18" charset="0"/>
              </a:rPr>
              <a:t>so </a:t>
            </a:r>
            <a:r>
              <a:rPr lang="en-US" sz="1400" dirty="0" err="1">
                <a:latin typeface="Garamond" panose="02020404030301010803" pitchFamily="18" charset="0"/>
              </a:rPr>
              <a:t>data_written_in_regfile</a:t>
            </a:r>
            <a:r>
              <a:rPr lang="en-US" sz="1400" dirty="0">
                <a:latin typeface="Garamond" panose="02020404030301010803" pitchFamily="18" charset="0"/>
              </a:rPr>
              <a:t> = 0 :</a:t>
            </a: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r>
              <a:rPr lang="en-IN" sz="1600" dirty="0">
                <a:latin typeface="Garamond" panose="02020404030301010803" pitchFamily="18" charset="0"/>
              </a:rPr>
              <a:t>Instruction : </a:t>
            </a:r>
            <a:r>
              <a:rPr lang="en-US" sz="1600" b="1" dirty="0" err="1">
                <a:latin typeface="Garamond" panose="02020404030301010803" pitchFamily="18" charset="0"/>
              </a:rPr>
              <a:t>addi</a:t>
            </a:r>
            <a:r>
              <a:rPr lang="en-US" sz="1600" b="1" dirty="0">
                <a:latin typeface="Garamond" panose="02020404030301010803" pitchFamily="18" charset="0"/>
              </a:rPr>
              <a:t> x30, x30, 1</a:t>
            </a:r>
            <a:r>
              <a:rPr lang="en-IN" sz="1600" b="1" dirty="0">
                <a:latin typeface="Garamond" panose="02020404030301010803" pitchFamily="18" charset="0"/>
              </a:rPr>
              <a:t>. </a:t>
            </a:r>
            <a:r>
              <a:rPr lang="en-IN" sz="1600" dirty="0">
                <a:latin typeface="Garamond" panose="02020404030301010803" pitchFamily="18" charset="0"/>
              </a:rPr>
              <a:t>so </a:t>
            </a:r>
            <a:r>
              <a:rPr lang="en-IN" sz="1600" dirty="0" err="1">
                <a:latin typeface="Garamond" panose="02020404030301010803" pitchFamily="18" charset="0"/>
              </a:rPr>
              <a:t>data_written_in_regfile</a:t>
            </a:r>
            <a:r>
              <a:rPr lang="en-IN" sz="1600" dirty="0">
                <a:latin typeface="Garamond" panose="02020404030301010803" pitchFamily="18" charset="0"/>
              </a:rPr>
              <a:t> = 1.</a:t>
            </a: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r>
              <a:rPr lang="en-IN" sz="1400" dirty="0">
                <a:latin typeface="Garamond" panose="02020404030301010803" pitchFamily="18" charset="0"/>
              </a:rPr>
              <a:t>Instruction : </a:t>
            </a:r>
            <a:r>
              <a:rPr lang="en-US" sz="1400" b="1" dirty="0" err="1">
                <a:latin typeface="Garamond" panose="02020404030301010803" pitchFamily="18" charset="0"/>
              </a:rPr>
              <a:t>ld</a:t>
            </a:r>
            <a:r>
              <a:rPr lang="en-US" sz="1400" b="1" dirty="0">
                <a:latin typeface="Garamond" panose="02020404030301010803" pitchFamily="18" charset="0"/>
              </a:rPr>
              <a:t> x28, 0(x29). </a:t>
            </a:r>
            <a:r>
              <a:rPr lang="en-US" sz="1400" dirty="0">
                <a:latin typeface="Garamond" panose="02020404030301010803" pitchFamily="18" charset="0"/>
              </a:rPr>
              <a:t>so </a:t>
            </a:r>
            <a:r>
              <a:rPr lang="en-US" sz="1400" dirty="0" err="1">
                <a:latin typeface="Garamond" panose="02020404030301010803" pitchFamily="18" charset="0"/>
              </a:rPr>
              <a:t>data_written_in_regfile</a:t>
            </a:r>
            <a:r>
              <a:rPr lang="en-US" sz="1400" dirty="0">
                <a:latin typeface="Garamond" panose="02020404030301010803" pitchFamily="18" charset="0"/>
              </a:rPr>
              <a:t> = MEM[0] = 45 (2d in hexadecimal)</a:t>
            </a: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IN" sz="1800" b="1" dirty="0">
              <a:latin typeface="Garamond" panose="02020404030301010803" pitchFamily="18" charset="0"/>
            </a:endParaRPr>
          </a:p>
          <a:p>
            <a:pPr lvl="1"/>
            <a:endParaRPr lang="en-IN" sz="1800" dirty="0">
              <a:latin typeface="Garamond" panose="02020404030301010803" pitchFamily="18" charset="0"/>
            </a:endParaRPr>
          </a:p>
          <a:p>
            <a:pPr lvl="1"/>
            <a:r>
              <a:rPr lang="en-US" dirty="0">
                <a:latin typeface="Garamond" panose="02020404030301010803" pitchFamily="18" charset="0"/>
                <a:cs typeface="Times New Roman" panose="02020603050405020304" pitchFamily="18" charset="0"/>
              </a:rPr>
              <a:t> </a:t>
            </a:r>
          </a:p>
        </p:txBody>
      </p:sp>
      <p:pic>
        <p:nvPicPr>
          <p:cNvPr id="276" name="Picture 15">
            <a:extLst>
              <a:ext uri="{FF2B5EF4-FFF2-40B4-BE49-F238E27FC236}">
                <a16:creationId xmlns:a16="http://schemas.microsoft.com/office/drawing/2014/main" id="{E8798EC5-F0FB-8639-F826-320E38958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6" y="708891"/>
            <a:ext cx="7014697" cy="2821617"/>
          </a:xfrm>
          <a:prstGeom prst="rect">
            <a:avLst/>
          </a:prstGeom>
          <a:noFill/>
          <a:extLst>
            <a:ext uri="{909E8E84-426E-40DD-AFC4-6F175D3DCCD1}">
              <a14:hiddenFill xmlns:a14="http://schemas.microsoft.com/office/drawing/2010/main">
                <a:solidFill>
                  <a:srgbClr val="FFFFFF"/>
                </a:solidFill>
              </a14:hiddenFill>
            </a:ext>
          </a:extLst>
        </p:spPr>
      </p:pic>
      <p:pic>
        <p:nvPicPr>
          <p:cNvPr id="277" name="Picture 17">
            <a:extLst>
              <a:ext uri="{FF2B5EF4-FFF2-40B4-BE49-F238E27FC236}">
                <a16:creationId xmlns:a16="http://schemas.microsoft.com/office/drawing/2014/main" id="{501D7E19-59F6-CAA8-553B-E1F48DBA9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5" y="3911194"/>
            <a:ext cx="7014697" cy="2866583"/>
          </a:xfrm>
          <a:prstGeom prst="rect">
            <a:avLst/>
          </a:prstGeom>
          <a:noFill/>
          <a:extLst>
            <a:ext uri="{909E8E84-426E-40DD-AFC4-6F175D3DCCD1}">
              <a14:hiddenFill xmlns:a14="http://schemas.microsoft.com/office/drawing/2010/main">
                <a:solidFill>
                  <a:srgbClr val="FFFFFF"/>
                </a:solidFill>
              </a14:hiddenFill>
            </a:ext>
          </a:extLst>
        </p:spPr>
      </p:pic>
      <p:pic>
        <p:nvPicPr>
          <p:cNvPr id="278" name="Picture 19">
            <a:extLst>
              <a:ext uri="{FF2B5EF4-FFF2-40B4-BE49-F238E27FC236}">
                <a16:creationId xmlns:a16="http://schemas.microsoft.com/office/drawing/2014/main" id="{F1DFE5F0-5E72-EB27-0285-3A02DC0C9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5" y="7223395"/>
            <a:ext cx="7014696" cy="284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42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BCBA7-F6B6-C512-D6D3-A1D248AE9984}"/>
              </a:ext>
            </a:extLst>
          </p:cNvPr>
          <p:cNvSpPr/>
          <p:nvPr/>
        </p:nvSpPr>
        <p:spPr>
          <a:xfrm>
            <a:off x="192224" y="230832"/>
            <a:ext cx="7175227" cy="10263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EC5FCA2-F05A-1D63-A01B-C3BB99508B3D}"/>
              </a:ext>
            </a:extLst>
          </p:cNvPr>
          <p:cNvSpPr txBox="1"/>
          <p:nvPr/>
        </p:nvSpPr>
        <p:spPr>
          <a:xfrm>
            <a:off x="202624" y="487262"/>
            <a:ext cx="7295668" cy="9818072"/>
          </a:xfrm>
          <a:prstGeom prst="rect">
            <a:avLst/>
          </a:prstGeom>
          <a:noFill/>
        </p:spPr>
        <p:txBody>
          <a:bodyPr wrap="square">
            <a:spAutoFit/>
          </a:bodyPr>
          <a:lstStyle/>
          <a:p>
            <a:r>
              <a:rPr lang="en-US" sz="1400" dirty="0">
                <a:latin typeface="Garamond" panose="02020404030301010803" pitchFamily="18" charset="0"/>
                <a:cs typeface="Times New Roman" panose="02020603050405020304" pitchFamily="18" charset="0"/>
              </a:rPr>
              <a:t>Instruction: </a:t>
            </a:r>
            <a:r>
              <a:rPr lang="en-US" sz="1400" b="1" dirty="0" err="1">
                <a:latin typeface="Garamond" panose="02020404030301010803" pitchFamily="18" charset="0"/>
              </a:rPr>
              <a:t>ld</a:t>
            </a:r>
            <a:r>
              <a:rPr lang="en-US" sz="1400" b="1" dirty="0">
                <a:latin typeface="Garamond" panose="02020404030301010803" pitchFamily="18" charset="0"/>
              </a:rPr>
              <a:t> x27, 0(x30)</a:t>
            </a:r>
            <a:r>
              <a:rPr lang="en-IN" sz="1400" b="1" dirty="0">
                <a:latin typeface="Garamond" panose="02020404030301010803" pitchFamily="18" charset="0"/>
              </a:rPr>
              <a:t>.</a:t>
            </a:r>
            <a:r>
              <a:rPr lang="en-US" sz="1400" b="1" dirty="0">
                <a:latin typeface="Garamond" panose="02020404030301010803" pitchFamily="18" charset="0"/>
              </a:rPr>
              <a:t> </a:t>
            </a:r>
            <a:r>
              <a:rPr lang="en-US" sz="1400" dirty="0">
                <a:latin typeface="Garamond" panose="02020404030301010803" pitchFamily="18" charset="0"/>
              </a:rPr>
              <a:t>so </a:t>
            </a:r>
            <a:r>
              <a:rPr lang="en-US" sz="1400" dirty="0" err="1">
                <a:latin typeface="Garamond" panose="02020404030301010803" pitchFamily="18" charset="0"/>
              </a:rPr>
              <a:t>data_written_in_regfile</a:t>
            </a:r>
            <a:r>
              <a:rPr lang="en-US" sz="1400" dirty="0">
                <a:latin typeface="Garamond" panose="02020404030301010803" pitchFamily="18" charset="0"/>
              </a:rPr>
              <a:t> = MEM[1] = 20 (14 in </a:t>
            </a:r>
            <a:r>
              <a:rPr lang="en-US" sz="1400" dirty="0" err="1">
                <a:latin typeface="Garamond" panose="02020404030301010803" pitchFamily="18" charset="0"/>
              </a:rPr>
              <a:t>dexadecimal</a:t>
            </a:r>
            <a:r>
              <a:rPr lang="en-US" sz="1400" dirty="0">
                <a:latin typeface="Garamond" panose="02020404030301010803" pitchFamily="18" charset="0"/>
              </a:rPr>
              <a:t>) :</a:t>
            </a: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r>
              <a:rPr lang="en-IN" sz="1400" dirty="0">
                <a:latin typeface="Garamond" panose="02020404030301010803" pitchFamily="18" charset="0"/>
              </a:rPr>
              <a:t>Instruction : </a:t>
            </a:r>
            <a:r>
              <a:rPr lang="en-US" sz="1400" b="1" dirty="0">
                <a:latin typeface="Garamond" panose="02020404030301010803" pitchFamily="18" charset="0"/>
              </a:rPr>
              <a:t>add x10, x28, x29</a:t>
            </a:r>
            <a:r>
              <a:rPr lang="en-IN" sz="1400" b="1" dirty="0">
                <a:latin typeface="Garamond" panose="02020404030301010803" pitchFamily="18" charset="0"/>
              </a:rPr>
              <a:t>. </a:t>
            </a:r>
            <a:r>
              <a:rPr lang="en-IN" sz="1400" dirty="0">
                <a:latin typeface="Garamond" panose="02020404030301010803" pitchFamily="18" charset="0"/>
              </a:rPr>
              <a:t>so </a:t>
            </a:r>
            <a:r>
              <a:rPr lang="en-IN" sz="1400" dirty="0" err="1">
                <a:latin typeface="Garamond" panose="02020404030301010803" pitchFamily="18" charset="0"/>
              </a:rPr>
              <a:t>data_written_in_regfile</a:t>
            </a:r>
            <a:r>
              <a:rPr lang="en-IN" sz="1400" dirty="0">
                <a:latin typeface="Garamond" panose="02020404030301010803" pitchFamily="18" charset="0"/>
              </a:rPr>
              <a:t> = 45 + 0 = 45 .</a:t>
            </a:r>
            <a:r>
              <a:rPr lang="en-US" sz="1400" dirty="0">
                <a:latin typeface="Garamond" panose="02020404030301010803" pitchFamily="18" charset="0"/>
              </a:rPr>
              <a:t> (2d in hexadecimal)</a:t>
            </a:r>
            <a:endParaRPr lang="en-IN" sz="1400"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r>
              <a:rPr lang="en-IN" sz="1400" dirty="0">
                <a:latin typeface="Garamond" panose="02020404030301010803" pitchFamily="18" charset="0"/>
              </a:rPr>
              <a:t>Instruction : </a:t>
            </a:r>
            <a:r>
              <a:rPr lang="en-US" sz="1400" b="1" dirty="0" err="1">
                <a:latin typeface="Garamond" panose="02020404030301010803" pitchFamily="18" charset="0"/>
              </a:rPr>
              <a:t>sd</a:t>
            </a:r>
            <a:r>
              <a:rPr lang="en-US" sz="1400" b="1" dirty="0">
                <a:latin typeface="Garamond" panose="02020404030301010803" pitchFamily="18" charset="0"/>
              </a:rPr>
              <a:t> x10, 0(x29)</a:t>
            </a:r>
            <a:r>
              <a:rPr lang="en-IN" sz="1400" b="1" dirty="0">
                <a:latin typeface="Garamond" panose="02020404030301010803" pitchFamily="18" charset="0"/>
              </a:rPr>
              <a:t>. </a:t>
            </a:r>
            <a:r>
              <a:rPr lang="en-US" sz="1400" dirty="0">
                <a:latin typeface="Garamond" panose="02020404030301010803" pitchFamily="18" charset="0"/>
              </a:rPr>
              <a:t>so </a:t>
            </a:r>
            <a:r>
              <a:rPr lang="en-US" sz="1400" dirty="0" err="1">
                <a:latin typeface="Garamond" panose="02020404030301010803" pitchFamily="18" charset="0"/>
              </a:rPr>
              <a:t>data_written_in_datamem</a:t>
            </a:r>
            <a:r>
              <a:rPr lang="en-US" sz="1400" dirty="0">
                <a:latin typeface="Garamond" panose="02020404030301010803" pitchFamily="18" charset="0"/>
              </a:rPr>
              <a:t> = 45(2d in hexadecimal):</a:t>
            </a: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r>
              <a:rPr lang="en-US" dirty="0">
                <a:latin typeface="Garamond" panose="02020404030301010803" pitchFamily="18" charset="0"/>
                <a:cs typeface="Times New Roman" panose="02020603050405020304" pitchFamily="18" charset="0"/>
              </a:rPr>
              <a:t> </a:t>
            </a:r>
          </a:p>
        </p:txBody>
      </p:sp>
      <p:pic>
        <p:nvPicPr>
          <p:cNvPr id="5" name="Picture 6">
            <a:extLst>
              <a:ext uri="{FF2B5EF4-FFF2-40B4-BE49-F238E27FC236}">
                <a16:creationId xmlns:a16="http://schemas.microsoft.com/office/drawing/2014/main" id="{07CC9CC6-A128-FE09-2039-1999B36A9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55" y="864139"/>
            <a:ext cx="6938963" cy="28912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a:extLst>
              <a:ext uri="{FF2B5EF4-FFF2-40B4-BE49-F238E27FC236}">
                <a16:creationId xmlns:a16="http://schemas.microsoft.com/office/drawing/2014/main" id="{571B564C-48C3-653E-120C-BEFAF4F80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6" y="7313316"/>
            <a:ext cx="6938962" cy="28133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87F06D7D-5810-C875-9052-86FED9279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56" y="4132251"/>
            <a:ext cx="6938963" cy="28133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7445F7-8025-FCB2-87E3-1DF614765ABB}"/>
              </a:ext>
            </a:extLst>
          </p:cNvPr>
          <p:cNvSpPr txBox="1"/>
          <p:nvPr/>
        </p:nvSpPr>
        <p:spPr>
          <a:xfrm>
            <a:off x="6702696"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21</a:t>
            </a:r>
            <a:endParaRPr lang="en-IN" sz="900" b="1" dirty="0">
              <a:latin typeface="Garamond" panose="02020404030301010803" pitchFamily="18" charset="0"/>
            </a:endParaRPr>
          </a:p>
        </p:txBody>
      </p:sp>
    </p:spTree>
    <p:extLst>
      <p:ext uri="{BB962C8B-B14F-4D97-AF65-F5344CB8AC3E}">
        <p14:creationId xmlns:p14="http://schemas.microsoft.com/office/powerpoint/2010/main" val="73597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BCBA7-F6B6-C512-D6D3-A1D248AE9984}"/>
              </a:ext>
            </a:extLst>
          </p:cNvPr>
          <p:cNvSpPr/>
          <p:nvPr/>
        </p:nvSpPr>
        <p:spPr>
          <a:xfrm>
            <a:off x="192224" y="230832"/>
            <a:ext cx="7175227" cy="10263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112D4AB-E862-A32E-0E67-F33DABF1C97B}"/>
              </a:ext>
            </a:extLst>
          </p:cNvPr>
          <p:cNvSpPr txBox="1"/>
          <p:nvPr/>
        </p:nvSpPr>
        <p:spPr>
          <a:xfrm>
            <a:off x="477838" y="544591"/>
            <a:ext cx="7295668" cy="9818072"/>
          </a:xfrm>
          <a:prstGeom prst="rect">
            <a:avLst/>
          </a:prstGeom>
          <a:noFill/>
        </p:spPr>
        <p:txBody>
          <a:bodyPr wrap="square">
            <a:spAutoFit/>
          </a:bodyPr>
          <a:lstStyle/>
          <a:p>
            <a:r>
              <a:rPr lang="en-IN" sz="1400" dirty="0">
                <a:latin typeface="Garamond" panose="02020404030301010803" pitchFamily="18" charset="0"/>
              </a:rPr>
              <a:t>Instruction : </a:t>
            </a:r>
            <a:r>
              <a:rPr lang="en-US" sz="1400" b="1" dirty="0" err="1">
                <a:latin typeface="Garamond" panose="02020404030301010803" pitchFamily="18" charset="0"/>
              </a:rPr>
              <a:t>sd</a:t>
            </a:r>
            <a:r>
              <a:rPr lang="en-US" sz="1400" b="1" dirty="0">
                <a:latin typeface="Garamond" panose="02020404030301010803" pitchFamily="18" charset="0"/>
              </a:rPr>
              <a:t> x10, 0(x29)</a:t>
            </a:r>
            <a:r>
              <a:rPr lang="en-IN" sz="1400" b="1" dirty="0">
                <a:latin typeface="Garamond" panose="02020404030301010803" pitchFamily="18" charset="0"/>
              </a:rPr>
              <a:t>. </a:t>
            </a:r>
            <a:r>
              <a:rPr lang="en-US" sz="1400" dirty="0">
                <a:latin typeface="Garamond" panose="02020404030301010803" pitchFamily="18" charset="0"/>
              </a:rPr>
              <a:t>so nothing is written in register file.(so we got zero here )</a:t>
            </a: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r>
              <a:rPr lang="en-IN" sz="1400" dirty="0">
                <a:latin typeface="Garamond" panose="02020404030301010803" pitchFamily="18" charset="0"/>
              </a:rPr>
              <a:t>Instruction : </a:t>
            </a:r>
            <a:r>
              <a:rPr lang="en-US" sz="1400" b="1" dirty="0" err="1">
                <a:latin typeface="Garamond" panose="02020404030301010803" pitchFamily="18" charset="0"/>
              </a:rPr>
              <a:t>ld</a:t>
            </a:r>
            <a:r>
              <a:rPr lang="en-US" sz="1400" b="1" dirty="0">
                <a:latin typeface="Garamond" panose="02020404030301010803" pitchFamily="18" charset="0"/>
              </a:rPr>
              <a:t> x11 0(x29)</a:t>
            </a:r>
            <a:r>
              <a:rPr lang="en-IN" sz="1400" b="1" dirty="0">
                <a:latin typeface="Garamond" panose="02020404030301010803" pitchFamily="18" charset="0"/>
              </a:rPr>
              <a:t>. </a:t>
            </a:r>
            <a:r>
              <a:rPr lang="en-IN" sz="1400" dirty="0">
                <a:latin typeface="Garamond" panose="02020404030301010803" pitchFamily="18" charset="0"/>
              </a:rPr>
              <a:t>so </a:t>
            </a:r>
            <a:r>
              <a:rPr lang="en-IN" sz="1400" dirty="0" err="1">
                <a:latin typeface="Garamond" panose="02020404030301010803" pitchFamily="18" charset="0"/>
              </a:rPr>
              <a:t>data_written_in_regfile</a:t>
            </a:r>
            <a:r>
              <a:rPr lang="en-IN" sz="1400" dirty="0">
                <a:latin typeface="Garamond" panose="02020404030301010803" pitchFamily="18" charset="0"/>
              </a:rPr>
              <a:t> = MEM[0] = 45 .</a:t>
            </a:r>
            <a:r>
              <a:rPr lang="en-US" sz="1400" dirty="0">
                <a:latin typeface="Garamond" panose="02020404030301010803" pitchFamily="18" charset="0"/>
              </a:rPr>
              <a:t> (2d in hexadecimal)</a:t>
            </a:r>
            <a:endParaRPr lang="en-IN" sz="1400"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r>
              <a:rPr lang="en-IN" sz="1400" dirty="0">
                <a:latin typeface="Garamond" panose="02020404030301010803" pitchFamily="18" charset="0"/>
              </a:rPr>
              <a:t>Instruction : </a:t>
            </a:r>
            <a:r>
              <a:rPr lang="en-US" sz="1400" b="1" dirty="0">
                <a:latin typeface="Garamond" panose="02020404030301010803" pitchFamily="18" charset="0"/>
              </a:rPr>
              <a:t>add x0, x0, x0. stall</a:t>
            </a:r>
            <a:r>
              <a:rPr lang="en-IN" sz="1400" b="1" dirty="0">
                <a:latin typeface="Garamond" panose="02020404030301010803" pitchFamily="18" charset="0"/>
              </a:rPr>
              <a:t> </a:t>
            </a:r>
            <a:r>
              <a:rPr lang="en-US" sz="1400" dirty="0">
                <a:latin typeface="Garamond" panose="02020404030301010803" pitchFamily="18" charset="0"/>
              </a:rPr>
              <a:t>so </a:t>
            </a:r>
            <a:r>
              <a:rPr lang="en-US" sz="1400" dirty="0" err="1">
                <a:latin typeface="Garamond" panose="02020404030301010803" pitchFamily="18" charset="0"/>
              </a:rPr>
              <a:t>data_written_in_regfile</a:t>
            </a:r>
            <a:r>
              <a:rPr lang="en-US" sz="1400" dirty="0">
                <a:latin typeface="Garamond" panose="02020404030301010803" pitchFamily="18" charset="0"/>
              </a:rPr>
              <a:t> = 0:</a:t>
            </a: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r>
              <a:rPr lang="en-US" dirty="0">
                <a:latin typeface="Garamond" panose="02020404030301010803" pitchFamily="18" charset="0"/>
                <a:cs typeface="Times New Roman" panose="02020603050405020304" pitchFamily="18" charset="0"/>
              </a:rPr>
              <a:t> </a:t>
            </a:r>
          </a:p>
        </p:txBody>
      </p:sp>
      <p:pic>
        <p:nvPicPr>
          <p:cNvPr id="4" name="Picture 2">
            <a:extLst>
              <a:ext uri="{FF2B5EF4-FFF2-40B4-BE49-F238E27FC236}">
                <a16:creationId xmlns:a16="http://schemas.microsoft.com/office/drawing/2014/main" id="{78241473-5EDC-9708-9265-4916DA47B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325" y="878908"/>
            <a:ext cx="6761162" cy="28171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1FECD69-847A-D260-AB1D-FAE6CB8F4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4144168"/>
            <a:ext cx="6762524" cy="27201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20B3FB93-78C2-AE38-740A-542F555B43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325" y="7312459"/>
            <a:ext cx="6761162" cy="28063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BEF2E6D-1DB6-B900-802D-1C4A7DAF719F}"/>
              </a:ext>
            </a:extLst>
          </p:cNvPr>
          <p:cNvSpPr txBox="1"/>
          <p:nvPr/>
        </p:nvSpPr>
        <p:spPr>
          <a:xfrm>
            <a:off x="6702696"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22</a:t>
            </a:r>
            <a:endParaRPr lang="en-IN" sz="900" b="1" dirty="0">
              <a:latin typeface="Garamond" panose="02020404030301010803" pitchFamily="18" charset="0"/>
            </a:endParaRPr>
          </a:p>
        </p:txBody>
      </p:sp>
    </p:spTree>
    <p:extLst>
      <p:ext uri="{BB962C8B-B14F-4D97-AF65-F5344CB8AC3E}">
        <p14:creationId xmlns:p14="http://schemas.microsoft.com/office/powerpoint/2010/main" val="417737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BCBA7-F6B6-C512-D6D3-A1D248AE9984}"/>
              </a:ext>
            </a:extLst>
          </p:cNvPr>
          <p:cNvSpPr/>
          <p:nvPr/>
        </p:nvSpPr>
        <p:spPr>
          <a:xfrm>
            <a:off x="192224" y="230832"/>
            <a:ext cx="7175227" cy="10263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E47C0B1-9980-09E3-78AA-FF3AE7E2A552}"/>
              </a:ext>
            </a:extLst>
          </p:cNvPr>
          <p:cNvSpPr txBox="1"/>
          <p:nvPr/>
        </p:nvSpPr>
        <p:spPr>
          <a:xfrm>
            <a:off x="406228" y="409704"/>
            <a:ext cx="7295668" cy="9818072"/>
          </a:xfrm>
          <a:prstGeom prst="rect">
            <a:avLst/>
          </a:prstGeom>
          <a:noFill/>
        </p:spPr>
        <p:txBody>
          <a:bodyPr wrap="square">
            <a:spAutoFit/>
          </a:bodyPr>
          <a:lstStyle/>
          <a:p>
            <a:r>
              <a:rPr lang="en-IN" sz="1400" dirty="0">
                <a:latin typeface="Garamond" panose="02020404030301010803" pitchFamily="18" charset="0"/>
              </a:rPr>
              <a:t>Instruction : </a:t>
            </a:r>
            <a:r>
              <a:rPr lang="en-US" sz="1400" b="1" dirty="0" err="1">
                <a:latin typeface="Garamond" panose="02020404030301010803" pitchFamily="18" charset="0"/>
              </a:rPr>
              <a:t>mul</a:t>
            </a:r>
            <a:r>
              <a:rPr lang="en-US" sz="1400" b="1" dirty="0">
                <a:latin typeface="Garamond" panose="02020404030301010803" pitchFamily="18" charset="0"/>
              </a:rPr>
              <a:t> x6, x11, x31</a:t>
            </a:r>
            <a:r>
              <a:rPr lang="en-IN" sz="1400" b="1" dirty="0">
                <a:latin typeface="Garamond" panose="02020404030301010803" pitchFamily="18" charset="0"/>
              </a:rPr>
              <a:t>. </a:t>
            </a:r>
            <a:r>
              <a:rPr lang="en-IN" sz="1400" dirty="0">
                <a:latin typeface="Garamond" panose="02020404030301010803" pitchFamily="18" charset="0"/>
              </a:rPr>
              <a:t>Data written in reg file = 45 * 1 = 45 [2d in hexadecimal]</a:t>
            </a:r>
            <a:endParaRPr lang="en-US" sz="1400"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r>
              <a:rPr lang="en-IN" sz="1400" dirty="0">
                <a:latin typeface="Garamond" panose="02020404030301010803" pitchFamily="18" charset="0"/>
              </a:rPr>
              <a:t>Instruction : </a:t>
            </a:r>
            <a:r>
              <a:rPr lang="en-US" sz="1400" b="1" dirty="0" err="1">
                <a:latin typeface="Garamond" panose="02020404030301010803" pitchFamily="18" charset="0"/>
              </a:rPr>
              <a:t>ld</a:t>
            </a:r>
            <a:r>
              <a:rPr lang="en-US" sz="1400" b="1" dirty="0">
                <a:latin typeface="Garamond" panose="02020404030301010803" pitchFamily="18" charset="0"/>
              </a:rPr>
              <a:t> x18, 1(x30)</a:t>
            </a:r>
            <a:r>
              <a:rPr lang="en-IN" sz="1400" b="1" dirty="0">
                <a:latin typeface="Garamond" panose="02020404030301010803" pitchFamily="18" charset="0"/>
              </a:rPr>
              <a:t>. </a:t>
            </a:r>
            <a:r>
              <a:rPr lang="en-IN" sz="1400" dirty="0">
                <a:latin typeface="Garamond" panose="02020404030301010803" pitchFamily="18" charset="0"/>
              </a:rPr>
              <a:t>so </a:t>
            </a:r>
            <a:r>
              <a:rPr lang="en-IN" sz="1400" dirty="0" err="1">
                <a:latin typeface="Garamond" panose="02020404030301010803" pitchFamily="18" charset="0"/>
              </a:rPr>
              <a:t>data_written_in_regfile</a:t>
            </a:r>
            <a:r>
              <a:rPr lang="en-IN" sz="1400" dirty="0">
                <a:latin typeface="Garamond" panose="02020404030301010803" pitchFamily="18" charset="0"/>
              </a:rPr>
              <a:t> = MEM[2] = -20:</a:t>
            </a: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pPr lvl="1"/>
            <a:endParaRPr lang="en-IN" dirty="0">
              <a:latin typeface="Garamond" panose="02020404030301010803" pitchFamily="18" charset="0"/>
            </a:endParaRPr>
          </a:p>
          <a:p>
            <a:pPr lvl="1"/>
            <a:endParaRPr lang="en-IN" sz="1800" dirty="0">
              <a:latin typeface="Garamond" panose="02020404030301010803" pitchFamily="18" charset="0"/>
            </a:endParaRPr>
          </a:p>
          <a:p>
            <a:r>
              <a:rPr lang="en-IN" sz="1400" dirty="0">
                <a:latin typeface="Garamond" panose="02020404030301010803" pitchFamily="18" charset="0"/>
              </a:rPr>
              <a:t>Instruction : </a:t>
            </a:r>
            <a:r>
              <a:rPr lang="en-US" sz="1400" b="1" dirty="0">
                <a:latin typeface="Garamond" panose="02020404030301010803" pitchFamily="18" charset="0"/>
              </a:rPr>
              <a:t>add x0, x0, x0. stall</a:t>
            </a:r>
            <a:r>
              <a:rPr lang="en-IN" sz="1400" b="1" dirty="0">
                <a:latin typeface="Garamond" panose="02020404030301010803" pitchFamily="18" charset="0"/>
              </a:rPr>
              <a:t> </a:t>
            </a:r>
            <a:r>
              <a:rPr lang="en-US" sz="1400" dirty="0">
                <a:latin typeface="Garamond" panose="02020404030301010803" pitchFamily="18" charset="0"/>
              </a:rPr>
              <a:t>so </a:t>
            </a:r>
            <a:r>
              <a:rPr lang="en-US" sz="1400" dirty="0" err="1">
                <a:latin typeface="Garamond" panose="02020404030301010803" pitchFamily="18" charset="0"/>
              </a:rPr>
              <a:t>data_written_in_regfile</a:t>
            </a:r>
            <a:r>
              <a:rPr lang="en-US" sz="1400" dirty="0">
                <a:latin typeface="Garamond" panose="02020404030301010803" pitchFamily="18" charset="0"/>
              </a:rPr>
              <a:t> = 0:</a:t>
            </a: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r>
              <a:rPr lang="en-US" dirty="0">
                <a:latin typeface="Garamond" panose="02020404030301010803" pitchFamily="18" charset="0"/>
                <a:cs typeface="Times New Roman" panose="02020603050405020304" pitchFamily="18" charset="0"/>
              </a:rPr>
              <a:t> </a:t>
            </a:r>
          </a:p>
        </p:txBody>
      </p:sp>
      <p:pic>
        <p:nvPicPr>
          <p:cNvPr id="5" name="Picture 2">
            <a:extLst>
              <a:ext uri="{FF2B5EF4-FFF2-40B4-BE49-F238E27FC236}">
                <a16:creationId xmlns:a16="http://schemas.microsoft.com/office/drawing/2014/main" id="{4AB8AF26-F14E-98B2-13F1-140EB751C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28" y="801895"/>
            <a:ext cx="6747219" cy="2692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D6200C41-6AEE-E792-4955-8E8FD4BB5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28" y="3956321"/>
            <a:ext cx="6747218" cy="27248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A609978-2B9C-9EEF-9F4B-2ACAB30E1F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228" y="7197517"/>
            <a:ext cx="6747218" cy="28005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75C072B-C3ED-597E-B790-A1DDBBB5DDEC}"/>
              </a:ext>
            </a:extLst>
          </p:cNvPr>
          <p:cNvSpPr txBox="1"/>
          <p:nvPr/>
        </p:nvSpPr>
        <p:spPr>
          <a:xfrm>
            <a:off x="6702696"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23</a:t>
            </a:r>
            <a:endParaRPr lang="en-IN" sz="900" b="1" dirty="0">
              <a:latin typeface="Garamond" panose="02020404030301010803" pitchFamily="18" charset="0"/>
            </a:endParaRPr>
          </a:p>
        </p:txBody>
      </p:sp>
    </p:spTree>
    <p:extLst>
      <p:ext uri="{BB962C8B-B14F-4D97-AF65-F5344CB8AC3E}">
        <p14:creationId xmlns:p14="http://schemas.microsoft.com/office/powerpoint/2010/main" val="181336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BCBA7-F6B6-C512-D6D3-A1D248AE9984}"/>
              </a:ext>
            </a:extLst>
          </p:cNvPr>
          <p:cNvSpPr/>
          <p:nvPr/>
        </p:nvSpPr>
        <p:spPr>
          <a:xfrm>
            <a:off x="192224" y="230832"/>
            <a:ext cx="7175227" cy="10263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62914BC-720C-BB6F-7A21-343F2D9F4697}"/>
              </a:ext>
            </a:extLst>
          </p:cNvPr>
          <p:cNvSpPr txBox="1"/>
          <p:nvPr/>
        </p:nvSpPr>
        <p:spPr>
          <a:xfrm>
            <a:off x="421343" y="292157"/>
            <a:ext cx="7295668" cy="3077766"/>
          </a:xfrm>
          <a:prstGeom prst="rect">
            <a:avLst/>
          </a:prstGeom>
          <a:noFill/>
        </p:spPr>
        <p:txBody>
          <a:bodyPr wrap="square">
            <a:spAutoFit/>
          </a:bodyPr>
          <a:lstStyle/>
          <a:p>
            <a:r>
              <a:rPr lang="en-IN" sz="1400" dirty="0">
                <a:latin typeface="Garamond" panose="02020404030301010803" pitchFamily="18" charset="0"/>
              </a:rPr>
              <a:t>Instruction : </a:t>
            </a:r>
            <a:r>
              <a:rPr lang="en-US" sz="1400" b="1" dirty="0">
                <a:latin typeface="Garamond" panose="02020404030301010803" pitchFamily="18" charset="0"/>
              </a:rPr>
              <a:t>sub x19, x27, x18</a:t>
            </a:r>
            <a:r>
              <a:rPr lang="en-IN" sz="1400" b="1" dirty="0">
                <a:latin typeface="Garamond" panose="02020404030301010803" pitchFamily="18" charset="0"/>
              </a:rPr>
              <a:t>. </a:t>
            </a:r>
            <a:r>
              <a:rPr lang="en-IN" sz="1400" dirty="0">
                <a:latin typeface="Garamond" panose="02020404030301010803" pitchFamily="18" charset="0"/>
              </a:rPr>
              <a:t>Data written in reg file = 20 – (-20) = 40 [28 in hexadecimal]</a:t>
            </a:r>
            <a:endParaRPr lang="en-US" sz="1400"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a:p>
            <a:pPr lvl="1"/>
            <a:endParaRPr lang="en-US" sz="1800" b="1" dirty="0">
              <a:latin typeface="Garamond" panose="02020404030301010803" pitchFamily="18" charset="0"/>
            </a:endParaRPr>
          </a:p>
          <a:p>
            <a:pPr lvl="1"/>
            <a:endParaRPr lang="en-US" b="1" dirty="0">
              <a:latin typeface="Garamond" panose="02020404030301010803" pitchFamily="18" charset="0"/>
            </a:endParaRPr>
          </a:p>
        </p:txBody>
      </p:sp>
      <p:pic>
        <p:nvPicPr>
          <p:cNvPr id="5" name="Picture 2">
            <a:extLst>
              <a:ext uri="{FF2B5EF4-FFF2-40B4-BE49-F238E27FC236}">
                <a16:creationId xmlns:a16="http://schemas.microsoft.com/office/drawing/2014/main" id="{E0D6A7AC-64FB-8D5F-3D2C-5E0090E65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3" y="625000"/>
            <a:ext cx="6716988" cy="274492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BBCC0CD-B9DE-4CE2-A95D-1C1C83E63800}"/>
              </a:ext>
            </a:extLst>
          </p:cNvPr>
          <p:cNvSpPr txBox="1"/>
          <p:nvPr/>
        </p:nvSpPr>
        <p:spPr>
          <a:xfrm>
            <a:off x="421343" y="4190725"/>
            <a:ext cx="5873296" cy="369332"/>
          </a:xfrm>
          <a:prstGeom prst="rect">
            <a:avLst/>
          </a:prstGeom>
          <a:noFill/>
        </p:spPr>
        <p:txBody>
          <a:bodyPr wrap="square" rtlCol="0">
            <a:spAutoFit/>
          </a:bodyPr>
          <a:lstStyle/>
          <a:p>
            <a:r>
              <a:rPr lang="en-US" b="1" u="sng" dirty="0">
                <a:solidFill>
                  <a:srgbClr val="0070C0"/>
                </a:solidFill>
                <a:latin typeface="Garamond" panose="02020404030301010803" pitchFamily="18" charset="0"/>
                <a:cs typeface="Times New Roman" panose="02020603050405020304" pitchFamily="18" charset="0"/>
              </a:rPr>
              <a:t>Time delays of written Verilog code:</a:t>
            </a:r>
            <a:endParaRPr lang="en-IN" b="1" u="sng" dirty="0">
              <a:solidFill>
                <a:srgbClr val="0070C0"/>
              </a:solidFill>
              <a:latin typeface="Garamond" panose="02020404030301010803"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7085CDE-00DA-E9EC-8CE0-955DE2A67771}"/>
              </a:ext>
            </a:extLst>
          </p:cNvPr>
          <p:cNvSpPr txBox="1"/>
          <p:nvPr/>
        </p:nvSpPr>
        <p:spPr>
          <a:xfrm>
            <a:off x="347982" y="9829478"/>
            <a:ext cx="3603551" cy="369332"/>
          </a:xfrm>
          <a:prstGeom prst="rect">
            <a:avLst/>
          </a:prstGeom>
          <a:noFill/>
        </p:spPr>
        <p:txBody>
          <a:bodyPr wrap="none" rtlCol="0">
            <a:spAutoFit/>
          </a:bodyPr>
          <a:lstStyle/>
          <a:p>
            <a:r>
              <a:rPr lang="en-US" dirty="0">
                <a:latin typeface="Garamond" panose="02020404030301010803" pitchFamily="18" charset="0"/>
                <a:cs typeface="Times New Roman" panose="02020603050405020304" pitchFamily="18" charset="0"/>
              </a:rPr>
              <a:t>Total critical path delay: 120.448 units.</a:t>
            </a:r>
            <a:endParaRPr lang="en-IN" dirty="0">
              <a:latin typeface="Garamond" panose="02020404030301010803" pitchFamily="18" charset="0"/>
              <a:cs typeface="Times New Roman" panose="02020603050405020304" pitchFamily="18" charset="0"/>
            </a:endParaRPr>
          </a:p>
        </p:txBody>
      </p:sp>
      <p:pic>
        <p:nvPicPr>
          <p:cNvPr id="16" name="Picture 3">
            <a:extLst>
              <a:ext uri="{FF2B5EF4-FFF2-40B4-BE49-F238E27FC236}">
                <a16:creationId xmlns:a16="http://schemas.microsoft.com/office/drawing/2014/main" id="{D692A2FA-C4F3-79A4-1C18-C5B0AE73E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803" y="4570259"/>
            <a:ext cx="5859460" cy="24883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00C6B571-C5BD-8EB4-8AD3-48C6B07E9F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935" y="7192239"/>
            <a:ext cx="7033804" cy="12962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8" name="Picture 5">
            <a:extLst>
              <a:ext uri="{FF2B5EF4-FFF2-40B4-BE49-F238E27FC236}">
                <a16:creationId xmlns:a16="http://schemas.microsoft.com/office/drawing/2014/main" id="{316A02E9-DA92-FFFC-3641-2DDF56A501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463" b="11283"/>
          <a:stretch/>
        </p:blipFill>
        <p:spPr bwMode="auto">
          <a:xfrm>
            <a:off x="262935" y="8622121"/>
            <a:ext cx="7033804" cy="125843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97D057D-01AF-5863-285D-3ACE7231F79E}"/>
              </a:ext>
            </a:extLst>
          </p:cNvPr>
          <p:cNvSpPr txBox="1"/>
          <p:nvPr/>
        </p:nvSpPr>
        <p:spPr>
          <a:xfrm>
            <a:off x="416674" y="3446944"/>
            <a:ext cx="6950778" cy="646331"/>
          </a:xfrm>
          <a:prstGeom prst="rect">
            <a:avLst/>
          </a:prstGeom>
          <a:noFill/>
        </p:spPr>
        <p:txBody>
          <a:bodyPr wrap="square" rtlCol="0">
            <a:spAutoFit/>
          </a:bodyPr>
          <a:lstStyle/>
          <a:p>
            <a:r>
              <a:rPr lang="en-US" dirty="0">
                <a:latin typeface="Garamond" panose="02020404030301010803" pitchFamily="18" charset="0"/>
                <a:cs typeface="Times New Roman" panose="02020603050405020304" pitchFamily="18" charset="0"/>
              </a:rPr>
              <a:t>All the test cases are so far are passed successfully. If any further modifications are required it can be done by minor changes in Verilog code.</a:t>
            </a:r>
            <a:endParaRPr lang="en-IN" dirty="0">
              <a:latin typeface="Garamond" panose="02020404030301010803"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58DDD0-A742-905D-1578-6F903B4F0DEA}"/>
              </a:ext>
            </a:extLst>
          </p:cNvPr>
          <p:cNvSpPr txBox="1"/>
          <p:nvPr/>
        </p:nvSpPr>
        <p:spPr>
          <a:xfrm>
            <a:off x="6702696"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24</a:t>
            </a:r>
            <a:endParaRPr lang="en-IN" sz="900" b="1" dirty="0">
              <a:latin typeface="Garamond" panose="02020404030301010803" pitchFamily="18" charset="0"/>
            </a:endParaRPr>
          </a:p>
        </p:txBody>
      </p:sp>
    </p:spTree>
    <p:extLst>
      <p:ext uri="{BB962C8B-B14F-4D97-AF65-F5344CB8AC3E}">
        <p14:creationId xmlns:p14="http://schemas.microsoft.com/office/powerpoint/2010/main" val="2727126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BCBA7-F6B6-C512-D6D3-A1D248AE9984}"/>
              </a:ext>
            </a:extLst>
          </p:cNvPr>
          <p:cNvSpPr/>
          <p:nvPr/>
        </p:nvSpPr>
        <p:spPr>
          <a:xfrm>
            <a:off x="192223" y="230832"/>
            <a:ext cx="7175227" cy="102618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63E1B06-FB81-05D1-7442-EF60AA3FE8A0}"/>
              </a:ext>
            </a:extLst>
          </p:cNvPr>
          <p:cNvSpPr txBox="1"/>
          <p:nvPr/>
        </p:nvSpPr>
        <p:spPr>
          <a:xfrm>
            <a:off x="367915" y="199140"/>
            <a:ext cx="6723084" cy="307777"/>
          </a:xfrm>
          <a:prstGeom prst="rect">
            <a:avLst/>
          </a:prstGeom>
          <a:noFill/>
        </p:spPr>
        <p:txBody>
          <a:bodyPr wrap="square" rtlCol="0">
            <a:spAutoFit/>
          </a:bodyPr>
          <a:lstStyle/>
          <a:p>
            <a:r>
              <a:rPr lang="en-US" sz="1400" b="1" u="sng" dirty="0">
                <a:solidFill>
                  <a:srgbClr val="0070C0"/>
                </a:solidFill>
                <a:latin typeface="Times New Roman" panose="02020603050405020304" pitchFamily="18" charset="0"/>
                <a:cs typeface="Times New Roman" panose="02020603050405020304" pitchFamily="18" charset="0"/>
              </a:rPr>
              <a:t>Power consumption of written Verilog code:</a:t>
            </a:r>
            <a:endParaRPr lang="en-IN" sz="1400" b="1" u="sng" dirty="0">
              <a:solidFill>
                <a:srgbClr val="0070C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7719FE6-C5FC-45FC-B85C-E4B0E8C9BF62}"/>
              </a:ext>
            </a:extLst>
          </p:cNvPr>
          <p:cNvSpPr txBox="1"/>
          <p:nvPr/>
        </p:nvSpPr>
        <p:spPr>
          <a:xfrm>
            <a:off x="5257923" y="915704"/>
            <a:ext cx="1933838"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Maximum Power Consumption is 83.762W.</a:t>
            </a:r>
            <a:endParaRPr lang="en-IN" sz="1200" dirty="0">
              <a:latin typeface="Times New Roman" panose="02020603050405020304" pitchFamily="18" charset="0"/>
              <a:cs typeface="Times New Roman" panose="02020603050405020304" pitchFamily="18" charset="0"/>
            </a:endParaRPr>
          </a:p>
        </p:txBody>
      </p:sp>
      <p:pic>
        <p:nvPicPr>
          <p:cNvPr id="8" name="Picture 2">
            <a:extLst>
              <a:ext uri="{FF2B5EF4-FFF2-40B4-BE49-F238E27FC236}">
                <a16:creationId xmlns:a16="http://schemas.microsoft.com/office/drawing/2014/main" id="{3F097873-AB4E-BF11-94B2-631A109329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517"/>
          <a:stretch/>
        </p:blipFill>
        <p:spPr bwMode="auto">
          <a:xfrm>
            <a:off x="367914" y="542452"/>
            <a:ext cx="4889303" cy="20248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FF7109-FB10-2B9B-378B-802661370C38}"/>
              </a:ext>
            </a:extLst>
          </p:cNvPr>
          <p:cNvSpPr txBox="1"/>
          <p:nvPr/>
        </p:nvSpPr>
        <p:spPr>
          <a:xfrm>
            <a:off x="6702696"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25</a:t>
            </a:r>
            <a:endParaRPr lang="en-IN" sz="900" b="1" dirty="0">
              <a:latin typeface="Garamond" panose="02020404030301010803" pitchFamily="18" charset="0"/>
            </a:endParaRPr>
          </a:p>
        </p:txBody>
      </p:sp>
    </p:spTree>
    <p:extLst>
      <p:ext uri="{BB962C8B-B14F-4D97-AF65-F5344CB8AC3E}">
        <p14:creationId xmlns:p14="http://schemas.microsoft.com/office/powerpoint/2010/main" val="101064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C16E7F-85ED-98AD-8A15-4E7DF22CE07F}"/>
              </a:ext>
            </a:extLst>
          </p:cNvPr>
          <p:cNvSpPr/>
          <p:nvPr/>
        </p:nvSpPr>
        <p:spPr>
          <a:xfrm>
            <a:off x="192222" y="230832"/>
            <a:ext cx="7175227" cy="1026183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8392F82C-2A96-00AA-19AE-8D83FB64AA3A}"/>
              </a:ext>
            </a:extLst>
          </p:cNvPr>
          <p:cNvSpPr txBox="1"/>
          <p:nvPr/>
        </p:nvSpPr>
        <p:spPr>
          <a:xfrm>
            <a:off x="1960791" y="3207778"/>
            <a:ext cx="4085414" cy="369332"/>
          </a:xfrm>
          <a:prstGeom prst="rect">
            <a:avLst/>
          </a:prstGeom>
          <a:noFill/>
        </p:spPr>
        <p:txBody>
          <a:bodyPr wrap="none" rtlCol="0">
            <a:spAutoFit/>
          </a:bodyPr>
          <a:lstStyle/>
          <a:p>
            <a:r>
              <a:rPr lang="en-US" b="1" u="sng" dirty="0">
                <a:latin typeface="Times New Roman" panose="02020603050405020304" pitchFamily="18" charset="0"/>
                <a:cs typeface="Times New Roman" panose="02020603050405020304" pitchFamily="18" charset="0"/>
              </a:rPr>
              <a:t>Designing Pipelined RISC-V Data path.</a:t>
            </a:r>
            <a:endParaRPr lang="en-IN" b="1" u="sng"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890C9DF-DCC6-7C6C-60AF-4DFDABE9A829}"/>
              </a:ext>
            </a:extLst>
          </p:cNvPr>
          <p:cNvSpPr/>
          <p:nvPr/>
        </p:nvSpPr>
        <p:spPr>
          <a:xfrm>
            <a:off x="192223" y="3106057"/>
            <a:ext cx="7175227" cy="73866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7E97E5D-999D-CCB9-5886-8F489C331E49}"/>
              </a:ext>
            </a:extLst>
          </p:cNvPr>
          <p:cNvSpPr txBox="1"/>
          <p:nvPr/>
        </p:nvSpPr>
        <p:spPr>
          <a:xfrm>
            <a:off x="247424" y="293713"/>
            <a:ext cx="5139484" cy="2677656"/>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TEAM:</a:t>
            </a:r>
          </a:p>
          <a:p>
            <a:r>
              <a:rPr lang="en-US" sz="1400" b="1" dirty="0">
                <a:latin typeface="Times New Roman" panose="02020603050405020304" pitchFamily="18" charset="0"/>
                <a:cs typeface="Times New Roman" panose="02020603050405020304" pitchFamily="18" charset="0"/>
              </a:rPr>
              <a:t>	</a:t>
            </a:r>
            <a:r>
              <a:rPr lang="en-US" sz="1400" u="sng" dirty="0">
                <a:latin typeface="Times New Roman" panose="02020603050405020304" pitchFamily="18" charset="0"/>
                <a:cs typeface="Times New Roman" panose="02020603050405020304" pitchFamily="18" charset="0"/>
              </a:rPr>
              <a:t>Team Number</a:t>
            </a:r>
            <a:r>
              <a:rPr lang="en-US" sz="1400" dirty="0">
                <a:latin typeface="Times New Roman" panose="02020603050405020304" pitchFamily="18" charset="0"/>
                <a:cs typeface="Times New Roman" panose="02020603050405020304" pitchFamily="18" charset="0"/>
              </a:rPr>
              <a:t>: 9</a:t>
            </a:r>
          </a:p>
          <a:p>
            <a:r>
              <a:rPr lang="en-US" sz="1400" dirty="0">
                <a:latin typeface="Times New Roman" panose="02020603050405020304" pitchFamily="18" charset="0"/>
                <a:cs typeface="Times New Roman" panose="02020603050405020304" pitchFamily="18" charset="0"/>
              </a:rPr>
              <a:t>	</a:t>
            </a:r>
            <a:r>
              <a:rPr lang="en-US" sz="1400" u="sng" dirty="0">
                <a:latin typeface="Times New Roman" panose="02020603050405020304" pitchFamily="18" charset="0"/>
                <a:cs typeface="Times New Roman" panose="02020603050405020304" pitchFamily="18" charset="0"/>
              </a:rPr>
              <a:t>Name </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Chekkala</a:t>
            </a:r>
            <a:r>
              <a:rPr lang="en-US" sz="1400" dirty="0">
                <a:latin typeface="Times New Roman" panose="02020603050405020304" pitchFamily="18" charset="0"/>
                <a:cs typeface="Times New Roman" panose="02020603050405020304" pitchFamily="18" charset="0"/>
              </a:rPr>
              <a:t> Sandeep Reddy (Team lead)</a:t>
            </a:r>
          </a:p>
          <a:p>
            <a:r>
              <a:rPr lang="en-US" sz="1400" dirty="0">
                <a:latin typeface="Times New Roman" panose="02020603050405020304" pitchFamily="18" charset="0"/>
                <a:cs typeface="Times New Roman" panose="02020603050405020304" pitchFamily="18" charset="0"/>
              </a:rPr>
              <a:t>	</a:t>
            </a:r>
            <a:r>
              <a:rPr lang="en-US" sz="1400" u="sng" dirty="0">
                <a:latin typeface="Times New Roman" panose="02020603050405020304" pitchFamily="18" charset="0"/>
                <a:cs typeface="Times New Roman" panose="02020603050405020304" pitchFamily="18" charset="0"/>
              </a:rPr>
              <a:t>Roll Number</a:t>
            </a:r>
            <a:r>
              <a:rPr lang="en-US" sz="1400" dirty="0">
                <a:latin typeface="Times New Roman" panose="02020603050405020304" pitchFamily="18" charset="0"/>
                <a:cs typeface="Times New Roman" panose="02020603050405020304" pitchFamily="18" charset="0"/>
              </a:rPr>
              <a:t> : 112101011</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u="sng" dirty="0">
                <a:latin typeface="Times New Roman" panose="02020603050405020304" pitchFamily="18" charset="0"/>
                <a:cs typeface="Times New Roman" panose="02020603050405020304" pitchFamily="18" charset="0"/>
              </a:rPr>
              <a:t>Name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Sunapral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Swarnalatha</a:t>
            </a:r>
            <a:r>
              <a:rPr lang="en-US" sz="1400" dirty="0">
                <a:latin typeface="Times New Roman" panose="02020603050405020304" pitchFamily="18" charset="0"/>
                <a:cs typeface="Times New Roman" panose="02020603050405020304" pitchFamily="18" charset="0"/>
              </a:rPr>
              <a:t> Bai</a:t>
            </a:r>
          </a:p>
          <a:p>
            <a:r>
              <a:rPr lang="en-US" sz="1400" dirty="0">
                <a:latin typeface="Times New Roman" panose="02020603050405020304" pitchFamily="18" charset="0"/>
                <a:cs typeface="Times New Roman" panose="02020603050405020304" pitchFamily="18" charset="0"/>
              </a:rPr>
              <a:t>	</a:t>
            </a:r>
            <a:r>
              <a:rPr lang="en-US" sz="1400" u="sng" dirty="0">
                <a:latin typeface="Times New Roman" panose="02020603050405020304" pitchFamily="18" charset="0"/>
                <a:cs typeface="Times New Roman" panose="02020603050405020304" pitchFamily="18" charset="0"/>
              </a:rPr>
              <a:t>Roll Number</a:t>
            </a:r>
            <a:r>
              <a:rPr lang="en-US" sz="1400" dirty="0">
                <a:latin typeface="Times New Roman" panose="02020603050405020304" pitchFamily="18" charset="0"/>
                <a:cs typeface="Times New Roman" panose="02020603050405020304" pitchFamily="18" charset="0"/>
              </a:rPr>
              <a:t>: 112101003</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u="sng" dirty="0">
                <a:latin typeface="Times New Roman" panose="02020603050405020304" pitchFamily="18" charset="0"/>
                <a:cs typeface="Times New Roman" panose="02020603050405020304" pitchFamily="18" charset="0"/>
              </a:rPr>
              <a:t>Name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Supraja</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u="sng" dirty="0">
                <a:latin typeface="Times New Roman" panose="02020603050405020304" pitchFamily="18" charset="0"/>
                <a:cs typeface="Times New Roman" panose="02020603050405020304" pitchFamily="18" charset="0"/>
              </a:rPr>
              <a:t>Roll Number</a:t>
            </a:r>
            <a:r>
              <a:rPr lang="en-US" sz="1400" dirty="0">
                <a:latin typeface="Times New Roman" panose="02020603050405020304" pitchFamily="18" charset="0"/>
                <a:cs typeface="Times New Roman" panose="02020603050405020304" pitchFamily="18" charset="0"/>
              </a:rPr>
              <a:t>: 112101049</a:t>
            </a:r>
          </a:p>
          <a:p>
            <a:r>
              <a:rPr lang="en-US" sz="1400" dirty="0">
                <a:latin typeface="Times New Roman" panose="02020603050405020304" pitchFamily="18" charset="0"/>
                <a:cs typeface="Times New Roman" panose="02020603050405020304" pitchFamily="18" charset="0"/>
              </a:rPr>
              <a:t>Laboratory : 7</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Course: </a:t>
            </a:r>
            <a:r>
              <a:rPr lang="en-US" sz="1400" b="0" i="0" dirty="0">
                <a:solidFill>
                  <a:srgbClr val="1D2125"/>
                </a:solidFill>
                <a:effectLst/>
                <a:latin typeface="Times New Roman" panose="02020603050405020304" pitchFamily="18" charset="0"/>
                <a:cs typeface="Times New Roman" panose="02020603050405020304" pitchFamily="18" charset="0"/>
              </a:rPr>
              <a:t>CS2160 Computer </a:t>
            </a:r>
            <a:r>
              <a:rPr lang="en-US" sz="1400" b="0" i="0" dirty="0" err="1">
                <a:solidFill>
                  <a:srgbClr val="1D2125"/>
                </a:solidFill>
                <a:effectLst/>
                <a:latin typeface="Times New Roman" panose="02020603050405020304" pitchFamily="18" charset="0"/>
                <a:cs typeface="Times New Roman" panose="02020603050405020304" pitchFamily="18" charset="0"/>
              </a:rPr>
              <a:t>Organisation</a:t>
            </a:r>
            <a:r>
              <a:rPr lang="en-US" sz="1400" b="0" i="0" dirty="0">
                <a:solidFill>
                  <a:srgbClr val="1D2125"/>
                </a:solidFill>
                <a:effectLst/>
                <a:latin typeface="Times New Roman" panose="02020603050405020304" pitchFamily="18" charset="0"/>
                <a:cs typeface="Times New Roman" panose="02020603050405020304" pitchFamily="18" charset="0"/>
              </a:rPr>
              <a:t> Laboratory (Jan-May 2023)</a:t>
            </a:r>
          </a:p>
        </p:txBody>
      </p:sp>
      <p:sp>
        <p:nvSpPr>
          <p:cNvPr id="8" name="TextBox 7">
            <a:extLst>
              <a:ext uri="{FF2B5EF4-FFF2-40B4-BE49-F238E27FC236}">
                <a16:creationId xmlns:a16="http://schemas.microsoft.com/office/drawing/2014/main" id="{5FF2709B-D3BB-3329-6B9E-74927F060242}"/>
              </a:ext>
            </a:extLst>
          </p:cNvPr>
          <p:cNvSpPr txBox="1"/>
          <p:nvPr/>
        </p:nvSpPr>
        <p:spPr>
          <a:xfrm>
            <a:off x="247424" y="3615536"/>
            <a:ext cx="7120025" cy="2031325"/>
          </a:xfrm>
          <a:prstGeom prst="rect">
            <a:avLst/>
          </a:prstGeom>
          <a:noFill/>
        </p:spPr>
        <p:txBody>
          <a:bodyPr wrap="square" rtlCol="0">
            <a:spAutoFit/>
          </a:bodyPr>
          <a:lstStyle/>
          <a:p>
            <a:pPr marL="285750" indent="-285750">
              <a:buFont typeface="Arial" panose="020B0604020202020204" pitchFamily="34" charset="0"/>
              <a:buChar char="•"/>
            </a:pPr>
            <a:r>
              <a:rPr lang="en-US" sz="1500" b="1" u="sng" dirty="0">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Objective:</a:t>
            </a:r>
            <a:endParaRPr lang="en-US" sz="1400" dirty="0">
              <a:latin typeface="Garamond" panose="02020404030301010803" pitchFamily="18" charset="0"/>
              <a:cs typeface="Times New Roman" panose="02020603050405020304" pitchFamily="18" charset="0"/>
            </a:endParaRPr>
          </a:p>
          <a:p>
            <a:pPr lvl="1"/>
            <a:r>
              <a:rPr lang="en-US" sz="1600" dirty="0">
                <a:latin typeface="Garamond" panose="02020404030301010803" pitchFamily="18" charset="0"/>
                <a:cs typeface="Times New Roman" panose="02020603050405020304" pitchFamily="18" charset="0"/>
              </a:rPr>
              <a:t>The objective of this LAB is to design a 4 stage RISC-V pipelined data path. </a:t>
            </a:r>
          </a:p>
          <a:p>
            <a:pPr lvl="1"/>
            <a:endParaRPr lang="en-US" sz="1600" dirty="0">
              <a:latin typeface="Garamond" panose="02020404030301010803" pitchFamily="18" charset="0"/>
              <a:cs typeface="Times New Roman" panose="02020603050405020304" pitchFamily="18" charset="0"/>
            </a:endParaRPr>
          </a:p>
          <a:p>
            <a:pPr marL="285750" indent="-285750">
              <a:buFont typeface="Arial" panose="020B0604020202020204" pitchFamily="34" charset="0"/>
              <a:buChar char="•"/>
            </a:pPr>
            <a:r>
              <a:rPr lang="en-IN" sz="1500" b="1" u="sng" dirty="0">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Problem Statement:</a:t>
            </a:r>
          </a:p>
          <a:p>
            <a:pPr lvl="1"/>
            <a:r>
              <a:rPr lang="en-US" sz="1600" dirty="0">
                <a:latin typeface="Garamond" panose="02020404030301010803" pitchFamily="18" charset="0"/>
                <a:cs typeface="Times New Roman" panose="02020603050405020304" pitchFamily="18" charset="0"/>
              </a:rPr>
              <a:t>In this lab, you are required to add instruction cache (I-Cache) and data cache (D-Cache) in your existing RISC-V data-path RTL. Both I-Cache and D-Cache should be able to store a minimum of 8 32-bit data. The final data-path should be similar to reference design shown below:</a:t>
            </a:r>
            <a:endParaRPr lang="en-IN" sz="1600" dirty="0">
              <a:latin typeface="Garamond" panose="02020404030301010803"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94DD5EA-6EEE-D575-CECF-018EDD9C1C51}"/>
              </a:ext>
            </a:extLst>
          </p:cNvPr>
          <p:cNvSpPr txBox="1"/>
          <p:nvPr/>
        </p:nvSpPr>
        <p:spPr>
          <a:xfrm>
            <a:off x="2529011" y="8905917"/>
            <a:ext cx="2376613" cy="369332"/>
          </a:xfrm>
          <a:prstGeom prst="rect">
            <a:avLst/>
          </a:prstGeom>
          <a:noFill/>
        </p:spPr>
        <p:txBody>
          <a:bodyPr wrap="none" rtlCol="0">
            <a:spAutoFit/>
          </a:bodyPr>
          <a:lstStyle/>
          <a:p>
            <a:r>
              <a:rPr lang="en-US" dirty="0">
                <a:latin typeface="Garamond" panose="02020404030301010803" pitchFamily="18" charset="0"/>
                <a:cs typeface="Times New Roman" panose="02020603050405020304" pitchFamily="18" charset="0"/>
              </a:rPr>
              <a:t>RISC-V 5 stage pipeline.</a:t>
            </a:r>
            <a:endParaRPr lang="en-IN" dirty="0">
              <a:latin typeface="Garamond" panose="02020404030301010803"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4D224E2-F3F6-AC2A-A9BC-4E2E0B5A6C8F}"/>
              </a:ext>
            </a:extLst>
          </p:cNvPr>
          <p:cNvPicPr>
            <a:picLocks noChangeAspect="1"/>
          </p:cNvPicPr>
          <p:nvPr/>
        </p:nvPicPr>
        <p:blipFill>
          <a:blip r:embed="rId2"/>
          <a:stretch>
            <a:fillRect/>
          </a:stretch>
        </p:blipFill>
        <p:spPr>
          <a:xfrm>
            <a:off x="523844" y="5725719"/>
            <a:ext cx="6629575" cy="3100930"/>
          </a:xfrm>
          <a:prstGeom prst="rect">
            <a:avLst/>
          </a:prstGeom>
          <a:ln>
            <a:solidFill>
              <a:schemeClr val="tx1"/>
            </a:solidFill>
          </a:ln>
        </p:spPr>
      </p:pic>
      <p:sp>
        <p:nvSpPr>
          <p:cNvPr id="11" name="TextBox 10">
            <a:extLst>
              <a:ext uri="{FF2B5EF4-FFF2-40B4-BE49-F238E27FC236}">
                <a16:creationId xmlns:a16="http://schemas.microsoft.com/office/drawing/2014/main" id="{2ED0E41F-2FFD-6CF1-4416-489DA0A2B5AB}"/>
              </a:ext>
            </a:extLst>
          </p:cNvPr>
          <p:cNvSpPr txBox="1"/>
          <p:nvPr/>
        </p:nvSpPr>
        <p:spPr>
          <a:xfrm>
            <a:off x="6715759"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1</a:t>
            </a:r>
            <a:endParaRPr lang="en-IN" sz="900" b="1" dirty="0">
              <a:latin typeface="Garamond" panose="02020404030301010803" pitchFamily="18" charset="0"/>
            </a:endParaRPr>
          </a:p>
        </p:txBody>
      </p:sp>
      <p:sp>
        <p:nvSpPr>
          <p:cNvPr id="13" name="TextBox 12">
            <a:extLst>
              <a:ext uri="{FF2B5EF4-FFF2-40B4-BE49-F238E27FC236}">
                <a16:creationId xmlns:a16="http://schemas.microsoft.com/office/drawing/2014/main" id="{73CF48B2-DCCC-799D-33C1-75539AD1B47D}"/>
              </a:ext>
            </a:extLst>
          </p:cNvPr>
          <p:cNvSpPr txBox="1"/>
          <p:nvPr/>
        </p:nvSpPr>
        <p:spPr>
          <a:xfrm>
            <a:off x="824529" y="9354517"/>
            <a:ext cx="6357937" cy="369332"/>
          </a:xfrm>
          <a:prstGeom prst="rect">
            <a:avLst/>
          </a:prstGeom>
          <a:noFill/>
        </p:spPr>
        <p:txBody>
          <a:bodyPr wrap="square">
            <a:spAutoFit/>
          </a:bodyPr>
          <a:lstStyle/>
          <a:p>
            <a:r>
              <a:rPr lang="en-US" dirty="0">
                <a:latin typeface="Garamond" panose="02020404030301010803" pitchFamily="18" charset="0"/>
              </a:rPr>
              <a:t>You can store value 45 and -20 in the D-Cache initially,</a:t>
            </a:r>
            <a:endParaRPr lang="en-IN" dirty="0">
              <a:latin typeface="Garamond" panose="02020404030301010803" pitchFamily="18" charset="0"/>
            </a:endParaRPr>
          </a:p>
        </p:txBody>
      </p:sp>
    </p:spTree>
    <p:extLst>
      <p:ext uri="{BB962C8B-B14F-4D97-AF65-F5344CB8AC3E}">
        <p14:creationId xmlns:p14="http://schemas.microsoft.com/office/powerpoint/2010/main" val="206986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BCBA7-F6B6-C512-D6D3-A1D248AE9984}"/>
              </a:ext>
            </a:extLst>
          </p:cNvPr>
          <p:cNvSpPr/>
          <p:nvPr/>
        </p:nvSpPr>
        <p:spPr>
          <a:xfrm>
            <a:off x="192224" y="230832"/>
            <a:ext cx="7175227" cy="10263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C92955B-C958-C81D-C23E-252CBB551847}"/>
              </a:ext>
            </a:extLst>
          </p:cNvPr>
          <p:cNvSpPr txBox="1"/>
          <p:nvPr/>
        </p:nvSpPr>
        <p:spPr>
          <a:xfrm>
            <a:off x="161169" y="5951158"/>
            <a:ext cx="3781424" cy="369332"/>
          </a:xfrm>
          <a:prstGeom prst="rect">
            <a:avLst/>
          </a:prstGeom>
          <a:noFill/>
        </p:spPr>
        <p:txBody>
          <a:bodyPr wrap="square">
            <a:spAutoFit/>
          </a:bodyPr>
          <a:lstStyle/>
          <a:p>
            <a:pPr marL="285750" indent="-285750">
              <a:buFont typeface="Arial" panose="020B0604020202020204" pitchFamily="34" charset="0"/>
              <a:buChar char="•"/>
            </a:pPr>
            <a:r>
              <a:rPr lang="en-IN" b="1" u="sng" dirty="0">
                <a:latin typeface="Garamond" panose="02020404030301010803" pitchFamily="18" charset="0"/>
                <a:cs typeface="Times New Roman" panose="02020603050405020304" pitchFamily="18" charset="0"/>
              </a:rPr>
              <a:t>Challenges in pipelining: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B165D6-7354-4881-6F68-A054131C7230}"/>
                  </a:ext>
                </a:extLst>
              </p:cNvPr>
              <p:cNvSpPr txBox="1"/>
              <p:nvPr/>
            </p:nvSpPr>
            <p:spPr>
              <a:xfrm>
                <a:off x="427878" y="6324637"/>
                <a:ext cx="6872082" cy="2968826"/>
              </a:xfrm>
              <a:prstGeom prst="rect">
                <a:avLst/>
              </a:prstGeom>
              <a:noFill/>
            </p:spPr>
            <p:txBody>
              <a:bodyPr wrap="square" rtlCol="0">
                <a:spAutoFit/>
              </a:bodyPr>
              <a:lstStyle/>
              <a:p>
                <a:pPr marL="342900" indent="-342900">
                  <a:buAutoNum type="arabicParenR"/>
                </a:pPr>
                <a:r>
                  <a:rPr lang="en-US" sz="1600" dirty="0">
                    <a:latin typeface="Garamond" panose="02020404030301010803" pitchFamily="18" charset="0"/>
                  </a:rPr>
                  <a:t>Speed up issues when unbalanced.</a:t>
                </a:r>
              </a:p>
              <a:p>
                <a:pPr lvl="1"/>
                <a:endParaRPr lang="en-US" sz="1600" dirty="0">
                  <a:latin typeface="Garamond" panose="02020404030301010803" pitchFamily="18" charset="0"/>
                </a:endParaRPr>
              </a:p>
              <a:p>
                <a:pPr lvl="1"/>
                <a:r>
                  <a:rPr lang="en-US" sz="1600" dirty="0">
                    <a:latin typeface="Garamond" panose="02020404030301010803" pitchFamily="18" charset="0"/>
                  </a:rPr>
                  <a:t>If the time taken by all stages is same (that is balanced) then we can say that </a:t>
                </a:r>
                <a14:m>
                  <m:oMath xmlns:m="http://schemas.openxmlformats.org/officeDocument/2006/math">
                    <m:sSub>
                      <m:sSubPr>
                        <m:ctrlPr>
                          <a:rPr lang="en-US" sz="1600" i="1" dirty="0" smtClean="0">
                            <a:solidFill>
                              <a:srgbClr val="836967"/>
                            </a:solidFill>
                            <a:latin typeface="Cambria Math" panose="02040503050406030204" pitchFamily="18" charset="0"/>
                          </a:rPr>
                        </m:ctrlPr>
                      </m:sSubPr>
                      <m:e>
                        <m:d>
                          <m:dPr>
                            <m:ctrlPr>
                              <a:rPr lang="en-US" sz="1600" i="1" dirty="0">
                                <a:solidFill>
                                  <a:srgbClr val="836967"/>
                                </a:solidFill>
                                <a:latin typeface="Cambria Math" panose="02040503050406030204" pitchFamily="18" charset="0"/>
                              </a:rPr>
                            </m:ctrlPr>
                          </m:dPr>
                          <m:e>
                            <m:r>
                              <a:rPr lang="en-US" sz="1600" i="1" dirty="0">
                                <a:latin typeface="Cambria Math" panose="02040503050406030204" pitchFamily="18" charset="0"/>
                              </a:rPr>
                              <m:t>𝑡</m:t>
                            </m:r>
                            <m:r>
                              <a:rPr lang="en-US" sz="1600" i="0" dirty="0">
                                <a:latin typeface="Cambria Math" panose="02040503050406030204" pitchFamily="18" charset="0"/>
                              </a:rPr>
                              <m:t>ⅈ</m:t>
                            </m:r>
                            <m:r>
                              <a:rPr lang="en-US" sz="1600" i="1" dirty="0">
                                <a:latin typeface="Cambria Math" panose="02040503050406030204" pitchFamily="18" charset="0"/>
                              </a:rPr>
                              <m:t>𝑚</m:t>
                            </m:r>
                            <m:r>
                              <a:rPr lang="en-US" sz="1600" i="0" dirty="0">
                                <a:latin typeface="Cambria Math" panose="02040503050406030204" pitchFamily="18" charset="0"/>
                              </a:rPr>
                              <m:t>ⅇ</m:t>
                            </m:r>
                          </m:e>
                        </m:d>
                      </m:e>
                      <m:sub>
                        <m:r>
                          <a:rPr lang="en-US" sz="1600" b="0" i="1" dirty="0" smtClean="0">
                            <a:latin typeface="Cambria Math" panose="02040503050406030204" pitchFamily="18" charset="0"/>
                          </a:rPr>
                          <m:t>𝑝𝑖𝑝𝑒𝑙𝑖𝑛𝑒𝑑</m:t>
                        </m:r>
                      </m:sub>
                    </m:sSub>
                    <m:r>
                      <a:rPr lang="en-US" sz="1600" i="0" dirty="0">
                        <a:latin typeface="Cambria Math" panose="02040503050406030204" pitchFamily="18" charset="0"/>
                      </a:rPr>
                      <m:t>=</m:t>
                    </m:r>
                    <m:f>
                      <m:fPr>
                        <m:ctrlPr>
                          <a:rPr lang="en-US" sz="1600" i="1" dirty="0">
                            <a:solidFill>
                              <a:srgbClr val="836967"/>
                            </a:solidFill>
                            <a:latin typeface="Cambria Math" panose="02040503050406030204" pitchFamily="18" charset="0"/>
                          </a:rPr>
                        </m:ctrlPr>
                      </m:fPr>
                      <m:num>
                        <m:sSub>
                          <m:sSubPr>
                            <m:ctrlPr>
                              <a:rPr lang="en-US" sz="1600" i="1" dirty="0">
                                <a:solidFill>
                                  <a:srgbClr val="836967"/>
                                </a:solidFill>
                                <a:latin typeface="Cambria Math" panose="02040503050406030204" pitchFamily="18" charset="0"/>
                              </a:rPr>
                            </m:ctrlPr>
                          </m:sSubPr>
                          <m:e>
                            <m:d>
                              <m:dPr>
                                <m:ctrlPr>
                                  <a:rPr lang="en-US" sz="1600" i="1" dirty="0">
                                    <a:solidFill>
                                      <a:srgbClr val="836967"/>
                                    </a:solidFill>
                                    <a:latin typeface="Cambria Math" panose="02040503050406030204" pitchFamily="18" charset="0"/>
                                  </a:rPr>
                                </m:ctrlPr>
                              </m:dPr>
                              <m:e>
                                <m:r>
                                  <a:rPr lang="en-US" sz="1600" i="1" dirty="0">
                                    <a:latin typeface="Cambria Math" panose="02040503050406030204" pitchFamily="18" charset="0"/>
                                  </a:rPr>
                                  <m:t>𝑡</m:t>
                                </m:r>
                                <m:r>
                                  <a:rPr lang="en-US" sz="1600" dirty="0">
                                    <a:latin typeface="Cambria Math" panose="02040503050406030204" pitchFamily="18" charset="0"/>
                                  </a:rPr>
                                  <m:t>ⅈ</m:t>
                                </m:r>
                                <m:r>
                                  <a:rPr lang="en-US" sz="1600" i="1" dirty="0">
                                    <a:latin typeface="Cambria Math" panose="02040503050406030204" pitchFamily="18" charset="0"/>
                                  </a:rPr>
                                  <m:t>𝑚</m:t>
                                </m:r>
                                <m:r>
                                  <a:rPr lang="en-US" sz="1600" dirty="0">
                                    <a:latin typeface="Cambria Math" panose="02040503050406030204" pitchFamily="18" charset="0"/>
                                  </a:rPr>
                                  <m:t>ⅇ</m:t>
                                </m:r>
                              </m:e>
                            </m:d>
                          </m:e>
                          <m:sub>
                            <m:r>
                              <a:rPr lang="en-US" sz="1600" b="0" i="1" dirty="0" smtClean="0">
                                <a:latin typeface="Cambria Math" panose="02040503050406030204" pitchFamily="18" charset="0"/>
                              </a:rPr>
                              <m:t>𝑛𝑜𝑛</m:t>
                            </m:r>
                            <m:r>
                              <a:rPr lang="en-US" sz="1600" b="0" i="1" dirty="0" smtClean="0">
                                <a:latin typeface="Cambria Math" panose="02040503050406030204" pitchFamily="18" charset="0"/>
                              </a:rPr>
                              <m:t>−</m:t>
                            </m:r>
                            <m:r>
                              <a:rPr lang="en-US" sz="1600" i="1" dirty="0">
                                <a:latin typeface="Cambria Math" panose="02040503050406030204" pitchFamily="18" charset="0"/>
                              </a:rPr>
                              <m:t>𝑝𝑖𝑝𝑒𝑙𝑖𝑛𝑒𝑑</m:t>
                            </m:r>
                          </m:sub>
                        </m:sSub>
                      </m:num>
                      <m:den>
                        <m:r>
                          <m:rPr>
                            <m:sty m:val="p"/>
                          </m:rPr>
                          <a:rPr lang="en-US" sz="1600" b="0" i="0" dirty="0" smtClean="0">
                            <a:latin typeface="Cambria Math" panose="02040503050406030204" pitchFamily="18" charset="0"/>
                          </a:rPr>
                          <m:t>Number</m:t>
                        </m:r>
                        <m:r>
                          <a:rPr lang="en-US" sz="1600" b="0" i="0" dirty="0" smtClean="0">
                            <a:latin typeface="Cambria Math" panose="02040503050406030204" pitchFamily="18" charset="0"/>
                          </a:rPr>
                          <m:t> </m:t>
                        </m:r>
                        <m:r>
                          <m:rPr>
                            <m:sty m:val="p"/>
                          </m:rPr>
                          <a:rPr lang="en-US" sz="1600" b="0" i="0" dirty="0" smtClean="0">
                            <a:latin typeface="Cambria Math" panose="02040503050406030204" pitchFamily="18" charset="0"/>
                          </a:rPr>
                          <m:t>of</m:t>
                        </m:r>
                        <m:r>
                          <a:rPr lang="en-US" sz="1600" b="0" i="0" dirty="0" smtClean="0">
                            <a:latin typeface="Cambria Math" panose="02040503050406030204" pitchFamily="18" charset="0"/>
                          </a:rPr>
                          <m:t> </m:t>
                        </m:r>
                        <m:r>
                          <m:rPr>
                            <m:sty m:val="p"/>
                          </m:rPr>
                          <a:rPr lang="en-US" sz="1600" b="0" i="0" dirty="0" smtClean="0">
                            <a:latin typeface="Cambria Math" panose="02040503050406030204" pitchFamily="18" charset="0"/>
                          </a:rPr>
                          <m:t>stages</m:t>
                        </m:r>
                      </m:den>
                    </m:f>
                  </m:oMath>
                </a14:m>
                <a:r>
                  <a:rPr lang="en-US" sz="1600" dirty="0">
                    <a:latin typeface="Garamond" panose="02020404030301010803" pitchFamily="18" charset="0"/>
                  </a:rPr>
                  <a:t> </a:t>
                </a:r>
              </a:p>
              <a:p>
                <a:pPr lvl="1"/>
                <a:r>
                  <a:rPr lang="en-US" sz="1600" dirty="0">
                    <a:latin typeface="Garamond" panose="02020404030301010803" pitchFamily="18" charset="0"/>
                  </a:rPr>
                  <a:t>But in general the stages are not balanced, so we do not get the ideal speed up as written in the above formulae. The throughput will be less than expected. But the throughput of pipelined </a:t>
                </a:r>
                <a:r>
                  <a:rPr lang="en-US" sz="1600" dirty="0" err="1">
                    <a:latin typeface="Garamond" panose="02020404030301010803" pitchFamily="18" charset="0"/>
                  </a:rPr>
                  <a:t>datapath</a:t>
                </a:r>
                <a:r>
                  <a:rPr lang="en-US" sz="1600" dirty="0">
                    <a:latin typeface="Garamond" panose="02020404030301010803" pitchFamily="18" charset="0"/>
                  </a:rPr>
                  <a:t> will be far better than non-pipelined </a:t>
                </a:r>
                <a:r>
                  <a:rPr lang="en-US" sz="1600" dirty="0" err="1">
                    <a:latin typeface="Garamond" panose="02020404030301010803" pitchFamily="18" charset="0"/>
                  </a:rPr>
                  <a:t>datapath</a:t>
                </a:r>
                <a:r>
                  <a:rPr lang="en-US" sz="1600" dirty="0">
                    <a:latin typeface="Garamond" panose="02020404030301010803" pitchFamily="18" charset="0"/>
                  </a:rPr>
                  <a:t>. </a:t>
                </a:r>
              </a:p>
              <a:p>
                <a:pPr lvl="1"/>
                <a:r>
                  <a:rPr lang="en-US" sz="1600" dirty="0" err="1">
                    <a:latin typeface="Garamond" panose="02020404030301010803" pitchFamily="18" charset="0"/>
                  </a:rPr>
                  <a:t>Eg</a:t>
                </a:r>
                <a:r>
                  <a:rPr lang="en-US" sz="1600" dirty="0">
                    <a:latin typeface="Garamond" panose="02020404030301010803" pitchFamily="18" charset="0"/>
                  </a:rPr>
                  <a:t>: if the time needed for ID stage is less than EX stage, when these both stages are executing in the same clock cycle, ID stage should wait for getting next computation until the EX stage gets completed.</a:t>
                </a:r>
              </a:p>
            </p:txBody>
          </p:sp>
        </mc:Choice>
        <mc:Fallback xmlns="">
          <p:sp>
            <p:nvSpPr>
              <p:cNvPr id="11" name="TextBox 10">
                <a:extLst>
                  <a:ext uri="{FF2B5EF4-FFF2-40B4-BE49-F238E27FC236}">
                    <a16:creationId xmlns:a16="http://schemas.microsoft.com/office/drawing/2014/main" id="{FEB165D6-7354-4881-6F68-A054131C7230}"/>
                  </a:ext>
                </a:extLst>
              </p:cNvPr>
              <p:cNvSpPr txBox="1">
                <a:spLocks noRot="1" noChangeAspect="1" noMove="1" noResize="1" noEditPoints="1" noAdjustHandles="1" noChangeArrowheads="1" noChangeShapeType="1" noTextEdit="1"/>
              </p:cNvSpPr>
              <p:nvPr/>
            </p:nvSpPr>
            <p:spPr>
              <a:xfrm>
                <a:off x="427878" y="6324637"/>
                <a:ext cx="6872082" cy="2968826"/>
              </a:xfrm>
              <a:prstGeom prst="rect">
                <a:avLst/>
              </a:prstGeom>
              <a:blipFill>
                <a:blip r:embed="rId2"/>
                <a:stretch>
                  <a:fillRect l="-355" t="-411" b="-1848"/>
                </a:stretch>
              </a:blipFill>
            </p:spPr>
            <p:txBody>
              <a:bodyPr/>
              <a:lstStyle/>
              <a:p>
                <a:r>
                  <a:rPr lang="en-IN">
                    <a:noFill/>
                  </a:rPr>
                  <a:t> </a:t>
                </a:r>
              </a:p>
            </p:txBody>
          </p:sp>
        </mc:Fallback>
      </mc:AlternateContent>
      <p:sp>
        <p:nvSpPr>
          <p:cNvPr id="111" name="Rectangle 110">
            <a:extLst>
              <a:ext uri="{FF2B5EF4-FFF2-40B4-BE49-F238E27FC236}">
                <a16:creationId xmlns:a16="http://schemas.microsoft.com/office/drawing/2014/main" id="{27C71BCA-4377-1FAE-35F2-AB47D2F52AE6}"/>
              </a:ext>
            </a:extLst>
          </p:cNvPr>
          <p:cNvSpPr/>
          <p:nvPr/>
        </p:nvSpPr>
        <p:spPr>
          <a:xfrm>
            <a:off x="2351616" y="9756336"/>
            <a:ext cx="532654" cy="25435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IF</a:t>
            </a:r>
            <a:endParaRPr lang="en-IN" sz="1000" b="1" dirty="0">
              <a:latin typeface="Times New Roman" panose="02020603050405020304" pitchFamily="18" charset="0"/>
              <a:cs typeface="Times New Roman" panose="02020603050405020304" pitchFamily="18" charset="0"/>
            </a:endParaRPr>
          </a:p>
        </p:txBody>
      </p:sp>
      <p:sp>
        <p:nvSpPr>
          <p:cNvPr id="112" name="Rectangle 111">
            <a:extLst>
              <a:ext uri="{FF2B5EF4-FFF2-40B4-BE49-F238E27FC236}">
                <a16:creationId xmlns:a16="http://schemas.microsoft.com/office/drawing/2014/main" id="{A1148912-AE31-8C86-43E7-C6993D51C86A}"/>
              </a:ext>
            </a:extLst>
          </p:cNvPr>
          <p:cNvSpPr/>
          <p:nvPr/>
        </p:nvSpPr>
        <p:spPr>
          <a:xfrm>
            <a:off x="2880718" y="9756334"/>
            <a:ext cx="337628"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ID</a:t>
            </a:r>
            <a:endParaRPr lang="en-IN" sz="1000" b="1" dirty="0">
              <a:latin typeface="Times New Roman" panose="02020603050405020304" pitchFamily="18" charset="0"/>
              <a:cs typeface="Times New Roman" panose="02020603050405020304" pitchFamily="18" charset="0"/>
            </a:endParaRPr>
          </a:p>
        </p:txBody>
      </p:sp>
      <p:sp>
        <p:nvSpPr>
          <p:cNvPr id="113" name="Rectangle 112">
            <a:extLst>
              <a:ext uri="{FF2B5EF4-FFF2-40B4-BE49-F238E27FC236}">
                <a16:creationId xmlns:a16="http://schemas.microsoft.com/office/drawing/2014/main" id="{8E22ED3B-A208-79A6-4ED4-951AF64232C8}"/>
              </a:ext>
            </a:extLst>
          </p:cNvPr>
          <p:cNvSpPr/>
          <p:nvPr/>
        </p:nvSpPr>
        <p:spPr>
          <a:xfrm>
            <a:off x="3505705" y="9756334"/>
            <a:ext cx="605212" cy="25437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EX</a:t>
            </a:r>
            <a:endParaRPr lang="en-IN" sz="1000" b="1" dirty="0">
              <a:latin typeface="Times New Roman" panose="02020603050405020304" pitchFamily="18" charset="0"/>
              <a:cs typeface="Times New Roman" panose="02020603050405020304" pitchFamily="18" charset="0"/>
            </a:endParaRPr>
          </a:p>
        </p:txBody>
      </p:sp>
      <p:sp>
        <p:nvSpPr>
          <p:cNvPr id="114" name="Rectangle 113">
            <a:extLst>
              <a:ext uri="{FF2B5EF4-FFF2-40B4-BE49-F238E27FC236}">
                <a16:creationId xmlns:a16="http://schemas.microsoft.com/office/drawing/2014/main" id="{5552116D-EBB1-A3AD-AD64-FEF7FDEEBED0}"/>
              </a:ext>
            </a:extLst>
          </p:cNvPr>
          <p:cNvSpPr/>
          <p:nvPr/>
        </p:nvSpPr>
        <p:spPr>
          <a:xfrm>
            <a:off x="4098536" y="9756334"/>
            <a:ext cx="532653"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Times New Roman" panose="02020603050405020304" pitchFamily="18" charset="0"/>
                <a:cs typeface="Times New Roman" panose="02020603050405020304" pitchFamily="18" charset="0"/>
              </a:rPr>
              <a:t>MEM</a:t>
            </a:r>
            <a:endParaRPr lang="en-IN" sz="1000" b="1" dirty="0">
              <a:solidFill>
                <a:schemeClr val="bg1"/>
              </a:solidFill>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8227DEC3-7096-9D58-3FB8-343512D030A6}"/>
              </a:ext>
            </a:extLst>
          </p:cNvPr>
          <p:cNvSpPr/>
          <p:nvPr/>
        </p:nvSpPr>
        <p:spPr>
          <a:xfrm>
            <a:off x="4633003" y="9756244"/>
            <a:ext cx="337628" cy="25437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latin typeface="Times New Roman" panose="02020603050405020304" pitchFamily="18" charset="0"/>
                <a:cs typeface="Times New Roman" panose="02020603050405020304" pitchFamily="18" charset="0"/>
              </a:rPr>
              <a:t>WB</a:t>
            </a:r>
            <a:endParaRPr lang="en-IN" sz="700" b="1" dirty="0">
              <a:solidFill>
                <a:schemeClr val="bg1"/>
              </a:solidFill>
              <a:latin typeface="Times New Roman" panose="02020603050405020304" pitchFamily="18" charset="0"/>
              <a:cs typeface="Times New Roman" panose="02020603050405020304" pitchFamily="18" charset="0"/>
            </a:endParaRPr>
          </a:p>
        </p:txBody>
      </p:sp>
      <p:sp>
        <p:nvSpPr>
          <p:cNvPr id="116" name="Rectangle 115">
            <a:extLst>
              <a:ext uri="{FF2B5EF4-FFF2-40B4-BE49-F238E27FC236}">
                <a16:creationId xmlns:a16="http://schemas.microsoft.com/office/drawing/2014/main" id="{3ED1FFF4-DBBB-2C61-3262-9CB15CFF5D3E}"/>
              </a:ext>
            </a:extLst>
          </p:cNvPr>
          <p:cNvSpPr/>
          <p:nvPr/>
        </p:nvSpPr>
        <p:spPr>
          <a:xfrm>
            <a:off x="2877918" y="10112169"/>
            <a:ext cx="624611" cy="25435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IF</a:t>
            </a:r>
            <a:endParaRPr lang="en-IN" sz="1000" b="1" dirty="0">
              <a:latin typeface="Times New Roman" panose="02020603050405020304" pitchFamily="18" charset="0"/>
              <a:cs typeface="Times New Roman" panose="02020603050405020304" pitchFamily="18" charset="0"/>
            </a:endParaRPr>
          </a:p>
        </p:txBody>
      </p:sp>
      <p:sp>
        <p:nvSpPr>
          <p:cNvPr id="117" name="Rectangle 116">
            <a:extLst>
              <a:ext uri="{FF2B5EF4-FFF2-40B4-BE49-F238E27FC236}">
                <a16:creationId xmlns:a16="http://schemas.microsoft.com/office/drawing/2014/main" id="{49FEA46F-824D-99CE-5233-97F3F283B120}"/>
              </a:ext>
            </a:extLst>
          </p:cNvPr>
          <p:cNvSpPr/>
          <p:nvPr/>
        </p:nvSpPr>
        <p:spPr>
          <a:xfrm>
            <a:off x="3502156" y="10110737"/>
            <a:ext cx="337628"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ID</a:t>
            </a:r>
            <a:endParaRPr lang="en-IN" sz="1000" b="1" dirty="0">
              <a:latin typeface="Times New Roman" panose="02020603050405020304" pitchFamily="18" charset="0"/>
              <a:cs typeface="Times New Roman" panose="02020603050405020304" pitchFamily="18" charset="0"/>
            </a:endParaRPr>
          </a:p>
        </p:txBody>
      </p:sp>
      <p:sp>
        <p:nvSpPr>
          <p:cNvPr id="118" name="Rectangle 117">
            <a:extLst>
              <a:ext uri="{FF2B5EF4-FFF2-40B4-BE49-F238E27FC236}">
                <a16:creationId xmlns:a16="http://schemas.microsoft.com/office/drawing/2014/main" id="{4C7D883A-9382-ACAF-F234-EABD0334455E}"/>
              </a:ext>
            </a:extLst>
          </p:cNvPr>
          <p:cNvSpPr/>
          <p:nvPr/>
        </p:nvSpPr>
        <p:spPr>
          <a:xfrm>
            <a:off x="4114558" y="10112167"/>
            <a:ext cx="532653" cy="25437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EX</a:t>
            </a:r>
            <a:endParaRPr lang="en-IN" sz="1000" b="1" dirty="0">
              <a:latin typeface="Times New Roman" panose="02020603050405020304" pitchFamily="18" charset="0"/>
              <a:cs typeface="Times New Roman" panose="02020603050405020304" pitchFamily="18" charset="0"/>
            </a:endParaRPr>
          </a:p>
        </p:txBody>
      </p:sp>
      <p:sp>
        <p:nvSpPr>
          <p:cNvPr id="119" name="Rectangle 118">
            <a:extLst>
              <a:ext uri="{FF2B5EF4-FFF2-40B4-BE49-F238E27FC236}">
                <a16:creationId xmlns:a16="http://schemas.microsoft.com/office/drawing/2014/main" id="{D9C6EF47-5382-0D9D-6BBB-752F1FF64ACA}"/>
              </a:ext>
            </a:extLst>
          </p:cNvPr>
          <p:cNvSpPr/>
          <p:nvPr/>
        </p:nvSpPr>
        <p:spPr>
          <a:xfrm>
            <a:off x="4644036" y="10112167"/>
            <a:ext cx="532653"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Times New Roman" panose="02020603050405020304" pitchFamily="18" charset="0"/>
                <a:cs typeface="Times New Roman" panose="02020603050405020304" pitchFamily="18" charset="0"/>
              </a:rPr>
              <a:t>MEM</a:t>
            </a:r>
            <a:endParaRPr lang="en-IN" sz="1000" b="1" dirty="0">
              <a:solidFill>
                <a:schemeClr val="bg1"/>
              </a:solidFill>
              <a:latin typeface="Times New Roman" panose="02020603050405020304" pitchFamily="18" charset="0"/>
              <a:cs typeface="Times New Roman" panose="02020603050405020304" pitchFamily="18" charset="0"/>
            </a:endParaRPr>
          </a:p>
        </p:txBody>
      </p:sp>
      <p:sp>
        <p:nvSpPr>
          <p:cNvPr id="120" name="Rectangle 119">
            <a:extLst>
              <a:ext uri="{FF2B5EF4-FFF2-40B4-BE49-F238E27FC236}">
                <a16:creationId xmlns:a16="http://schemas.microsoft.com/office/drawing/2014/main" id="{EE75DCA4-331D-19D5-EFE0-0C4241090B53}"/>
              </a:ext>
            </a:extLst>
          </p:cNvPr>
          <p:cNvSpPr/>
          <p:nvPr/>
        </p:nvSpPr>
        <p:spPr>
          <a:xfrm>
            <a:off x="5173514" y="10112147"/>
            <a:ext cx="337628" cy="25437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latin typeface="Times New Roman" panose="02020603050405020304" pitchFamily="18" charset="0"/>
                <a:cs typeface="Times New Roman" panose="02020603050405020304" pitchFamily="18" charset="0"/>
              </a:rPr>
              <a:t>WB</a:t>
            </a:r>
            <a:endParaRPr lang="en-IN" sz="700" b="1" dirty="0">
              <a:solidFill>
                <a:schemeClr val="bg1"/>
              </a:solidFill>
              <a:latin typeface="Times New Roman" panose="02020603050405020304" pitchFamily="18" charset="0"/>
              <a:cs typeface="Times New Roman" panose="02020603050405020304" pitchFamily="18" charset="0"/>
            </a:endParaRPr>
          </a:p>
        </p:txBody>
      </p:sp>
      <p:sp>
        <p:nvSpPr>
          <p:cNvPr id="121" name="TextBox 120">
            <a:extLst>
              <a:ext uri="{FF2B5EF4-FFF2-40B4-BE49-F238E27FC236}">
                <a16:creationId xmlns:a16="http://schemas.microsoft.com/office/drawing/2014/main" id="{22BE29B6-56A6-3A02-8889-D59E861FC496}"/>
              </a:ext>
            </a:extLst>
          </p:cNvPr>
          <p:cNvSpPr txBox="1"/>
          <p:nvPr/>
        </p:nvSpPr>
        <p:spPr>
          <a:xfrm>
            <a:off x="517494" y="9281491"/>
            <a:ext cx="6946069" cy="369332"/>
          </a:xfrm>
          <a:prstGeom prst="rect">
            <a:avLst/>
          </a:prstGeom>
          <a:noFill/>
        </p:spPr>
        <p:txBody>
          <a:bodyPr wrap="none" rtlCol="0">
            <a:spAutoFit/>
          </a:bodyPr>
          <a:lstStyle/>
          <a:p>
            <a:r>
              <a:rPr lang="en-US" u="sng" dirty="0">
                <a:latin typeface="Garamond" panose="02020404030301010803" pitchFamily="18" charset="0"/>
              </a:rPr>
              <a:t>Figure : ID , WB stages take less time(register operations) than other stages:</a:t>
            </a:r>
            <a:endParaRPr lang="en-IN" u="sng" dirty="0">
              <a:latin typeface="Garamond" panose="02020404030301010803" pitchFamily="18" charset="0"/>
            </a:endParaRPr>
          </a:p>
        </p:txBody>
      </p:sp>
      <p:sp>
        <p:nvSpPr>
          <p:cNvPr id="122" name="TextBox 121">
            <a:extLst>
              <a:ext uri="{FF2B5EF4-FFF2-40B4-BE49-F238E27FC236}">
                <a16:creationId xmlns:a16="http://schemas.microsoft.com/office/drawing/2014/main" id="{E9D76933-4F67-BEC2-1169-612D66AA3A25}"/>
              </a:ext>
            </a:extLst>
          </p:cNvPr>
          <p:cNvSpPr txBox="1"/>
          <p:nvPr/>
        </p:nvSpPr>
        <p:spPr>
          <a:xfrm rot="16200000">
            <a:off x="3204499" y="9516897"/>
            <a:ext cx="256802" cy="369332"/>
          </a:xfrm>
          <a:prstGeom prst="rect">
            <a:avLst/>
          </a:prstGeom>
          <a:noFill/>
        </p:spPr>
        <p:txBody>
          <a:bodyPr wrap="none" rtlCol="0">
            <a:spAutoFit/>
          </a:bodyPr>
          <a:lstStyle/>
          <a:p>
            <a:r>
              <a:rPr lang="en-US" dirty="0">
                <a:solidFill>
                  <a:srgbClr val="FF0000"/>
                </a:solidFill>
              </a:rPr>
              <a:t>}</a:t>
            </a:r>
            <a:endParaRPr lang="en-IN" dirty="0">
              <a:solidFill>
                <a:srgbClr val="FF0000"/>
              </a:solidFill>
            </a:endParaRPr>
          </a:p>
        </p:txBody>
      </p:sp>
      <p:sp>
        <p:nvSpPr>
          <p:cNvPr id="123" name="TextBox 122">
            <a:extLst>
              <a:ext uri="{FF2B5EF4-FFF2-40B4-BE49-F238E27FC236}">
                <a16:creationId xmlns:a16="http://schemas.microsoft.com/office/drawing/2014/main" id="{C921BE29-B0EB-DD65-E3E5-06C012A5836D}"/>
              </a:ext>
            </a:extLst>
          </p:cNvPr>
          <p:cNvSpPr txBox="1"/>
          <p:nvPr/>
        </p:nvSpPr>
        <p:spPr>
          <a:xfrm rot="5400000">
            <a:off x="3870810" y="10192761"/>
            <a:ext cx="256802" cy="369332"/>
          </a:xfrm>
          <a:prstGeom prst="rect">
            <a:avLst/>
          </a:prstGeom>
          <a:noFill/>
        </p:spPr>
        <p:txBody>
          <a:bodyPr wrap="none" rtlCol="0">
            <a:spAutoFit/>
          </a:bodyPr>
          <a:lstStyle/>
          <a:p>
            <a:r>
              <a:rPr lang="en-US" dirty="0">
                <a:solidFill>
                  <a:srgbClr val="FF0000"/>
                </a:solidFill>
              </a:rPr>
              <a:t>}</a:t>
            </a:r>
            <a:endParaRPr lang="en-IN" dirty="0">
              <a:solidFill>
                <a:srgbClr val="FF0000"/>
              </a:solidFill>
            </a:endParaRPr>
          </a:p>
        </p:txBody>
      </p:sp>
      <p:sp>
        <p:nvSpPr>
          <p:cNvPr id="8" name="TextBox 7">
            <a:extLst>
              <a:ext uri="{FF2B5EF4-FFF2-40B4-BE49-F238E27FC236}">
                <a16:creationId xmlns:a16="http://schemas.microsoft.com/office/drawing/2014/main" id="{401C9284-A50F-D82E-D931-429860C0744A}"/>
              </a:ext>
            </a:extLst>
          </p:cNvPr>
          <p:cNvSpPr txBox="1"/>
          <p:nvPr/>
        </p:nvSpPr>
        <p:spPr>
          <a:xfrm>
            <a:off x="6702900"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3</a:t>
            </a:r>
            <a:endParaRPr lang="en-IN" sz="900" b="1" dirty="0">
              <a:latin typeface="Garamond" panose="02020404030301010803" pitchFamily="18" charset="0"/>
            </a:endParaRPr>
          </a:p>
        </p:txBody>
      </p:sp>
    </p:spTree>
    <p:extLst>
      <p:ext uri="{BB962C8B-B14F-4D97-AF65-F5344CB8AC3E}">
        <p14:creationId xmlns:p14="http://schemas.microsoft.com/office/powerpoint/2010/main" val="361914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BCBA7-F6B6-C512-D6D3-A1D248AE9984}"/>
              </a:ext>
            </a:extLst>
          </p:cNvPr>
          <p:cNvSpPr/>
          <p:nvPr/>
        </p:nvSpPr>
        <p:spPr>
          <a:xfrm>
            <a:off x="192224" y="230832"/>
            <a:ext cx="7175227" cy="10263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50F7AEC-AA00-B79E-C3A3-3D6F9D7CC054}"/>
              </a:ext>
            </a:extLst>
          </p:cNvPr>
          <p:cNvSpPr txBox="1"/>
          <p:nvPr/>
        </p:nvSpPr>
        <p:spPr>
          <a:xfrm>
            <a:off x="192224" y="273966"/>
            <a:ext cx="7211150" cy="9941183"/>
          </a:xfrm>
          <a:prstGeom prst="rect">
            <a:avLst/>
          </a:prstGeom>
          <a:noFill/>
        </p:spPr>
        <p:txBody>
          <a:bodyPr wrap="square">
            <a:spAutoFit/>
          </a:bodyPr>
          <a:lstStyle/>
          <a:p>
            <a:r>
              <a:rPr lang="en-US" sz="1600" dirty="0">
                <a:latin typeface="Garamond" panose="02020404030301010803" pitchFamily="18" charset="0"/>
              </a:rPr>
              <a:t>2)  Hazards</a:t>
            </a:r>
          </a:p>
          <a:p>
            <a:pPr marL="800100" lvl="1" indent="-342900">
              <a:buFont typeface="+mj-lt"/>
              <a:buAutoNum type="alphaLcParenR"/>
            </a:pPr>
            <a:r>
              <a:rPr lang="en-IN" sz="1600" dirty="0">
                <a:latin typeface="Garamond" panose="02020404030301010803" pitchFamily="18" charset="0"/>
              </a:rPr>
              <a:t>Structural Hazards</a:t>
            </a:r>
          </a:p>
          <a:p>
            <a:pPr lvl="2"/>
            <a:endParaRPr lang="en-IN" sz="1600" dirty="0">
              <a:latin typeface="Garamond" panose="02020404030301010803" pitchFamily="18" charset="0"/>
            </a:endParaRPr>
          </a:p>
          <a:p>
            <a:pPr lvl="2"/>
            <a:r>
              <a:rPr lang="en-IN" sz="1600" dirty="0">
                <a:latin typeface="Garamond" panose="02020404030301010803" pitchFamily="18" charset="0"/>
              </a:rPr>
              <a:t>Conflict for use of resource, IF and MEM stage requires memory or cache element but if there is only one cache then a requirement of bubble is happening, so this can be avoided by giving two different caches Instruction-cache and Data-cache.</a:t>
            </a:r>
          </a:p>
          <a:p>
            <a:pPr marL="800100" lvl="1" indent="-342900">
              <a:buFont typeface="+mj-lt"/>
              <a:buAutoNum type="alphaLcParenR"/>
            </a:pPr>
            <a:r>
              <a:rPr lang="en-IN" sz="1600" dirty="0">
                <a:latin typeface="Garamond" panose="02020404030301010803" pitchFamily="18" charset="0"/>
              </a:rPr>
              <a:t>Data Hazards</a:t>
            </a:r>
          </a:p>
          <a:p>
            <a:pPr lvl="2"/>
            <a:endParaRPr lang="en-IN" sz="1600" dirty="0">
              <a:latin typeface="Garamond" panose="02020404030301010803" pitchFamily="18" charset="0"/>
            </a:endParaRPr>
          </a:p>
          <a:p>
            <a:pPr lvl="2"/>
            <a:r>
              <a:rPr lang="en-IN" sz="1600" dirty="0">
                <a:latin typeface="Garamond" panose="02020404030301010803" pitchFamily="18" charset="0"/>
              </a:rPr>
              <a:t>An instruction depends on completion of previous instruction, this type of issue is known as </a:t>
            </a:r>
            <a:r>
              <a:rPr lang="en-IN" sz="1600" b="1" dirty="0">
                <a:latin typeface="Garamond" panose="02020404030301010803" pitchFamily="18" charset="0"/>
              </a:rPr>
              <a:t>Data dependencies.</a:t>
            </a:r>
          </a:p>
          <a:p>
            <a:pPr lvl="2"/>
            <a:endParaRPr lang="en-IN" sz="1600" dirty="0">
              <a:latin typeface="Garamond" panose="02020404030301010803" pitchFamily="18" charset="0"/>
            </a:endParaRPr>
          </a:p>
          <a:p>
            <a:pPr lvl="2"/>
            <a:r>
              <a:rPr lang="en-IN" sz="1600" dirty="0" err="1">
                <a:latin typeface="Garamond" panose="02020404030301010803" pitchFamily="18" charset="0"/>
              </a:rPr>
              <a:t>Eg</a:t>
            </a:r>
            <a:r>
              <a:rPr lang="en-IN" sz="1600" dirty="0">
                <a:latin typeface="Garamond" panose="02020404030301010803" pitchFamily="18" charset="0"/>
              </a:rPr>
              <a:t>: </a:t>
            </a:r>
          </a:p>
          <a:p>
            <a:pPr lvl="3"/>
            <a:r>
              <a:rPr lang="en-IN" sz="1600" dirty="0">
                <a:latin typeface="Garamond" panose="02020404030301010803" pitchFamily="18" charset="0"/>
              </a:rPr>
              <a:t>1) I1: </a:t>
            </a:r>
            <a:r>
              <a:rPr lang="en-IN" sz="1600" dirty="0" err="1">
                <a:latin typeface="Garamond" panose="02020404030301010803" pitchFamily="18" charset="0"/>
              </a:rPr>
              <a:t>addi</a:t>
            </a:r>
            <a:r>
              <a:rPr lang="en-IN" sz="1600" dirty="0">
                <a:latin typeface="Garamond" panose="02020404030301010803" pitchFamily="18" charset="0"/>
              </a:rPr>
              <a:t> x9, x10, 2</a:t>
            </a:r>
          </a:p>
          <a:p>
            <a:pPr lvl="3"/>
            <a:r>
              <a:rPr lang="en-IN" sz="1600" dirty="0">
                <a:latin typeface="Garamond" panose="02020404030301010803" pitchFamily="18" charset="0"/>
              </a:rPr>
              <a:t>    I2: </a:t>
            </a:r>
            <a:r>
              <a:rPr lang="en-IN" sz="1600" dirty="0" err="1">
                <a:latin typeface="Garamond" panose="02020404030301010803" pitchFamily="18" charset="0"/>
              </a:rPr>
              <a:t>addi</a:t>
            </a:r>
            <a:r>
              <a:rPr lang="en-IN" sz="1600" dirty="0">
                <a:latin typeface="Garamond" panose="02020404030301010803" pitchFamily="18" charset="0"/>
              </a:rPr>
              <a:t> x11, x9, x4</a:t>
            </a:r>
          </a:p>
          <a:p>
            <a:pPr lvl="3"/>
            <a:r>
              <a:rPr lang="en-IN" sz="1600" dirty="0">
                <a:latin typeface="Garamond" panose="02020404030301010803" pitchFamily="18" charset="0"/>
              </a:rPr>
              <a:t>    I2 </a:t>
            </a:r>
            <a:r>
              <a:rPr lang="en-IN" sz="1600" dirty="0" err="1">
                <a:latin typeface="Garamond" panose="02020404030301010803" pitchFamily="18" charset="0"/>
              </a:rPr>
              <a:t>depeneds</a:t>
            </a:r>
            <a:r>
              <a:rPr lang="en-IN" sz="1600" dirty="0">
                <a:latin typeface="Garamond" panose="02020404030301010803" pitchFamily="18" charset="0"/>
              </a:rPr>
              <a:t> on I1 because this is Write after read dependency</a:t>
            </a:r>
          </a:p>
          <a:p>
            <a:pPr lvl="2"/>
            <a:endParaRPr lang="en-IN" sz="1600" dirty="0">
              <a:latin typeface="Garamond" panose="02020404030301010803" pitchFamily="18" charset="0"/>
            </a:endParaRPr>
          </a:p>
          <a:p>
            <a:pPr lvl="2"/>
            <a:endParaRPr lang="en-IN" sz="1600" dirty="0">
              <a:latin typeface="Garamond" panose="02020404030301010803" pitchFamily="18" charset="0"/>
            </a:endParaRPr>
          </a:p>
          <a:p>
            <a:pPr lvl="2"/>
            <a:endParaRPr lang="en-IN" sz="1600" dirty="0">
              <a:latin typeface="Garamond" panose="02020404030301010803" pitchFamily="18" charset="0"/>
            </a:endParaRPr>
          </a:p>
          <a:p>
            <a:pPr lvl="2"/>
            <a:endParaRPr lang="en-IN" sz="1600" dirty="0">
              <a:latin typeface="Garamond" panose="02020404030301010803" pitchFamily="18" charset="0"/>
            </a:endParaRPr>
          </a:p>
          <a:p>
            <a:pPr lvl="2"/>
            <a:endParaRPr lang="en-IN" sz="1600" dirty="0">
              <a:latin typeface="Garamond" panose="02020404030301010803" pitchFamily="18" charset="0"/>
            </a:endParaRPr>
          </a:p>
          <a:p>
            <a:pPr lvl="2"/>
            <a:endParaRPr lang="en-IN" sz="1600" dirty="0">
              <a:latin typeface="Garamond" panose="02020404030301010803" pitchFamily="18" charset="0"/>
            </a:endParaRPr>
          </a:p>
          <a:p>
            <a:pPr lvl="2"/>
            <a:r>
              <a:rPr lang="en-IN" sz="1600" dirty="0">
                <a:latin typeface="Garamond" panose="02020404030301010803" pitchFamily="18" charset="0"/>
              </a:rPr>
              <a:t>	</a:t>
            </a:r>
          </a:p>
          <a:p>
            <a:pPr lvl="2"/>
            <a:r>
              <a:rPr lang="en-IN" sz="1600" dirty="0">
                <a:latin typeface="Garamond" panose="02020404030301010803" pitchFamily="18" charset="0"/>
              </a:rPr>
              <a:t>In the above case, WB is done in the first half of cycle and then ID.</a:t>
            </a:r>
          </a:p>
          <a:p>
            <a:pPr lvl="2"/>
            <a:endParaRPr lang="en-IN" sz="1600" dirty="0">
              <a:latin typeface="Garamond" panose="02020404030301010803" pitchFamily="18" charset="0"/>
            </a:endParaRPr>
          </a:p>
          <a:p>
            <a:pPr lvl="2"/>
            <a:endParaRPr lang="en-IN" sz="1600" dirty="0">
              <a:latin typeface="Garamond" panose="02020404030301010803" pitchFamily="18" charset="0"/>
            </a:endParaRPr>
          </a:p>
          <a:p>
            <a:pPr lvl="2"/>
            <a:endParaRPr lang="en-IN" sz="1600" dirty="0">
              <a:latin typeface="Garamond" panose="02020404030301010803" pitchFamily="18" charset="0"/>
            </a:endParaRPr>
          </a:p>
          <a:p>
            <a:pPr lvl="2"/>
            <a:endParaRPr lang="en-IN" sz="1600" dirty="0">
              <a:latin typeface="Garamond" panose="02020404030301010803" pitchFamily="18" charset="0"/>
            </a:endParaRPr>
          </a:p>
          <a:p>
            <a:pPr lvl="2"/>
            <a:endParaRPr lang="en-IN" sz="1600" dirty="0">
              <a:latin typeface="Garamond" panose="02020404030301010803" pitchFamily="18" charset="0"/>
            </a:endParaRPr>
          </a:p>
          <a:p>
            <a:pPr lvl="2"/>
            <a:endParaRPr lang="en-IN" sz="1600" dirty="0">
              <a:latin typeface="Garamond" panose="02020404030301010803" pitchFamily="18" charset="0"/>
            </a:endParaRPr>
          </a:p>
          <a:p>
            <a:pPr lvl="2"/>
            <a:r>
              <a:rPr lang="en-IN" sz="1600" dirty="0">
                <a:latin typeface="Garamond" panose="02020404030301010803" pitchFamily="18" charset="0"/>
              </a:rPr>
              <a:t>Not all data dependencies can be avoided by forwarding, if the instruction is </a:t>
            </a:r>
            <a:r>
              <a:rPr lang="en-IN" sz="1600" dirty="0" err="1">
                <a:latin typeface="Garamond" panose="02020404030301010803" pitchFamily="18" charset="0"/>
              </a:rPr>
              <a:t>ld</a:t>
            </a:r>
            <a:r>
              <a:rPr lang="en-IN" sz="1600" dirty="0">
                <a:latin typeface="Garamond" panose="02020404030301010803" pitchFamily="18" charset="0"/>
              </a:rPr>
              <a:t> instruction and next instruction is reading the register then there is a need of one bubble even when there is forwarding.</a:t>
            </a:r>
          </a:p>
          <a:p>
            <a:pPr marL="800100" lvl="1" indent="-342900">
              <a:buFont typeface="+mj-lt"/>
              <a:buAutoNum type="alphaLcParenR"/>
            </a:pPr>
            <a:r>
              <a:rPr lang="en-IN" sz="1600" dirty="0">
                <a:latin typeface="Garamond" panose="02020404030301010803" pitchFamily="18" charset="0"/>
              </a:rPr>
              <a:t>Control Hazards.</a:t>
            </a:r>
          </a:p>
          <a:p>
            <a:pPr lvl="1"/>
            <a:r>
              <a:rPr lang="en-IN" sz="1600" dirty="0">
                <a:latin typeface="Garamond" panose="02020404030301010803" pitchFamily="18" charset="0"/>
              </a:rPr>
              <a:t>	</a:t>
            </a:r>
          </a:p>
          <a:p>
            <a:pPr lvl="2"/>
            <a:r>
              <a:rPr lang="en-IN" sz="1600" dirty="0">
                <a:latin typeface="Garamond" panose="02020404030301010803" pitchFamily="18" charset="0"/>
              </a:rPr>
              <a:t>When a instruction is branch instruction the next instruction depends on the result of branch instruction. So there are many methods for overcoming this some of them are 1) Computing branch at the ID stage (this needs one bubble) 2) branch predictors ( dynamic and static branch predictors). Handling control hazards is out of the scope of this project.</a:t>
            </a:r>
          </a:p>
        </p:txBody>
      </p:sp>
      <p:sp>
        <p:nvSpPr>
          <p:cNvPr id="11" name="Rectangle 10">
            <a:extLst>
              <a:ext uri="{FF2B5EF4-FFF2-40B4-BE49-F238E27FC236}">
                <a16:creationId xmlns:a16="http://schemas.microsoft.com/office/drawing/2014/main" id="{40CF9BC2-654E-0426-6A76-D1DDBD53D916}"/>
              </a:ext>
            </a:extLst>
          </p:cNvPr>
          <p:cNvSpPr/>
          <p:nvPr/>
        </p:nvSpPr>
        <p:spPr>
          <a:xfrm>
            <a:off x="478811" y="4943837"/>
            <a:ext cx="532654" cy="25435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IF</a:t>
            </a:r>
            <a:endParaRPr lang="en-IN" sz="1000"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E15CAC5-BDEB-4C41-D1A1-563DED6FC3AC}"/>
              </a:ext>
            </a:extLst>
          </p:cNvPr>
          <p:cNvSpPr/>
          <p:nvPr/>
        </p:nvSpPr>
        <p:spPr>
          <a:xfrm>
            <a:off x="1193786" y="4943835"/>
            <a:ext cx="532653"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ID</a:t>
            </a:r>
            <a:endParaRPr lang="en-IN" sz="1000"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65BB144-7CFB-089A-B15D-B461E508D0A2}"/>
              </a:ext>
            </a:extLst>
          </p:cNvPr>
          <p:cNvSpPr/>
          <p:nvPr/>
        </p:nvSpPr>
        <p:spPr>
          <a:xfrm>
            <a:off x="2644497" y="4939747"/>
            <a:ext cx="532653"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Times New Roman" panose="02020603050405020304" pitchFamily="18" charset="0"/>
                <a:cs typeface="Times New Roman" panose="02020603050405020304" pitchFamily="18" charset="0"/>
              </a:rPr>
              <a:t>MEM</a:t>
            </a:r>
            <a:endParaRPr lang="en-IN" sz="1000" b="1" dirty="0">
              <a:solidFill>
                <a:schemeClr val="bg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D48ABB27-F1EE-974B-45DC-8FDDD428F32D}"/>
              </a:ext>
            </a:extLst>
          </p:cNvPr>
          <p:cNvSpPr/>
          <p:nvPr/>
        </p:nvSpPr>
        <p:spPr>
          <a:xfrm>
            <a:off x="3353692" y="4939727"/>
            <a:ext cx="532652" cy="25437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Times New Roman" panose="02020603050405020304" pitchFamily="18" charset="0"/>
                <a:cs typeface="Times New Roman" panose="02020603050405020304" pitchFamily="18" charset="0"/>
              </a:rPr>
              <a:t>WB</a:t>
            </a:r>
            <a:endParaRPr lang="en-IN" sz="1000" b="1" dirty="0">
              <a:solidFill>
                <a:schemeClr val="bg1"/>
              </a:solidFill>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079F0A60-27CD-7A11-9967-022712117F03}"/>
              </a:ext>
            </a:extLst>
          </p:cNvPr>
          <p:cNvCxnSpPr>
            <a:cxnSpLocks/>
            <a:stCxn id="11" idx="3"/>
            <a:endCxn id="12" idx="1"/>
          </p:cNvCxnSpPr>
          <p:nvPr/>
        </p:nvCxnSpPr>
        <p:spPr>
          <a:xfrm flipV="1">
            <a:off x="1011465" y="5071013"/>
            <a:ext cx="182321" cy="2"/>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732485B-67B7-2507-14E8-E85342B48939}"/>
              </a:ext>
            </a:extLst>
          </p:cNvPr>
          <p:cNvSpPr/>
          <p:nvPr/>
        </p:nvSpPr>
        <p:spPr>
          <a:xfrm>
            <a:off x="1076591" y="4943815"/>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E7F866AD-9667-3F1E-8D02-31846A42AFF7}"/>
              </a:ext>
            </a:extLst>
          </p:cNvPr>
          <p:cNvSpPr/>
          <p:nvPr/>
        </p:nvSpPr>
        <p:spPr>
          <a:xfrm>
            <a:off x="1920444" y="4943812"/>
            <a:ext cx="532653"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EX</a:t>
            </a:r>
            <a:endParaRPr lang="en-IN" sz="1000" b="1"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84A0F4ED-02C8-AE1B-7468-6E1A2CBB62FC}"/>
              </a:ext>
            </a:extLst>
          </p:cNvPr>
          <p:cNvCxnSpPr>
            <a:cxnSpLocks/>
            <a:stCxn id="12" idx="3"/>
            <a:endCxn id="17" idx="1"/>
          </p:cNvCxnSpPr>
          <p:nvPr/>
        </p:nvCxnSpPr>
        <p:spPr>
          <a:xfrm flipV="1">
            <a:off x="1726439" y="5070990"/>
            <a:ext cx="194005" cy="23"/>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97887-3BF0-1C14-4FFE-0B5F149B1B6C}"/>
              </a:ext>
            </a:extLst>
          </p:cNvPr>
          <p:cNvSpPr/>
          <p:nvPr/>
        </p:nvSpPr>
        <p:spPr>
          <a:xfrm>
            <a:off x="1803249" y="4943792"/>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cxnSp>
        <p:nvCxnSpPr>
          <p:cNvPr id="20" name="Straight Connector 19">
            <a:extLst>
              <a:ext uri="{FF2B5EF4-FFF2-40B4-BE49-F238E27FC236}">
                <a16:creationId xmlns:a16="http://schemas.microsoft.com/office/drawing/2014/main" id="{54CB7910-8219-E077-4BF4-9ECDA6A4ADCE}"/>
              </a:ext>
            </a:extLst>
          </p:cNvPr>
          <p:cNvCxnSpPr>
            <a:cxnSpLocks/>
            <a:stCxn id="17" idx="3"/>
          </p:cNvCxnSpPr>
          <p:nvPr/>
        </p:nvCxnSpPr>
        <p:spPr>
          <a:xfrm>
            <a:off x="2453097" y="5070990"/>
            <a:ext cx="365455"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D0B6A87-3397-0C11-8C6A-8AADBC68A064}"/>
              </a:ext>
            </a:extLst>
          </p:cNvPr>
          <p:cNvSpPr/>
          <p:nvPr/>
        </p:nvSpPr>
        <p:spPr>
          <a:xfrm>
            <a:off x="2529907" y="4943792"/>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6B6BA820-48B1-108B-36B3-B3DC2F6BC3AF}"/>
              </a:ext>
            </a:extLst>
          </p:cNvPr>
          <p:cNvCxnSpPr>
            <a:cxnSpLocks/>
            <a:stCxn id="13" idx="3"/>
            <a:endCxn id="14" idx="1"/>
          </p:cNvCxnSpPr>
          <p:nvPr/>
        </p:nvCxnSpPr>
        <p:spPr>
          <a:xfrm flipV="1">
            <a:off x="3177150" y="5066915"/>
            <a:ext cx="176542" cy="1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AE1D5CA-15B2-3F8B-43DB-899FDB91B72B}"/>
              </a:ext>
            </a:extLst>
          </p:cNvPr>
          <p:cNvSpPr/>
          <p:nvPr/>
        </p:nvSpPr>
        <p:spPr>
          <a:xfrm>
            <a:off x="3242888" y="4946757"/>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D7548510-C9F0-3659-7AFA-6C0ECCB62C5A}"/>
              </a:ext>
            </a:extLst>
          </p:cNvPr>
          <p:cNvSpPr txBox="1"/>
          <p:nvPr/>
        </p:nvSpPr>
        <p:spPr>
          <a:xfrm>
            <a:off x="3892128" y="4941955"/>
            <a:ext cx="970137" cy="246221"/>
          </a:xfrm>
          <a:prstGeom prst="rect">
            <a:avLst/>
          </a:prstGeom>
          <a:noFill/>
        </p:spPr>
        <p:txBody>
          <a:bodyPr wrap="none" rtlCol="0">
            <a:spAutoFit/>
          </a:bodyPr>
          <a:lstStyle/>
          <a:p>
            <a:r>
              <a:rPr lang="en-US" sz="1000" b="1" dirty="0" err="1">
                <a:solidFill>
                  <a:srgbClr val="FF0000"/>
                </a:solidFill>
                <a:latin typeface="Times New Roman" panose="02020603050405020304" pitchFamily="18" charset="0"/>
                <a:cs typeface="Times New Roman" panose="02020603050405020304" pitchFamily="18" charset="0"/>
              </a:rPr>
              <a:t>addi</a:t>
            </a:r>
            <a:r>
              <a:rPr lang="en-US" sz="1000" b="1" dirty="0">
                <a:solidFill>
                  <a:srgbClr val="FF0000"/>
                </a:solidFill>
                <a:latin typeface="Times New Roman" panose="02020603050405020304" pitchFamily="18" charset="0"/>
                <a:cs typeface="Times New Roman" panose="02020603050405020304" pitchFamily="18" charset="0"/>
              </a:rPr>
              <a:t> x9, x10, 2</a:t>
            </a:r>
            <a:endParaRPr lang="en-IN" sz="1000" b="1" dirty="0">
              <a:solidFill>
                <a:srgbClr val="FF0000"/>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7574980-98AF-D273-33BC-8C8FE7892DC1}"/>
              </a:ext>
            </a:extLst>
          </p:cNvPr>
          <p:cNvSpPr/>
          <p:nvPr/>
        </p:nvSpPr>
        <p:spPr>
          <a:xfrm>
            <a:off x="2656484" y="5322586"/>
            <a:ext cx="532654" cy="25435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IF</a:t>
            </a:r>
            <a:endParaRPr lang="en-IN" sz="1000" b="1"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7D1B54F7-277C-D94B-C428-57A5FD3BEE16}"/>
              </a:ext>
            </a:extLst>
          </p:cNvPr>
          <p:cNvSpPr/>
          <p:nvPr/>
        </p:nvSpPr>
        <p:spPr>
          <a:xfrm>
            <a:off x="3371459" y="5322584"/>
            <a:ext cx="532653"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ID</a:t>
            </a:r>
            <a:endParaRPr lang="en-IN" sz="1000" b="1"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507D6295-5920-E60C-DA5B-F4D61EA143E1}"/>
              </a:ext>
            </a:extLst>
          </p:cNvPr>
          <p:cNvSpPr/>
          <p:nvPr/>
        </p:nvSpPr>
        <p:spPr>
          <a:xfrm>
            <a:off x="4822170" y="5318496"/>
            <a:ext cx="532653"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Times New Roman" panose="02020603050405020304" pitchFamily="18" charset="0"/>
                <a:cs typeface="Times New Roman" panose="02020603050405020304" pitchFamily="18" charset="0"/>
              </a:rPr>
              <a:t>MEM</a:t>
            </a:r>
            <a:endParaRPr lang="en-IN" sz="1000" b="1" dirty="0">
              <a:solidFill>
                <a:schemeClr val="bg1"/>
              </a:solidFill>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B9628509-9D52-1F35-6E39-84A8BFC65969}"/>
              </a:ext>
            </a:extLst>
          </p:cNvPr>
          <p:cNvSpPr/>
          <p:nvPr/>
        </p:nvSpPr>
        <p:spPr>
          <a:xfrm>
            <a:off x="5531365" y="5318476"/>
            <a:ext cx="532652" cy="25437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Times New Roman" panose="02020603050405020304" pitchFamily="18" charset="0"/>
                <a:cs typeface="Times New Roman" panose="02020603050405020304" pitchFamily="18" charset="0"/>
              </a:rPr>
              <a:t>WB</a:t>
            </a:r>
            <a:endParaRPr lang="en-IN" sz="1000" b="1" dirty="0">
              <a:solidFill>
                <a:schemeClr val="bg1"/>
              </a:solidFill>
              <a:latin typeface="Times New Roman" panose="02020603050405020304" pitchFamily="18"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4A78C868-A31E-06B9-0BB6-35B2C885D198}"/>
              </a:ext>
            </a:extLst>
          </p:cNvPr>
          <p:cNvCxnSpPr>
            <a:cxnSpLocks/>
            <a:stCxn id="25" idx="3"/>
            <a:endCxn id="26" idx="1"/>
          </p:cNvCxnSpPr>
          <p:nvPr/>
        </p:nvCxnSpPr>
        <p:spPr>
          <a:xfrm flipV="1">
            <a:off x="3189138" y="5449762"/>
            <a:ext cx="182321" cy="2"/>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611E14A-36D4-AF6F-7EA7-8F23C946A646}"/>
              </a:ext>
            </a:extLst>
          </p:cNvPr>
          <p:cNvSpPr/>
          <p:nvPr/>
        </p:nvSpPr>
        <p:spPr>
          <a:xfrm>
            <a:off x="3254264" y="5322564"/>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8968CEE9-74C3-B3B1-55AA-7782CDED10A3}"/>
              </a:ext>
            </a:extLst>
          </p:cNvPr>
          <p:cNvSpPr/>
          <p:nvPr/>
        </p:nvSpPr>
        <p:spPr>
          <a:xfrm>
            <a:off x="4098117" y="5322561"/>
            <a:ext cx="532653"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EX</a:t>
            </a:r>
            <a:endParaRPr lang="en-IN" sz="1000" b="1" dirty="0">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803B2163-44BC-BC9B-5786-9DEDDD198777}"/>
              </a:ext>
            </a:extLst>
          </p:cNvPr>
          <p:cNvCxnSpPr>
            <a:cxnSpLocks/>
            <a:stCxn id="26" idx="3"/>
            <a:endCxn id="31" idx="1"/>
          </p:cNvCxnSpPr>
          <p:nvPr/>
        </p:nvCxnSpPr>
        <p:spPr>
          <a:xfrm flipV="1">
            <a:off x="3904112" y="5449739"/>
            <a:ext cx="194005" cy="23"/>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2C140C6-252B-A1D2-344F-5BC2308493E7}"/>
              </a:ext>
            </a:extLst>
          </p:cNvPr>
          <p:cNvSpPr/>
          <p:nvPr/>
        </p:nvSpPr>
        <p:spPr>
          <a:xfrm>
            <a:off x="3980922" y="5322541"/>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cxnSp>
        <p:nvCxnSpPr>
          <p:cNvPr id="34" name="Straight Connector 33">
            <a:extLst>
              <a:ext uri="{FF2B5EF4-FFF2-40B4-BE49-F238E27FC236}">
                <a16:creationId xmlns:a16="http://schemas.microsoft.com/office/drawing/2014/main" id="{9DD86FDA-1340-971F-4388-4FE21D03965A}"/>
              </a:ext>
            </a:extLst>
          </p:cNvPr>
          <p:cNvCxnSpPr>
            <a:cxnSpLocks/>
            <a:stCxn id="31" idx="3"/>
          </p:cNvCxnSpPr>
          <p:nvPr/>
        </p:nvCxnSpPr>
        <p:spPr>
          <a:xfrm>
            <a:off x="4630770" y="5449739"/>
            <a:ext cx="365455"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7A599EB-AF65-4801-095E-793E03612F52}"/>
              </a:ext>
            </a:extLst>
          </p:cNvPr>
          <p:cNvSpPr/>
          <p:nvPr/>
        </p:nvSpPr>
        <p:spPr>
          <a:xfrm>
            <a:off x="4707580" y="5322541"/>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cxnSp>
        <p:nvCxnSpPr>
          <p:cNvPr id="36" name="Straight Connector 35">
            <a:extLst>
              <a:ext uri="{FF2B5EF4-FFF2-40B4-BE49-F238E27FC236}">
                <a16:creationId xmlns:a16="http://schemas.microsoft.com/office/drawing/2014/main" id="{CA5E3DF6-AFF1-125A-FAA6-555EDD665AA3}"/>
              </a:ext>
            </a:extLst>
          </p:cNvPr>
          <p:cNvCxnSpPr>
            <a:cxnSpLocks/>
            <a:stCxn id="27" idx="3"/>
            <a:endCxn id="28" idx="1"/>
          </p:cNvCxnSpPr>
          <p:nvPr/>
        </p:nvCxnSpPr>
        <p:spPr>
          <a:xfrm flipV="1">
            <a:off x="5354823" y="5445664"/>
            <a:ext cx="176542" cy="1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276B3E6-7CC0-7FB0-29D8-85CD7D05F073}"/>
              </a:ext>
            </a:extLst>
          </p:cNvPr>
          <p:cNvSpPr/>
          <p:nvPr/>
        </p:nvSpPr>
        <p:spPr>
          <a:xfrm>
            <a:off x="5420561" y="5325506"/>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38" name="TextBox 37">
            <a:extLst>
              <a:ext uri="{FF2B5EF4-FFF2-40B4-BE49-F238E27FC236}">
                <a16:creationId xmlns:a16="http://schemas.microsoft.com/office/drawing/2014/main" id="{0274FEC1-8733-8039-4BC6-1FB9287B3F58}"/>
              </a:ext>
            </a:extLst>
          </p:cNvPr>
          <p:cNvSpPr txBox="1"/>
          <p:nvPr/>
        </p:nvSpPr>
        <p:spPr>
          <a:xfrm>
            <a:off x="5594479" y="5050316"/>
            <a:ext cx="1034257" cy="246221"/>
          </a:xfrm>
          <a:prstGeom prst="rect">
            <a:avLst/>
          </a:prstGeom>
          <a:noFill/>
        </p:spPr>
        <p:txBody>
          <a:bodyPr wrap="none" rtlCol="0">
            <a:spAutoFit/>
          </a:bodyPr>
          <a:lstStyle/>
          <a:p>
            <a:r>
              <a:rPr lang="en-US" sz="1000" b="1" dirty="0">
                <a:solidFill>
                  <a:srgbClr val="FF0000"/>
                </a:solidFill>
                <a:latin typeface="Times New Roman" panose="02020603050405020304" pitchFamily="18" charset="0"/>
                <a:cs typeface="Times New Roman" panose="02020603050405020304" pitchFamily="18" charset="0"/>
              </a:rPr>
              <a:t>add x11, x9, x4</a:t>
            </a:r>
            <a:endParaRPr lang="en-IN" sz="1000" b="1" dirty="0">
              <a:solidFill>
                <a:srgbClr val="FF0000"/>
              </a:solidFill>
              <a:latin typeface="Times New Roman" panose="02020603050405020304" pitchFamily="18" charset="0"/>
              <a:cs typeface="Times New Roman" panose="02020603050405020304" pitchFamily="18" charset="0"/>
            </a:endParaRPr>
          </a:p>
        </p:txBody>
      </p:sp>
      <p:sp>
        <p:nvSpPr>
          <p:cNvPr id="39" name="Cloud 38">
            <a:extLst>
              <a:ext uri="{FF2B5EF4-FFF2-40B4-BE49-F238E27FC236}">
                <a16:creationId xmlns:a16="http://schemas.microsoft.com/office/drawing/2014/main" id="{3CBDC55B-395D-E269-BCA2-9162728B256C}"/>
              </a:ext>
            </a:extLst>
          </p:cNvPr>
          <p:cNvSpPr/>
          <p:nvPr/>
        </p:nvSpPr>
        <p:spPr>
          <a:xfrm>
            <a:off x="1287934" y="5364998"/>
            <a:ext cx="404711" cy="267749"/>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Cloud 39">
            <a:extLst>
              <a:ext uri="{FF2B5EF4-FFF2-40B4-BE49-F238E27FC236}">
                <a16:creationId xmlns:a16="http://schemas.microsoft.com/office/drawing/2014/main" id="{39BC1B27-C578-E856-F8FA-E6723EBA5F24}"/>
              </a:ext>
            </a:extLst>
          </p:cNvPr>
          <p:cNvSpPr/>
          <p:nvPr/>
        </p:nvSpPr>
        <p:spPr>
          <a:xfrm>
            <a:off x="1997582" y="5386519"/>
            <a:ext cx="404711" cy="267749"/>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80604269-4588-7389-560C-862D2ED00D2B}"/>
              </a:ext>
            </a:extLst>
          </p:cNvPr>
          <p:cNvSpPr txBox="1"/>
          <p:nvPr/>
        </p:nvSpPr>
        <p:spPr>
          <a:xfrm>
            <a:off x="949054" y="4411671"/>
            <a:ext cx="6033831" cy="369332"/>
          </a:xfrm>
          <a:prstGeom prst="rect">
            <a:avLst/>
          </a:prstGeom>
          <a:noFill/>
        </p:spPr>
        <p:txBody>
          <a:bodyPr wrap="none" rtlCol="0">
            <a:spAutoFit/>
          </a:bodyPr>
          <a:lstStyle/>
          <a:p>
            <a:r>
              <a:rPr lang="en-US" u="sng" dirty="0">
                <a:latin typeface="Garamond" panose="02020404030301010803" pitchFamily="18" charset="0"/>
              </a:rPr>
              <a:t>Figure : Bubbles needed (no forwarding) due to data dependency:</a:t>
            </a:r>
            <a:endParaRPr lang="en-IN" u="sng" dirty="0">
              <a:latin typeface="Garamond" panose="02020404030301010803" pitchFamily="18" charset="0"/>
            </a:endParaRPr>
          </a:p>
        </p:txBody>
      </p:sp>
      <p:sp>
        <p:nvSpPr>
          <p:cNvPr id="43" name="Rectangle 42">
            <a:extLst>
              <a:ext uri="{FF2B5EF4-FFF2-40B4-BE49-F238E27FC236}">
                <a16:creationId xmlns:a16="http://schemas.microsoft.com/office/drawing/2014/main" id="{81F5DC88-9FFD-9D4B-497C-28024CF2D4C4}"/>
              </a:ext>
            </a:extLst>
          </p:cNvPr>
          <p:cNvSpPr/>
          <p:nvPr/>
        </p:nvSpPr>
        <p:spPr>
          <a:xfrm>
            <a:off x="1448948" y="6727306"/>
            <a:ext cx="532654" cy="25435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IF</a:t>
            </a:r>
            <a:endParaRPr lang="en-IN" sz="1000" b="1" dirty="0">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F8C6BD8C-1F30-DFCC-666D-AB4248B0C96A}"/>
              </a:ext>
            </a:extLst>
          </p:cNvPr>
          <p:cNvSpPr/>
          <p:nvPr/>
        </p:nvSpPr>
        <p:spPr>
          <a:xfrm>
            <a:off x="2163923" y="6727304"/>
            <a:ext cx="532653"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ID</a:t>
            </a:r>
            <a:endParaRPr lang="en-IN" sz="1000" b="1"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2835FE75-D3AA-A6BF-C06E-EBA6E72578AC}"/>
              </a:ext>
            </a:extLst>
          </p:cNvPr>
          <p:cNvSpPr/>
          <p:nvPr/>
        </p:nvSpPr>
        <p:spPr>
          <a:xfrm>
            <a:off x="3614634" y="6723216"/>
            <a:ext cx="532653"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Times New Roman" panose="02020603050405020304" pitchFamily="18" charset="0"/>
                <a:cs typeface="Times New Roman" panose="02020603050405020304" pitchFamily="18" charset="0"/>
              </a:rPr>
              <a:t>MEM</a:t>
            </a:r>
            <a:endParaRPr lang="en-IN" sz="1000" b="1" dirty="0">
              <a:solidFill>
                <a:schemeClr val="bg1"/>
              </a:solidFill>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CBCE142B-483C-1F95-2680-5EE3CE174D19}"/>
              </a:ext>
            </a:extLst>
          </p:cNvPr>
          <p:cNvSpPr/>
          <p:nvPr/>
        </p:nvSpPr>
        <p:spPr>
          <a:xfrm>
            <a:off x="4323829" y="6723196"/>
            <a:ext cx="532652" cy="25437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Times New Roman" panose="02020603050405020304" pitchFamily="18" charset="0"/>
                <a:cs typeface="Times New Roman" panose="02020603050405020304" pitchFamily="18" charset="0"/>
              </a:rPr>
              <a:t>WB</a:t>
            </a:r>
            <a:endParaRPr lang="en-IN" sz="1000" b="1" dirty="0">
              <a:solidFill>
                <a:schemeClr val="bg1"/>
              </a:solidFill>
              <a:latin typeface="Times New Roman" panose="02020603050405020304" pitchFamily="18" charset="0"/>
              <a:cs typeface="Times New Roman" panose="02020603050405020304" pitchFamily="18" charset="0"/>
            </a:endParaRPr>
          </a:p>
        </p:txBody>
      </p:sp>
      <p:cxnSp>
        <p:nvCxnSpPr>
          <p:cNvPr id="47" name="Straight Connector 46">
            <a:extLst>
              <a:ext uri="{FF2B5EF4-FFF2-40B4-BE49-F238E27FC236}">
                <a16:creationId xmlns:a16="http://schemas.microsoft.com/office/drawing/2014/main" id="{D97930ED-434B-3161-6F1A-069171F2E204}"/>
              </a:ext>
            </a:extLst>
          </p:cNvPr>
          <p:cNvCxnSpPr>
            <a:cxnSpLocks/>
            <a:stCxn id="43" idx="3"/>
            <a:endCxn id="44" idx="1"/>
          </p:cNvCxnSpPr>
          <p:nvPr/>
        </p:nvCxnSpPr>
        <p:spPr>
          <a:xfrm flipV="1">
            <a:off x="1981602" y="6854482"/>
            <a:ext cx="182321" cy="2"/>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12F9A88-1006-D741-E595-822034F10388}"/>
              </a:ext>
            </a:extLst>
          </p:cNvPr>
          <p:cNvSpPr/>
          <p:nvPr/>
        </p:nvSpPr>
        <p:spPr>
          <a:xfrm>
            <a:off x="2046728" y="6727284"/>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AFC0200D-566F-A7EE-C9F3-BDDF1BD6B8C8}"/>
              </a:ext>
            </a:extLst>
          </p:cNvPr>
          <p:cNvSpPr/>
          <p:nvPr/>
        </p:nvSpPr>
        <p:spPr>
          <a:xfrm>
            <a:off x="2890581" y="6727281"/>
            <a:ext cx="532653"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EX</a:t>
            </a:r>
            <a:endParaRPr lang="en-IN" sz="1000" b="1" dirty="0">
              <a:latin typeface="Times New Roman" panose="02020603050405020304" pitchFamily="18" charset="0"/>
              <a:cs typeface="Times New Roman" panose="02020603050405020304" pitchFamily="18" charset="0"/>
            </a:endParaRPr>
          </a:p>
        </p:txBody>
      </p:sp>
      <p:cxnSp>
        <p:nvCxnSpPr>
          <p:cNvPr id="50" name="Straight Connector 49">
            <a:extLst>
              <a:ext uri="{FF2B5EF4-FFF2-40B4-BE49-F238E27FC236}">
                <a16:creationId xmlns:a16="http://schemas.microsoft.com/office/drawing/2014/main" id="{09E29327-EAB0-6B63-D197-31CB2F3FD68A}"/>
              </a:ext>
            </a:extLst>
          </p:cNvPr>
          <p:cNvCxnSpPr>
            <a:cxnSpLocks/>
            <a:stCxn id="44" idx="3"/>
            <a:endCxn id="49" idx="1"/>
          </p:cNvCxnSpPr>
          <p:nvPr/>
        </p:nvCxnSpPr>
        <p:spPr>
          <a:xfrm flipV="1">
            <a:off x="2696576" y="6854459"/>
            <a:ext cx="194005" cy="23"/>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195160B-86EB-6E21-BE35-57A4DF24C50A}"/>
              </a:ext>
            </a:extLst>
          </p:cNvPr>
          <p:cNvSpPr/>
          <p:nvPr/>
        </p:nvSpPr>
        <p:spPr>
          <a:xfrm>
            <a:off x="2773386" y="6727261"/>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cxnSp>
        <p:nvCxnSpPr>
          <p:cNvPr id="52" name="Straight Connector 51">
            <a:extLst>
              <a:ext uri="{FF2B5EF4-FFF2-40B4-BE49-F238E27FC236}">
                <a16:creationId xmlns:a16="http://schemas.microsoft.com/office/drawing/2014/main" id="{0EDE67C1-AD1C-065F-CD35-EB91920CDA95}"/>
              </a:ext>
            </a:extLst>
          </p:cNvPr>
          <p:cNvCxnSpPr>
            <a:cxnSpLocks/>
            <a:stCxn id="49" idx="3"/>
          </p:cNvCxnSpPr>
          <p:nvPr/>
        </p:nvCxnSpPr>
        <p:spPr>
          <a:xfrm>
            <a:off x="3423234" y="6854459"/>
            <a:ext cx="365455"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C32BA725-4CBE-F407-0A8E-2ECFDFC862BB}"/>
              </a:ext>
            </a:extLst>
          </p:cNvPr>
          <p:cNvSpPr/>
          <p:nvPr/>
        </p:nvSpPr>
        <p:spPr>
          <a:xfrm>
            <a:off x="3500044" y="6727261"/>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cxnSp>
        <p:nvCxnSpPr>
          <p:cNvPr id="54" name="Straight Connector 53">
            <a:extLst>
              <a:ext uri="{FF2B5EF4-FFF2-40B4-BE49-F238E27FC236}">
                <a16:creationId xmlns:a16="http://schemas.microsoft.com/office/drawing/2014/main" id="{E19CD148-26EB-5D81-F69A-DCCE6ECE2B8E}"/>
              </a:ext>
            </a:extLst>
          </p:cNvPr>
          <p:cNvCxnSpPr>
            <a:cxnSpLocks/>
            <a:stCxn id="45" idx="3"/>
            <a:endCxn id="46" idx="1"/>
          </p:cNvCxnSpPr>
          <p:nvPr/>
        </p:nvCxnSpPr>
        <p:spPr>
          <a:xfrm flipV="1">
            <a:off x="4147287" y="6850384"/>
            <a:ext cx="176542" cy="10"/>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7A9FCF13-68E6-592C-0053-51EF38102C7E}"/>
              </a:ext>
            </a:extLst>
          </p:cNvPr>
          <p:cNvSpPr/>
          <p:nvPr/>
        </p:nvSpPr>
        <p:spPr>
          <a:xfrm>
            <a:off x="4213025" y="6730226"/>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56" name="TextBox 55">
            <a:extLst>
              <a:ext uri="{FF2B5EF4-FFF2-40B4-BE49-F238E27FC236}">
                <a16:creationId xmlns:a16="http://schemas.microsoft.com/office/drawing/2014/main" id="{A2DD0FE5-6360-6647-3840-5366ED018273}"/>
              </a:ext>
            </a:extLst>
          </p:cNvPr>
          <p:cNvSpPr txBox="1"/>
          <p:nvPr/>
        </p:nvSpPr>
        <p:spPr>
          <a:xfrm>
            <a:off x="4862265" y="6725424"/>
            <a:ext cx="970137" cy="246221"/>
          </a:xfrm>
          <a:prstGeom prst="rect">
            <a:avLst/>
          </a:prstGeom>
          <a:noFill/>
        </p:spPr>
        <p:txBody>
          <a:bodyPr wrap="none" rtlCol="0">
            <a:spAutoFit/>
          </a:bodyPr>
          <a:lstStyle/>
          <a:p>
            <a:r>
              <a:rPr lang="en-US" sz="1000" b="1" dirty="0" err="1">
                <a:solidFill>
                  <a:srgbClr val="FF0000"/>
                </a:solidFill>
                <a:latin typeface="Times New Roman" panose="02020603050405020304" pitchFamily="18" charset="0"/>
                <a:cs typeface="Times New Roman" panose="02020603050405020304" pitchFamily="18" charset="0"/>
              </a:rPr>
              <a:t>addi</a:t>
            </a:r>
            <a:r>
              <a:rPr lang="en-US" sz="1000" b="1" dirty="0">
                <a:solidFill>
                  <a:srgbClr val="FF0000"/>
                </a:solidFill>
                <a:latin typeface="Times New Roman" panose="02020603050405020304" pitchFamily="18" charset="0"/>
                <a:cs typeface="Times New Roman" panose="02020603050405020304" pitchFamily="18" charset="0"/>
              </a:rPr>
              <a:t> x9, x10, 2</a:t>
            </a:r>
            <a:endParaRPr lang="en-IN" sz="1000" b="1" dirty="0">
              <a:solidFill>
                <a:srgbClr val="FF0000"/>
              </a:solidFill>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13C21111-E462-BF23-FB3B-827B65FDA32D}"/>
              </a:ext>
            </a:extLst>
          </p:cNvPr>
          <p:cNvSpPr/>
          <p:nvPr/>
        </p:nvSpPr>
        <p:spPr>
          <a:xfrm>
            <a:off x="2194972" y="7175875"/>
            <a:ext cx="532654" cy="25435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IF</a:t>
            </a:r>
            <a:endParaRPr lang="en-IN" sz="1000" b="1"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9ABA1BD9-C67C-ADF2-A4C9-6534DCC1D46B}"/>
              </a:ext>
            </a:extLst>
          </p:cNvPr>
          <p:cNvSpPr/>
          <p:nvPr/>
        </p:nvSpPr>
        <p:spPr>
          <a:xfrm>
            <a:off x="2909947" y="7175873"/>
            <a:ext cx="532653"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ID</a:t>
            </a:r>
            <a:endParaRPr lang="en-IN" sz="1000" b="1" dirty="0">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id="{4398E3BC-2556-9AF9-91F2-F26870B353D3}"/>
              </a:ext>
            </a:extLst>
          </p:cNvPr>
          <p:cNvSpPr/>
          <p:nvPr/>
        </p:nvSpPr>
        <p:spPr>
          <a:xfrm>
            <a:off x="4360658" y="7171785"/>
            <a:ext cx="532653"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Times New Roman" panose="02020603050405020304" pitchFamily="18" charset="0"/>
                <a:cs typeface="Times New Roman" panose="02020603050405020304" pitchFamily="18" charset="0"/>
              </a:rPr>
              <a:t>MEM</a:t>
            </a:r>
            <a:endParaRPr lang="en-IN" sz="1000" b="1" dirty="0">
              <a:solidFill>
                <a:schemeClr val="bg1"/>
              </a:solidFill>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B1ADAEF0-289D-03CB-D837-048DE8D2A619}"/>
              </a:ext>
            </a:extLst>
          </p:cNvPr>
          <p:cNvSpPr/>
          <p:nvPr/>
        </p:nvSpPr>
        <p:spPr>
          <a:xfrm>
            <a:off x="5069853" y="7171765"/>
            <a:ext cx="532652" cy="25437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Times New Roman" panose="02020603050405020304" pitchFamily="18" charset="0"/>
                <a:cs typeface="Times New Roman" panose="02020603050405020304" pitchFamily="18" charset="0"/>
              </a:rPr>
              <a:t>WB</a:t>
            </a:r>
            <a:endParaRPr lang="en-IN" sz="1000" b="1" dirty="0">
              <a:solidFill>
                <a:schemeClr val="bg1"/>
              </a:solidFill>
              <a:latin typeface="Times New Roman" panose="02020603050405020304" pitchFamily="18" charset="0"/>
              <a:cs typeface="Times New Roman" panose="02020603050405020304" pitchFamily="18" charset="0"/>
            </a:endParaRPr>
          </a:p>
        </p:txBody>
      </p:sp>
      <p:cxnSp>
        <p:nvCxnSpPr>
          <p:cNvPr id="61" name="Straight Connector 60">
            <a:extLst>
              <a:ext uri="{FF2B5EF4-FFF2-40B4-BE49-F238E27FC236}">
                <a16:creationId xmlns:a16="http://schemas.microsoft.com/office/drawing/2014/main" id="{79C55BAB-67C1-8DD7-A8D9-9CADA2910E0C}"/>
              </a:ext>
            </a:extLst>
          </p:cNvPr>
          <p:cNvCxnSpPr>
            <a:cxnSpLocks/>
            <a:stCxn id="57" idx="3"/>
            <a:endCxn id="58" idx="1"/>
          </p:cNvCxnSpPr>
          <p:nvPr/>
        </p:nvCxnSpPr>
        <p:spPr>
          <a:xfrm flipV="1">
            <a:off x="2727626" y="7303051"/>
            <a:ext cx="182321" cy="2"/>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3BA77055-A4AE-7DBC-6BF9-813EA35AC88B}"/>
              </a:ext>
            </a:extLst>
          </p:cNvPr>
          <p:cNvSpPr/>
          <p:nvPr/>
        </p:nvSpPr>
        <p:spPr>
          <a:xfrm>
            <a:off x="2792752" y="7175853"/>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63" name="Rectangle 62">
            <a:extLst>
              <a:ext uri="{FF2B5EF4-FFF2-40B4-BE49-F238E27FC236}">
                <a16:creationId xmlns:a16="http://schemas.microsoft.com/office/drawing/2014/main" id="{EBF62CE0-CCED-AC46-A8D7-A22D41F1AAC6}"/>
              </a:ext>
            </a:extLst>
          </p:cNvPr>
          <p:cNvSpPr/>
          <p:nvPr/>
        </p:nvSpPr>
        <p:spPr>
          <a:xfrm>
            <a:off x="3636605" y="7175850"/>
            <a:ext cx="532653" cy="25435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EX</a:t>
            </a:r>
            <a:endParaRPr lang="en-IN" sz="1000" b="1" dirty="0">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E7C0211A-1549-D3A2-A0CC-0E64E0B9C610}"/>
              </a:ext>
            </a:extLst>
          </p:cNvPr>
          <p:cNvCxnSpPr>
            <a:cxnSpLocks/>
            <a:stCxn id="58" idx="3"/>
            <a:endCxn id="63" idx="1"/>
          </p:cNvCxnSpPr>
          <p:nvPr/>
        </p:nvCxnSpPr>
        <p:spPr>
          <a:xfrm flipV="1">
            <a:off x="3442600" y="7303028"/>
            <a:ext cx="194005" cy="23"/>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832D6BD-5CC9-4CAC-E7F2-A1AABD062CDB}"/>
              </a:ext>
            </a:extLst>
          </p:cNvPr>
          <p:cNvSpPr/>
          <p:nvPr/>
        </p:nvSpPr>
        <p:spPr>
          <a:xfrm>
            <a:off x="3519410" y="7175830"/>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cxnSp>
        <p:nvCxnSpPr>
          <p:cNvPr id="66" name="Straight Connector 65">
            <a:extLst>
              <a:ext uri="{FF2B5EF4-FFF2-40B4-BE49-F238E27FC236}">
                <a16:creationId xmlns:a16="http://schemas.microsoft.com/office/drawing/2014/main" id="{2715DDE5-6D92-AE03-C86B-CA41A778EFA4}"/>
              </a:ext>
            </a:extLst>
          </p:cNvPr>
          <p:cNvCxnSpPr>
            <a:cxnSpLocks/>
            <a:stCxn id="63" idx="3"/>
          </p:cNvCxnSpPr>
          <p:nvPr/>
        </p:nvCxnSpPr>
        <p:spPr>
          <a:xfrm>
            <a:off x="4169258" y="7303028"/>
            <a:ext cx="365455"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EE8C656A-FD16-5B36-A092-928D73AC2B8A}"/>
              </a:ext>
            </a:extLst>
          </p:cNvPr>
          <p:cNvSpPr/>
          <p:nvPr/>
        </p:nvSpPr>
        <p:spPr>
          <a:xfrm>
            <a:off x="4246068" y="7175830"/>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cxnSp>
        <p:nvCxnSpPr>
          <p:cNvPr id="68" name="Straight Connector 67">
            <a:extLst>
              <a:ext uri="{FF2B5EF4-FFF2-40B4-BE49-F238E27FC236}">
                <a16:creationId xmlns:a16="http://schemas.microsoft.com/office/drawing/2014/main" id="{EABFC0F5-9736-1A8F-175A-1F96962CB515}"/>
              </a:ext>
            </a:extLst>
          </p:cNvPr>
          <p:cNvCxnSpPr>
            <a:cxnSpLocks/>
            <a:stCxn id="59" idx="3"/>
            <a:endCxn id="60" idx="1"/>
          </p:cNvCxnSpPr>
          <p:nvPr/>
        </p:nvCxnSpPr>
        <p:spPr>
          <a:xfrm flipV="1">
            <a:off x="4893311" y="7298953"/>
            <a:ext cx="176542" cy="10"/>
          </a:xfrm>
          <a:prstGeom prst="line">
            <a:avLst/>
          </a:prstGeom>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236D7D60-9332-7EF4-7242-2B67A1A555B9}"/>
              </a:ext>
            </a:extLst>
          </p:cNvPr>
          <p:cNvSpPr/>
          <p:nvPr/>
        </p:nvSpPr>
        <p:spPr>
          <a:xfrm>
            <a:off x="4959049" y="7178795"/>
            <a:ext cx="45719" cy="254353"/>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70" name="TextBox 69">
            <a:extLst>
              <a:ext uri="{FF2B5EF4-FFF2-40B4-BE49-F238E27FC236}">
                <a16:creationId xmlns:a16="http://schemas.microsoft.com/office/drawing/2014/main" id="{EC67C154-E9C9-53DE-029A-0BB7E743D47E}"/>
              </a:ext>
            </a:extLst>
          </p:cNvPr>
          <p:cNvSpPr txBox="1"/>
          <p:nvPr/>
        </p:nvSpPr>
        <p:spPr>
          <a:xfrm>
            <a:off x="5593736" y="7150053"/>
            <a:ext cx="1034257" cy="246221"/>
          </a:xfrm>
          <a:prstGeom prst="rect">
            <a:avLst/>
          </a:prstGeom>
          <a:noFill/>
        </p:spPr>
        <p:txBody>
          <a:bodyPr wrap="none" rtlCol="0">
            <a:spAutoFit/>
          </a:bodyPr>
          <a:lstStyle/>
          <a:p>
            <a:r>
              <a:rPr lang="en-US" sz="1000" b="1" dirty="0">
                <a:solidFill>
                  <a:srgbClr val="FF0000"/>
                </a:solidFill>
                <a:latin typeface="Times New Roman" panose="02020603050405020304" pitchFamily="18" charset="0"/>
                <a:cs typeface="Times New Roman" panose="02020603050405020304" pitchFamily="18" charset="0"/>
              </a:rPr>
              <a:t>add x11, x9, x4</a:t>
            </a:r>
            <a:endParaRPr lang="en-IN" sz="1000" b="1" dirty="0">
              <a:solidFill>
                <a:srgbClr val="FF0000"/>
              </a:solidFill>
              <a:latin typeface="Times New Roman" panose="02020603050405020304" pitchFamily="18" charset="0"/>
              <a:cs typeface="Times New Roman" panose="02020603050405020304" pitchFamily="18" charset="0"/>
            </a:endParaRPr>
          </a:p>
        </p:txBody>
      </p:sp>
      <p:cxnSp>
        <p:nvCxnSpPr>
          <p:cNvPr id="75" name="Straight Arrow Connector 74">
            <a:extLst>
              <a:ext uri="{FF2B5EF4-FFF2-40B4-BE49-F238E27FC236}">
                <a16:creationId xmlns:a16="http://schemas.microsoft.com/office/drawing/2014/main" id="{46C7291D-7203-309B-E9BD-1FEB4BD82647}"/>
              </a:ext>
            </a:extLst>
          </p:cNvPr>
          <p:cNvCxnSpPr>
            <a:cxnSpLocks/>
            <a:stCxn id="53" idx="3"/>
          </p:cNvCxnSpPr>
          <p:nvPr/>
        </p:nvCxnSpPr>
        <p:spPr>
          <a:xfrm>
            <a:off x="3545763" y="6854438"/>
            <a:ext cx="51408" cy="44450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A24CF751-6272-BE2F-2C72-67CD0D04B83D}"/>
              </a:ext>
            </a:extLst>
          </p:cNvPr>
          <p:cNvSpPr txBox="1"/>
          <p:nvPr/>
        </p:nvSpPr>
        <p:spPr>
          <a:xfrm>
            <a:off x="1000019" y="6250095"/>
            <a:ext cx="5887959" cy="369332"/>
          </a:xfrm>
          <a:prstGeom prst="rect">
            <a:avLst/>
          </a:prstGeom>
          <a:noFill/>
        </p:spPr>
        <p:txBody>
          <a:bodyPr wrap="none" rtlCol="0">
            <a:spAutoFit/>
          </a:bodyPr>
          <a:lstStyle/>
          <a:p>
            <a:r>
              <a:rPr lang="en-US" u="sng" dirty="0">
                <a:latin typeface="Garamond" panose="02020404030301010803" pitchFamily="18" charset="0"/>
              </a:rPr>
              <a:t>Figure : Forwarding (aka bypassing) the above data dependency:</a:t>
            </a:r>
            <a:endParaRPr lang="en-IN" u="sng" dirty="0">
              <a:latin typeface="Garamond" panose="02020404030301010803" pitchFamily="18" charset="0"/>
            </a:endParaRPr>
          </a:p>
        </p:txBody>
      </p:sp>
      <p:sp>
        <p:nvSpPr>
          <p:cNvPr id="2" name="TextBox 1">
            <a:extLst>
              <a:ext uri="{FF2B5EF4-FFF2-40B4-BE49-F238E27FC236}">
                <a16:creationId xmlns:a16="http://schemas.microsoft.com/office/drawing/2014/main" id="{5F7DC294-898F-4DAA-6FF0-7A156B7995C0}"/>
              </a:ext>
            </a:extLst>
          </p:cNvPr>
          <p:cNvSpPr txBox="1"/>
          <p:nvPr/>
        </p:nvSpPr>
        <p:spPr>
          <a:xfrm>
            <a:off x="6702900"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4</a:t>
            </a:r>
            <a:endParaRPr lang="en-IN" sz="900" b="1" dirty="0">
              <a:latin typeface="Garamond" panose="02020404030301010803" pitchFamily="18" charset="0"/>
            </a:endParaRPr>
          </a:p>
        </p:txBody>
      </p:sp>
    </p:spTree>
    <p:extLst>
      <p:ext uri="{BB962C8B-B14F-4D97-AF65-F5344CB8AC3E}">
        <p14:creationId xmlns:p14="http://schemas.microsoft.com/office/powerpoint/2010/main" val="631291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BCBA7-F6B6-C512-D6D3-A1D248AE9984}"/>
              </a:ext>
            </a:extLst>
          </p:cNvPr>
          <p:cNvSpPr/>
          <p:nvPr/>
        </p:nvSpPr>
        <p:spPr>
          <a:xfrm>
            <a:off x="192224" y="230832"/>
            <a:ext cx="7175227" cy="10263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552F201-138A-6C95-A5EB-167B70A68946}"/>
              </a:ext>
            </a:extLst>
          </p:cNvPr>
          <p:cNvSpPr txBox="1"/>
          <p:nvPr/>
        </p:nvSpPr>
        <p:spPr>
          <a:xfrm>
            <a:off x="182699" y="1807158"/>
            <a:ext cx="3781424" cy="369332"/>
          </a:xfrm>
          <a:prstGeom prst="rect">
            <a:avLst/>
          </a:prstGeom>
          <a:noFill/>
        </p:spPr>
        <p:txBody>
          <a:bodyPr wrap="square">
            <a:spAutoFit/>
          </a:bodyPr>
          <a:lstStyle/>
          <a:p>
            <a:pPr marL="285750" indent="-285750">
              <a:buFont typeface="Arial" panose="020B0604020202020204" pitchFamily="34" charset="0"/>
              <a:buChar char="•"/>
            </a:pPr>
            <a:r>
              <a:rPr lang="en-IN" b="1" u="sng" dirty="0">
                <a:latin typeface="Garamond" panose="02020404030301010803" pitchFamily="18" charset="0"/>
                <a:cs typeface="Times New Roman" panose="02020603050405020304" pitchFamily="18" charset="0"/>
              </a:rPr>
              <a:t>Features of this data path:</a:t>
            </a:r>
          </a:p>
        </p:txBody>
      </p:sp>
      <p:sp>
        <p:nvSpPr>
          <p:cNvPr id="4" name="TextBox 3">
            <a:extLst>
              <a:ext uri="{FF2B5EF4-FFF2-40B4-BE49-F238E27FC236}">
                <a16:creationId xmlns:a16="http://schemas.microsoft.com/office/drawing/2014/main" id="{B7D283B0-A34E-6012-BE0D-1F7A91FE982C}"/>
              </a:ext>
            </a:extLst>
          </p:cNvPr>
          <p:cNvSpPr txBox="1"/>
          <p:nvPr/>
        </p:nvSpPr>
        <p:spPr>
          <a:xfrm>
            <a:off x="-218530" y="2176490"/>
            <a:ext cx="7367451" cy="4770537"/>
          </a:xfrm>
          <a:prstGeom prst="rect">
            <a:avLst/>
          </a:prstGeom>
          <a:noFill/>
        </p:spPr>
        <p:txBody>
          <a:bodyPr wrap="square" rtlCol="0">
            <a:spAutoFit/>
          </a:bodyPr>
          <a:lstStyle/>
          <a:p>
            <a:pPr lvl="1"/>
            <a:r>
              <a:rPr lang="en-US" sz="1600" dirty="0">
                <a:latin typeface="Garamond" panose="02020404030301010803" pitchFamily="18" charset="0"/>
                <a:cs typeface="Times New Roman" panose="02020603050405020304" pitchFamily="18" charset="0"/>
              </a:rPr>
              <a:t>Our main motive of this project is to come close as much as possible to the actual RISC-V pipelined data path. The following features are included in this data path:</a:t>
            </a:r>
          </a:p>
          <a:p>
            <a:pPr lvl="1"/>
            <a:endParaRPr lang="en-US" sz="1600" dirty="0">
              <a:latin typeface="Garamond" panose="02020404030301010803" pitchFamily="18" charset="0"/>
              <a:cs typeface="Times New Roman" panose="02020603050405020304" pitchFamily="18" charset="0"/>
            </a:endParaRPr>
          </a:p>
          <a:p>
            <a:pPr marL="800100" lvl="1" indent="-342900">
              <a:buFont typeface="+mj-lt"/>
              <a:buAutoNum type="arabicPeriod"/>
            </a:pPr>
            <a:r>
              <a:rPr lang="en-US" sz="1600" dirty="0">
                <a:latin typeface="Garamond" panose="02020404030301010803" pitchFamily="18" charset="0"/>
                <a:cs typeface="Times New Roman" panose="02020603050405020304" pitchFamily="18" charset="0"/>
              </a:rPr>
              <a:t>Pipelined data path: which allows multiple subtasks to be carried out simultaneously  using independent resources. </a:t>
            </a:r>
          </a:p>
          <a:p>
            <a:pPr marL="800100" lvl="1" indent="-342900">
              <a:buFont typeface="+mj-lt"/>
              <a:buAutoNum type="arabicPeriod"/>
            </a:pPr>
            <a:r>
              <a:rPr lang="en-US" sz="1600" dirty="0">
                <a:latin typeface="Garamond" panose="02020404030301010803" pitchFamily="18" charset="0"/>
                <a:cs typeface="Times New Roman" panose="02020603050405020304" pitchFamily="18" charset="0"/>
              </a:rPr>
              <a:t>Important components of Data path: </a:t>
            </a:r>
          </a:p>
          <a:p>
            <a:pPr marL="1257300" lvl="2" indent="-342900">
              <a:buFont typeface="+mj-lt"/>
              <a:buAutoNum type="alphaLcParenR"/>
            </a:pPr>
            <a:r>
              <a:rPr lang="en-US" sz="1600" dirty="0">
                <a:latin typeface="Garamond" panose="02020404030301010803" pitchFamily="18" charset="0"/>
                <a:cs typeface="Times New Roman" panose="02020603050405020304" pitchFamily="18" charset="0"/>
              </a:rPr>
              <a:t>20 32-bit instruction cache. (can be increased based on requirements)</a:t>
            </a:r>
          </a:p>
          <a:p>
            <a:pPr marL="1257300" lvl="2" indent="-342900">
              <a:buFont typeface="+mj-lt"/>
              <a:buAutoNum type="alphaLcParenR"/>
            </a:pPr>
            <a:r>
              <a:rPr lang="en-US" sz="1600" dirty="0">
                <a:latin typeface="Garamond" panose="02020404030301010803" pitchFamily="18" charset="0"/>
                <a:cs typeface="Times New Roman" panose="02020603050405020304" pitchFamily="18" charset="0"/>
              </a:rPr>
              <a:t>Program Counter.</a:t>
            </a:r>
          </a:p>
          <a:p>
            <a:pPr marL="1257300" lvl="2" indent="-342900">
              <a:buFont typeface="+mj-lt"/>
              <a:buAutoNum type="alphaLcParenR"/>
            </a:pPr>
            <a:r>
              <a:rPr lang="en-US" sz="1600" dirty="0">
                <a:latin typeface="Garamond" panose="02020404030301010803" pitchFamily="18" charset="0"/>
                <a:cs typeface="Times New Roman" panose="02020603050405020304" pitchFamily="18" charset="0"/>
              </a:rPr>
              <a:t>Instruction decoder. (R-type, I-type, S-type)</a:t>
            </a:r>
          </a:p>
          <a:p>
            <a:pPr marL="1257300" lvl="2" indent="-342900">
              <a:buFont typeface="+mj-lt"/>
              <a:buAutoNum type="alphaLcParenR"/>
            </a:pPr>
            <a:r>
              <a:rPr lang="en-US" sz="1600" dirty="0">
                <a:latin typeface="Garamond" panose="02020404030301010803" pitchFamily="18" charset="0"/>
                <a:cs typeface="Times New Roman" panose="02020603050405020304" pitchFamily="18" charset="0"/>
              </a:rPr>
              <a:t>32 64-bit register file.</a:t>
            </a:r>
          </a:p>
          <a:p>
            <a:pPr marL="1257300" lvl="2" indent="-342900">
              <a:buFont typeface="+mj-lt"/>
              <a:buAutoNum type="alphaLcParenR"/>
            </a:pPr>
            <a:r>
              <a:rPr lang="en-US" sz="1600" dirty="0">
                <a:latin typeface="Garamond" panose="02020404030301010803" pitchFamily="18" charset="0"/>
                <a:cs typeface="Times New Roman" panose="02020603050405020304" pitchFamily="18" charset="0"/>
              </a:rPr>
              <a:t>Immediate Generator.</a:t>
            </a:r>
          </a:p>
          <a:p>
            <a:pPr marL="1257300" lvl="2" indent="-342900">
              <a:buFont typeface="+mj-lt"/>
              <a:buAutoNum type="alphaLcParenR"/>
            </a:pPr>
            <a:r>
              <a:rPr lang="en-US" sz="1600" dirty="0">
                <a:latin typeface="Garamond" panose="02020404030301010803" pitchFamily="18" charset="0"/>
                <a:cs typeface="Times New Roman" panose="02020603050405020304" pitchFamily="18" charset="0"/>
              </a:rPr>
              <a:t>64-bit ALU(addition, subtraction, multiplication)</a:t>
            </a:r>
          </a:p>
          <a:p>
            <a:pPr marL="1257300" lvl="2" indent="-342900">
              <a:buFont typeface="+mj-lt"/>
              <a:buAutoNum type="alphaLcParenR"/>
            </a:pPr>
            <a:r>
              <a:rPr lang="en-US" sz="1600" dirty="0">
                <a:latin typeface="Garamond" panose="02020404030301010803" pitchFamily="18" charset="0"/>
                <a:cs typeface="Times New Roman" panose="02020603050405020304" pitchFamily="18" charset="0"/>
              </a:rPr>
              <a:t>20 64-bit Data cache. (can be increase based on requirements)</a:t>
            </a:r>
          </a:p>
          <a:p>
            <a:pPr marL="1257300" lvl="2" indent="-342900">
              <a:buFont typeface="+mj-lt"/>
              <a:buAutoNum type="alphaLcParenR"/>
            </a:pPr>
            <a:r>
              <a:rPr lang="en-US" sz="1600" dirty="0">
                <a:latin typeface="Garamond" panose="02020404030301010803" pitchFamily="18" charset="0"/>
                <a:cs typeface="Times New Roman" panose="02020603050405020304" pitchFamily="18" charset="0"/>
              </a:rPr>
              <a:t>Pipeline registers(IF/ID, ID/EX, EX/MEM, MEM/WB)</a:t>
            </a:r>
            <a:endParaRPr lang="en-US" sz="1600" dirty="0">
              <a:solidFill>
                <a:srgbClr val="FF0000"/>
              </a:solidFill>
              <a:latin typeface="Garamond" panose="02020404030301010803" pitchFamily="18" charset="0"/>
              <a:cs typeface="Times New Roman" panose="02020603050405020304" pitchFamily="18" charset="0"/>
            </a:endParaRPr>
          </a:p>
          <a:p>
            <a:pPr marL="1257300" lvl="2" indent="-342900">
              <a:buFont typeface="+mj-lt"/>
              <a:buAutoNum type="alphaLcParenR"/>
            </a:pPr>
            <a:r>
              <a:rPr lang="en-US" sz="1600" dirty="0">
                <a:solidFill>
                  <a:srgbClr val="FF0000"/>
                </a:solidFill>
                <a:latin typeface="Garamond" panose="02020404030301010803" pitchFamily="18" charset="0"/>
                <a:cs typeface="Times New Roman" panose="02020603050405020304" pitchFamily="18" charset="0"/>
              </a:rPr>
              <a:t>Control Unit. (Generate control signals)</a:t>
            </a:r>
          </a:p>
          <a:p>
            <a:pPr marL="1257300" lvl="2" indent="-342900">
              <a:buFont typeface="+mj-lt"/>
              <a:buAutoNum type="alphaLcParenR"/>
            </a:pPr>
            <a:r>
              <a:rPr lang="en-US" sz="1600" dirty="0">
                <a:solidFill>
                  <a:srgbClr val="FF0000"/>
                </a:solidFill>
                <a:latin typeface="Garamond" panose="02020404030301010803" pitchFamily="18" charset="0"/>
                <a:cs typeface="Times New Roman" panose="02020603050405020304" pitchFamily="18" charset="0"/>
              </a:rPr>
              <a:t>Forwarding unit.</a:t>
            </a:r>
          </a:p>
          <a:p>
            <a:pPr marL="1257300" lvl="2" indent="-342900">
              <a:buFont typeface="+mj-lt"/>
              <a:buAutoNum type="alphaLcParenR"/>
            </a:pPr>
            <a:endParaRPr lang="en-US" sz="1600" dirty="0">
              <a:solidFill>
                <a:srgbClr val="FF0000"/>
              </a:solidFill>
              <a:latin typeface="Garamond" panose="02020404030301010803" pitchFamily="18" charset="0"/>
              <a:cs typeface="Times New Roman" panose="02020603050405020304" pitchFamily="18" charset="0"/>
            </a:endParaRPr>
          </a:p>
          <a:p>
            <a:pPr marL="1257300" lvl="2" indent="-342900">
              <a:buFont typeface="+mj-lt"/>
              <a:buAutoNum type="alphaLcParenR"/>
            </a:pPr>
            <a:endParaRPr lang="en-US" sz="1600" dirty="0">
              <a:solidFill>
                <a:srgbClr val="FF0000"/>
              </a:solidFill>
              <a:latin typeface="Garamond" panose="02020404030301010803" pitchFamily="18" charset="0"/>
              <a:cs typeface="Times New Roman" panose="02020603050405020304" pitchFamily="18" charset="0"/>
            </a:endParaRPr>
          </a:p>
          <a:p>
            <a:pPr marL="1257300" lvl="2" indent="-342900">
              <a:buFont typeface="+mj-lt"/>
              <a:buAutoNum type="alphaLcParenR"/>
            </a:pPr>
            <a:endParaRPr lang="en-US" sz="1600" dirty="0">
              <a:solidFill>
                <a:srgbClr val="FF0000"/>
              </a:solidFill>
              <a:latin typeface="Garamond" panose="02020404030301010803"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C3A8789-4521-DA40-45A7-2AA355D8739D}"/>
              </a:ext>
            </a:extLst>
          </p:cNvPr>
          <p:cNvSpPr txBox="1"/>
          <p:nvPr/>
        </p:nvSpPr>
        <p:spPr>
          <a:xfrm>
            <a:off x="192225" y="197433"/>
            <a:ext cx="7175226" cy="1569660"/>
          </a:xfrm>
          <a:prstGeom prst="rect">
            <a:avLst/>
          </a:prstGeom>
          <a:noFill/>
        </p:spPr>
        <p:txBody>
          <a:bodyPr wrap="square" rtlCol="0">
            <a:spAutoFit/>
          </a:bodyPr>
          <a:lstStyle/>
          <a:p>
            <a:endParaRPr lang="en-US" sz="1600" dirty="0">
              <a:latin typeface="Garamond" panose="02020404030301010803" pitchFamily="18" charset="0"/>
            </a:endParaRPr>
          </a:p>
          <a:p>
            <a:pPr marL="342900" indent="-342900">
              <a:buAutoNum type="arabicParenR"/>
            </a:pPr>
            <a:r>
              <a:rPr lang="en-US" sz="1600" dirty="0">
                <a:latin typeface="Garamond" panose="02020404030301010803" pitchFamily="18" charset="0"/>
              </a:rPr>
              <a:t>Use hardware lying as much as possible.(running instructions in parallel though there is no actual parallel hardware)</a:t>
            </a:r>
          </a:p>
          <a:p>
            <a:pPr marL="342900" indent="-342900">
              <a:buAutoNum type="arabicParenR"/>
            </a:pPr>
            <a:r>
              <a:rPr lang="en-US" sz="1600" dirty="0">
                <a:latin typeface="Garamond" panose="02020404030301010803" pitchFamily="18" charset="0"/>
              </a:rPr>
              <a:t>Minimize the number of stalls</a:t>
            </a:r>
          </a:p>
          <a:p>
            <a:pPr marL="342900" indent="-342900">
              <a:buAutoNum type="arabicParenR"/>
            </a:pPr>
            <a:r>
              <a:rPr lang="en-US" sz="1600" dirty="0">
                <a:latin typeface="Garamond" panose="02020404030301010803" pitchFamily="18" charset="0"/>
              </a:rPr>
              <a:t>Thereby increasing the performance.</a:t>
            </a:r>
          </a:p>
          <a:p>
            <a:pPr marL="342900" indent="-342900">
              <a:buAutoNum type="arabicParenR"/>
            </a:pPr>
            <a:r>
              <a:rPr lang="en-US" sz="1600" dirty="0">
                <a:latin typeface="Garamond" panose="02020404030301010803" pitchFamily="18" charset="0"/>
              </a:rPr>
              <a:t>Retaining the simplicity of the hardware.</a:t>
            </a:r>
            <a:endParaRPr lang="en-IN" sz="1600" dirty="0">
              <a:latin typeface="Garamond" panose="02020404030301010803" pitchFamily="18" charset="0"/>
            </a:endParaRPr>
          </a:p>
        </p:txBody>
      </p:sp>
      <p:sp>
        <p:nvSpPr>
          <p:cNvPr id="6" name="TextBox 5">
            <a:extLst>
              <a:ext uri="{FF2B5EF4-FFF2-40B4-BE49-F238E27FC236}">
                <a16:creationId xmlns:a16="http://schemas.microsoft.com/office/drawing/2014/main" id="{E4F901F6-C216-EF1A-F01C-9E3564A8702F}"/>
              </a:ext>
            </a:extLst>
          </p:cNvPr>
          <p:cNvSpPr txBox="1"/>
          <p:nvPr/>
        </p:nvSpPr>
        <p:spPr>
          <a:xfrm>
            <a:off x="192223" y="159333"/>
            <a:ext cx="3781424" cy="369332"/>
          </a:xfrm>
          <a:prstGeom prst="rect">
            <a:avLst/>
          </a:prstGeom>
          <a:noFill/>
        </p:spPr>
        <p:txBody>
          <a:bodyPr wrap="square">
            <a:spAutoFit/>
          </a:bodyPr>
          <a:lstStyle/>
          <a:p>
            <a:pPr marL="285750" indent="-285750">
              <a:buFont typeface="Arial" panose="020B0604020202020204" pitchFamily="34" charset="0"/>
              <a:buChar char="•"/>
            </a:pPr>
            <a:r>
              <a:rPr lang="en-IN" b="1" u="sng" dirty="0">
                <a:latin typeface="Garamond" panose="02020404030301010803" pitchFamily="18" charset="0"/>
                <a:cs typeface="Times New Roman" panose="02020603050405020304" pitchFamily="18" charset="0"/>
              </a:rPr>
              <a:t>Goal:</a:t>
            </a:r>
          </a:p>
        </p:txBody>
      </p:sp>
      <p:sp>
        <p:nvSpPr>
          <p:cNvPr id="7" name="TextBox 6">
            <a:extLst>
              <a:ext uri="{FF2B5EF4-FFF2-40B4-BE49-F238E27FC236}">
                <a16:creationId xmlns:a16="http://schemas.microsoft.com/office/drawing/2014/main" id="{2A26255E-120B-4D53-55D2-F33EB95FFBF2}"/>
              </a:ext>
            </a:extLst>
          </p:cNvPr>
          <p:cNvSpPr txBox="1"/>
          <p:nvPr/>
        </p:nvSpPr>
        <p:spPr>
          <a:xfrm>
            <a:off x="182699" y="6248428"/>
            <a:ext cx="3781424" cy="369332"/>
          </a:xfrm>
          <a:prstGeom prst="rect">
            <a:avLst/>
          </a:prstGeom>
          <a:noFill/>
        </p:spPr>
        <p:txBody>
          <a:bodyPr wrap="square">
            <a:spAutoFit/>
          </a:bodyPr>
          <a:lstStyle/>
          <a:p>
            <a:pPr marL="285750" indent="-285750">
              <a:buFont typeface="Arial" panose="020B0604020202020204" pitchFamily="34" charset="0"/>
              <a:buChar char="•"/>
            </a:pPr>
            <a:r>
              <a:rPr lang="en-IN" b="1" u="sng" dirty="0">
                <a:latin typeface="Garamond" panose="02020404030301010803" pitchFamily="18" charset="0"/>
                <a:cs typeface="Times New Roman" panose="02020603050405020304" pitchFamily="18" charset="0"/>
              </a:rPr>
              <a:t>Description of Approach:</a:t>
            </a:r>
          </a:p>
        </p:txBody>
      </p:sp>
      <p:cxnSp>
        <p:nvCxnSpPr>
          <p:cNvPr id="8" name="Straight Arrow Connector 7">
            <a:extLst>
              <a:ext uri="{FF2B5EF4-FFF2-40B4-BE49-F238E27FC236}">
                <a16:creationId xmlns:a16="http://schemas.microsoft.com/office/drawing/2014/main" id="{CFBF07DE-C9F7-E7FD-7A12-74A6D9C2E161}"/>
              </a:ext>
            </a:extLst>
          </p:cNvPr>
          <p:cNvCxnSpPr>
            <a:cxnSpLocks/>
            <a:stCxn id="9" idx="3"/>
            <a:endCxn id="11" idx="1"/>
          </p:cNvCxnSpPr>
          <p:nvPr/>
        </p:nvCxnSpPr>
        <p:spPr>
          <a:xfrm>
            <a:off x="3640481" y="7478971"/>
            <a:ext cx="318876" cy="6239"/>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sp>
        <p:nvSpPr>
          <p:cNvPr id="9" name="Rectangle: Rounded Corners 8">
            <a:extLst>
              <a:ext uri="{FF2B5EF4-FFF2-40B4-BE49-F238E27FC236}">
                <a16:creationId xmlns:a16="http://schemas.microsoft.com/office/drawing/2014/main" id="{1AAE8B2C-E65E-8F3A-B5F8-EC7868853E02}"/>
              </a:ext>
            </a:extLst>
          </p:cNvPr>
          <p:cNvSpPr/>
          <p:nvPr/>
        </p:nvSpPr>
        <p:spPr>
          <a:xfrm>
            <a:off x="2953998" y="6963744"/>
            <a:ext cx="686483" cy="103045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Ins-cache</a:t>
            </a:r>
            <a:endParaRPr lang="en-IN" sz="1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3B380CD-A4AA-DC33-5AD7-D3B59CD94155}"/>
              </a:ext>
            </a:extLst>
          </p:cNvPr>
          <p:cNvSpPr txBox="1"/>
          <p:nvPr/>
        </p:nvSpPr>
        <p:spPr>
          <a:xfrm>
            <a:off x="3779837" y="6904889"/>
            <a:ext cx="804612" cy="400110"/>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32-bit instruction</a:t>
            </a:r>
            <a:endParaRPr lang="en-IN" sz="10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F41EAC48-BC4F-A85E-0102-F1522B9531CD}"/>
              </a:ext>
            </a:extLst>
          </p:cNvPr>
          <p:cNvSpPr/>
          <p:nvPr/>
        </p:nvSpPr>
        <p:spPr>
          <a:xfrm>
            <a:off x="3959357" y="7333902"/>
            <a:ext cx="355600" cy="302616"/>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32</a:t>
            </a:r>
            <a:endParaRPr lang="en-IN" sz="1000" b="1" dirty="0">
              <a:solidFill>
                <a:schemeClr val="tx1"/>
              </a:solidFill>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E4A00BA0-5187-7BB5-4048-58C34DDFA8CF}"/>
              </a:ext>
            </a:extLst>
          </p:cNvPr>
          <p:cNvCxnSpPr>
            <a:cxnSpLocks/>
            <a:endCxn id="9" idx="1"/>
          </p:cNvCxnSpPr>
          <p:nvPr/>
        </p:nvCxnSpPr>
        <p:spPr>
          <a:xfrm>
            <a:off x="2497525" y="7478971"/>
            <a:ext cx="456473" cy="0"/>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7248A269-F0D9-831B-2058-EDA9799643A7}"/>
              </a:ext>
            </a:extLst>
          </p:cNvPr>
          <p:cNvSpPr txBox="1"/>
          <p:nvPr/>
        </p:nvSpPr>
        <p:spPr>
          <a:xfrm>
            <a:off x="-261393" y="6606400"/>
            <a:ext cx="7576456" cy="2554545"/>
          </a:xfrm>
          <a:prstGeom prst="rect">
            <a:avLst/>
          </a:prstGeom>
          <a:noFill/>
        </p:spPr>
        <p:txBody>
          <a:bodyPr wrap="square" rtlCol="0">
            <a:spAutoFit/>
          </a:bodyPr>
          <a:lstStyle/>
          <a:p>
            <a:pPr lvl="1"/>
            <a:r>
              <a:rPr lang="en-US" sz="1600" dirty="0">
                <a:latin typeface="Garamond" panose="02020404030301010803" pitchFamily="18" charset="0"/>
                <a:cs typeface="Times New Roman" panose="02020603050405020304" pitchFamily="18" charset="0"/>
              </a:rPr>
              <a:t>Instruction cache stores instructions, when instruction is fetched from it using program counter.</a:t>
            </a:r>
          </a:p>
          <a:p>
            <a:pPr lvl="1"/>
            <a:endParaRPr lang="en-US" sz="1600" dirty="0">
              <a:latin typeface="Garamond" panose="02020404030301010803" pitchFamily="18" charset="0"/>
              <a:cs typeface="Times New Roman" panose="02020603050405020304" pitchFamily="18" charset="0"/>
            </a:endParaRPr>
          </a:p>
          <a:p>
            <a:pPr lvl="1"/>
            <a:endParaRPr lang="en-US" sz="1600" dirty="0">
              <a:latin typeface="Garamond" panose="02020404030301010803" pitchFamily="18" charset="0"/>
              <a:cs typeface="Times New Roman" panose="02020603050405020304" pitchFamily="18" charset="0"/>
            </a:endParaRPr>
          </a:p>
          <a:p>
            <a:pPr lvl="1"/>
            <a:endParaRPr lang="en-US" sz="1600" dirty="0">
              <a:latin typeface="Garamond" panose="02020404030301010803" pitchFamily="18" charset="0"/>
              <a:cs typeface="Times New Roman" panose="02020603050405020304" pitchFamily="18" charset="0"/>
            </a:endParaRPr>
          </a:p>
          <a:p>
            <a:pPr lvl="1"/>
            <a:endParaRPr lang="en-US" sz="1600" dirty="0">
              <a:latin typeface="Garamond" panose="02020404030301010803" pitchFamily="18" charset="0"/>
              <a:cs typeface="Times New Roman" panose="02020603050405020304" pitchFamily="18" charset="0"/>
            </a:endParaRPr>
          </a:p>
          <a:p>
            <a:pPr lvl="1"/>
            <a:r>
              <a:rPr lang="en-US" sz="1600" dirty="0">
                <a:latin typeface="Garamond" panose="02020404030301010803" pitchFamily="18" charset="0"/>
                <a:cs typeface="Times New Roman" panose="02020603050405020304" pitchFamily="18" charset="0"/>
              </a:rPr>
              <a:t>Program counter is used for iterating through the instruction cache. Assuming the cache is byte addressable it is incremented by 4 to do to the next instruction and it is given PC + 2 X </a:t>
            </a:r>
            <a:r>
              <a:rPr lang="en-US" sz="1600" dirty="0" err="1">
                <a:latin typeface="Garamond" panose="02020404030301010803" pitchFamily="18" charset="0"/>
                <a:cs typeface="Times New Roman" panose="02020603050405020304" pitchFamily="18" charset="0"/>
              </a:rPr>
              <a:t>imm</a:t>
            </a:r>
            <a:r>
              <a:rPr lang="en-US" sz="1600" dirty="0">
                <a:latin typeface="Garamond" panose="02020404030301010803" pitchFamily="18" charset="0"/>
                <a:cs typeface="Times New Roman" panose="02020603050405020304" pitchFamily="18" charset="0"/>
              </a:rPr>
              <a:t> when there are branch instructions.</a:t>
            </a:r>
          </a:p>
          <a:p>
            <a:pPr lvl="2"/>
            <a:endParaRPr lang="en-US" sz="1600" dirty="0">
              <a:solidFill>
                <a:srgbClr val="FF0000"/>
              </a:solidFill>
              <a:latin typeface="Garamond" panose="02020404030301010803"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970473A-5AE9-4676-69B0-E501882DE4E9}"/>
              </a:ext>
            </a:extLst>
          </p:cNvPr>
          <p:cNvSpPr txBox="1"/>
          <p:nvPr/>
        </p:nvSpPr>
        <p:spPr>
          <a:xfrm>
            <a:off x="1877427" y="7268387"/>
            <a:ext cx="815154" cy="400110"/>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Program Counter</a:t>
            </a:r>
            <a:endParaRPr lang="en-IN" sz="1000" b="1"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CA041E57-276F-B05F-474E-85C174CF8B10}"/>
              </a:ext>
            </a:extLst>
          </p:cNvPr>
          <p:cNvCxnSpPr/>
          <p:nvPr/>
        </p:nvCxnSpPr>
        <p:spPr>
          <a:xfrm>
            <a:off x="3719900" y="7382174"/>
            <a:ext cx="80019" cy="180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E434E4-2BCA-5CB4-33B0-5253DA70E55D}"/>
              </a:ext>
            </a:extLst>
          </p:cNvPr>
          <p:cNvCxnSpPr/>
          <p:nvPr/>
        </p:nvCxnSpPr>
        <p:spPr>
          <a:xfrm>
            <a:off x="2668602" y="7388483"/>
            <a:ext cx="80019" cy="18097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E17813B-FD26-1821-FA17-789BFEDC8D10}"/>
              </a:ext>
            </a:extLst>
          </p:cNvPr>
          <p:cNvSpPr txBox="1"/>
          <p:nvPr/>
        </p:nvSpPr>
        <p:spPr>
          <a:xfrm>
            <a:off x="2524508" y="7146097"/>
            <a:ext cx="354584" cy="307777"/>
          </a:xfrm>
          <a:prstGeom prst="rect">
            <a:avLst/>
          </a:prstGeom>
          <a:noFill/>
        </p:spPr>
        <p:txBody>
          <a:bodyPr wrap="none" rtlCol="0">
            <a:spAutoFit/>
          </a:bodyPr>
          <a:lstStyle/>
          <a:p>
            <a:r>
              <a:rPr lang="en-US" sz="1400" dirty="0">
                <a:latin typeface="Garamond" panose="02020404030301010803" pitchFamily="18" charset="0"/>
              </a:rPr>
              <a:t>64</a:t>
            </a:r>
            <a:endParaRPr lang="en-IN" sz="1400" dirty="0">
              <a:latin typeface="Garamond" panose="02020404030301010803" pitchFamily="18" charset="0"/>
            </a:endParaRPr>
          </a:p>
        </p:txBody>
      </p:sp>
      <p:sp>
        <p:nvSpPr>
          <p:cNvPr id="21" name="TextBox 20">
            <a:extLst>
              <a:ext uri="{FF2B5EF4-FFF2-40B4-BE49-F238E27FC236}">
                <a16:creationId xmlns:a16="http://schemas.microsoft.com/office/drawing/2014/main" id="{38C73444-6E55-1B4D-FBC6-324505B6CC59}"/>
              </a:ext>
            </a:extLst>
          </p:cNvPr>
          <p:cNvSpPr txBox="1"/>
          <p:nvPr/>
        </p:nvSpPr>
        <p:spPr>
          <a:xfrm>
            <a:off x="3604772" y="7534541"/>
            <a:ext cx="354584" cy="307777"/>
          </a:xfrm>
          <a:prstGeom prst="rect">
            <a:avLst/>
          </a:prstGeom>
          <a:noFill/>
        </p:spPr>
        <p:txBody>
          <a:bodyPr wrap="none" rtlCol="0">
            <a:spAutoFit/>
          </a:bodyPr>
          <a:lstStyle/>
          <a:p>
            <a:r>
              <a:rPr lang="en-US" sz="1400" dirty="0">
                <a:latin typeface="Garamond" panose="02020404030301010803" pitchFamily="18" charset="0"/>
              </a:rPr>
              <a:t>32</a:t>
            </a:r>
            <a:endParaRPr lang="en-IN" sz="1400" dirty="0">
              <a:latin typeface="Garamond" panose="02020404030301010803" pitchFamily="18" charset="0"/>
            </a:endParaRPr>
          </a:p>
        </p:txBody>
      </p:sp>
      <p:sp>
        <p:nvSpPr>
          <p:cNvPr id="67" name="TextBox 66">
            <a:extLst>
              <a:ext uri="{FF2B5EF4-FFF2-40B4-BE49-F238E27FC236}">
                <a16:creationId xmlns:a16="http://schemas.microsoft.com/office/drawing/2014/main" id="{32B5FC01-3C4B-5949-2F0C-08DD4DB5C030}"/>
              </a:ext>
            </a:extLst>
          </p:cNvPr>
          <p:cNvSpPr txBox="1"/>
          <p:nvPr/>
        </p:nvSpPr>
        <p:spPr>
          <a:xfrm>
            <a:off x="4341425" y="7331321"/>
            <a:ext cx="1917700" cy="307777"/>
          </a:xfrm>
          <a:prstGeom prst="rect">
            <a:avLst/>
          </a:prstGeom>
          <a:noFill/>
        </p:spPr>
        <p:txBody>
          <a:bodyPr wrap="square" rtlCol="0">
            <a:spAutoFit/>
          </a:bodyPr>
          <a:lstStyle/>
          <a:p>
            <a:r>
              <a:rPr lang="en-US" sz="1400" dirty="0">
                <a:latin typeface="Garamond" panose="02020404030301010803" pitchFamily="18" charset="0"/>
              </a:rPr>
              <a:t>IF/ID register</a:t>
            </a:r>
            <a:endParaRPr lang="en-IN" sz="1400" dirty="0">
              <a:latin typeface="Garamond" panose="02020404030301010803" pitchFamily="18" charset="0"/>
            </a:endParaRPr>
          </a:p>
        </p:txBody>
      </p:sp>
      <p:sp>
        <p:nvSpPr>
          <p:cNvPr id="77" name="Rectangle: Rounded Corners 76">
            <a:extLst>
              <a:ext uri="{FF2B5EF4-FFF2-40B4-BE49-F238E27FC236}">
                <a16:creationId xmlns:a16="http://schemas.microsoft.com/office/drawing/2014/main" id="{E0F02E9B-30AA-7966-3D24-CAC65870D304}"/>
              </a:ext>
            </a:extLst>
          </p:cNvPr>
          <p:cNvSpPr/>
          <p:nvPr/>
        </p:nvSpPr>
        <p:spPr>
          <a:xfrm>
            <a:off x="3801395" y="9238120"/>
            <a:ext cx="513562" cy="9149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50" b="1" dirty="0">
                <a:latin typeface="Times New Roman" panose="02020603050405020304" pitchFamily="18" charset="0"/>
                <a:cs typeface="Times New Roman" panose="02020603050405020304" pitchFamily="18" charset="0"/>
              </a:rPr>
              <a:t>PC</a:t>
            </a:r>
            <a:endParaRPr lang="en-IN" sz="1050" b="1" dirty="0">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F3DB8506-CF1D-315C-3F7F-E79777E9A46E}"/>
              </a:ext>
            </a:extLst>
          </p:cNvPr>
          <p:cNvSpPr txBox="1"/>
          <p:nvPr/>
        </p:nvSpPr>
        <p:spPr>
          <a:xfrm>
            <a:off x="2418043" y="9432904"/>
            <a:ext cx="369044" cy="246221"/>
          </a:xfrm>
          <a:prstGeom prst="rect">
            <a:avLst/>
          </a:prstGeom>
          <a:noFill/>
        </p:spPr>
        <p:txBody>
          <a:bodyPr wrap="square" rtlCol="0">
            <a:spAutoFit/>
          </a:bodyPr>
          <a:lstStyle/>
          <a:p>
            <a:r>
              <a:rPr lang="en-US" sz="1000" b="1" dirty="0">
                <a:latin typeface="Garamond" panose="02020404030301010803" pitchFamily="18" charset="0"/>
              </a:rPr>
              <a:t>1</a:t>
            </a:r>
            <a:endParaRPr lang="en-IN" sz="1000" b="1" dirty="0">
              <a:latin typeface="Garamond" panose="02020404030301010803" pitchFamily="18" charset="0"/>
            </a:endParaRPr>
          </a:p>
        </p:txBody>
      </p:sp>
      <p:sp>
        <p:nvSpPr>
          <p:cNvPr id="79" name="TextBox 78">
            <a:extLst>
              <a:ext uri="{FF2B5EF4-FFF2-40B4-BE49-F238E27FC236}">
                <a16:creationId xmlns:a16="http://schemas.microsoft.com/office/drawing/2014/main" id="{401AD88E-3C8A-4A2C-9A3B-98808816F71C}"/>
              </a:ext>
            </a:extLst>
          </p:cNvPr>
          <p:cNvSpPr txBox="1"/>
          <p:nvPr/>
        </p:nvSpPr>
        <p:spPr>
          <a:xfrm>
            <a:off x="2419596" y="9742016"/>
            <a:ext cx="369044" cy="246221"/>
          </a:xfrm>
          <a:prstGeom prst="rect">
            <a:avLst/>
          </a:prstGeom>
          <a:noFill/>
        </p:spPr>
        <p:txBody>
          <a:bodyPr wrap="square" rtlCol="0">
            <a:spAutoFit/>
          </a:bodyPr>
          <a:lstStyle/>
          <a:p>
            <a:r>
              <a:rPr lang="en-US" sz="1000" b="1" dirty="0">
                <a:latin typeface="Garamond" panose="02020404030301010803" pitchFamily="18" charset="0"/>
              </a:rPr>
              <a:t>0</a:t>
            </a:r>
            <a:endParaRPr lang="en-IN" sz="1000" b="1" dirty="0">
              <a:latin typeface="Garamond" panose="02020404030301010803" pitchFamily="18" charset="0"/>
            </a:endParaRPr>
          </a:p>
        </p:txBody>
      </p:sp>
      <p:cxnSp>
        <p:nvCxnSpPr>
          <p:cNvPr id="85" name="Straight Arrow Connector 84">
            <a:extLst>
              <a:ext uri="{FF2B5EF4-FFF2-40B4-BE49-F238E27FC236}">
                <a16:creationId xmlns:a16="http://schemas.microsoft.com/office/drawing/2014/main" id="{75998731-6044-D5E1-8C14-B8FFAD3CFFE2}"/>
              </a:ext>
            </a:extLst>
          </p:cNvPr>
          <p:cNvCxnSpPr>
            <a:cxnSpLocks/>
            <a:stCxn id="86" idx="6"/>
            <a:endCxn id="77" idx="1"/>
          </p:cNvCxnSpPr>
          <p:nvPr/>
        </p:nvCxnSpPr>
        <p:spPr>
          <a:xfrm flipV="1">
            <a:off x="2943538" y="9695588"/>
            <a:ext cx="857857" cy="469"/>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sp>
        <p:nvSpPr>
          <p:cNvPr id="86" name="Oval 85">
            <a:extLst>
              <a:ext uri="{FF2B5EF4-FFF2-40B4-BE49-F238E27FC236}">
                <a16:creationId xmlns:a16="http://schemas.microsoft.com/office/drawing/2014/main" id="{E4598EF9-3AE0-585B-24F7-3D52EA4CE068}"/>
              </a:ext>
            </a:extLst>
          </p:cNvPr>
          <p:cNvSpPr/>
          <p:nvPr/>
        </p:nvSpPr>
        <p:spPr>
          <a:xfrm>
            <a:off x="2741968" y="9281394"/>
            <a:ext cx="201570" cy="82932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mux</a:t>
            </a:r>
            <a:endParaRPr lang="en-IN" sz="1000" dirty="0">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D5C9065F-587F-AC14-2E74-7676C0A7C002}"/>
              </a:ext>
            </a:extLst>
          </p:cNvPr>
          <p:cNvSpPr/>
          <p:nvPr/>
        </p:nvSpPr>
        <p:spPr>
          <a:xfrm>
            <a:off x="4520631" y="9551997"/>
            <a:ext cx="355600" cy="302616"/>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64</a:t>
            </a:r>
            <a:endParaRPr lang="en-IN" sz="1000" b="1" dirty="0">
              <a:solidFill>
                <a:schemeClr val="tx1"/>
              </a:solidFill>
              <a:latin typeface="Times New Roman" panose="02020603050405020304" pitchFamily="18" charset="0"/>
              <a:cs typeface="Times New Roman" panose="02020603050405020304" pitchFamily="18" charset="0"/>
            </a:endParaRPr>
          </a:p>
        </p:txBody>
      </p:sp>
      <p:cxnSp>
        <p:nvCxnSpPr>
          <p:cNvPr id="88" name="Straight Arrow Connector 87">
            <a:extLst>
              <a:ext uri="{FF2B5EF4-FFF2-40B4-BE49-F238E27FC236}">
                <a16:creationId xmlns:a16="http://schemas.microsoft.com/office/drawing/2014/main" id="{CFEA9F3A-7556-295C-1EEE-9BFE67FE08E4}"/>
              </a:ext>
            </a:extLst>
          </p:cNvPr>
          <p:cNvCxnSpPr>
            <a:cxnSpLocks/>
          </p:cNvCxnSpPr>
          <p:nvPr/>
        </p:nvCxnSpPr>
        <p:spPr>
          <a:xfrm>
            <a:off x="4320662" y="9724934"/>
            <a:ext cx="207232" cy="4460"/>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sp>
        <p:nvSpPr>
          <p:cNvPr id="89" name="Oval 88">
            <a:extLst>
              <a:ext uri="{FF2B5EF4-FFF2-40B4-BE49-F238E27FC236}">
                <a16:creationId xmlns:a16="http://schemas.microsoft.com/office/drawing/2014/main" id="{62AE8973-9245-12D7-E672-F67D5720A5F4}"/>
              </a:ext>
            </a:extLst>
          </p:cNvPr>
          <p:cNvSpPr/>
          <p:nvPr/>
        </p:nvSpPr>
        <p:spPr>
          <a:xfrm>
            <a:off x="4361911" y="9701338"/>
            <a:ext cx="63314" cy="59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a:extLst>
              <a:ext uri="{FF2B5EF4-FFF2-40B4-BE49-F238E27FC236}">
                <a16:creationId xmlns:a16="http://schemas.microsoft.com/office/drawing/2014/main" id="{67836C57-7A1C-0EE5-76D4-01F7DA7EE463}"/>
              </a:ext>
            </a:extLst>
          </p:cNvPr>
          <p:cNvSpPr txBox="1"/>
          <p:nvPr/>
        </p:nvSpPr>
        <p:spPr>
          <a:xfrm>
            <a:off x="4876231" y="9545239"/>
            <a:ext cx="1917700" cy="307777"/>
          </a:xfrm>
          <a:prstGeom prst="rect">
            <a:avLst/>
          </a:prstGeom>
          <a:noFill/>
        </p:spPr>
        <p:txBody>
          <a:bodyPr wrap="square" rtlCol="0">
            <a:spAutoFit/>
          </a:bodyPr>
          <a:lstStyle/>
          <a:p>
            <a:r>
              <a:rPr lang="en-US" sz="1400" dirty="0">
                <a:latin typeface="Garamond" panose="02020404030301010803" pitchFamily="18" charset="0"/>
              </a:rPr>
              <a:t>IF/ID register</a:t>
            </a:r>
            <a:endParaRPr lang="en-IN" sz="1400" dirty="0">
              <a:latin typeface="Garamond" panose="02020404030301010803" pitchFamily="18" charset="0"/>
            </a:endParaRPr>
          </a:p>
        </p:txBody>
      </p:sp>
      <p:sp>
        <p:nvSpPr>
          <p:cNvPr id="95" name="TextBox 94">
            <a:extLst>
              <a:ext uri="{FF2B5EF4-FFF2-40B4-BE49-F238E27FC236}">
                <a16:creationId xmlns:a16="http://schemas.microsoft.com/office/drawing/2014/main" id="{60848C4A-46A5-2456-78D7-E7FA35C3A96A}"/>
              </a:ext>
            </a:extLst>
          </p:cNvPr>
          <p:cNvSpPr txBox="1"/>
          <p:nvPr/>
        </p:nvSpPr>
        <p:spPr>
          <a:xfrm>
            <a:off x="4424278" y="9305156"/>
            <a:ext cx="1597657"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64 bit Program Counter</a:t>
            </a:r>
            <a:endParaRPr lang="en-IN" sz="1000" b="1" dirty="0">
              <a:latin typeface="Times New Roman" panose="02020603050405020304" pitchFamily="18" charset="0"/>
              <a:cs typeface="Times New Roman" panose="02020603050405020304" pitchFamily="18" charset="0"/>
            </a:endParaRPr>
          </a:p>
        </p:txBody>
      </p:sp>
      <p:cxnSp>
        <p:nvCxnSpPr>
          <p:cNvPr id="96" name="Straight Arrow Connector 95">
            <a:extLst>
              <a:ext uri="{FF2B5EF4-FFF2-40B4-BE49-F238E27FC236}">
                <a16:creationId xmlns:a16="http://schemas.microsoft.com/office/drawing/2014/main" id="{07A98293-7D54-5488-E884-AB02F13CD92C}"/>
              </a:ext>
            </a:extLst>
          </p:cNvPr>
          <p:cNvCxnSpPr>
            <a:cxnSpLocks/>
          </p:cNvCxnSpPr>
          <p:nvPr/>
        </p:nvCxnSpPr>
        <p:spPr>
          <a:xfrm>
            <a:off x="2301337" y="9946007"/>
            <a:ext cx="446341" cy="0"/>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a:extLst>
              <a:ext uri="{FF2B5EF4-FFF2-40B4-BE49-F238E27FC236}">
                <a16:creationId xmlns:a16="http://schemas.microsoft.com/office/drawing/2014/main" id="{3F33EDE7-DF20-305E-55B1-5789187A23AD}"/>
              </a:ext>
            </a:extLst>
          </p:cNvPr>
          <p:cNvCxnSpPr>
            <a:cxnSpLocks/>
          </p:cNvCxnSpPr>
          <p:nvPr/>
        </p:nvCxnSpPr>
        <p:spPr>
          <a:xfrm>
            <a:off x="2302280" y="9636444"/>
            <a:ext cx="446341" cy="0"/>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sp>
        <p:nvSpPr>
          <p:cNvPr id="98" name="TextBox 97">
            <a:extLst>
              <a:ext uri="{FF2B5EF4-FFF2-40B4-BE49-F238E27FC236}">
                <a16:creationId xmlns:a16="http://schemas.microsoft.com/office/drawing/2014/main" id="{C0DE7B0A-4EEF-07E9-91E8-992884A7F543}"/>
              </a:ext>
            </a:extLst>
          </p:cNvPr>
          <p:cNvSpPr txBox="1"/>
          <p:nvPr/>
        </p:nvSpPr>
        <p:spPr>
          <a:xfrm>
            <a:off x="1773117" y="9822896"/>
            <a:ext cx="815154"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PC + 4</a:t>
            </a:r>
            <a:endParaRPr lang="en-IN" sz="1000" b="1" dirty="0">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EBAB27D6-3DFE-A8AF-460D-D1F53C1E4F33}"/>
              </a:ext>
            </a:extLst>
          </p:cNvPr>
          <p:cNvSpPr txBox="1"/>
          <p:nvPr/>
        </p:nvSpPr>
        <p:spPr>
          <a:xfrm>
            <a:off x="448465" y="9483449"/>
            <a:ext cx="2198097"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Branch address (PC + 2 X </a:t>
            </a:r>
            <a:r>
              <a:rPr lang="en-US" sz="1000" b="1" dirty="0" err="1">
                <a:latin typeface="Times New Roman" panose="02020603050405020304" pitchFamily="18" charset="0"/>
                <a:cs typeface="Times New Roman" panose="02020603050405020304" pitchFamily="18" charset="0"/>
              </a:rPr>
              <a:t>imm</a:t>
            </a:r>
            <a:r>
              <a:rPr lang="en-US" sz="1000" b="1" dirty="0">
                <a:latin typeface="Times New Roman" panose="02020603050405020304" pitchFamily="18" charset="0"/>
                <a:cs typeface="Times New Roman" panose="02020603050405020304" pitchFamily="18" charset="0"/>
              </a:rPr>
              <a:t>)</a:t>
            </a:r>
            <a:endParaRPr lang="en-IN" sz="1000" b="1" dirty="0">
              <a:latin typeface="Times New Roman" panose="02020603050405020304" pitchFamily="18" charset="0"/>
              <a:cs typeface="Times New Roman" panose="02020603050405020304" pitchFamily="18" charset="0"/>
            </a:endParaRPr>
          </a:p>
        </p:txBody>
      </p:sp>
      <p:cxnSp>
        <p:nvCxnSpPr>
          <p:cNvPr id="100" name="Straight Arrow Connector 99">
            <a:extLst>
              <a:ext uri="{FF2B5EF4-FFF2-40B4-BE49-F238E27FC236}">
                <a16:creationId xmlns:a16="http://schemas.microsoft.com/office/drawing/2014/main" id="{0673CE45-8A31-A14A-B55C-7FDB3456E2AF}"/>
              </a:ext>
            </a:extLst>
          </p:cNvPr>
          <p:cNvCxnSpPr>
            <a:cxnSpLocks/>
          </p:cNvCxnSpPr>
          <p:nvPr/>
        </p:nvCxnSpPr>
        <p:spPr>
          <a:xfrm>
            <a:off x="2844981" y="9131164"/>
            <a:ext cx="0" cy="150230"/>
          </a:xfrm>
          <a:prstGeom prst="straightConnector1">
            <a:avLst/>
          </a:prstGeom>
          <a:ln w="952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01" name="TextBox 100">
            <a:extLst>
              <a:ext uri="{FF2B5EF4-FFF2-40B4-BE49-F238E27FC236}">
                <a16:creationId xmlns:a16="http://schemas.microsoft.com/office/drawing/2014/main" id="{8265AB83-7BC8-1DDF-1FAD-C25BF88B34CA}"/>
              </a:ext>
            </a:extLst>
          </p:cNvPr>
          <p:cNvSpPr txBox="1"/>
          <p:nvPr/>
        </p:nvSpPr>
        <p:spPr>
          <a:xfrm>
            <a:off x="2557312" y="8884655"/>
            <a:ext cx="815154" cy="246221"/>
          </a:xfrm>
          <a:prstGeom prst="rect">
            <a:avLst/>
          </a:prstGeom>
          <a:noFill/>
        </p:spPr>
        <p:txBody>
          <a:bodyPr wrap="square" rtlCol="0">
            <a:spAutoFit/>
          </a:bodyPr>
          <a:lstStyle/>
          <a:p>
            <a:r>
              <a:rPr lang="en-US" sz="1000" b="1" dirty="0" err="1">
                <a:solidFill>
                  <a:srgbClr val="FF0000"/>
                </a:solidFill>
                <a:latin typeface="Times New Roman" panose="02020603050405020304" pitchFamily="18" charset="0"/>
                <a:cs typeface="Times New Roman" panose="02020603050405020304" pitchFamily="18" charset="0"/>
              </a:rPr>
              <a:t>PC_source</a:t>
            </a:r>
            <a:endParaRPr lang="en-IN" sz="1000" b="1" dirty="0">
              <a:solidFill>
                <a:srgbClr val="FF0000"/>
              </a:solidFill>
              <a:latin typeface="Times New Roman" panose="02020603050405020304" pitchFamily="18" charset="0"/>
              <a:cs typeface="Times New Roman" panose="02020603050405020304" pitchFamily="18" charset="0"/>
            </a:endParaRPr>
          </a:p>
        </p:txBody>
      </p:sp>
      <p:sp>
        <p:nvSpPr>
          <p:cNvPr id="102" name="TextBox 101">
            <a:extLst>
              <a:ext uri="{FF2B5EF4-FFF2-40B4-BE49-F238E27FC236}">
                <a16:creationId xmlns:a16="http://schemas.microsoft.com/office/drawing/2014/main" id="{B51A4B44-1AF0-5328-C7E3-B0818499C600}"/>
              </a:ext>
            </a:extLst>
          </p:cNvPr>
          <p:cNvSpPr txBox="1"/>
          <p:nvPr/>
        </p:nvSpPr>
        <p:spPr>
          <a:xfrm>
            <a:off x="4424278" y="9887448"/>
            <a:ext cx="1597657"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New PC value</a:t>
            </a:r>
            <a:endParaRPr lang="en-IN" sz="1000" b="1" dirty="0">
              <a:latin typeface="Times New Roman" panose="02020603050405020304" pitchFamily="18" charset="0"/>
              <a:cs typeface="Times New Roman" panose="02020603050405020304" pitchFamily="18" charset="0"/>
            </a:endParaRPr>
          </a:p>
        </p:txBody>
      </p:sp>
      <p:sp>
        <p:nvSpPr>
          <p:cNvPr id="103" name="TextBox 102">
            <a:extLst>
              <a:ext uri="{FF2B5EF4-FFF2-40B4-BE49-F238E27FC236}">
                <a16:creationId xmlns:a16="http://schemas.microsoft.com/office/drawing/2014/main" id="{09C1BB2C-817C-3A57-B4F5-B3AD1F48CFA0}"/>
              </a:ext>
            </a:extLst>
          </p:cNvPr>
          <p:cNvSpPr txBox="1"/>
          <p:nvPr/>
        </p:nvSpPr>
        <p:spPr>
          <a:xfrm>
            <a:off x="6702900"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6</a:t>
            </a:r>
            <a:endParaRPr lang="en-IN" sz="900" b="1" dirty="0">
              <a:latin typeface="Garamond" panose="02020404030301010803" pitchFamily="18" charset="0"/>
            </a:endParaRPr>
          </a:p>
        </p:txBody>
      </p:sp>
    </p:spTree>
    <p:extLst>
      <p:ext uri="{BB962C8B-B14F-4D97-AF65-F5344CB8AC3E}">
        <p14:creationId xmlns:p14="http://schemas.microsoft.com/office/powerpoint/2010/main" val="83704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BCBA7-F6B6-C512-D6D3-A1D248AE9984}"/>
              </a:ext>
            </a:extLst>
          </p:cNvPr>
          <p:cNvSpPr/>
          <p:nvPr/>
        </p:nvSpPr>
        <p:spPr>
          <a:xfrm>
            <a:off x="192223" y="230832"/>
            <a:ext cx="7175227" cy="10261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2" name="TextBox 121">
            <a:extLst>
              <a:ext uri="{FF2B5EF4-FFF2-40B4-BE49-F238E27FC236}">
                <a16:creationId xmlns:a16="http://schemas.microsoft.com/office/drawing/2014/main" id="{1156183F-112C-D60D-8191-1BC3EDAD69F5}"/>
              </a:ext>
            </a:extLst>
          </p:cNvPr>
          <p:cNvSpPr txBox="1"/>
          <p:nvPr/>
        </p:nvSpPr>
        <p:spPr>
          <a:xfrm>
            <a:off x="221339" y="0"/>
            <a:ext cx="7175227" cy="10679847"/>
          </a:xfrm>
          <a:prstGeom prst="rect">
            <a:avLst/>
          </a:prstGeom>
          <a:noFill/>
        </p:spPr>
        <p:txBody>
          <a:bodyPr wrap="square" rtlCol="0">
            <a:spAutoFit/>
          </a:bodyPr>
          <a:lstStyle/>
          <a:p>
            <a:pPr lvl="1"/>
            <a:endParaRPr lang="en-IN" sz="1600" dirty="0">
              <a:latin typeface="Garamond" panose="02020404030301010803" pitchFamily="18" charset="0"/>
              <a:cs typeface="Times New Roman" panose="02020603050405020304" pitchFamily="18" charset="0"/>
            </a:endParaRPr>
          </a:p>
          <a:p>
            <a:pPr lvl="1"/>
            <a:r>
              <a:rPr lang="en-IN" u="sng" dirty="0">
                <a:latin typeface="Garamond" panose="02020404030301010803" pitchFamily="18" charset="0"/>
                <a:cs typeface="Times New Roman" panose="02020603050405020304" pitchFamily="18" charset="0"/>
              </a:rPr>
              <a:t>Role of decoder unit and register file in data path:</a:t>
            </a:r>
          </a:p>
          <a:p>
            <a:pPr lvl="1"/>
            <a:r>
              <a:rPr lang="en-IN" dirty="0">
                <a:latin typeface="Garamond" panose="02020404030301010803" pitchFamily="18" charset="0"/>
                <a:cs typeface="Times New Roman" panose="02020603050405020304" pitchFamily="18" charset="0"/>
              </a:rPr>
              <a:t>In this project the decoder unit decodes I, R, S type instructions of RISC-V. The register file has 32 64-bit registers where register read and register write gets executed.</a:t>
            </a: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a:p>
            <a:pPr lvl="1"/>
            <a:endParaRPr lang="en-IN" sz="1500" u="sng" dirty="0">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652B9901-4416-D2DE-E14E-CE081A7368BA}"/>
              </a:ext>
            </a:extLst>
          </p:cNvPr>
          <p:cNvCxnSpPr>
            <a:cxnSpLocks/>
            <a:stCxn id="33" idx="3"/>
          </p:cNvCxnSpPr>
          <p:nvPr/>
        </p:nvCxnSpPr>
        <p:spPr>
          <a:xfrm flipV="1">
            <a:off x="6934919" y="9930019"/>
            <a:ext cx="301431" cy="4687"/>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FD06AF1-B881-680A-0BFC-4169565469A2}"/>
              </a:ext>
            </a:extLst>
          </p:cNvPr>
          <p:cNvSpPr txBox="1"/>
          <p:nvPr/>
        </p:nvSpPr>
        <p:spPr>
          <a:xfrm>
            <a:off x="6388997" y="9247808"/>
            <a:ext cx="815154"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32-bit RISC-V instruction</a:t>
            </a:r>
            <a:endParaRPr lang="en-IN" sz="1000" b="1"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0684432F-40F4-2422-2C2D-AEB5736AA7E2}"/>
              </a:ext>
            </a:extLst>
          </p:cNvPr>
          <p:cNvSpPr/>
          <p:nvPr/>
        </p:nvSpPr>
        <p:spPr>
          <a:xfrm>
            <a:off x="6579319" y="9783398"/>
            <a:ext cx="355600" cy="302616"/>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32</a:t>
            </a:r>
            <a:endParaRPr lang="en-IN" sz="1000" b="1" dirty="0">
              <a:solidFill>
                <a:schemeClr val="tx1"/>
              </a:solidFill>
              <a:latin typeface="Times New Roman" panose="02020603050405020304" pitchFamily="18" charset="0"/>
              <a:cs typeface="Times New Roman" panose="02020603050405020304" pitchFamily="18" charset="0"/>
            </a:endParaRPr>
          </a:p>
        </p:txBody>
      </p:sp>
      <p:pic>
        <p:nvPicPr>
          <p:cNvPr id="43" name="Picture 42">
            <a:extLst>
              <a:ext uri="{FF2B5EF4-FFF2-40B4-BE49-F238E27FC236}">
                <a16:creationId xmlns:a16="http://schemas.microsoft.com/office/drawing/2014/main" id="{6ACF7C00-4BFF-01EE-262E-7DCC1366D115}"/>
              </a:ext>
            </a:extLst>
          </p:cNvPr>
          <p:cNvPicPr>
            <a:picLocks noChangeAspect="1"/>
          </p:cNvPicPr>
          <p:nvPr/>
        </p:nvPicPr>
        <p:blipFill>
          <a:blip r:embed="rId2"/>
          <a:stretch>
            <a:fillRect/>
          </a:stretch>
        </p:blipFill>
        <p:spPr>
          <a:xfrm>
            <a:off x="388078" y="8073198"/>
            <a:ext cx="6492782" cy="1031492"/>
          </a:xfrm>
          <a:prstGeom prst="rect">
            <a:avLst/>
          </a:prstGeom>
        </p:spPr>
      </p:pic>
      <p:pic>
        <p:nvPicPr>
          <p:cNvPr id="44" name="Picture 43">
            <a:extLst>
              <a:ext uri="{FF2B5EF4-FFF2-40B4-BE49-F238E27FC236}">
                <a16:creationId xmlns:a16="http://schemas.microsoft.com/office/drawing/2014/main" id="{024CB423-9FE9-9467-D3E6-7583E31CB057}"/>
              </a:ext>
            </a:extLst>
          </p:cNvPr>
          <p:cNvPicPr>
            <a:picLocks noChangeAspect="1"/>
          </p:cNvPicPr>
          <p:nvPr/>
        </p:nvPicPr>
        <p:blipFill rotWithShape="1">
          <a:blip r:embed="rId3"/>
          <a:srcRect l="2989"/>
          <a:stretch/>
        </p:blipFill>
        <p:spPr>
          <a:xfrm>
            <a:off x="429274" y="6860508"/>
            <a:ext cx="6571242" cy="1077437"/>
          </a:xfrm>
          <a:prstGeom prst="rect">
            <a:avLst/>
          </a:prstGeom>
        </p:spPr>
      </p:pic>
      <p:pic>
        <p:nvPicPr>
          <p:cNvPr id="46" name="Picture 45">
            <a:extLst>
              <a:ext uri="{FF2B5EF4-FFF2-40B4-BE49-F238E27FC236}">
                <a16:creationId xmlns:a16="http://schemas.microsoft.com/office/drawing/2014/main" id="{71164735-3995-4CC9-E74C-2354BC32CB06}"/>
              </a:ext>
            </a:extLst>
          </p:cNvPr>
          <p:cNvPicPr>
            <a:picLocks noChangeAspect="1"/>
          </p:cNvPicPr>
          <p:nvPr/>
        </p:nvPicPr>
        <p:blipFill>
          <a:blip r:embed="rId3"/>
          <a:stretch>
            <a:fillRect/>
          </a:stretch>
        </p:blipFill>
        <p:spPr>
          <a:xfrm>
            <a:off x="299252" y="9263240"/>
            <a:ext cx="6961170" cy="1107253"/>
          </a:xfrm>
          <a:prstGeom prst="rect">
            <a:avLst/>
          </a:prstGeom>
        </p:spPr>
      </p:pic>
      <p:sp>
        <p:nvSpPr>
          <p:cNvPr id="47" name="TextBox 46">
            <a:extLst>
              <a:ext uri="{FF2B5EF4-FFF2-40B4-BE49-F238E27FC236}">
                <a16:creationId xmlns:a16="http://schemas.microsoft.com/office/drawing/2014/main" id="{A150DB48-A847-D7F8-9D5C-A1A437B132FE}"/>
              </a:ext>
            </a:extLst>
          </p:cNvPr>
          <p:cNvSpPr txBox="1"/>
          <p:nvPr/>
        </p:nvSpPr>
        <p:spPr>
          <a:xfrm>
            <a:off x="666133" y="9569903"/>
            <a:ext cx="1030505" cy="307777"/>
          </a:xfrm>
          <a:prstGeom prst="rect">
            <a:avLst/>
          </a:prstGeom>
          <a:solidFill>
            <a:schemeClr val="bg1"/>
          </a:solidFill>
        </p:spPr>
        <p:txBody>
          <a:bodyPr wrap="square" rtlCol="0">
            <a:spAutoFit/>
          </a:bodyPr>
          <a:lstStyle/>
          <a:p>
            <a:r>
              <a:rPr lang="en-US" sz="1400" b="1" dirty="0" err="1">
                <a:latin typeface="Garamond" panose="02020404030301010803" pitchFamily="18" charset="0"/>
              </a:rPr>
              <a:t>Imm</a:t>
            </a:r>
            <a:r>
              <a:rPr lang="en-US" sz="1400" b="1" dirty="0">
                <a:latin typeface="Garamond" panose="02020404030301010803" pitchFamily="18" charset="0"/>
              </a:rPr>
              <a:t>[11:5]</a:t>
            </a:r>
            <a:endParaRPr lang="en-IN" sz="1400" b="1" dirty="0">
              <a:latin typeface="Garamond" panose="02020404030301010803" pitchFamily="18" charset="0"/>
            </a:endParaRPr>
          </a:p>
        </p:txBody>
      </p:sp>
      <p:sp>
        <p:nvSpPr>
          <p:cNvPr id="48" name="TextBox 47">
            <a:extLst>
              <a:ext uri="{FF2B5EF4-FFF2-40B4-BE49-F238E27FC236}">
                <a16:creationId xmlns:a16="http://schemas.microsoft.com/office/drawing/2014/main" id="{AA04E57C-6F46-A475-2884-52114743707F}"/>
              </a:ext>
            </a:extLst>
          </p:cNvPr>
          <p:cNvSpPr txBox="1"/>
          <p:nvPr/>
        </p:nvSpPr>
        <p:spPr>
          <a:xfrm>
            <a:off x="2045010" y="9558672"/>
            <a:ext cx="436364" cy="307777"/>
          </a:xfrm>
          <a:prstGeom prst="rect">
            <a:avLst/>
          </a:prstGeom>
          <a:solidFill>
            <a:schemeClr val="bg1"/>
          </a:solidFill>
        </p:spPr>
        <p:txBody>
          <a:bodyPr wrap="square" rtlCol="0">
            <a:spAutoFit/>
          </a:bodyPr>
          <a:lstStyle/>
          <a:p>
            <a:r>
              <a:rPr lang="en-US" sz="1400" b="1" dirty="0">
                <a:latin typeface="Garamond" panose="02020404030301010803" pitchFamily="18" charset="0"/>
              </a:rPr>
              <a:t>rs2</a:t>
            </a:r>
            <a:endParaRPr lang="en-IN" sz="1400" b="1" dirty="0">
              <a:latin typeface="Garamond" panose="02020404030301010803" pitchFamily="18" charset="0"/>
            </a:endParaRPr>
          </a:p>
        </p:txBody>
      </p:sp>
      <p:sp>
        <p:nvSpPr>
          <p:cNvPr id="49" name="TextBox 48">
            <a:extLst>
              <a:ext uri="{FF2B5EF4-FFF2-40B4-BE49-F238E27FC236}">
                <a16:creationId xmlns:a16="http://schemas.microsoft.com/office/drawing/2014/main" id="{67F15A88-8079-775B-4044-43A6BCC14A2F}"/>
              </a:ext>
            </a:extLst>
          </p:cNvPr>
          <p:cNvSpPr txBox="1"/>
          <p:nvPr/>
        </p:nvSpPr>
        <p:spPr>
          <a:xfrm>
            <a:off x="3018716" y="9580444"/>
            <a:ext cx="436364" cy="307777"/>
          </a:xfrm>
          <a:prstGeom prst="rect">
            <a:avLst/>
          </a:prstGeom>
          <a:solidFill>
            <a:schemeClr val="bg1"/>
          </a:solidFill>
        </p:spPr>
        <p:txBody>
          <a:bodyPr wrap="square" rtlCol="0">
            <a:spAutoFit/>
          </a:bodyPr>
          <a:lstStyle/>
          <a:p>
            <a:r>
              <a:rPr lang="en-US" sz="1400" b="1" dirty="0">
                <a:latin typeface="Garamond" panose="02020404030301010803" pitchFamily="18" charset="0"/>
              </a:rPr>
              <a:t>rs1</a:t>
            </a:r>
            <a:endParaRPr lang="en-IN" sz="1400" b="1" dirty="0">
              <a:latin typeface="Garamond" panose="02020404030301010803" pitchFamily="18" charset="0"/>
            </a:endParaRPr>
          </a:p>
        </p:txBody>
      </p:sp>
      <p:sp>
        <p:nvSpPr>
          <p:cNvPr id="50" name="TextBox 49">
            <a:extLst>
              <a:ext uri="{FF2B5EF4-FFF2-40B4-BE49-F238E27FC236}">
                <a16:creationId xmlns:a16="http://schemas.microsoft.com/office/drawing/2014/main" id="{66BCCCAD-48EE-00DF-0758-402F9E69B5A0}"/>
              </a:ext>
            </a:extLst>
          </p:cNvPr>
          <p:cNvSpPr txBox="1"/>
          <p:nvPr/>
        </p:nvSpPr>
        <p:spPr>
          <a:xfrm>
            <a:off x="4692747" y="9574502"/>
            <a:ext cx="945473" cy="307777"/>
          </a:xfrm>
          <a:prstGeom prst="rect">
            <a:avLst/>
          </a:prstGeom>
          <a:solidFill>
            <a:schemeClr val="bg1"/>
          </a:solidFill>
        </p:spPr>
        <p:txBody>
          <a:bodyPr wrap="square" rtlCol="0">
            <a:spAutoFit/>
          </a:bodyPr>
          <a:lstStyle/>
          <a:p>
            <a:r>
              <a:rPr lang="en-US" sz="1400" b="1" dirty="0" err="1">
                <a:latin typeface="Garamond" panose="02020404030301010803" pitchFamily="18" charset="0"/>
              </a:rPr>
              <a:t>Imm</a:t>
            </a:r>
            <a:r>
              <a:rPr lang="en-US" sz="1400" b="1" dirty="0">
                <a:latin typeface="Garamond" panose="02020404030301010803" pitchFamily="18" charset="0"/>
              </a:rPr>
              <a:t>[4:0]</a:t>
            </a:r>
            <a:endParaRPr lang="en-IN" sz="1400" b="1" dirty="0">
              <a:latin typeface="Garamond" panose="02020404030301010803" pitchFamily="18" charset="0"/>
            </a:endParaRPr>
          </a:p>
        </p:txBody>
      </p:sp>
      <p:sp>
        <p:nvSpPr>
          <p:cNvPr id="51" name="TextBox 50">
            <a:extLst>
              <a:ext uri="{FF2B5EF4-FFF2-40B4-BE49-F238E27FC236}">
                <a16:creationId xmlns:a16="http://schemas.microsoft.com/office/drawing/2014/main" id="{F9382B3F-CEE0-EDAE-8AAC-42E6C724ED71}"/>
              </a:ext>
            </a:extLst>
          </p:cNvPr>
          <p:cNvSpPr txBox="1"/>
          <p:nvPr/>
        </p:nvSpPr>
        <p:spPr>
          <a:xfrm>
            <a:off x="3858388" y="9565261"/>
            <a:ext cx="715091" cy="307777"/>
          </a:xfrm>
          <a:prstGeom prst="rect">
            <a:avLst/>
          </a:prstGeom>
          <a:solidFill>
            <a:schemeClr val="bg1"/>
          </a:solidFill>
        </p:spPr>
        <p:txBody>
          <a:bodyPr wrap="square" rtlCol="0">
            <a:spAutoFit/>
          </a:bodyPr>
          <a:lstStyle/>
          <a:p>
            <a:r>
              <a:rPr lang="en-US" sz="1400" b="1" dirty="0">
                <a:latin typeface="Garamond" panose="02020404030301010803" pitchFamily="18" charset="0"/>
              </a:rPr>
              <a:t>funct3</a:t>
            </a:r>
            <a:endParaRPr lang="en-IN" sz="1400" b="1" dirty="0">
              <a:latin typeface="Garamond" panose="02020404030301010803" pitchFamily="18" charset="0"/>
            </a:endParaRPr>
          </a:p>
        </p:txBody>
      </p:sp>
      <p:sp>
        <p:nvSpPr>
          <p:cNvPr id="52" name="TextBox 51">
            <a:extLst>
              <a:ext uri="{FF2B5EF4-FFF2-40B4-BE49-F238E27FC236}">
                <a16:creationId xmlns:a16="http://schemas.microsoft.com/office/drawing/2014/main" id="{B98116BA-C62D-6CC0-A566-9F81E7251917}"/>
              </a:ext>
            </a:extLst>
          </p:cNvPr>
          <p:cNvSpPr txBox="1"/>
          <p:nvPr/>
        </p:nvSpPr>
        <p:spPr>
          <a:xfrm>
            <a:off x="5843585" y="9558672"/>
            <a:ext cx="811231" cy="307777"/>
          </a:xfrm>
          <a:prstGeom prst="rect">
            <a:avLst/>
          </a:prstGeom>
          <a:solidFill>
            <a:schemeClr val="bg1"/>
          </a:solidFill>
        </p:spPr>
        <p:txBody>
          <a:bodyPr wrap="square" rtlCol="0">
            <a:spAutoFit/>
          </a:bodyPr>
          <a:lstStyle/>
          <a:p>
            <a:r>
              <a:rPr lang="en-US" sz="1400" b="1" dirty="0">
                <a:latin typeface="Garamond" panose="02020404030301010803" pitchFamily="18" charset="0"/>
              </a:rPr>
              <a:t>opcode</a:t>
            </a:r>
            <a:endParaRPr lang="en-IN" sz="1400" b="1" dirty="0">
              <a:latin typeface="Garamond" panose="02020404030301010803" pitchFamily="18" charset="0"/>
            </a:endParaRPr>
          </a:p>
        </p:txBody>
      </p:sp>
      <p:sp>
        <p:nvSpPr>
          <p:cNvPr id="53" name="TextBox 52">
            <a:extLst>
              <a:ext uri="{FF2B5EF4-FFF2-40B4-BE49-F238E27FC236}">
                <a16:creationId xmlns:a16="http://schemas.microsoft.com/office/drawing/2014/main" id="{7EC91867-4C0F-C1AE-AEFD-EB598873FEBD}"/>
              </a:ext>
            </a:extLst>
          </p:cNvPr>
          <p:cNvSpPr txBox="1"/>
          <p:nvPr/>
        </p:nvSpPr>
        <p:spPr>
          <a:xfrm>
            <a:off x="1052493" y="8356409"/>
            <a:ext cx="1291981" cy="307777"/>
          </a:xfrm>
          <a:prstGeom prst="rect">
            <a:avLst/>
          </a:prstGeom>
          <a:solidFill>
            <a:schemeClr val="bg1"/>
          </a:solidFill>
        </p:spPr>
        <p:txBody>
          <a:bodyPr wrap="square" rtlCol="0">
            <a:spAutoFit/>
          </a:bodyPr>
          <a:lstStyle/>
          <a:p>
            <a:r>
              <a:rPr lang="en-US" sz="1400" b="1" dirty="0">
                <a:latin typeface="Garamond" panose="02020404030301010803" pitchFamily="18" charset="0"/>
              </a:rPr>
              <a:t>Immediate</a:t>
            </a:r>
            <a:endParaRPr lang="en-IN" sz="1400" b="1" dirty="0">
              <a:latin typeface="Garamond" panose="02020404030301010803" pitchFamily="18" charset="0"/>
            </a:endParaRPr>
          </a:p>
        </p:txBody>
      </p:sp>
      <p:sp>
        <p:nvSpPr>
          <p:cNvPr id="55" name="TextBox 54">
            <a:extLst>
              <a:ext uri="{FF2B5EF4-FFF2-40B4-BE49-F238E27FC236}">
                <a16:creationId xmlns:a16="http://schemas.microsoft.com/office/drawing/2014/main" id="{17DE3FC5-602B-6916-C6E1-5872CE472A99}"/>
              </a:ext>
            </a:extLst>
          </p:cNvPr>
          <p:cNvSpPr txBox="1"/>
          <p:nvPr/>
        </p:nvSpPr>
        <p:spPr>
          <a:xfrm>
            <a:off x="3054890" y="8347461"/>
            <a:ext cx="436364" cy="307777"/>
          </a:xfrm>
          <a:prstGeom prst="rect">
            <a:avLst/>
          </a:prstGeom>
          <a:solidFill>
            <a:schemeClr val="bg1"/>
          </a:solidFill>
        </p:spPr>
        <p:txBody>
          <a:bodyPr wrap="square" rtlCol="0">
            <a:spAutoFit/>
          </a:bodyPr>
          <a:lstStyle/>
          <a:p>
            <a:r>
              <a:rPr lang="en-US" sz="1400" b="1" dirty="0">
                <a:latin typeface="Garamond" panose="02020404030301010803" pitchFamily="18" charset="0"/>
              </a:rPr>
              <a:t>rs1</a:t>
            </a:r>
            <a:endParaRPr lang="en-IN" sz="1400" b="1" dirty="0">
              <a:latin typeface="Garamond" panose="02020404030301010803" pitchFamily="18" charset="0"/>
            </a:endParaRPr>
          </a:p>
        </p:txBody>
      </p:sp>
      <p:sp>
        <p:nvSpPr>
          <p:cNvPr id="56" name="TextBox 55">
            <a:extLst>
              <a:ext uri="{FF2B5EF4-FFF2-40B4-BE49-F238E27FC236}">
                <a16:creationId xmlns:a16="http://schemas.microsoft.com/office/drawing/2014/main" id="{CA53BC21-6F14-4346-B5D8-981D263D9EFF}"/>
              </a:ext>
            </a:extLst>
          </p:cNvPr>
          <p:cNvSpPr txBox="1"/>
          <p:nvPr/>
        </p:nvSpPr>
        <p:spPr>
          <a:xfrm>
            <a:off x="4748454" y="8356409"/>
            <a:ext cx="503903" cy="307777"/>
          </a:xfrm>
          <a:prstGeom prst="rect">
            <a:avLst/>
          </a:prstGeom>
          <a:solidFill>
            <a:schemeClr val="bg1"/>
          </a:solidFill>
        </p:spPr>
        <p:txBody>
          <a:bodyPr wrap="square" rtlCol="0">
            <a:spAutoFit/>
          </a:bodyPr>
          <a:lstStyle/>
          <a:p>
            <a:r>
              <a:rPr lang="en-US" sz="1400" b="1" dirty="0" err="1">
                <a:latin typeface="Garamond" panose="02020404030301010803" pitchFamily="18" charset="0"/>
              </a:rPr>
              <a:t>rd</a:t>
            </a:r>
            <a:endParaRPr lang="en-IN" sz="1400" b="1" dirty="0">
              <a:latin typeface="Garamond" panose="02020404030301010803" pitchFamily="18" charset="0"/>
            </a:endParaRPr>
          </a:p>
        </p:txBody>
      </p:sp>
      <p:sp>
        <p:nvSpPr>
          <p:cNvPr id="57" name="TextBox 56">
            <a:extLst>
              <a:ext uri="{FF2B5EF4-FFF2-40B4-BE49-F238E27FC236}">
                <a16:creationId xmlns:a16="http://schemas.microsoft.com/office/drawing/2014/main" id="{5E26B15C-D1D7-004E-F66C-9A9092BBE1CE}"/>
              </a:ext>
            </a:extLst>
          </p:cNvPr>
          <p:cNvSpPr txBox="1"/>
          <p:nvPr/>
        </p:nvSpPr>
        <p:spPr>
          <a:xfrm>
            <a:off x="3733055" y="8356409"/>
            <a:ext cx="715091" cy="307777"/>
          </a:xfrm>
          <a:prstGeom prst="rect">
            <a:avLst/>
          </a:prstGeom>
          <a:solidFill>
            <a:schemeClr val="bg1"/>
          </a:solidFill>
        </p:spPr>
        <p:txBody>
          <a:bodyPr wrap="square" rtlCol="0">
            <a:spAutoFit/>
          </a:bodyPr>
          <a:lstStyle/>
          <a:p>
            <a:r>
              <a:rPr lang="en-US" sz="1400" b="1" dirty="0">
                <a:latin typeface="Garamond" panose="02020404030301010803" pitchFamily="18" charset="0"/>
              </a:rPr>
              <a:t>funct3</a:t>
            </a:r>
            <a:endParaRPr lang="en-IN" sz="1400" b="1" dirty="0">
              <a:latin typeface="Garamond" panose="02020404030301010803" pitchFamily="18" charset="0"/>
            </a:endParaRPr>
          </a:p>
        </p:txBody>
      </p:sp>
      <p:sp>
        <p:nvSpPr>
          <p:cNvPr id="59" name="TextBox 58">
            <a:extLst>
              <a:ext uri="{FF2B5EF4-FFF2-40B4-BE49-F238E27FC236}">
                <a16:creationId xmlns:a16="http://schemas.microsoft.com/office/drawing/2014/main" id="{D8106B3F-A560-273C-30E2-D333B1F5B74C}"/>
              </a:ext>
            </a:extLst>
          </p:cNvPr>
          <p:cNvSpPr txBox="1"/>
          <p:nvPr/>
        </p:nvSpPr>
        <p:spPr>
          <a:xfrm>
            <a:off x="5638220" y="8347461"/>
            <a:ext cx="811231" cy="307777"/>
          </a:xfrm>
          <a:prstGeom prst="rect">
            <a:avLst/>
          </a:prstGeom>
          <a:solidFill>
            <a:schemeClr val="bg1"/>
          </a:solidFill>
        </p:spPr>
        <p:txBody>
          <a:bodyPr wrap="square" rtlCol="0">
            <a:spAutoFit/>
          </a:bodyPr>
          <a:lstStyle/>
          <a:p>
            <a:r>
              <a:rPr lang="en-US" sz="1400" b="1" dirty="0">
                <a:latin typeface="Garamond" panose="02020404030301010803" pitchFamily="18" charset="0"/>
              </a:rPr>
              <a:t>opcode</a:t>
            </a:r>
            <a:endParaRPr lang="en-IN" sz="1400" b="1" dirty="0">
              <a:latin typeface="Garamond" panose="02020404030301010803" pitchFamily="18" charset="0"/>
            </a:endParaRPr>
          </a:p>
        </p:txBody>
      </p:sp>
      <p:sp>
        <p:nvSpPr>
          <p:cNvPr id="60" name="TextBox 59">
            <a:extLst>
              <a:ext uri="{FF2B5EF4-FFF2-40B4-BE49-F238E27FC236}">
                <a16:creationId xmlns:a16="http://schemas.microsoft.com/office/drawing/2014/main" id="{91975007-CE06-297F-20AF-242D123CC7C7}"/>
              </a:ext>
            </a:extLst>
          </p:cNvPr>
          <p:cNvSpPr txBox="1"/>
          <p:nvPr/>
        </p:nvSpPr>
        <p:spPr>
          <a:xfrm>
            <a:off x="1908110" y="7145946"/>
            <a:ext cx="436364" cy="307777"/>
          </a:xfrm>
          <a:prstGeom prst="rect">
            <a:avLst/>
          </a:prstGeom>
          <a:solidFill>
            <a:schemeClr val="bg1"/>
          </a:solidFill>
        </p:spPr>
        <p:txBody>
          <a:bodyPr wrap="square" rtlCol="0">
            <a:spAutoFit/>
          </a:bodyPr>
          <a:lstStyle/>
          <a:p>
            <a:r>
              <a:rPr lang="en-US" sz="1400" b="1" dirty="0">
                <a:latin typeface="Garamond" panose="02020404030301010803" pitchFamily="18" charset="0"/>
              </a:rPr>
              <a:t>rs2</a:t>
            </a:r>
            <a:endParaRPr lang="en-IN" sz="1400" b="1" dirty="0">
              <a:latin typeface="Garamond" panose="02020404030301010803" pitchFamily="18" charset="0"/>
            </a:endParaRPr>
          </a:p>
        </p:txBody>
      </p:sp>
      <p:sp>
        <p:nvSpPr>
          <p:cNvPr id="61" name="TextBox 60">
            <a:extLst>
              <a:ext uri="{FF2B5EF4-FFF2-40B4-BE49-F238E27FC236}">
                <a16:creationId xmlns:a16="http://schemas.microsoft.com/office/drawing/2014/main" id="{BFB5AB35-57BC-4604-BF97-44CAA382223F}"/>
              </a:ext>
            </a:extLst>
          </p:cNvPr>
          <p:cNvSpPr txBox="1"/>
          <p:nvPr/>
        </p:nvSpPr>
        <p:spPr>
          <a:xfrm>
            <a:off x="2881816" y="7167718"/>
            <a:ext cx="436364" cy="307777"/>
          </a:xfrm>
          <a:prstGeom prst="rect">
            <a:avLst/>
          </a:prstGeom>
          <a:solidFill>
            <a:schemeClr val="bg1"/>
          </a:solidFill>
        </p:spPr>
        <p:txBody>
          <a:bodyPr wrap="square" rtlCol="0">
            <a:spAutoFit/>
          </a:bodyPr>
          <a:lstStyle/>
          <a:p>
            <a:r>
              <a:rPr lang="en-US" sz="1400" b="1" dirty="0">
                <a:latin typeface="Garamond" panose="02020404030301010803" pitchFamily="18" charset="0"/>
              </a:rPr>
              <a:t>rs1</a:t>
            </a:r>
            <a:endParaRPr lang="en-IN" sz="1400" b="1" dirty="0">
              <a:latin typeface="Garamond" panose="02020404030301010803" pitchFamily="18" charset="0"/>
            </a:endParaRPr>
          </a:p>
        </p:txBody>
      </p:sp>
      <p:sp>
        <p:nvSpPr>
          <p:cNvPr id="62" name="TextBox 61">
            <a:extLst>
              <a:ext uri="{FF2B5EF4-FFF2-40B4-BE49-F238E27FC236}">
                <a16:creationId xmlns:a16="http://schemas.microsoft.com/office/drawing/2014/main" id="{7BB091C2-3B8B-FFED-6704-987B783E6DA3}"/>
              </a:ext>
            </a:extLst>
          </p:cNvPr>
          <p:cNvSpPr txBox="1"/>
          <p:nvPr/>
        </p:nvSpPr>
        <p:spPr>
          <a:xfrm>
            <a:off x="3721488" y="7152535"/>
            <a:ext cx="715091" cy="307777"/>
          </a:xfrm>
          <a:prstGeom prst="rect">
            <a:avLst/>
          </a:prstGeom>
          <a:solidFill>
            <a:schemeClr val="bg1"/>
          </a:solidFill>
        </p:spPr>
        <p:txBody>
          <a:bodyPr wrap="square" rtlCol="0">
            <a:spAutoFit/>
          </a:bodyPr>
          <a:lstStyle/>
          <a:p>
            <a:r>
              <a:rPr lang="en-US" sz="1400" b="1" dirty="0">
                <a:latin typeface="Garamond" panose="02020404030301010803" pitchFamily="18" charset="0"/>
              </a:rPr>
              <a:t>funct3</a:t>
            </a:r>
            <a:endParaRPr lang="en-IN" sz="1400" b="1" dirty="0">
              <a:latin typeface="Garamond" panose="02020404030301010803" pitchFamily="18" charset="0"/>
            </a:endParaRPr>
          </a:p>
        </p:txBody>
      </p:sp>
      <p:sp>
        <p:nvSpPr>
          <p:cNvPr id="63" name="TextBox 62">
            <a:extLst>
              <a:ext uri="{FF2B5EF4-FFF2-40B4-BE49-F238E27FC236}">
                <a16:creationId xmlns:a16="http://schemas.microsoft.com/office/drawing/2014/main" id="{8CB3A750-94FA-D236-D9A4-CC8501B6469A}"/>
              </a:ext>
            </a:extLst>
          </p:cNvPr>
          <p:cNvSpPr txBox="1"/>
          <p:nvPr/>
        </p:nvSpPr>
        <p:spPr>
          <a:xfrm>
            <a:off x="5582707" y="7145946"/>
            <a:ext cx="935209" cy="307777"/>
          </a:xfrm>
          <a:prstGeom prst="rect">
            <a:avLst/>
          </a:prstGeom>
          <a:solidFill>
            <a:schemeClr val="bg1"/>
          </a:solidFill>
        </p:spPr>
        <p:txBody>
          <a:bodyPr wrap="square" rtlCol="0">
            <a:spAutoFit/>
          </a:bodyPr>
          <a:lstStyle/>
          <a:p>
            <a:r>
              <a:rPr lang="en-US" sz="1400" b="1" dirty="0">
                <a:latin typeface="Garamond" panose="02020404030301010803" pitchFamily="18" charset="0"/>
              </a:rPr>
              <a:t>opcode</a:t>
            </a:r>
            <a:endParaRPr lang="en-IN" sz="1400" b="1" dirty="0">
              <a:latin typeface="Garamond" panose="02020404030301010803" pitchFamily="18" charset="0"/>
            </a:endParaRPr>
          </a:p>
        </p:txBody>
      </p:sp>
      <p:sp>
        <p:nvSpPr>
          <p:cNvPr id="65" name="TextBox 64">
            <a:extLst>
              <a:ext uri="{FF2B5EF4-FFF2-40B4-BE49-F238E27FC236}">
                <a16:creationId xmlns:a16="http://schemas.microsoft.com/office/drawing/2014/main" id="{653E04EF-E14A-CE28-4AB8-BBA1C5DD4229}"/>
              </a:ext>
            </a:extLst>
          </p:cNvPr>
          <p:cNvSpPr txBox="1"/>
          <p:nvPr/>
        </p:nvSpPr>
        <p:spPr>
          <a:xfrm>
            <a:off x="4748455" y="7159878"/>
            <a:ext cx="503903" cy="307777"/>
          </a:xfrm>
          <a:prstGeom prst="rect">
            <a:avLst/>
          </a:prstGeom>
          <a:solidFill>
            <a:schemeClr val="bg1"/>
          </a:solidFill>
        </p:spPr>
        <p:txBody>
          <a:bodyPr wrap="square" rtlCol="0">
            <a:spAutoFit/>
          </a:bodyPr>
          <a:lstStyle/>
          <a:p>
            <a:r>
              <a:rPr lang="en-US" sz="1400" b="1" dirty="0" err="1">
                <a:latin typeface="Garamond" panose="02020404030301010803" pitchFamily="18" charset="0"/>
              </a:rPr>
              <a:t>rd</a:t>
            </a:r>
            <a:endParaRPr lang="en-IN" sz="1400" b="1" dirty="0">
              <a:latin typeface="Garamond" panose="02020404030301010803" pitchFamily="18" charset="0"/>
            </a:endParaRPr>
          </a:p>
        </p:txBody>
      </p:sp>
      <p:sp>
        <p:nvSpPr>
          <p:cNvPr id="66" name="TextBox 65">
            <a:extLst>
              <a:ext uri="{FF2B5EF4-FFF2-40B4-BE49-F238E27FC236}">
                <a16:creationId xmlns:a16="http://schemas.microsoft.com/office/drawing/2014/main" id="{BD1D7F88-C1B8-E57D-F752-5045D1F13AF3}"/>
              </a:ext>
            </a:extLst>
          </p:cNvPr>
          <p:cNvSpPr txBox="1"/>
          <p:nvPr/>
        </p:nvSpPr>
        <p:spPr>
          <a:xfrm>
            <a:off x="620921" y="7136820"/>
            <a:ext cx="1030505" cy="307777"/>
          </a:xfrm>
          <a:prstGeom prst="rect">
            <a:avLst/>
          </a:prstGeom>
          <a:solidFill>
            <a:schemeClr val="bg1"/>
          </a:solidFill>
        </p:spPr>
        <p:txBody>
          <a:bodyPr wrap="square" rtlCol="0">
            <a:spAutoFit/>
          </a:bodyPr>
          <a:lstStyle/>
          <a:p>
            <a:r>
              <a:rPr lang="en-US" sz="1400" b="1" dirty="0">
                <a:latin typeface="Garamond" panose="02020404030301010803" pitchFamily="18" charset="0"/>
              </a:rPr>
              <a:t>funct7</a:t>
            </a:r>
            <a:endParaRPr lang="en-IN" sz="1400" b="1" dirty="0">
              <a:latin typeface="Garamond" panose="02020404030301010803" pitchFamily="18" charset="0"/>
            </a:endParaRPr>
          </a:p>
        </p:txBody>
      </p:sp>
      <p:sp>
        <p:nvSpPr>
          <p:cNvPr id="67" name="TextBox 66">
            <a:extLst>
              <a:ext uri="{FF2B5EF4-FFF2-40B4-BE49-F238E27FC236}">
                <a16:creationId xmlns:a16="http://schemas.microsoft.com/office/drawing/2014/main" id="{512A0B34-876B-4BDD-53F2-E5FD2C86E045}"/>
              </a:ext>
            </a:extLst>
          </p:cNvPr>
          <p:cNvSpPr txBox="1"/>
          <p:nvPr/>
        </p:nvSpPr>
        <p:spPr>
          <a:xfrm>
            <a:off x="499247" y="7848401"/>
            <a:ext cx="1005981" cy="369332"/>
          </a:xfrm>
          <a:prstGeom prst="rect">
            <a:avLst/>
          </a:prstGeom>
          <a:noFill/>
        </p:spPr>
        <p:txBody>
          <a:bodyPr wrap="none" rtlCol="0">
            <a:spAutoFit/>
          </a:bodyPr>
          <a:lstStyle/>
          <a:p>
            <a:r>
              <a:rPr lang="en-US" u="sng" dirty="0">
                <a:latin typeface="Garamond" panose="02020404030301010803" pitchFamily="18" charset="0"/>
                <a:cs typeface="Times New Roman" panose="02020603050405020304" pitchFamily="18" charset="0"/>
              </a:rPr>
              <a:t>I-format:</a:t>
            </a:r>
            <a:endParaRPr lang="en-IN" u="sng" dirty="0">
              <a:latin typeface="Garamond" panose="02020404030301010803"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0E44549F-C851-CE31-6168-AFFF261BD4B5}"/>
              </a:ext>
            </a:extLst>
          </p:cNvPr>
          <p:cNvSpPr txBox="1"/>
          <p:nvPr/>
        </p:nvSpPr>
        <p:spPr>
          <a:xfrm>
            <a:off x="518244" y="9105458"/>
            <a:ext cx="1034835" cy="369332"/>
          </a:xfrm>
          <a:prstGeom prst="rect">
            <a:avLst/>
          </a:prstGeom>
          <a:noFill/>
        </p:spPr>
        <p:txBody>
          <a:bodyPr wrap="none" rtlCol="0">
            <a:spAutoFit/>
          </a:bodyPr>
          <a:lstStyle/>
          <a:p>
            <a:r>
              <a:rPr lang="en-US" u="sng" dirty="0">
                <a:latin typeface="Garamond" panose="02020404030301010803" pitchFamily="18" charset="0"/>
                <a:cs typeface="Times New Roman" panose="02020603050405020304" pitchFamily="18" charset="0"/>
              </a:rPr>
              <a:t>S-format:</a:t>
            </a:r>
            <a:endParaRPr lang="en-IN" u="sng" dirty="0">
              <a:latin typeface="Garamond" panose="02020404030301010803"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052EFEE7-DC49-BEBB-2D2A-7ECE8B4A0A7B}"/>
              </a:ext>
            </a:extLst>
          </p:cNvPr>
          <p:cNvSpPr txBox="1"/>
          <p:nvPr/>
        </p:nvSpPr>
        <p:spPr>
          <a:xfrm>
            <a:off x="6702900"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7</a:t>
            </a:r>
            <a:endParaRPr lang="en-IN" sz="900" b="1" dirty="0">
              <a:latin typeface="Garamond" panose="02020404030301010803" pitchFamily="18" charset="0"/>
            </a:endParaRPr>
          </a:p>
        </p:txBody>
      </p:sp>
    </p:spTree>
    <p:extLst>
      <p:ext uri="{BB962C8B-B14F-4D97-AF65-F5344CB8AC3E}">
        <p14:creationId xmlns:p14="http://schemas.microsoft.com/office/powerpoint/2010/main" val="106012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BCBA7-F6B6-C512-D6D3-A1D248AE9984}"/>
              </a:ext>
            </a:extLst>
          </p:cNvPr>
          <p:cNvSpPr/>
          <p:nvPr/>
        </p:nvSpPr>
        <p:spPr>
          <a:xfrm>
            <a:off x="192224" y="230832"/>
            <a:ext cx="7175227" cy="10263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1BAD2868-1F26-CA3A-2D29-FE63F14FE6E2}"/>
              </a:ext>
            </a:extLst>
          </p:cNvPr>
          <p:cNvSpPr/>
          <p:nvPr/>
        </p:nvSpPr>
        <p:spPr>
          <a:xfrm>
            <a:off x="3252638" y="742164"/>
            <a:ext cx="757178" cy="133998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sz="1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0A4B009-07F7-1980-282E-90630FDBAE57}"/>
              </a:ext>
            </a:extLst>
          </p:cNvPr>
          <p:cNvSpPr/>
          <p:nvPr/>
        </p:nvSpPr>
        <p:spPr>
          <a:xfrm>
            <a:off x="4157247" y="917141"/>
            <a:ext cx="355600" cy="302616"/>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64</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686DBE1-0638-53C7-94F5-1697BA509647}"/>
              </a:ext>
            </a:extLst>
          </p:cNvPr>
          <p:cNvSpPr/>
          <p:nvPr/>
        </p:nvSpPr>
        <p:spPr>
          <a:xfrm>
            <a:off x="4164953" y="1370104"/>
            <a:ext cx="355600" cy="302616"/>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64</a:t>
            </a:r>
            <a:endParaRPr lang="en-IN" sz="1000" b="1" dirty="0">
              <a:solidFill>
                <a:schemeClr val="tx1"/>
              </a:solidFill>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F61F176C-F1B7-B30F-48AB-982E13A32EC3}"/>
              </a:ext>
            </a:extLst>
          </p:cNvPr>
          <p:cNvCxnSpPr>
            <a:cxnSpLocks/>
          </p:cNvCxnSpPr>
          <p:nvPr/>
        </p:nvCxnSpPr>
        <p:spPr>
          <a:xfrm>
            <a:off x="2745136" y="1067050"/>
            <a:ext cx="501931" cy="1399"/>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C6918378-36EB-AADC-4759-7CB7493E2A27}"/>
              </a:ext>
            </a:extLst>
          </p:cNvPr>
          <p:cNvSpPr txBox="1"/>
          <p:nvPr/>
        </p:nvSpPr>
        <p:spPr>
          <a:xfrm>
            <a:off x="3188257" y="889826"/>
            <a:ext cx="464050"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rs1</a:t>
            </a:r>
            <a:endParaRPr lang="en-IN" sz="1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2DF688F-C4D8-2176-6062-1FD8BDA0C15B}"/>
              </a:ext>
            </a:extLst>
          </p:cNvPr>
          <p:cNvSpPr txBox="1"/>
          <p:nvPr/>
        </p:nvSpPr>
        <p:spPr>
          <a:xfrm>
            <a:off x="3181819" y="1116483"/>
            <a:ext cx="464050"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rs2</a:t>
            </a:r>
            <a:endParaRPr lang="en-IN" sz="12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4B583D8-05D8-6034-A54E-87A35F384D4B}"/>
              </a:ext>
            </a:extLst>
          </p:cNvPr>
          <p:cNvSpPr txBox="1"/>
          <p:nvPr/>
        </p:nvSpPr>
        <p:spPr>
          <a:xfrm>
            <a:off x="3202744" y="1876883"/>
            <a:ext cx="1113342" cy="246221"/>
          </a:xfrm>
          <a:prstGeom prst="rect">
            <a:avLst/>
          </a:prstGeom>
          <a:noFill/>
        </p:spPr>
        <p:txBody>
          <a:bodyPr wrap="square" rtlCol="0">
            <a:spAutoFit/>
          </a:bodyPr>
          <a:lstStyle/>
          <a:p>
            <a:r>
              <a:rPr lang="en-US" sz="1000" b="1" dirty="0" err="1">
                <a:latin typeface="Times New Roman" panose="02020603050405020304" pitchFamily="18" charset="0"/>
                <a:cs typeface="Times New Roman" panose="02020603050405020304" pitchFamily="18" charset="0"/>
              </a:rPr>
              <a:t>Write_data</a:t>
            </a:r>
            <a:endParaRPr lang="en-US" sz="1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A5B3BAD-F469-74F2-AE8A-16FAFB07AE0F}"/>
              </a:ext>
            </a:extLst>
          </p:cNvPr>
          <p:cNvSpPr txBox="1"/>
          <p:nvPr/>
        </p:nvSpPr>
        <p:spPr>
          <a:xfrm>
            <a:off x="3436175" y="1090761"/>
            <a:ext cx="671113" cy="553998"/>
          </a:xfrm>
          <a:prstGeom prst="rect">
            <a:avLst/>
          </a:prstGeom>
          <a:noFill/>
        </p:spPr>
        <p:txBody>
          <a:bodyPr wrap="square" rtlCol="0">
            <a:spAutoFit/>
          </a:bodyPr>
          <a:lstStyle/>
          <a:p>
            <a:r>
              <a:rPr lang="en-US" sz="1000" b="1" dirty="0">
                <a:solidFill>
                  <a:schemeClr val="bg1"/>
                </a:solidFill>
                <a:latin typeface="Times New Roman" panose="02020603050405020304" pitchFamily="18" charset="0"/>
                <a:cs typeface="Times New Roman" panose="02020603050405020304" pitchFamily="18" charset="0"/>
              </a:rPr>
              <a:t>64bit Register file</a:t>
            </a:r>
            <a:endParaRPr lang="en-IN" sz="1000" b="1" dirty="0">
              <a:solidFill>
                <a:schemeClr val="bg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85474388-F29C-1390-B44B-B3654EFCBFA8}"/>
              </a:ext>
            </a:extLst>
          </p:cNvPr>
          <p:cNvSpPr/>
          <p:nvPr/>
        </p:nvSpPr>
        <p:spPr>
          <a:xfrm>
            <a:off x="2243862" y="799071"/>
            <a:ext cx="515205" cy="93519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50" b="1" dirty="0">
                <a:latin typeface="Times New Roman" panose="02020603050405020304" pitchFamily="18" charset="0"/>
                <a:cs typeface="Times New Roman" panose="02020603050405020304" pitchFamily="18" charset="0"/>
              </a:rPr>
              <a:t>Decoder unit</a:t>
            </a:r>
            <a:endParaRPr lang="en-IN" sz="105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B98314A-F86A-4916-75D9-D3534192FC80}"/>
              </a:ext>
            </a:extLst>
          </p:cNvPr>
          <p:cNvSpPr txBox="1"/>
          <p:nvPr/>
        </p:nvSpPr>
        <p:spPr>
          <a:xfrm>
            <a:off x="4476436" y="935474"/>
            <a:ext cx="872355" cy="246221"/>
          </a:xfrm>
          <a:prstGeom prst="rect">
            <a:avLst/>
          </a:prstGeom>
          <a:noFill/>
        </p:spPr>
        <p:txBody>
          <a:bodyPr wrap="none" rtlCol="0">
            <a:spAutoFit/>
          </a:bodyPr>
          <a:lstStyle/>
          <a:p>
            <a:r>
              <a:rPr lang="en-US" sz="1000" b="1" dirty="0" err="1">
                <a:latin typeface="Times New Roman" panose="02020603050405020304" pitchFamily="18" charset="0"/>
                <a:cs typeface="Times New Roman" panose="02020603050405020304" pitchFamily="18" charset="0"/>
              </a:rPr>
              <a:t>Read_data</a:t>
            </a:r>
            <a:r>
              <a:rPr lang="en-US" sz="1000" b="1" dirty="0">
                <a:latin typeface="Times New Roman" panose="02020603050405020304" pitchFamily="18" charset="0"/>
                <a:cs typeface="Times New Roman" panose="02020603050405020304" pitchFamily="18" charset="0"/>
              </a:rPr>
              <a:t> 1</a:t>
            </a:r>
            <a:endParaRPr lang="en-IN" sz="1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6CFD4DF-2C69-F22F-0305-912E61773510}"/>
              </a:ext>
            </a:extLst>
          </p:cNvPr>
          <p:cNvSpPr txBox="1"/>
          <p:nvPr/>
        </p:nvSpPr>
        <p:spPr>
          <a:xfrm>
            <a:off x="4462791" y="1352193"/>
            <a:ext cx="872355" cy="246221"/>
          </a:xfrm>
          <a:prstGeom prst="rect">
            <a:avLst/>
          </a:prstGeom>
          <a:noFill/>
        </p:spPr>
        <p:txBody>
          <a:bodyPr wrap="none" rtlCol="0">
            <a:spAutoFit/>
          </a:bodyPr>
          <a:lstStyle/>
          <a:p>
            <a:r>
              <a:rPr lang="en-US" sz="1000" b="1" dirty="0" err="1">
                <a:latin typeface="Times New Roman" panose="02020603050405020304" pitchFamily="18" charset="0"/>
                <a:cs typeface="Times New Roman" panose="02020603050405020304" pitchFamily="18" charset="0"/>
              </a:rPr>
              <a:t>Read_data</a:t>
            </a:r>
            <a:r>
              <a:rPr lang="en-US" sz="1000" b="1" dirty="0">
                <a:latin typeface="Times New Roman" panose="02020603050405020304" pitchFamily="18" charset="0"/>
                <a:cs typeface="Times New Roman" panose="02020603050405020304" pitchFamily="18" charset="0"/>
              </a:rPr>
              <a:t> 2</a:t>
            </a:r>
            <a:endParaRPr lang="en-IN" sz="10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6790FFC-2A03-3863-D8E9-1928CC647338}"/>
              </a:ext>
            </a:extLst>
          </p:cNvPr>
          <p:cNvSpPr txBox="1"/>
          <p:nvPr/>
        </p:nvSpPr>
        <p:spPr>
          <a:xfrm>
            <a:off x="3195431" y="1685754"/>
            <a:ext cx="464050" cy="276999"/>
          </a:xfrm>
          <a:prstGeom prst="rect">
            <a:avLst/>
          </a:prstGeom>
          <a:noFill/>
        </p:spPr>
        <p:txBody>
          <a:bodyPr wrap="square" rtlCol="0">
            <a:spAutoFit/>
          </a:bodyPr>
          <a:lstStyle/>
          <a:p>
            <a:r>
              <a:rPr lang="en-US" sz="1200" b="1" dirty="0" err="1">
                <a:latin typeface="Times New Roman" panose="02020603050405020304" pitchFamily="18" charset="0"/>
                <a:cs typeface="Times New Roman" panose="02020603050405020304" pitchFamily="18" charset="0"/>
              </a:rPr>
              <a:t>rd</a:t>
            </a:r>
            <a:endParaRPr lang="en-IN" sz="1200" b="1"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8446468B-A8FC-9D29-6683-113AF839EAE0}"/>
              </a:ext>
            </a:extLst>
          </p:cNvPr>
          <p:cNvCxnSpPr>
            <a:cxnSpLocks/>
          </p:cNvCxnSpPr>
          <p:nvPr/>
        </p:nvCxnSpPr>
        <p:spPr>
          <a:xfrm>
            <a:off x="4016744" y="1508046"/>
            <a:ext cx="152186" cy="0"/>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1B8F2DBE-7B80-EEA9-4493-C75EE540CF66}"/>
              </a:ext>
            </a:extLst>
          </p:cNvPr>
          <p:cNvCxnSpPr>
            <a:cxnSpLocks/>
            <a:endCxn id="4" idx="1"/>
          </p:cNvCxnSpPr>
          <p:nvPr/>
        </p:nvCxnSpPr>
        <p:spPr>
          <a:xfrm flipV="1">
            <a:off x="4008940" y="1068449"/>
            <a:ext cx="148307" cy="6482"/>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9566EA55-139F-419B-9C1B-18C2B2C7F8CD}"/>
              </a:ext>
            </a:extLst>
          </p:cNvPr>
          <p:cNvSpPr txBox="1"/>
          <p:nvPr/>
        </p:nvSpPr>
        <p:spPr>
          <a:xfrm>
            <a:off x="3521049" y="250364"/>
            <a:ext cx="779381" cy="261610"/>
          </a:xfrm>
          <a:prstGeom prst="rect">
            <a:avLst/>
          </a:prstGeom>
          <a:noFill/>
        </p:spPr>
        <p:txBody>
          <a:bodyPr wrap="none" rtlCol="0">
            <a:spAutoFit/>
          </a:bodyPr>
          <a:lstStyle/>
          <a:p>
            <a:r>
              <a:rPr lang="en-US" sz="1100" b="1" dirty="0">
                <a:solidFill>
                  <a:srgbClr val="FF0000"/>
                </a:solidFill>
                <a:latin typeface="Times New Roman" panose="02020603050405020304" pitchFamily="18" charset="0"/>
                <a:cs typeface="Times New Roman" panose="02020603050405020304" pitchFamily="18" charset="0"/>
              </a:rPr>
              <a:t>Reg-write</a:t>
            </a:r>
            <a:endParaRPr lang="en-IN" sz="1100" b="1" dirty="0">
              <a:solidFill>
                <a:srgbClr val="FF0000"/>
              </a:solidFill>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C93F6062-475A-C57B-9565-9A6077CA3049}"/>
              </a:ext>
            </a:extLst>
          </p:cNvPr>
          <p:cNvCxnSpPr>
            <a:cxnSpLocks/>
          </p:cNvCxnSpPr>
          <p:nvPr/>
        </p:nvCxnSpPr>
        <p:spPr>
          <a:xfrm>
            <a:off x="3089754" y="1860264"/>
            <a:ext cx="156634" cy="3726"/>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07928A9B-3278-D29C-6CFB-76BD7F94E295}"/>
              </a:ext>
            </a:extLst>
          </p:cNvPr>
          <p:cNvCxnSpPr>
            <a:cxnSpLocks/>
          </p:cNvCxnSpPr>
          <p:nvPr/>
        </p:nvCxnSpPr>
        <p:spPr>
          <a:xfrm>
            <a:off x="3097374" y="2018513"/>
            <a:ext cx="174076" cy="0"/>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0358DD1-F791-9A2F-6B40-C7A20BA880F0}"/>
              </a:ext>
            </a:extLst>
          </p:cNvPr>
          <p:cNvCxnSpPr>
            <a:cxnSpLocks/>
            <a:stCxn id="11" idx="3"/>
          </p:cNvCxnSpPr>
          <p:nvPr/>
        </p:nvCxnSpPr>
        <p:spPr>
          <a:xfrm>
            <a:off x="2759067" y="1266667"/>
            <a:ext cx="487825" cy="0"/>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FB5DC4C3-678E-96A2-F413-C7B40FEC1A41}"/>
              </a:ext>
            </a:extLst>
          </p:cNvPr>
          <p:cNvCxnSpPr>
            <a:cxnSpLocks/>
          </p:cNvCxnSpPr>
          <p:nvPr/>
        </p:nvCxnSpPr>
        <p:spPr>
          <a:xfrm>
            <a:off x="3829003" y="527335"/>
            <a:ext cx="0" cy="214829"/>
          </a:xfrm>
          <a:prstGeom prst="straightConnector1">
            <a:avLst/>
          </a:prstGeom>
          <a:ln w="952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B44F20D0-C563-4E18-747D-06B2218689CA}"/>
              </a:ext>
            </a:extLst>
          </p:cNvPr>
          <p:cNvCxnSpPr>
            <a:cxnSpLocks/>
          </p:cNvCxnSpPr>
          <p:nvPr/>
        </p:nvCxnSpPr>
        <p:spPr>
          <a:xfrm>
            <a:off x="2759067" y="1562196"/>
            <a:ext cx="13335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B837B28-75C5-59D8-AF5E-BD775FBCA275}"/>
              </a:ext>
            </a:extLst>
          </p:cNvPr>
          <p:cNvCxnSpPr>
            <a:cxnSpLocks/>
          </p:cNvCxnSpPr>
          <p:nvPr/>
        </p:nvCxnSpPr>
        <p:spPr>
          <a:xfrm>
            <a:off x="2759067" y="1623368"/>
            <a:ext cx="6941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E76E351-356D-5076-526C-13038784EB00}"/>
              </a:ext>
            </a:extLst>
          </p:cNvPr>
          <p:cNvCxnSpPr>
            <a:cxnSpLocks/>
          </p:cNvCxnSpPr>
          <p:nvPr/>
        </p:nvCxnSpPr>
        <p:spPr>
          <a:xfrm>
            <a:off x="2897530" y="1557093"/>
            <a:ext cx="0" cy="1814715"/>
          </a:xfrm>
          <a:prstGeom prst="line">
            <a:avLst/>
          </a:prstGeom>
          <a:ln w="9525"/>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FFCF97E5-FA61-BE4B-072C-C3692950469E}"/>
              </a:ext>
            </a:extLst>
          </p:cNvPr>
          <p:cNvCxnSpPr>
            <a:cxnSpLocks/>
          </p:cNvCxnSpPr>
          <p:nvPr/>
        </p:nvCxnSpPr>
        <p:spPr>
          <a:xfrm>
            <a:off x="2825742" y="1619769"/>
            <a:ext cx="0" cy="2104539"/>
          </a:xfrm>
          <a:prstGeom prst="line">
            <a:avLst/>
          </a:prstGeom>
          <a:ln w="9525"/>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CC4C4668-EBE8-C420-78BB-725D781BDE7B}"/>
              </a:ext>
            </a:extLst>
          </p:cNvPr>
          <p:cNvCxnSpPr>
            <a:cxnSpLocks/>
          </p:cNvCxnSpPr>
          <p:nvPr/>
        </p:nvCxnSpPr>
        <p:spPr>
          <a:xfrm flipV="1">
            <a:off x="2903364" y="3367552"/>
            <a:ext cx="1273651" cy="3691"/>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1716276B-4E40-89F6-EA99-DD406D3872CC}"/>
              </a:ext>
            </a:extLst>
          </p:cNvPr>
          <p:cNvCxnSpPr>
            <a:cxnSpLocks/>
          </p:cNvCxnSpPr>
          <p:nvPr/>
        </p:nvCxnSpPr>
        <p:spPr>
          <a:xfrm>
            <a:off x="2825742" y="3724308"/>
            <a:ext cx="1390614" cy="0"/>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0E8712A1-C8AC-A019-701F-C0EF29F6959C}"/>
              </a:ext>
            </a:extLst>
          </p:cNvPr>
          <p:cNvSpPr txBox="1"/>
          <p:nvPr/>
        </p:nvSpPr>
        <p:spPr>
          <a:xfrm>
            <a:off x="4107288" y="3226844"/>
            <a:ext cx="1255472"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Immediate(12  bits)</a:t>
            </a:r>
            <a:endParaRPr lang="en-IN" sz="10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5F224F2F-7A81-1518-A9EE-3930BE6B691C}"/>
              </a:ext>
            </a:extLst>
          </p:cNvPr>
          <p:cNvSpPr txBox="1"/>
          <p:nvPr/>
        </p:nvSpPr>
        <p:spPr>
          <a:xfrm>
            <a:off x="4516386" y="3575017"/>
            <a:ext cx="697627"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Rd(5bits)</a:t>
            </a:r>
            <a:endParaRPr lang="en-IN" sz="1000" b="1"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21467FC8-84FC-43F7-DA7B-56D9064D765A}"/>
              </a:ext>
            </a:extLst>
          </p:cNvPr>
          <p:cNvSpPr/>
          <p:nvPr/>
        </p:nvSpPr>
        <p:spPr>
          <a:xfrm>
            <a:off x="4216356" y="3550853"/>
            <a:ext cx="355600" cy="302616"/>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5</a:t>
            </a:r>
            <a:endParaRPr lang="en-IN" sz="1000" b="1" dirty="0">
              <a:solidFill>
                <a:schemeClr val="tx1"/>
              </a:solidFill>
              <a:latin typeface="Times New Roman" panose="02020603050405020304" pitchFamily="18" charset="0"/>
              <a:cs typeface="Times New Roman" panose="02020603050405020304" pitchFamily="18" charset="0"/>
            </a:endParaRPr>
          </a:p>
        </p:txBody>
      </p:sp>
      <p:cxnSp>
        <p:nvCxnSpPr>
          <p:cNvPr id="31" name="Straight Connector 30">
            <a:extLst>
              <a:ext uri="{FF2B5EF4-FFF2-40B4-BE49-F238E27FC236}">
                <a16:creationId xmlns:a16="http://schemas.microsoft.com/office/drawing/2014/main" id="{8F36FD01-7550-C751-0E2D-706E77E5C65B}"/>
              </a:ext>
            </a:extLst>
          </p:cNvPr>
          <p:cNvCxnSpPr>
            <a:cxnSpLocks/>
          </p:cNvCxnSpPr>
          <p:nvPr/>
        </p:nvCxnSpPr>
        <p:spPr>
          <a:xfrm>
            <a:off x="3032257" y="1086162"/>
            <a:ext cx="24839" cy="1462061"/>
          </a:xfrm>
          <a:prstGeom prst="line">
            <a:avLst/>
          </a:prstGeom>
          <a:ln w="9525"/>
        </p:spPr>
        <p:style>
          <a:lnRef idx="3">
            <a:schemeClr val="dk1"/>
          </a:lnRef>
          <a:fillRef idx="0">
            <a:schemeClr val="dk1"/>
          </a:fillRef>
          <a:effectRef idx="2">
            <a:schemeClr val="dk1"/>
          </a:effectRef>
          <a:fontRef idx="minor">
            <a:schemeClr val="tx1"/>
          </a:fontRef>
        </p:style>
      </p:cxnSp>
      <p:sp>
        <p:nvSpPr>
          <p:cNvPr id="32" name="Oval 31">
            <a:extLst>
              <a:ext uri="{FF2B5EF4-FFF2-40B4-BE49-F238E27FC236}">
                <a16:creationId xmlns:a16="http://schemas.microsoft.com/office/drawing/2014/main" id="{52A2337A-EE75-8D18-0056-6428584F73DF}"/>
              </a:ext>
            </a:extLst>
          </p:cNvPr>
          <p:cNvSpPr/>
          <p:nvPr/>
        </p:nvSpPr>
        <p:spPr>
          <a:xfrm>
            <a:off x="2927289" y="1225032"/>
            <a:ext cx="63314" cy="59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a:extLst>
              <a:ext uri="{FF2B5EF4-FFF2-40B4-BE49-F238E27FC236}">
                <a16:creationId xmlns:a16="http://schemas.microsoft.com/office/drawing/2014/main" id="{86E9C53C-4E8C-E82C-B29F-DB195851F838}"/>
              </a:ext>
            </a:extLst>
          </p:cNvPr>
          <p:cNvCxnSpPr>
            <a:cxnSpLocks/>
          </p:cNvCxnSpPr>
          <p:nvPr/>
        </p:nvCxnSpPr>
        <p:spPr>
          <a:xfrm>
            <a:off x="2958910" y="1261186"/>
            <a:ext cx="21593" cy="1651079"/>
          </a:xfrm>
          <a:prstGeom prst="line">
            <a:avLst/>
          </a:prstGeom>
          <a:ln w="9525"/>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F227C81F-268A-9DBB-1CF2-6A0BC0BD9665}"/>
              </a:ext>
            </a:extLst>
          </p:cNvPr>
          <p:cNvSpPr/>
          <p:nvPr/>
        </p:nvSpPr>
        <p:spPr>
          <a:xfrm>
            <a:off x="4198112" y="2776941"/>
            <a:ext cx="355600" cy="302616"/>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5</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9C4A4F31-0CCD-BA57-3844-95D912F0784B}"/>
              </a:ext>
            </a:extLst>
          </p:cNvPr>
          <p:cNvSpPr/>
          <p:nvPr/>
        </p:nvSpPr>
        <p:spPr>
          <a:xfrm>
            <a:off x="4190204" y="2388217"/>
            <a:ext cx="355600" cy="302616"/>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5</a:t>
            </a:r>
            <a:endParaRPr lang="en-IN" sz="1000" b="1"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061598BE-9CCC-05EA-1712-12D6B4A71576}"/>
              </a:ext>
            </a:extLst>
          </p:cNvPr>
          <p:cNvCxnSpPr>
            <a:cxnSpLocks/>
          </p:cNvCxnSpPr>
          <p:nvPr/>
        </p:nvCxnSpPr>
        <p:spPr>
          <a:xfrm>
            <a:off x="2978280" y="2912265"/>
            <a:ext cx="1211667" cy="9753"/>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sp>
        <p:nvSpPr>
          <p:cNvPr id="37" name="Oval 36">
            <a:extLst>
              <a:ext uri="{FF2B5EF4-FFF2-40B4-BE49-F238E27FC236}">
                <a16:creationId xmlns:a16="http://schemas.microsoft.com/office/drawing/2014/main" id="{131F5FDA-DFD4-E097-32FE-2BD4FDDF2659}"/>
              </a:ext>
            </a:extLst>
          </p:cNvPr>
          <p:cNvSpPr/>
          <p:nvPr/>
        </p:nvSpPr>
        <p:spPr>
          <a:xfrm>
            <a:off x="3000867" y="1051742"/>
            <a:ext cx="63314" cy="59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8" name="Straight Arrow Connector 37">
            <a:extLst>
              <a:ext uri="{FF2B5EF4-FFF2-40B4-BE49-F238E27FC236}">
                <a16:creationId xmlns:a16="http://schemas.microsoft.com/office/drawing/2014/main" id="{719F4998-BCDB-08D4-09FF-18F444B31F42}"/>
              </a:ext>
            </a:extLst>
          </p:cNvPr>
          <p:cNvCxnSpPr>
            <a:cxnSpLocks/>
          </p:cNvCxnSpPr>
          <p:nvPr/>
        </p:nvCxnSpPr>
        <p:spPr>
          <a:xfrm>
            <a:off x="3057096" y="2544237"/>
            <a:ext cx="1099536" cy="11272"/>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F31584B0-23E5-DB4E-3D89-BC1675476D11}"/>
              </a:ext>
            </a:extLst>
          </p:cNvPr>
          <p:cNvSpPr txBox="1"/>
          <p:nvPr/>
        </p:nvSpPr>
        <p:spPr>
          <a:xfrm>
            <a:off x="4520553" y="2431767"/>
            <a:ext cx="356188"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rs1</a:t>
            </a:r>
            <a:endParaRPr lang="en-IN" sz="1000" b="1"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923F86F2-F5B3-DE15-C321-68EE605F23B3}"/>
              </a:ext>
            </a:extLst>
          </p:cNvPr>
          <p:cNvSpPr txBox="1"/>
          <p:nvPr/>
        </p:nvSpPr>
        <p:spPr>
          <a:xfrm>
            <a:off x="4553712" y="2774965"/>
            <a:ext cx="356188"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rs2</a:t>
            </a:r>
            <a:endParaRPr lang="en-IN" sz="1000" b="1"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DF537A97-CA83-5F2A-0436-DADB997372D2}"/>
              </a:ext>
            </a:extLst>
          </p:cNvPr>
          <p:cNvSpPr/>
          <p:nvPr/>
        </p:nvSpPr>
        <p:spPr>
          <a:xfrm>
            <a:off x="1702115" y="1133624"/>
            <a:ext cx="355600" cy="302616"/>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b="1" dirty="0">
                <a:solidFill>
                  <a:schemeClr val="tx1"/>
                </a:solidFill>
                <a:latin typeface="Times New Roman" panose="02020603050405020304" pitchFamily="18" charset="0"/>
                <a:cs typeface="Times New Roman" panose="02020603050405020304" pitchFamily="18" charset="0"/>
              </a:rPr>
              <a:t>32</a:t>
            </a:r>
            <a:endParaRPr lang="en-IN" sz="1000" b="1" dirty="0">
              <a:solidFill>
                <a:schemeClr val="tx1"/>
              </a:solidFill>
              <a:latin typeface="Times New Roman" panose="02020603050405020304" pitchFamily="18" charset="0"/>
              <a:cs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B8C9BC42-2AA7-9434-3A76-A8DE811A48B8}"/>
              </a:ext>
            </a:extLst>
          </p:cNvPr>
          <p:cNvCxnSpPr>
            <a:cxnSpLocks/>
            <a:stCxn id="41" idx="3"/>
          </p:cNvCxnSpPr>
          <p:nvPr/>
        </p:nvCxnSpPr>
        <p:spPr>
          <a:xfrm>
            <a:off x="2057715" y="1284932"/>
            <a:ext cx="187438" cy="7649"/>
          </a:xfrm>
          <a:prstGeom prst="straightConnector1">
            <a:avLst/>
          </a:prstGeom>
          <a:ln w="9525">
            <a:tailEnd type="triangle"/>
          </a:ln>
        </p:spPr>
        <p:style>
          <a:lnRef idx="3">
            <a:schemeClr val="dk1"/>
          </a:lnRef>
          <a:fillRef idx="0">
            <a:schemeClr val="dk1"/>
          </a:fillRef>
          <a:effectRef idx="2">
            <a:schemeClr val="dk1"/>
          </a:effectRef>
          <a:fontRef idx="minor">
            <a:schemeClr val="tx1"/>
          </a:fontRef>
        </p:style>
      </p:cxnSp>
      <p:sp>
        <p:nvSpPr>
          <p:cNvPr id="43" name="Arc 42">
            <a:extLst>
              <a:ext uri="{FF2B5EF4-FFF2-40B4-BE49-F238E27FC236}">
                <a16:creationId xmlns:a16="http://schemas.microsoft.com/office/drawing/2014/main" id="{83153794-FD0F-A946-8364-F220EC0EB624}"/>
              </a:ext>
            </a:extLst>
          </p:cNvPr>
          <p:cNvSpPr/>
          <p:nvPr/>
        </p:nvSpPr>
        <p:spPr>
          <a:xfrm rot="1523769">
            <a:off x="1957290" y="179914"/>
            <a:ext cx="3743425" cy="5436320"/>
          </a:xfrm>
          <a:prstGeom prst="arc">
            <a:avLst>
              <a:gd name="adj1" fmla="val 17246638"/>
              <a:gd name="adj2" fmla="val 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46" name="TextBox 45">
            <a:extLst>
              <a:ext uri="{FF2B5EF4-FFF2-40B4-BE49-F238E27FC236}">
                <a16:creationId xmlns:a16="http://schemas.microsoft.com/office/drawing/2014/main" id="{A64EF7AE-8485-6DE3-D654-A0687F8DC848}"/>
              </a:ext>
            </a:extLst>
          </p:cNvPr>
          <p:cNvSpPr txBox="1"/>
          <p:nvPr/>
        </p:nvSpPr>
        <p:spPr>
          <a:xfrm>
            <a:off x="5926193" y="1963448"/>
            <a:ext cx="1113341"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ID/EX registers</a:t>
            </a:r>
            <a:endParaRPr lang="en-IN" sz="1600" b="1"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22C39AD3-885B-FC16-6349-0F3BD7084D05}"/>
              </a:ext>
            </a:extLst>
          </p:cNvPr>
          <p:cNvSpPr txBox="1"/>
          <p:nvPr/>
        </p:nvSpPr>
        <p:spPr>
          <a:xfrm>
            <a:off x="623878" y="1142077"/>
            <a:ext cx="111334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IF/ID register</a:t>
            </a:r>
            <a:endParaRPr lang="en-IN" sz="1200" b="1"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9E237ADD-CD50-8DA4-49BA-E87ECD1E6C53}"/>
              </a:ext>
            </a:extLst>
          </p:cNvPr>
          <p:cNvSpPr txBox="1"/>
          <p:nvPr/>
        </p:nvSpPr>
        <p:spPr>
          <a:xfrm>
            <a:off x="1444063" y="875307"/>
            <a:ext cx="797013"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Instruction</a:t>
            </a:r>
            <a:endParaRPr lang="en-IN" sz="1000" b="1"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FCC90AB4-B828-6118-2BFC-19A651BD3797}"/>
              </a:ext>
            </a:extLst>
          </p:cNvPr>
          <p:cNvSpPr txBox="1"/>
          <p:nvPr/>
        </p:nvSpPr>
        <p:spPr>
          <a:xfrm>
            <a:off x="192223" y="3512516"/>
            <a:ext cx="7175227" cy="784830"/>
          </a:xfrm>
          <a:prstGeom prst="rect">
            <a:avLst/>
          </a:prstGeom>
          <a:noFill/>
        </p:spPr>
        <p:txBody>
          <a:bodyPr wrap="square" rtlCol="0">
            <a:spAutoFit/>
          </a:bodyPr>
          <a:lstStyle/>
          <a:p>
            <a:pPr lvl="1"/>
            <a:endParaRPr lang="en-IN" sz="1500" dirty="0">
              <a:latin typeface="Times New Roman" panose="02020603050405020304" pitchFamily="18" charset="0"/>
              <a:cs typeface="Times New Roman" panose="02020603050405020304" pitchFamily="18" charset="0"/>
            </a:endParaRPr>
          </a:p>
          <a:p>
            <a:pPr lvl="1"/>
            <a:endParaRPr lang="en-IN" sz="1500" dirty="0">
              <a:latin typeface="Times New Roman" panose="02020603050405020304" pitchFamily="18" charset="0"/>
              <a:cs typeface="Times New Roman" panose="02020603050405020304" pitchFamily="18" charset="0"/>
            </a:endParaRPr>
          </a:p>
          <a:p>
            <a:pPr lvl="1"/>
            <a:endParaRPr lang="en-IN" sz="1500" dirty="0">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A101041-EE4A-A0F1-E44B-D36FE2BCBF19}"/>
              </a:ext>
            </a:extLst>
          </p:cNvPr>
          <p:cNvSpPr txBox="1"/>
          <p:nvPr/>
        </p:nvSpPr>
        <p:spPr>
          <a:xfrm>
            <a:off x="60364" y="1857223"/>
            <a:ext cx="2749529" cy="1431161"/>
          </a:xfrm>
          <a:prstGeom prst="rect">
            <a:avLst/>
          </a:prstGeom>
          <a:noFill/>
        </p:spPr>
        <p:txBody>
          <a:bodyPr wrap="square">
            <a:spAutoFit/>
          </a:bodyPr>
          <a:lstStyle/>
          <a:p>
            <a:pPr lvl="1"/>
            <a:endParaRPr lang="en-IN" sz="1500" u="sng" dirty="0">
              <a:latin typeface="Garamond" panose="02020404030301010803" pitchFamily="18" charset="0"/>
              <a:cs typeface="Times New Roman" panose="02020603050405020304" pitchFamily="18" charset="0"/>
            </a:endParaRPr>
          </a:p>
          <a:p>
            <a:pPr lvl="1"/>
            <a:r>
              <a:rPr lang="en-IN" dirty="0">
                <a:latin typeface="Garamond" panose="02020404030301010803" pitchFamily="18" charset="0"/>
                <a:cs typeface="Times New Roman" panose="02020603050405020304" pitchFamily="18" charset="0"/>
              </a:rPr>
              <a:t>When register write signal is on the data will be written in the corresponding register.</a:t>
            </a:r>
          </a:p>
        </p:txBody>
      </p:sp>
      <p:sp>
        <p:nvSpPr>
          <p:cNvPr id="81" name="TextBox 80">
            <a:extLst>
              <a:ext uri="{FF2B5EF4-FFF2-40B4-BE49-F238E27FC236}">
                <a16:creationId xmlns:a16="http://schemas.microsoft.com/office/drawing/2014/main" id="{FEF78190-8B7D-F952-95FC-AD123EDE0766}"/>
              </a:ext>
            </a:extLst>
          </p:cNvPr>
          <p:cNvSpPr txBox="1"/>
          <p:nvPr/>
        </p:nvSpPr>
        <p:spPr>
          <a:xfrm>
            <a:off x="6702900"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8</a:t>
            </a:r>
            <a:endParaRPr lang="en-IN" sz="900" b="1" dirty="0">
              <a:latin typeface="Garamond" panose="02020404030301010803" pitchFamily="18" charset="0"/>
            </a:endParaRPr>
          </a:p>
        </p:txBody>
      </p:sp>
      <p:sp>
        <p:nvSpPr>
          <p:cNvPr id="78" name="TextBox 77">
            <a:extLst>
              <a:ext uri="{FF2B5EF4-FFF2-40B4-BE49-F238E27FC236}">
                <a16:creationId xmlns:a16="http://schemas.microsoft.com/office/drawing/2014/main" id="{A40D3392-B13C-539D-E50A-1F058B198855}"/>
              </a:ext>
            </a:extLst>
          </p:cNvPr>
          <p:cNvSpPr txBox="1"/>
          <p:nvPr/>
        </p:nvSpPr>
        <p:spPr>
          <a:xfrm>
            <a:off x="235320" y="8728113"/>
            <a:ext cx="3781424" cy="369332"/>
          </a:xfrm>
          <a:prstGeom prst="rect">
            <a:avLst/>
          </a:prstGeom>
          <a:noFill/>
        </p:spPr>
        <p:txBody>
          <a:bodyPr wrap="square">
            <a:spAutoFit/>
          </a:bodyPr>
          <a:lstStyle/>
          <a:p>
            <a:pPr lvl="1"/>
            <a:r>
              <a:rPr lang="en-IN" u="sng" dirty="0">
                <a:latin typeface="Garamond" panose="02020404030301010803" pitchFamily="18" charset="0"/>
                <a:cs typeface="Times New Roman" panose="02020603050405020304" pitchFamily="18" charset="0"/>
              </a:rPr>
              <a:t>Role of Data cache:</a:t>
            </a:r>
          </a:p>
        </p:txBody>
      </p:sp>
      <p:sp>
        <p:nvSpPr>
          <p:cNvPr id="79" name="TextBox 78">
            <a:extLst>
              <a:ext uri="{FF2B5EF4-FFF2-40B4-BE49-F238E27FC236}">
                <a16:creationId xmlns:a16="http://schemas.microsoft.com/office/drawing/2014/main" id="{51152F28-C616-DA1B-2D6A-AF8BE7D14ABE}"/>
              </a:ext>
            </a:extLst>
          </p:cNvPr>
          <p:cNvSpPr txBox="1"/>
          <p:nvPr/>
        </p:nvSpPr>
        <p:spPr>
          <a:xfrm>
            <a:off x="631411" y="9088467"/>
            <a:ext cx="6558655" cy="1200329"/>
          </a:xfrm>
          <a:prstGeom prst="rect">
            <a:avLst/>
          </a:prstGeom>
          <a:noFill/>
        </p:spPr>
        <p:txBody>
          <a:bodyPr wrap="square" rtlCol="0">
            <a:spAutoFit/>
          </a:bodyPr>
          <a:lstStyle/>
          <a:p>
            <a:r>
              <a:rPr lang="en-US" dirty="0">
                <a:latin typeface="Garamond" panose="02020404030301010803" pitchFamily="18" charset="0"/>
                <a:cs typeface="Times New Roman" panose="02020603050405020304" pitchFamily="18" charset="0"/>
              </a:rPr>
              <a:t>The data cache is used to store data values. The access time to access data from data cache is way more than access time to access data from register file. When data read signal is on data is read from data cache, whenever data write signal is on data is written in the data cache.</a:t>
            </a:r>
            <a:endParaRPr lang="en-IN"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09427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BCBA7-F6B6-C512-D6D3-A1D248AE9984}"/>
              </a:ext>
            </a:extLst>
          </p:cNvPr>
          <p:cNvSpPr/>
          <p:nvPr/>
        </p:nvSpPr>
        <p:spPr>
          <a:xfrm>
            <a:off x="192223" y="230832"/>
            <a:ext cx="7175227" cy="102618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FA428498-4CB6-0595-5148-04050EC28057}"/>
              </a:ext>
            </a:extLst>
          </p:cNvPr>
          <p:cNvSpPr txBox="1"/>
          <p:nvPr/>
        </p:nvSpPr>
        <p:spPr>
          <a:xfrm>
            <a:off x="192223" y="199140"/>
            <a:ext cx="3464090" cy="369332"/>
          </a:xfrm>
          <a:prstGeom prst="rect">
            <a:avLst/>
          </a:prstGeom>
          <a:noFill/>
        </p:spPr>
        <p:txBody>
          <a:bodyPr wrap="none" rtlCol="0">
            <a:spAutoFit/>
          </a:bodyPr>
          <a:lstStyle/>
          <a:p>
            <a:r>
              <a:rPr lang="en-US" b="1" u="sng" dirty="0">
                <a:latin typeface="Garamond" panose="02020404030301010803" pitchFamily="18" charset="0"/>
                <a:cs typeface="Times New Roman" panose="02020603050405020304" pitchFamily="18" charset="0"/>
              </a:rPr>
              <a:t>Control Unit and Control Signals:</a:t>
            </a:r>
            <a:endParaRPr lang="en-IN" b="1" u="sng" dirty="0">
              <a:latin typeface="Garamond" panose="02020404030301010803"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861E46-BFBE-6842-946E-4CAA1C1B9C16}"/>
              </a:ext>
            </a:extLst>
          </p:cNvPr>
          <p:cNvSpPr txBox="1"/>
          <p:nvPr/>
        </p:nvSpPr>
        <p:spPr>
          <a:xfrm>
            <a:off x="6702900"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9</a:t>
            </a:r>
            <a:endParaRPr lang="en-IN" sz="900" b="1" dirty="0">
              <a:latin typeface="Garamond" panose="02020404030301010803" pitchFamily="18" charset="0"/>
            </a:endParaRPr>
          </a:p>
        </p:txBody>
      </p:sp>
      <p:graphicFrame>
        <p:nvGraphicFramePr>
          <p:cNvPr id="8" name="Table 10">
            <a:extLst>
              <a:ext uri="{FF2B5EF4-FFF2-40B4-BE49-F238E27FC236}">
                <a16:creationId xmlns:a16="http://schemas.microsoft.com/office/drawing/2014/main" id="{9F809F3F-F1B6-A789-9F82-76B25CEBA3A2}"/>
              </a:ext>
            </a:extLst>
          </p:cNvPr>
          <p:cNvGraphicFramePr>
            <a:graphicFrameLocks noGrp="1"/>
          </p:cNvGraphicFramePr>
          <p:nvPr>
            <p:extLst>
              <p:ext uri="{D42A27DB-BD31-4B8C-83A1-F6EECF244321}">
                <p14:modId xmlns:p14="http://schemas.microsoft.com/office/powerpoint/2010/main" val="3116569980"/>
              </p:ext>
            </p:extLst>
          </p:nvPr>
        </p:nvGraphicFramePr>
        <p:xfrm>
          <a:off x="349891" y="557065"/>
          <a:ext cx="6859889" cy="6680200"/>
        </p:xfrm>
        <a:graphic>
          <a:graphicData uri="http://schemas.openxmlformats.org/drawingml/2006/table">
            <a:tbl>
              <a:tblPr firstRow="1" bandRow="1">
                <a:tableStyleId>{5C22544A-7EE6-4342-B048-85BDC9FD1C3A}</a:tableStyleId>
              </a:tblPr>
              <a:tblGrid>
                <a:gridCol w="1051819">
                  <a:extLst>
                    <a:ext uri="{9D8B030D-6E8A-4147-A177-3AD203B41FA5}">
                      <a16:colId xmlns:a16="http://schemas.microsoft.com/office/drawing/2014/main" val="2762283363"/>
                    </a:ext>
                  </a:extLst>
                </a:gridCol>
                <a:gridCol w="1760762">
                  <a:extLst>
                    <a:ext uri="{9D8B030D-6E8A-4147-A177-3AD203B41FA5}">
                      <a16:colId xmlns:a16="http://schemas.microsoft.com/office/drawing/2014/main" val="803724336"/>
                    </a:ext>
                  </a:extLst>
                </a:gridCol>
                <a:gridCol w="4047308">
                  <a:extLst>
                    <a:ext uri="{9D8B030D-6E8A-4147-A177-3AD203B41FA5}">
                      <a16:colId xmlns:a16="http://schemas.microsoft.com/office/drawing/2014/main" val="2846465276"/>
                    </a:ext>
                  </a:extLst>
                </a:gridCol>
              </a:tblGrid>
              <a:tr h="370840">
                <a:tc>
                  <a:txBody>
                    <a:bodyPr/>
                    <a:lstStyle/>
                    <a:p>
                      <a:r>
                        <a:rPr lang="en-US" sz="1400" dirty="0" err="1">
                          <a:latin typeface="Garamond" panose="02020404030301010803" pitchFamily="18" charset="0"/>
                        </a:rPr>
                        <a:t>S.No</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Garamond" panose="02020404030301010803" pitchFamily="18" charset="0"/>
                        </a:rPr>
                        <a:t>Signals</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Garamond" panose="02020404030301010803" pitchFamily="18" charset="0"/>
                        </a:rPr>
                        <a:t>Role</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2310334"/>
                  </a:ext>
                </a:extLst>
              </a:tr>
              <a:tr h="370840">
                <a:tc>
                  <a:txBody>
                    <a:bodyPr/>
                    <a:lstStyle/>
                    <a:p>
                      <a:r>
                        <a:rPr lang="en-US" sz="1400" dirty="0">
                          <a:latin typeface="Garamond" panose="02020404030301010803" pitchFamily="18" charset="0"/>
                        </a:rPr>
                        <a:t>1)</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Garamond" panose="02020404030301010803" pitchFamily="18" charset="0"/>
                        </a:rPr>
                        <a:t>Register write</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Garamond" panose="02020404030301010803" pitchFamily="18" charset="0"/>
                        </a:rPr>
                        <a:t>If register write signal is 1 the data will be written in the register file. Otherwise data is not written in the register file.</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084076"/>
                  </a:ext>
                </a:extLst>
              </a:tr>
              <a:tr h="370840">
                <a:tc>
                  <a:txBody>
                    <a:bodyPr/>
                    <a:lstStyle/>
                    <a:p>
                      <a:r>
                        <a:rPr lang="en-US" sz="1400" dirty="0">
                          <a:latin typeface="Garamond" panose="02020404030301010803" pitchFamily="18" charset="0"/>
                        </a:rPr>
                        <a:t>2)</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Garamond" panose="02020404030301010803" pitchFamily="18" charset="0"/>
                        </a:rPr>
                        <a:t>Mem_to_register</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Garamond" panose="02020404030301010803" pitchFamily="18" charset="0"/>
                        </a:rPr>
                        <a:t>If </a:t>
                      </a:r>
                      <a:r>
                        <a:rPr lang="en-US" sz="1400" dirty="0" err="1">
                          <a:latin typeface="Garamond" panose="02020404030301010803" pitchFamily="18" charset="0"/>
                        </a:rPr>
                        <a:t>mem_to_register</a:t>
                      </a:r>
                      <a:r>
                        <a:rPr lang="en-US" sz="1400" dirty="0">
                          <a:latin typeface="Garamond" panose="02020404030301010803" pitchFamily="18" charset="0"/>
                        </a:rPr>
                        <a:t> signal is 1 the data read from the data cache (</a:t>
                      </a:r>
                      <a:r>
                        <a:rPr lang="en-US" sz="1400" dirty="0" err="1">
                          <a:latin typeface="Garamond" panose="02020404030301010803" pitchFamily="18" charset="0"/>
                        </a:rPr>
                        <a:t>ld</a:t>
                      </a:r>
                      <a:r>
                        <a:rPr lang="en-US" sz="1400" dirty="0">
                          <a:latin typeface="Garamond" panose="02020404030301010803" pitchFamily="18" charset="0"/>
                        </a:rPr>
                        <a:t>) will be write data value for register file. Otherwise </a:t>
                      </a:r>
                      <a:r>
                        <a:rPr lang="en-US" sz="1400" dirty="0" err="1">
                          <a:latin typeface="Garamond" panose="02020404030301010803" pitchFamily="18" charset="0"/>
                        </a:rPr>
                        <a:t>alu_result</a:t>
                      </a:r>
                      <a:r>
                        <a:rPr lang="en-US" sz="1400" dirty="0">
                          <a:latin typeface="Garamond" panose="02020404030301010803" pitchFamily="18" charset="0"/>
                        </a:rPr>
                        <a:t> will be the write data value for register file.</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7404745"/>
                  </a:ext>
                </a:extLst>
              </a:tr>
              <a:tr h="370840">
                <a:tc>
                  <a:txBody>
                    <a:bodyPr/>
                    <a:lstStyle/>
                    <a:p>
                      <a:r>
                        <a:rPr lang="en-US" sz="1400" dirty="0">
                          <a:latin typeface="Garamond" panose="02020404030301010803" pitchFamily="18" charset="0"/>
                        </a:rPr>
                        <a:t>3)</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Garamond" panose="02020404030301010803" pitchFamily="18" charset="0"/>
                        </a:rPr>
                        <a:t>Mem_read</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Garamond" panose="02020404030301010803" pitchFamily="18" charset="0"/>
                        </a:rPr>
                        <a:t>If </a:t>
                      </a:r>
                      <a:r>
                        <a:rPr lang="en-US" sz="1400" dirty="0" err="1">
                          <a:latin typeface="Garamond" panose="02020404030301010803" pitchFamily="18" charset="0"/>
                        </a:rPr>
                        <a:t>mem_read</a:t>
                      </a:r>
                      <a:r>
                        <a:rPr lang="en-US" sz="1400" dirty="0">
                          <a:latin typeface="Garamond" panose="02020404030301010803" pitchFamily="18" charset="0"/>
                        </a:rPr>
                        <a:t> signal is 1, data value is read from the data cache using the address otherwise the data is not read from the data cache.</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6832245"/>
                  </a:ext>
                </a:extLst>
              </a:tr>
              <a:tr h="370840">
                <a:tc>
                  <a:txBody>
                    <a:bodyPr/>
                    <a:lstStyle/>
                    <a:p>
                      <a:r>
                        <a:rPr lang="en-US" sz="1400" dirty="0">
                          <a:latin typeface="Garamond" panose="02020404030301010803" pitchFamily="18" charset="0"/>
                        </a:rPr>
                        <a:t>4)</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Garamond" panose="02020404030301010803" pitchFamily="18" charset="0"/>
                        </a:rPr>
                        <a:t>Mem_write</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Garamond" panose="02020404030301010803" pitchFamily="18" charset="0"/>
                        </a:rPr>
                        <a:t>If </a:t>
                      </a:r>
                      <a:r>
                        <a:rPr lang="en-US" sz="1400" dirty="0" err="1">
                          <a:latin typeface="Garamond" panose="02020404030301010803" pitchFamily="18" charset="0"/>
                        </a:rPr>
                        <a:t>mem_write</a:t>
                      </a:r>
                      <a:r>
                        <a:rPr lang="en-US" sz="1400" dirty="0">
                          <a:latin typeface="Garamond" panose="02020404030301010803" pitchFamily="18" charset="0"/>
                        </a:rPr>
                        <a:t> signal is 1, data value is written in the data cache else the data is not written in the data cache.</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432994"/>
                  </a:ext>
                </a:extLst>
              </a:tr>
              <a:tr h="370840">
                <a:tc>
                  <a:txBody>
                    <a:bodyPr/>
                    <a:lstStyle/>
                    <a:p>
                      <a:r>
                        <a:rPr lang="en-US" sz="1400" dirty="0">
                          <a:latin typeface="Garamond" panose="02020404030301010803" pitchFamily="18" charset="0"/>
                        </a:rPr>
                        <a:t>5)</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Garamond" panose="02020404030301010803" pitchFamily="18" charset="0"/>
                        </a:rPr>
                        <a:t>PC_source</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Garamond" panose="02020404030301010803" pitchFamily="18" charset="0"/>
                        </a:rPr>
                        <a:t>PC_source</a:t>
                      </a:r>
                      <a:r>
                        <a:rPr lang="en-US" sz="1400" dirty="0">
                          <a:latin typeface="Garamond" panose="02020404030301010803" pitchFamily="18" charset="0"/>
                        </a:rPr>
                        <a:t> will be 1 when the instruction is branch instruction to select PC + 2 X </a:t>
                      </a:r>
                      <a:r>
                        <a:rPr lang="en-US" sz="1400" dirty="0" err="1">
                          <a:latin typeface="Garamond" panose="02020404030301010803" pitchFamily="18" charset="0"/>
                        </a:rPr>
                        <a:t>imm</a:t>
                      </a:r>
                      <a:r>
                        <a:rPr lang="en-US" sz="1400" dirty="0">
                          <a:latin typeface="Garamond" panose="02020404030301010803" pitchFamily="18" charset="0"/>
                        </a:rPr>
                        <a:t> Otherwise PC + 4 will be the updated program counter.</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762013"/>
                  </a:ext>
                </a:extLst>
              </a:tr>
              <a:tr h="370840">
                <a:tc>
                  <a:txBody>
                    <a:bodyPr/>
                    <a:lstStyle/>
                    <a:p>
                      <a:r>
                        <a:rPr lang="en-US" sz="1400" dirty="0">
                          <a:latin typeface="Garamond" panose="02020404030301010803" pitchFamily="18" charset="0"/>
                        </a:rPr>
                        <a:t>6)</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Garamond" panose="02020404030301010803" pitchFamily="18" charset="0"/>
                        </a:rPr>
                        <a:t>ALU_source</a:t>
                      </a:r>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Garamond" panose="02020404030301010803" pitchFamily="18" charset="0"/>
                        </a:rPr>
                        <a:t>This is execution signal, this depends on opcode and funct7 values.</a:t>
                      </a:r>
                    </a:p>
                    <a:p>
                      <a:endParaRPr lang="en-US" sz="1400" dirty="0">
                        <a:latin typeface="Garamond" panose="02020404030301010803" pitchFamily="18" charset="0"/>
                      </a:endParaRPr>
                    </a:p>
                    <a:p>
                      <a:r>
                        <a:rPr lang="en-US" sz="1400" dirty="0">
                          <a:latin typeface="Garamond" panose="02020404030301010803" pitchFamily="18" charset="0"/>
                        </a:rPr>
                        <a:t>If instruction is R, based on funct7 value the type of operation like add, sub or </a:t>
                      </a:r>
                      <a:r>
                        <a:rPr lang="en-US" sz="1400" dirty="0" err="1">
                          <a:latin typeface="Garamond" panose="02020404030301010803" pitchFamily="18" charset="0"/>
                        </a:rPr>
                        <a:t>mul</a:t>
                      </a:r>
                      <a:r>
                        <a:rPr lang="en-US" sz="1400" dirty="0">
                          <a:latin typeface="Garamond" panose="02020404030301010803" pitchFamily="18" charset="0"/>
                        </a:rPr>
                        <a:t> is determined. And the operands will be data from rs1 and rs2.</a:t>
                      </a:r>
                    </a:p>
                    <a:p>
                      <a:endParaRPr lang="en-US" sz="1400" dirty="0">
                        <a:latin typeface="Garamond" panose="02020404030301010803" pitchFamily="18" charset="0"/>
                      </a:endParaRPr>
                    </a:p>
                    <a:p>
                      <a:r>
                        <a:rPr lang="en-US" sz="1400" dirty="0">
                          <a:latin typeface="Garamond" panose="02020404030301010803" pitchFamily="18" charset="0"/>
                        </a:rPr>
                        <a:t>For other instructions like I format like </a:t>
                      </a:r>
                      <a:r>
                        <a:rPr lang="en-US" sz="1400" dirty="0" err="1">
                          <a:latin typeface="Garamond" panose="02020404030301010803" pitchFamily="18" charset="0"/>
                        </a:rPr>
                        <a:t>addi</a:t>
                      </a:r>
                      <a:r>
                        <a:rPr lang="en-US" sz="1400" dirty="0">
                          <a:latin typeface="Garamond" panose="02020404030301010803" pitchFamily="18" charset="0"/>
                        </a:rPr>
                        <a:t>, </a:t>
                      </a:r>
                      <a:r>
                        <a:rPr lang="en-US" sz="1400" dirty="0" err="1">
                          <a:latin typeface="Garamond" panose="02020404030301010803" pitchFamily="18" charset="0"/>
                        </a:rPr>
                        <a:t>ld</a:t>
                      </a:r>
                      <a:r>
                        <a:rPr lang="en-US" sz="1400" dirty="0">
                          <a:latin typeface="Garamond" panose="02020404030301010803" pitchFamily="18" charset="0"/>
                        </a:rPr>
                        <a:t> and S-type like </a:t>
                      </a:r>
                      <a:r>
                        <a:rPr lang="en-US" sz="1400" dirty="0" err="1">
                          <a:latin typeface="Garamond" panose="02020404030301010803" pitchFamily="18" charset="0"/>
                        </a:rPr>
                        <a:t>sd</a:t>
                      </a:r>
                      <a:r>
                        <a:rPr lang="en-US" sz="1400" dirty="0">
                          <a:latin typeface="Garamond" panose="02020404030301010803" pitchFamily="18" charset="0"/>
                        </a:rPr>
                        <a:t> only addition is needed to performed in execution stage, the addition involves immediate. One of the operand will be immediate.</a:t>
                      </a:r>
                    </a:p>
                    <a:p>
                      <a:endParaRPr lang="en-IN" sz="1400" dirty="0">
                        <a:latin typeface="Garamond" panose="020204040303010108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737795"/>
                  </a:ext>
                </a:extLst>
              </a:tr>
            </a:tbl>
          </a:graphicData>
        </a:graphic>
      </p:graphicFrame>
      <p:graphicFrame>
        <p:nvGraphicFramePr>
          <p:cNvPr id="11" name="Table 6">
            <a:extLst>
              <a:ext uri="{FF2B5EF4-FFF2-40B4-BE49-F238E27FC236}">
                <a16:creationId xmlns:a16="http://schemas.microsoft.com/office/drawing/2014/main" id="{699A5078-9EA1-C93D-FD44-4B4DC06862F2}"/>
              </a:ext>
            </a:extLst>
          </p:cNvPr>
          <p:cNvGraphicFramePr>
            <a:graphicFrameLocks noGrp="1"/>
          </p:cNvGraphicFramePr>
          <p:nvPr>
            <p:extLst>
              <p:ext uri="{D42A27DB-BD31-4B8C-83A1-F6EECF244321}">
                <p14:modId xmlns:p14="http://schemas.microsoft.com/office/powerpoint/2010/main" val="478082074"/>
              </p:ext>
            </p:extLst>
          </p:nvPr>
        </p:nvGraphicFramePr>
        <p:xfrm>
          <a:off x="349891" y="7901138"/>
          <a:ext cx="6652384" cy="1569720"/>
        </p:xfrm>
        <a:graphic>
          <a:graphicData uri="http://schemas.openxmlformats.org/drawingml/2006/table">
            <a:tbl>
              <a:tblPr firstRow="1" bandRow="1">
                <a:tableStyleId>{073A0DAA-6AF3-43AB-8588-CEC1D06C72B9}</a:tableStyleId>
              </a:tblPr>
              <a:tblGrid>
                <a:gridCol w="1663096">
                  <a:extLst>
                    <a:ext uri="{9D8B030D-6E8A-4147-A177-3AD203B41FA5}">
                      <a16:colId xmlns:a16="http://schemas.microsoft.com/office/drawing/2014/main" val="2323142564"/>
                    </a:ext>
                  </a:extLst>
                </a:gridCol>
                <a:gridCol w="1663096">
                  <a:extLst>
                    <a:ext uri="{9D8B030D-6E8A-4147-A177-3AD203B41FA5}">
                      <a16:colId xmlns:a16="http://schemas.microsoft.com/office/drawing/2014/main" val="3727661997"/>
                    </a:ext>
                  </a:extLst>
                </a:gridCol>
                <a:gridCol w="1663096">
                  <a:extLst>
                    <a:ext uri="{9D8B030D-6E8A-4147-A177-3AD203B41FA5}">
                      <a16:colId xmlns:a16="http://schemas.microsoft.com/office/drawing/2014/main" val="2099658612"/>
                    </a:ext>
                  </a:extLst>
                </a:gridCol>
                <a:gridCol w="1663096">
                  <a:extLst>
                    <a:ext uri="{9D8B030D-6E8A-4147-A177-3AD203B41FA5}">
                      <a16:colId xmlns:a16="http://schemas.microsoft.com/office/drawing/2014/main" val="1948024516"/>
                    </a:ext>
                  </a:extLst>
                </a:gridCol>
              </a:tblGrid>
              <a:tr h="292567">
                <a:tc>
                  <a:txBody>
                    <a:bodyPr/>
                    <a:lstStyle/>
                    <a:p>
                      <a:r>
                        <a:rPr lang="en-US" sz="1200" dirty="0">
                          <a:latin typeface="Times New Roman" panose="02020603050405020304" pitchFamily="18" charset="0"/>
                          <a:cs typeface="Times New Roman" panose="02020603050405020304" pitchFamily="18" charset="0"/>
                        </a:rPr>
                        <a:t>Operation to be performed</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latin typeface="Times New Roman" panose="02020603050405020304" pitchFamily="18" charset="0"/>
                          <a:cs typeface="Times New Roman" panose="02020603050405020304" pitchFamily="18" charset="0"/>
                        </a:rPr>
                        <a:t>Funct</a:t>
                      </a:r>
                      <a:r>
                        <a:rPr lang="en-US" sz="1200" dirty="0">
                          <a:latin typeface="Times New Roman" panose="02020603050405020304" pitchFamily="18" charset="0"/>
                          <a:cs typeface="Times New Roman" panose="02020603050405020304" pitchFamily="18" charset="0"/>
                        </a:rPr>
                        <a:t> 7</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latin typeface="Times New Roman" panose="02020603050405020304" pitchFamily="18" charset="0"/>
                          <a:cs typeface="Times New Roman" panose="02020603050405020304" pitchFamily="18" charset="0"/>
                        </a:rPr>
                        <a:t>Funct</a:t>
                      </a:r>
                      <a:r>
                        <a:rPr lang="en-US" sz="1200" dirty="0">
                          <a:latin typeface="Times New Roman" panose="02020603050405020304" pitchFamily="18" charset="0"/>
                          <a:cs typeface="Times New Roman" panose="02020603050405020304" pitchFamily="18" charset="0"/>
                        </a:rPr>
                        <a:t> 3</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Opcode</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6810828"/>
                  </a:ext>
                </a:extLst>
              </a:tr>
              <a:tr h="370840">
                <a:tc>
                  <a:txBody>
                    <a:bodyPr/>
                    <a:lstStyle/>
                    <a:p>
                      <a:r>
                        <a:rPr lang="en-US" sz="1200" dirty="0">
                          <a:latin typeface="Times New Roman" panose="02020603050405020304" pitchFamily="18" charset="0"/>
                          <a:cs typeface="Times New Roman" panose="02020603050405020304" pitchFamily="18" charset="0"/>
                        </a:rPr>
                        <a:t>ADDITION(+)</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1000000</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000</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0110011</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1091118"/>
                  </a:ext>
                </a:extLst>
              </a:tr>
              <a:tr h="370840">
                <a:tc>
                  <a:txBody>
                    <a:bodyPr/>
                    <a:lstStyle/>
                    <a:p>
                      <a:r>
                        <a:rPr lang="en-US" sz="1200" dirty="0">
                          <a:latin typeface="Times New Roman" panose="02020603050405020304" pitchFamily="18" charset="0"/>
                          <a:cs typeface="Times New Roman" panose="02020603050405020304" pitchFamily="18" charset="0"/>
                        </a:rPr>
                        <a:t>SUBTRACTION(-)</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0100000</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000</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0110011</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981549"/>
                  </a:ext>
                </a:extLst>
              </a:tr>
              <a:tr h="370840">
                <a:tc>
                  <a:txBody>
                    <a:bodyPr/>
                    <a:lstStyle/>
                    <a:p>
                      <a:r>
                        <a:rPr lang="en-US" sz="1200" dirty="0">
                          <a:latin typeface="Times New Roman" panose="02020603050405020304" pitchFamily="18" charset="0"/>
                          <a:cs typeface="Times New Roman" panose="02020603050405020304" pitchFamily="18" charset="0"/>
                        </a:rPr>
                        <a:t>MULTIPLICATION(X)</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0000001</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000</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0110011</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3275135"/>
                  </a:ext>
                </a:extLst>
              </a:tr>
            </a:tbl>
          </a:graphicData>
        </a:graphic>
      </p:graphicFrame>
    </p:spTree>
    <p:extLst>
      <p:ext uri="{BB962C8B-B14F-4D97-AF65-F5344CB8AC3E}">
        <p14:creationId xmlns:p14="http://schemas.microsoft.com/office/powerpoint/2010/main" val="3909332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BCBA7-F6B6-C512-D6D3-A1D248AE9984}"/>
              </a:ext>
            </a:extLst>
          </p:cNvPr>
          <p:cNvSpPr/>
          <p:nvPr/>
        </p:nvSpPr>
        <p:spPr>
          <a:xfrm>
            <a:off x="192224" y="230832"/>
            <a:ext cx="7175227" cy="10263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1EBA235-45A7-F778-6548-6CA18B123C81}"/>
              </a:ext>
            </a:extLst>
          </p:cNvPr>
          <p:cNvSpPr txBox="1"/>
          <p:nvPr/>
        </p:nvSpPr>
        <p:spPr>
          <a:xfrm>
            <a:off x="192223" y="199140"/>
            <a:ext cx="4775731" cy="369332"/>
          </a:xfrm>
          <a:prstGeom prst="rect">
            <a:avLst/>
          </a:prstGeom>
          <a:noFill/>
        </p:spPr>
        <p:txBody>
          <a:bodyPr wrap="none" rtlCol="0">
            <a:spAutoFit/>
          </a:bodyPr>
          <a:lstStyle/>
          <a:p>
            <a:r>
              <a:rPr lang="en-US" b="1" u="sng" dirty="0">
                <a:latin typeface="Garamond" panose="02020404030301010803" pitchFamily="18" charset="0"/>
                <a:cs typeface="Times New Roman" panose="02020603050405020304" pitchFamily="18" charset="0"/>
              </a:rPr>
              <a:t>Working Of Forwarding Unit(aka by-passing):</a:t>
            </a:r>
            <a:endParaRPr lang="en-IN" b="1" u="sng" dirty="0">
              <a:latin typeface="Garamond" panose="02020404030301010803"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295B898-FEA3-E914-5EA0-DFE0B774FAB5}"/>
              </a:ext>
            </a:extLst>
          </p:cNvPr>
          <p:cNvSpPr txBox="1"/>
          <p:nvPr/>
        </p:nvSpPr>
        <p:spPr>
          <a:xfrm>
            <a:off x="6702900" y="0"/>
            <a:ext cx="662305" cy="230832"/>
          </a:xfrm>
          <a:prstGeom prst="rect">
            <a:avLst/>
          </a:prstGeom>
          <a:noFill/>
          <a:ln>
            <a:solidFill>
              <a:schemeClr val="tx1"/>
            </a:solidFill>
          </a:ln>
        </p:spPr>
        <p:txBody>
          <a:bodyPr wrap="square" rtlCol="0">
            <a:spAutoFit/>
          </a:bodyPr>
          <a:lstStyle/>
          <a:p>
            <a:r>
              <a:rPr lang="en-US" sz="900" b="1" dirty="0">
                <a:latin typeface="Garamond" panose="02020404030301010803" pitchFamily="18" charset="0"/>
              </a:rPr>
              <a:t>Page: 10</a:t>
            </a:r>
            <a:endParaRPr lang="en-IN" sz="900" b="1" dirty="0">
              <a:latin typeface="Garamond" panose="02020404030301010803" pitchFamily="18" charset="0"/>
            </a:endParaRPr>
          </a:p>
        </p:txBody>
      </p:sp>
      <p:sp>
        <p:nvSpPr>
          <p:cNvPr id="5" name="Oval 4">
            <a:extLst>
              <a:ext uri="{FF2B5EF4-FFF2-40B4-BE49-F238E27FC236}">
                <a16:creationId xmlns:a16="http://schemas.microsoft.com/office/drawing/2014/main" id="{903BC2BF-5871-5764-EB28-07064D8118FA}"/>
              </a:ext>
            </a:extLst>
          </p:cNvPr>
          <p:cNvSpPr/>
          <p:nvPr/>
        </p:nvSpPr>
        <p:spPr>
          <a:xfrm>
            <a:off x="984764" y="799302"/>
            <a:ext cx="1048223" cy="1541577"/>
          </a:xfrm>
          <a:prstGeom prst="ellipse">
            <a:avLst/>
          </a:prstGeom>
          <a:solidFill>
            <a:srgbClr val="7030A0"/>
          </a:solidFill>
          <a:ln w="1905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sz="1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C51AA35-2B25-6D34-6416-EECCE8CE6D33}"/>
              </a:ext>
            </a:extLst>
          </p:cNvPr>
          <p:cNvSpPr txBox="1"/>
          <p:nvPr/>
        </p:nvSpPr>
        <p:spPr>
          <a:xfrm>
            <a:off x="1109499" y="1339257"/>
            <a:ext cx="1109215" cy="461665"/>
          </a:xfrm>
          <a:prstGeom prst="rect">
            <a:avLst/>
          </a:prstGeom>
          <a:noFill/>
        </p:spPr>
        <p:txBody>
          <a:bodyPr wrap="square" rtlCol="0">
            <a:spAutoFit/>
          </a:bodyPr>
          <a:lstStyle/>
          <a:p>
            <a:r>
              <a:rPr lang="en-US" sz="1200" b="1" dirty="0">
                <a:solidFill>
                  <a:schemeClr val="bg1"/>
                </a:solidFill>
                <a:latin typeface="Times New Roman" panose="02020603050405020304" pitchFamily="18" charset="0"/>
                <a:cs typeface="Times New Roman" panose="02020603050405020304" pitchFamily="18" charset="0"/>
              </a:rPr>
              <a:t>Forwarding         unit</a:t>
            </a:r>
            <a:endParaRPr lang="en-IN" sz="12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4488C8F-B4BB-A8B0-9C85-CF2331225394}"/>
              </a:ext>
            </a:extLst>
          </p:cNvPr>
          <p:cNvSpPr txBox="1"/>
          <p:nvPr/>
        </p:nvSpPr>
        <p:spPr>
          <a:xfrm>
            <a:off x="246946" y="2511504"/>
            <a:ext cx="7175227" cy="646331"/>
          </a:xfrm>
          <a:prstGeom prst="rect">
            <a:avLst/>
          </a:prstGeom>
          <a:noFill/>
        </p:spPr>
        <p:txBody>
          <a:bodyPr wrap="square" rtlCol="0">
            <a:spAutoFit/>
          </a:bodyPr>
          <a:lstStyle/>
          <a:p>
            <a:pPr marL="800100" lvl="1" indent="-342900">
              <a:buFont typeface="+mj-lt"/>
              <a:buAutoNum type="arabicPeriod"/>
            </a:pPr>
            <a:endParaRPr lang="en-IN" dirty="0">
              <a:latin typeface="Garamond" panose="02020404030301010803" pitchFamily="18" charset="0"/>
              <a:cs typeface="Times New Roman" panose="02020603050405020304" pitchFamily="18" charset="0"/>
            </a:endParaRPr>
          </a:p>
          <a:p>
            <a:pPr marL="800100" lvl="1" indent="-342900">
              <a:buFont typeface="+mj-lt"/>
              <a:buAutoNum type="arabicPeriod"/>
            </a:pPr>
            <a:endParaRPr lang="en-IN" dirty="0">
              <a:latin typeface="Garamond" panose="02020404030301010803"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23141F1-92E0-B896-F4C0-F2AB36F1F7A9}"/>
              </a:ext>
            </a:extLst>
          </p:cNvPr>
          <p:cNvSpPr txBox="1"/>
          <p:nvPr/>
        </p:nvSpPr>
        <p:spPr>
          <a:xfrm>
            <a:off x="1664107" y="674799"/>
            <a:ext cx="5257393" cy="1754326"/>
          </a:xfrm>
          <a:prstGeom prst="rect">
            <a:avLst/>
          </a:prstGeom>
          <a:noFill/>
        </p:spPr>
        <p:txBody>
          <a:bodyPr wrap="square" rtlCol="0">
            <a:spAutoFit/>
          </a:bodyPr>
          <a:lstStyle/>
          <a:p>
            <a:pPr lvl="1"/>
            <a:r>
              <a:rPr lang="en-US" dirty="0">
                <a:latin typeface="Garamond" panose="02020404030301010803" pitchFamily="18" charset="0"/>
                <a:cs typeface="Times New Roman" panose="02020603050405020304" pitchFamily="18" charset="0"/>
              </a:rPr>
              <a:t>T</a:t>
            </a:r>
            <a:r>
              <a:rPr lang="en-IN" dirty="0">
                <a:latin typeface="Garamond" panose="02020404030301010803" pitchFamily="18" charset="0"/>
                <a:cs typeface="Times New Roman" panose="02020603050405020304" pitchFamily="18" charset="0"/>
              </a:rPr>
              <a:t>he forwarding unit is represented by this block diagram but this forwarding unit can be viewed as several multiplexers placing together. The multiplexers involved  in this forwarding logic can be seen from </a:t>
            </a:r>
            <a:r>
              <a:rPr lang="en-IN" dirty="0" err="1">
                <a:latin typeface="Garamond" panose="02020404030301010803" pitchFamily="18" charset="0"/>
                <a:cs typeface="Times New Roman" panose="02020603050405020304" pitchFamily="18" charset="0"/>
              </a:rPr>
              <a:t>verilog</a:t>
            </a:r>
            <a:r>
              <a:rPr lang="en-IN" dirty="0">
                <a:latin typeface="Garamond" panose="02020404030301010803" pitchFamily="18" charset="0"/>
                <a:cs typeface="Times New Roman" panose="02020603050405020304" pitchFamily="18" charset="0"/>
              </a:rPr>
              <a:t> code placed in page12 and page13 from this report.</a:t>
            </a:r>
          </a:p>
        </p:txBody>
      </p:sp>
    </p:spTree>
    <p:extLst>
      <p:ext uri="{BB962C8B-B14F-4D97-AF65-F5344CB8AC3E}">
        <p14:creationId xmlns:p14="http://schemas.microsoft.com/office/powerpoint/2010/main" val="2725188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C04A44D-5192-47E8-A6C1-FBE69BBA82C1}">
  <we:reference id="wa104381909" version="3.4.0.0" store="en-US" storeType="OMEX"/>
  <we:alternateReferences>
    <we:reference id="wa104381909" version="3.4.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19224</TotalTime>
  <Words>2031</Words>
  <Application>Microsoft Office PowerPoint</Application>
  <PresentationFormat>Custom</PresentationFormat>
  <Paragraphs>526</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Garamond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 Sandeep Reddy</dc:creator>
  <cp:lastModifiedBy>ch Sandeep Reddy</cp:lastModifiedBy>
  <cp:revision>72</cp:revision>
  <dcterms:created xsi:type="dcterms:W3CDTF">2022-08-29T08:54:12Z</dcterms:created>
  <dcterms:modified xsi:type="dcterms:W3CDTF">2023-06-22T16:08:49Z</dcterms:modified>
</cp:coreProperties>
</file>