
<file path=[Content_Types].xml><?xml version="1.0" encoding="utf-8"?>
<Types xmlns="http://schemas.openxmlformats.org/package/2006/content-types">
  <Default Extension="png" ContentType="image/png"/>
  <Default Extension="m4a" ContentType="audio/mp4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262" r:id="rId2"/>
    <p:sldId id="258" r:id="rId3"/>
    <p:sldId id="263" r:id="rId4"/>
    <p:sldId id="264" r:id="rId5"/>
    <p:sldId id="265" r:id="rId6"/>
    <p:sldId id="266" r:id="rId7"/>
    <p:sldId id="267" r:id="rId8"/>
    <p:sldId id="268" r:id="rId9"/>
    <p:sldId id="259" r:id="rId10"/>
    <p:sldId id="260" r:id="rId11"/>
    <p:sldId id="261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66" d="100"/>
          <a:sy n="66" d="100"/>
        </p:scale>
        <p:origin x="679" y="24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4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0EF314C-89BB-440E-8B1E-8F1CA5F1E7E6}" type="datetime2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2024年11月25日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‹#›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E0CC2035-6652-4840-855A-0F3B5352FFD3}" type="datetime2">
              <a:rPr lang="zh-TW" altLang="en-US" smtClean="0"/>
              <a:pPr/>
              <a:t>2024年11月25日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 smtClean="0"/>
              <a:t>按一下以編輯母片文字樣式</a:t>
            </a:r>
          </a:p>
          <a:p>
            <a:pPr lvl="1" rtl="0"/>
            <a:r>
              <a:rPr lang="zh-TW" altLang="en-US" noProof="0" dirty="0" smtClean="0"/>
              <a:t>第二層</a:t>
            </a:r>
          </a:p>
          <a:p>
            <a:pPr lvl="2" rtl="0"/>
            <a:r>
              <a:rPr lang="zh-TW" altLang="en-US" noProof="0" dirty="0" smtClean="0"/>
              <a:t>第三層</a:t>
            </a:r>
          </a:p>
          <a:p>
            <a:pPr lvl="3" rtl="0"/>
            <a:r>
              <a:rPr lang="zh-TW" altLang="en-US" noProof="0" dirty="0" smtClean="0"/>
              <a:t>第四層</a:t>
            </a:r>
          </a:p>
          <a:p>
            <a:pPr lvl="4" rtl="0"/>
            <a:r>
              <a:rPr lang="zh-TW" altLang="en-US" noProof="0" dirty="0" smtClean="0"/>
              <a:t>第五層</a:t>
            </a:r>
            <a:endParaRPr lang="zh-TW" altLang="en-US" noProof="0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41221E5-7225-48EB-A4EE-420E7BFCF70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TW" smtClean="0"/>
              <a:pPr rtl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4211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TW" smtClean="0"/>
              <a:pPr rtl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1382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TW" smtClean="0"/>
              <a:pPr rtl="0"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1747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TW" smtClean="0"/>
              <a:pPr rtl="0"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6729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TW" smtClean="0"/>
              <a:pPr rtl="0"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5949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 b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>
          <a:xfrm>
            <a:off x="4570413" y="6356351"/>
            <a:ext cx="12960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83C1287-12AF-4159-88D1-5C198B152516}" type="datetime2">
              <a:rPr lang="zh-TW" altLang="en-US" smtClean="0"/>
              <a:pPr/>
              <a:t>2024年11月25日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24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push dir="u"/>
      </p:transition>
    </mc:Choice>
    <mc:Fallback xmlns="">
      <p:transition advClick="0" advTm="2000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082668-6EB0-41FA-AE7F-DF367C96A05B}" type="datetime2">
              <a:rPr lang="zh-TW" altLang="en-US" smtClean="0"/>
              <a:pPr/>
              <a:t>2024年11月25日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601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push dir="u"/>
      </p:transition>
    </mc:Choice>
    <mc:Fallback xmlns="">
      <p:transition advClick="0" advTm="2000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6E7505-1370-4000-B8D9-AE2A2449F6C4}" type="datetime2">
              <a:rPr lang="zh-TW" altLang="en-US" smtClean="0"/>
              <a:pPr/>
              <a:t>2024年11月25日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50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push dir="u"/>
      </p:transition>
    </mc:Choice>
    <mc:Fallback xmlns="">
      <p:transition advClick="0" advTm="2000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CF9CAD-9948-4700-A7AB-3BAC9838F456}" type="datetime2">
              <a:rPr lang="zh-TW" altLang="en-US" smtClean="0"/>
              <a:pPr/>
              <a:t>2024年11月25日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076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push dir="u"/>
      </p:transition>
    </mc:Choice>
    <mc:Fallback xmlns="">
      <p:transition advClick="0" advTm="2000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l">
              <a:defRPr sz="54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BAC66-F929-4578-AF4E-7664312DE1F2}" type="datetime2">
              <a:rPr lang="zh-TW" altLang="en-US" smtClean="0"/>
              <a:pPr/>
              <a:t>2024年11月25日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24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push dir="u"/>
      </p:transition>
    </mc:Choice>
    <mc:Fallback xmlns="">
      <p:transition advClick="0" advTm="2000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8EE93B-81F2-4C86-891C-69A460FCF25A}" type="datetime2">
              <a:rPr lang="zh-TW" altLang="en-US" smtClean="0"/>
              <a:pPr/>
              <a:t>2024年11月25日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285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push dir="u"/>
      </p:transition>
    </mc:Choice>
    <mc:Fallback xmlns="">
      <p:transition advClick="0" advTm="2000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BFC05B7-DCC4-4C19-9657-53D5F80443CD}" type="datetime2">
              <a:rPr lang="zh-TW" altLang="en-US" smtClean="0"/>
              <a:pPr/>
              <a:t>2024年11月25日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999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push dir="u"/>
      </p:transition>
    </mc:Choice>
    <mc:Fallback xmlns="">
      <p:transition advClick="0" advTm="2000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2BA2B2-0B33-47B6-BFF8-D614FF486258}" type="datetime2">
              <a:rPr lang="zh-TW" altLang="en-US" smtClean="0"/>
              <a:pPr/>
              <a:t>2024年11月25日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833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push dir="u"/>
      </p:transition>
    </mc:Choice>
    <mc:Fallback xmlns="">
      <p:transition advClick="0" advTm="2000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F81CA3-FFAE-49B1-9BDA-67F9F39F58C4}" type="datetime2">
              <a:rPr lang="zh-TW" altLang="en-US" smtClean="0"/>
              <a:pPr/>
              <a:t>2024年11月25日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446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push dir="u"/>
      </p:transition>
    </mc:Choice>
    <mc:Fallback xmlns="">
      <p:transition advClick="0" advTm="2000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767358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1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332411" y="482600"/>
            <a:ext cx="6043825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767358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AA64BEC-B56B-4ADE-85F7-943A7E0F9EF7}" type="datetime2">
              <a:rPr lang="zh-TW" altLang="en-US" smtClean="0"/>
              <a:pPr/>
              <a:t>2024年11月25日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933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push dir="u"/>
      </p:transition>
    </mc:Choice>
    <mc:Fallback xmlns="">
      <p:transition advClick="0" advTm="2000">
        <p:push dir="u"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10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875529" y="0"/>
            <a:ext cx="73132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EB8050D5-E391-409B-A27A-DE4E14DBC0DE}" type="datetime2">
              <a:rPr lang="zh-TW" altLang="en-US" smtClean="0"/>
              <a:pPr/>
              <a:t>2024年11月25日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82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push dir="u"/>
      </p:transition>
    </mc:Choice>
    <mc:Fallback xmlns="">
      <p:transition advClick="0" advTm="2000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10604" y="-9144"/>
            <a:ext cx="12178221" cy="6878638"/>
            <a:chOff x="10604" y="-9144"/>
            <a:chExt cx="12178221" cy="6878638"/>
          </a:xfrm>
        </p:grpSpPr>
        <p:sp>
          <p:nvSpPr>
            <p:cNvPr id="7" name="矩形 6"/>
            <p:cNvSpPr/>
            <p:nvPr/>
          </p:nvSpPr>
          <p:spPr>
            <a:xfrm>
              <a:off x="11884104" y="0"/>
              <a:ext cx="304721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lvl="0" algn="ctr" rtl="0"/>
              <a:endParaRPr lang="zh-TW" altLang="en-US" noProof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10" name="群組 9"/>
            <p:cNvGrpSpPr/>
            <p:nvPr/>
          </p:nvGrpSpPr>
          <p:grpSpPr>
            <a:xfrm flipV="1">
              <a:off x="10604" y="-9144"/>
              <a:ext cx="1951038" cy="6878638"/>
              <a:chOff x="-4636" y="-9144"/>
              <a:chExt cx="1951038" cy="6878638"/>
            </a:xfrm>
            <a:solidFill>
              <a:schemeClr val="bg2"/>
            </a:solidFill>
          </p:grpSpPr>
          <p:sp>
            <p:nvSpPr>
              <p:cNvPr id="17" name="手繪多邊形 4"/>
              <p:cNvSpPr>
                <a:spLocks/>
              </p:cNvSpPr>
              <p:nvPr/>
            </p:nvSpPr>
            <p:spPr bwMode="grayWhite">
              <a:xfrm>
                <a:off x="135064" y="143256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8" name="手繪多邊形 5"/>
              <p:cNvSpPr>
                <a:spLocks/>
              </p:cNvSpPr>
              <p:nvPr/>
            </p:nvSpPr>
            <p:spPr bwMode="grayWhite">
              <a:xfrm>
                <a:off x="42989" y="2829306"/>
                <a:ext cx="733425" cy="981075"/>
              </a:xfrm>
              <a:custGeom>
                <a:avLst/>
                <a:gdLst>
                  <a:gd name="T0" fmla="*/ 224 w 462"/>
                  <a:gd name="T1" fmla="*/ 439 h 618"/>
                  <a:gd name="T2" fmla="*/ 193 w 462"/>
                  <a:gd name="T3" fmla="*/ 434 h 618"/>
                  <a:gd name="T4" fmla="*/ 165 w 462"/>
                  <a:gd name="T5" fmla="*/ 436 h 618"/>
                  <a:gd name="T6" fmla="*/ 156 w 462"/>
                  <a:gd name="T7" fmla="*/ 444 h 618"/>
                  <a:gd name="T8" fmla="*/ 147 w 462"/>
                  <a:gd name="T9" fmla="*/ 461 h 618"/>
                  <a:gd name="T10" fmla="*/ 147 w 462"/>
                  <a:gd name="T11" fmla="*/ 487 h 618"/>
                  <a:gd name="T12" fmla="*/ 143 w 462"/>
                  <a:gd name="T13" fmla="*/ 513 h 618"/>
                  <a:gd name="T14" fmla="*/ 136 w 462"/>
                  <a:gd name="T15" fmla="*/ 537 h 618"/>
                  <a:gd name="T16" fmla="*/ 7 w 462"/>
                  <a:gd name="T17" fmla="*/ 549 h 618"/>
                  <a:gd name="T18" fmla="*/ 5 w 462"/>
                  <a:gd name="T19" fmla="*/ 510 h 618"/>
                  <a:gd name="T20" fmla="*/ 1 w 462"/>
                  <a:gd name="T21" fmla="*/ 472 h 618"/>
                  <a:gd name="T22" fmla="*/ 1 w 462"/>
                  <a:gd name="T23" fmla="*/ 433 h 618"/>
                  <a:gd name="T24" fmla="*/ 12 w 462"/>
                  <a:gd name="T25" fmla="*/ 392 h 618"/>
                  <a:gd name="T26" fmla="*/ 37 w 462"/>
                  <a:gd name="T27" fmla="*/ 383 h 618"/>
                  <a:gd name="T28" fmla="*/ 66 w 462"/>
                  <a:gd name="T29" fmla="*/ 389 h 618"/>
                  <a:gd name="T30" fmla="*/ 94 w 462"/>
                  <a:gd name="T31" fmla="*/ 403 h 618"/>
                  <a:gd name="T32" fmla="*/ 120 w 462"/>
                  <a:gd name="T33" fmla="*/ 417 h 618"/>
                  <a:gd name="T34" fmla="*/ 156 w 462"/>
                  <a:gd name="T35" fmla="*/ 399 h 618"/>
                  <a:gd name="T36" fmla="*/ 166 w 462"/>
                  <a:gd name="T37" fmla="*/ 363 h 618"/>
                  <a:gd name="T38" fmla="*/ 164 w 462"/>
                  <a:gd name="T39" fmla="*/ 321 h 618"/>
                  <a:gd name="T40" fmla="*/ 158 w 462"/>
                  <a:gd name="T41" fmla="*/ 280 h 618"/>
                  <a:gd name="T42" fmla="*/ 71 w 462"/>
                  <a:gd name="T43" fmla="*/ 135 h 618"/>
                  <a:gd name="T44" fmla="*/ 104 w 462"/>
                  <a:gd name="T45" fmla="*/ 141 h 618"/>
                  <a:gd name="T46" fmla="*/ 137 w 462"/>
                  <a:gd name="T47" fmla="*/ 147 h 618"/>
                  <a:gd name="T48" fmla="*/ 170 w 462"/>
                  <a:gd name="T49" fmla="*/ 144 h 618"/>
                  <a:gd name="T50" fmla="*/ 195 w 462"/>
                  <a:gd name="T51" fmla="*/ 128 h 618"/>
                  <a:gd name="T52" fmla="*/ 206 w 462"/>
                  <a:gd name="T53" fmla="*/ 114 h 618"/>
                  <a:gd name="T54" fmla="*/ 216 w 462"/>
                  <a:gd name="T55" fmla="*/ 92 h 618"/>
                  <a:gd name="T56" fmla="*/ 211 w 462"/>
                  <a:gd name="T57" fmla="*/ 69 h 618"/>
                  <a:gd name="T58" fmla="*/ 207 w 462"/>
                  <a:gd name="T59" fmla="*/ 47 h 618"/>
                  <a:gd name="T60" fmla="*/ 208 w 462"/>
                  <a:gd name="T61" fmla="*/ 24 h 618"/>
                  <a:gd name="T62" fmla="*/ 221 w 462"/>
                  <a:gd name="T63" fmla="*/ 2 h 618"/>
                  <a:gd name="T64" fmla="*/ 245 w 462"/>
                  <a:gd name="T65" fmla="*/ 0 h 618"/>
                  <a:gd name="T66" fmla="*/ 272 w 462"/>
                  <a:gd name="T67" fmla="*/ 5 h 618"/>
                  <a:gd name="T68" fmla="*/ 296 w 462"/>
                  <a:gd name="T69" fmla="*/ 17 h 618"/>
                  <a:gd name="T70" fmla="*/ 316 w 462"/>
                  <a:gd name="T71" fmla="*/ 38 h 618"/>
                  <a:gd name="T72" fmla="*/ 317 w 462"/>
                  <a:gd name="T73" fmla="*/ 66 h 618"/>
                  <a:gd name="T74" fmla="*/ 304 w 462"/>
                  <a:gd name="T75" fmla="*/ 94 h 618"/>
                  <a:gd name="T76" fmla="*/ 294 w 462"/>
                  <a:gd name="T77" fmla="*/ 125 h 618"/>
                  <a:gd name="T78" fmla="*/ 302 w 462"/>
                  <a:gd name="T79" fmla="*/ 158 h 618"/>
                  <a:gd name="T80" fmla="*/ 337 w 462"/>
                  <a:gd name="T81" fmla="*/ 181 h 618"/>
                  <a:gd name="T82" fmla="*/ 380 w 462"/>
                  <a:gd name="T83" fmla="*/ 188 h 618"/>
                  <a:gd name="T84" fmla="*/ 427 w 462"/>
                  <a:gd name="T85" fmla="*/ 190 h 618"/>
                  <a:gd name="T86" fmla="*/ 431 w 462"/>
                  <a:gd name="T87" fmla="*/ 329 h 618"/>
                  <a:gd name="T88" fmla="*/ 401 w 462"/>
                  <a:gd name="T89" fmla="*/ 338 h 618"/>
                  <a:gd name="T90" fmla="*/ 370 w 462"/>
                  <a:gd name="T91" fmla="*/ 331 h 618"/>
                  <a:gd name="T92" fmla="*/ 337 w 462"/>
                  <a:gd name="T93" fmla="*/ 319 h 618"/>
                  <a:gd name="T94" fmla="*/ 303 w 462"/>
                  <a:gd name="T95" fmla="*/ 316 h 618"/>
                  <a:gd name="T96" fmla="*/ 281 w 462"/>
                  <a:gd name="T97" fmla="*/ 333 h 618"/>
                  <a:gd name="T98" fmla="*/ 268 w 462"/>
                  <a:gd name="T99" fmla="*/ 361 h 618"/>
                  <a:gd name="T100" fmla="*/ 263 w 462"/>
                  <a:gd name="T101" fmla="*/ 393 h 618"/>
                  <a:gd name="T102" fmla="*/ 264 w 462"/>
                  <a:gd name="T103" fmla="*/ 427 h 618"/>
                  <a:gd name="T104" fmla="*/ 286 w 462"/>
                  <a:gd name="T105" fmla="*/ 457 h 618"/>
                  <a:gd name="T106" fmla="*/ 317 w 462"/>
                  <a:gd name="T107" fmla="*/ 464 h 618"/>
                  <a:gd name="T108" fmla="*/ 354 w 462"/>
                  <a:gd name="T109" fmla="*/ 463 h 618"/>
                  <a:gd name="T110" fmla="*/ 392 w 462"/>
                  <a:gd name="T111" fmla="*/ 473 h 618"/>
                  <a:gd name="T112" fmla="*/ 401 w 462"/>
                  <a:gd name="T113" fmla="*/ 509 h 618"/>
                  <a:gd name="T114" fmla="*/ 403 w 462"/>
                  <a:gd name="T115" fmla="*/ 547 h 618"/>
                  <a:gd name="T116" fmla="*/ 398 w 462"/>
                  <a:gd name="T117" fmla="*/ 583 h 618"/>
                  <a:gd name="T118" fmla="*/ 388 w 462"/>
                  <a:gd name="T119" fmla="*/ 617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62" h="618">
                    <a:moveTo>
                      <a:pt x="384" y="617"/>
                    </a:moveTo>
                    <a:lnTo>
                      <a:pt x="248" y="578"/>
                    </a:lnTo>
                    <a:lnTo>
                      <a:pt x="231" y="442"/>
                    </a:lnTo>
                    <a:lnTo>
                      <a:pt x="224" y="439"/>
                    </a:lnTo>
                    <a:lnTo>
                      <a:pt x="217" y="436"/>
                    </a:lnTo>
                    <a:lnTo>
                      <a:pt x="209" y="435"/>
                    </a:lnTo>
                    <a:lnTo>
                      <a:pt x="201" y="434"/>
                    </a:lnTo>
                    <a:lnTo>
                      <a:pt x="193" y="434"/>
                    </a:lnTo>
                    <a:lnTo>
                      <a:pt x="185" y="434"/>
                    </a:lnTo>
                    <a:lnTo>
                      <a:pt x="176" y="435"/>
                    </a:lnTo>
                    <a:lnTo>
                      <a:pt x="167" y="435"/>
                    </a:lnTo>
                    <a:lnTo>
                      <a:pt x="165" y="436"/>
                    </a:lnTo>
                    <a:lnTo>
                      <a:pt x="162" y="438"/>
                    </a:lnTo>
                    <a:lnTo>
                      <a:pt x="160" y="440"/>
                    </a:lnTo>
                    <a:lnTo>
                      <a:pt x="158" y="442"/>
                    </a:lnTo>
                    <a:lnTo>
                      <a:pt x="156" y="444"/>
                    </a:lnTo>
                    <a:lnTo>
                      <a:pt x="153" y="448"/>
                    </a:lnTo>
                    <a:lnTo>
                      <a:pt x="151" y="452"/>
                    </a:lnTo>
                    <a:lnTo>
                      <a:pt x="147" y="456"/>
                    </a:lnTo>
                    <a:lnTo>
                      <a:pt x="147" y="461"/>
                    </a:lnTo>
                    <a:lnTo>
                      <a:pt x="147" y="468"/>
                    </a:lnTo>
                    <a:lnTo>
                      <a:pt x="147" y="474"/>
                    </a:lnTo>
                    <a:lnTo>
                      <a:pt x="147" y="480"/>
                    </a:lnTo>
                    <a:lnTo>
                      <a:pt x="147" y="487"/>
                    </a:lnTo>
                    <a:lnTo>
                      <a:pt x="146" y="493"/>
                    </a:lnTo>
                    <a:lnTo>
                      <a:pt x="146" y="499"/>
                    </a:lnTo>
                    <a:lnTo>
                      <a:pt x="145" y="506"/>
                    </a:lnTo>
                    <a:lnTo>
                      <a:pt x="143" y="513"/>
                    </a:lnTo>
                    <a:lnTo>
                      <a:pt x="143" y="520"/>
                    </a:lnTo>
                    <a:lnTo>
                      <a:pt x="141" y="525"/>
                    </a:lnTo>
                    <a:lnTo>
                      <a:pt x="139" y="532"/>
                    </a:lnTo>
                    <a:lnTo>
                      <a:pt x="136" y="537"/>
                    </a:lnTo>
                    <a:lnTo>
                      <a:pt x="134" y="543"/>
                    </a:lnTo>
                    <a:lnTo>
                      <a:pt x="131" y="549"/>
                    </a:lnTo>
                    <a:lnTo>
                      <a:pt x="128" y="553"/>
                    </a:lnTo>
                    <a:lnTo>
                      <a:pt x="7" y="549"/>
                    </a:lnTo>
                    <a:lnTo>
                      <a:pt x="7" y="539"/>
                    </a:lnTo>
                    <a:lnTo>
                      <a:pt x="7" y="530"/>
                    </a:lnTo>
                    <a:lnTo>
                      <a:pt x="6" y="521"/>
                    </a:lnTo>
                    <a:lnTo>
                      <a:pt x="5" y="510"/>
                    </a:lnTo>
                    <a:lnTo>
                      <a:pt x="4" y="501"/>
                    </a:lnTo>
                    <a:lnTo>
                      <a:pt x="2" y="492"/>
                    </a:lnTo>
                    <a:lnTo>
                      <a:pt x="1" y="482"/>
                    </a:lnTo>
                    <a:lnTo>
                      <a:pt x="1" y="472"/>
                    </a:lnTo>
                    <a:lnTo>
                      <a:pt x="0" y="463"/>
                    </a:lnTo>
                    <a:lnTo>
                      <a:pt x="0" y="453"/>
                    </a:lnTo>
                    <a:lnTo>
                      <a:pt x="0" y="442"/>
                    </a:lnTo>
                    <a:lnTo>
                      <a:pt x="1" y="433"/>
                    </a:lnTo>
                    <a:lnTo>
                      <a:pt x="3" y="423"/>
                    </a:lnTo>
                    <a:lnTo>
                      <a:pt x="5" y="413"/>
                    </a:lnTo>
                    <a:lnTo>
                      <a:pt x="8" y="402"/>
                    </a:lnTo>
                    <a:lnTo>
                      <a:pt x="12" y="392"/>
                    </a:lnTo>
                    <a:lnTo>
                      <a:pt x="18" y="388"/>
                    </a:lnTo>
                    <a:lnTo>
                      <a:pt x="24" y="386"/>
                    </a:lnTo>
                    <a:lnTo>
                      <a:pt x="30" y="384"/>
                    </a:lnTo>
                    <a:lnTo>
                      <a:pt x="37" y="383"/>
                    </a:lnTo>
                    <a:lnTo>
                      <a:pt x="45" y="384"/>
                    </a:lnTo>
                    <a:lnTo>
                      <a:pt x="52" y="385"/>
                    </a:lnTo>
                    <a:lnTo>
                      <a:pt x="59" y="387"/>
                    </a:lnTo>
                    <a:lnTo>
                      <a:pt x="66" y="389"/>
                    </a:lnTo>
                    <a:lnTo>
                      <a:pt x="73" y="392"/>
                    </a:lnTo>
                    <a:lnTo>
                      <a:pt x="80" y="396"/>
                    </a:lnTo>
                    <a:lnTo>
                      <a:pt x="87" y="400"/>
                    </a:lnTo>
                    <a:lnTo>
                      <a:pt x="94" y="403"/>
                    </a:lnTo>
                    <a:lnTo>
                      <a:pt x="100" y="407"/>
                    </a:lnTo>
                    <a:lnTo>
                      <a:pt x="107" y="411"/>
                    </a:lnTo>
                    <a:lnTo>
                      <a:pt x="113" y="415"/>
                    </a:lnTo>
                    <a:lnTo>
                      <a:pt x="120" y="417"/>
                    </a:lnTo>
                    <a:lnTo>
                      <a:pt x="136" y="417"/>
                    </a:lnTo>
                    <a:lnTo>
                      <a:pt x="143" y="412"/>
                    </a:lnTo>
                    <a:lnTo>
                      <a:pt x="151" y="406"/>
                    </a:lnTo>
                    <a:lnTo>
                      <a:pt x="156" y="399"/>
                    </a:lnTo>
                    <a:lnTo>
                      <a:pt x="160" y="391"/>
                    </a:lnTo>
                    <a:lnTo>
                      <a:pt x="163" y="383"/>
                    </a:lnTo>
                    <a:lnTo>
                      <a:pt x="165" y="373"/>
                    </a:lnTo>
                    <a:lnTo>
                      <a:pt x="166" y="363"/>
                    </a:lnTo>
                    <a:lnTo>
                      <a:pt x="166" y="353"/>
                    </a:lnTo>
                    <a:lnTo>
                      <a:pt x="166" y="343"/>
                    </a:lnTo>
                    <a:lnTo>
                      <a:pt x="166" y="333"/>
                    </a:lnTo>
                    <a:lnTo>
                      <a:pt x="164" y="321"/>
                    </a:lnTo>
                    <a:lnTo>
                      <a:pt x="163" y="311"/>
                    </a:lnTo>
                    <a:lnTo>
                      <a:pt x="161" y="301"/>
                    </a:lnTo>
                    <a:lnTo>
                      <a:pt x="159" y="290"/>
                    </a:lnTo>
                    <a:lnTo>
                      <a:pt x="158" y="280"/>
                    </a:lnTo>
                    <a:lnTo>
                      <a:pt x="156" y="270"/>
                    </a:lnTo>
                    <a:lnTo>
                      <a:pt x="39" y="241"/>
                    </a:lnTo>
                    <a:lnTo>
                      <a:pt x="63" y="135"/>
                    </a:lnTo>
                    <a:lnTo>
                      <a:pt x="71" y="135"/>
                    </a:lnTo>
                    <a:lnTo>
                      <a:pt x="79" y="136"/>
                    </a:lnTo>
                    <a:lnTo>
                      <a:pt x="87" y="137"/>
                    </a:lnTo>
                    <a:lnTo>
                      <a:pt x="96" y="139"/>
                    </a:lnTo>
                    <a:lnTo>
                      <a:pt x="104" y="141"/>
                    </a:lnTo>
                    <a:lnTo>
                      <a:pt x="113" y="143"/>
                    </a:lnTo>
                    <a:lnTo>
                      <a:pt x="120" y="144"/>
                    </a:lnTo>
                    <a:lnTo>
                      <a:pt x="129" y="146"/>
                    </a:lnTo>
                    <a:lnTo>
                      <a:pt x="137" y="147"/>
                    </a:lnTo>
                    <a:lnTo>
                      <a:pt x="146" y="147"/>
                    </a:lnTo>
                    <a:lnTo>
                      <a:pt x="154" y="147"/>
                    </a:lnTo>
                    <a:lnTo>
                      <a:pt x="162" y="146"/>
                    </a:lnTo>
                    <a:lnTo>
                      <a:pt x="170" y="144"/>
                    </a:lnTo>
                    <a:lnTo>
                      <a:pt x="177" y="141"/>
                    </a:lnTo>
                    <a:lnTo>
                      <a:pt x="185" y="136"/>
                    </a:lnTo>
                    <a:lnTo>
                      <a:pt x="192" y="132"/>
                    </a:lnTo>
                    <a:lnTo>
                      <a:pt x="195" y="128"/>
                    </a:lnTo>
                    <a:lnTo>
                      <a:pt x="197" y="125"/>
                    </a:lnTo>
                    <a:lnTo>
                      <a:pt x="200" y="121"/>
                    </a:lnTo>
                    <a:lnTo>
                      <a:pt x="204" y="118"/>
                    </a:lnTo>
                    <a:lnTo>
                      <a:pt x="206" y="114"/>
                    </a:lnTo>
                    <a:lnTo>
                      <a:pt x="210" y="108"/>
                    </a:lnTo>
                    <a:lnTo>
                      <a:pt x="212" y="104"/>
                    </a:lnTo>
                    <a:lnTo>
                      <a:pt x="216" y="97"/>
                    </a:lnTo>
                    <a:lnTo>
                      <a:pt x="216" y="92"/>
                    </a:lnTo>
                    <a:lnTo>
                      <a:pt x="214" y="86"/>
                    </a:lnTo>
                    <a:lnTo>
                      <a:pt x="214" y="80"/>
                    </a:lnTo>
                    <a:lnTo>
                      <a:pt x="212" y="76"/>
                    </a:lnTo>
                    <a:lnTo>
                      <a:pt x="211" y="69"/>
                    </a:lnTo>
                    <a:lnTo>
                      <a:pt x="210" y="65"/>
                    </a:lnTo>
                    <a:lnTo>
                      <a:pt x="209" y="58"/>
                    </a:lnTo>
                    <a:lnTo>
                      <a:pt x="208" y="53"/>
                    </a:lnTo>
                    <a:lnTo>
                      <a:pt x="207" y="47"/>
                    </a:lnTo>
                    <a:lnTo>
                      <a:pt x="206" y="41"/>
                    </a:lnTo>
                    <a:lnTo>
                      <a:pt x="206" y="35"/>
                    </a:lnTo>
                    <a:lnTo>
                      <a:pt x="207" y="29"/>
                    </a:lnTo>
                    <a:lnTo>
                      <a:pt x="208" y="24"/>
                    </a:lnTo>
                    <a:lnTo>
                      <a:pt x="210" y="17"/>
                    </a:lnTo>
                    <a:lnTo>
                      <a:pt x="212" y="11"/>
                    </a:lnTo>
                    <a:lnTo>
                      <a:pt x="216" y="5"/>
                    </a:lnTo>
                    <a:lnTo>
                      <a:pt x="221" y="2"/>
                    </a:lnTo>
                    <a:lnTo>
                      <a:pt x="226" y="1"/>
                    </a:lnTo>
                    <a:lnTo>
                      <a:pt x="233" y="0"/>
                    </a:lnTo>
                    <a:lnTo>
                      <a:pt x="239" y="0"/>
                    </a:lnTo>
                    <a:lnTo>
                      <a:pt x="245" y="0"/>
                    </a:lnTo>
                    <a:lnTo>
                      <a:pt x="251" y="0"/>
                    </a:lnTo>
                    <a:lnTo>
                      <a:pt x="258" y="1"/>
                    </a:lnTo>
                    <a:lnTo>
                      <a:pt x="264" y="3"/>
                    </a:lnTo>
                    <a:lnTo>
                      <a:pt x="272" y="5"/>
                    </a:lnTo>
                    <a:lnTo>
                      <a:pt x="278" y="8"/>
                    </a:lnTo>
                    <a:lnTo>
                      <a:pt x="284" y="11"/>
                    </a:lnTo>
                    <a:lnTo>
                      <a:pt x="290" y="13"/>
                    </a:lnTo>
                    <a:lnTo>
                      <a:pt x="296" y="17"/>
                    </a:lnTo>
                    <a:lnTo>
                      <a:pt x="302" y="21"/>
                    </a:lnTo>
                    <a:lnTo>
                      <a:pt x="307" y="26"/>
                    </a:lnTo>
                    <a:lnTo>
                      <a:pt x="311" y="30"/>
                    </a:lnTo>
                    <a:lnTo>
                      <a:pt x="316" y="38"/>
                    </a:lnTo>
                    <a:lnTo>
                      <a:pt x="318" y="44"/>
                    </a:lnTo>
                    <a:lnTo>
                      <a:pt x="319" y="52"/>
                    </a:lnTo>
                    <a:lnTo>
                      <a:pt x="318" y="59"/>
                    </a:lnTo>
                    <a:lnTo>
                      <a:pt x="317" y="66"/>
                    </a:lnTo>
                    <a:lnTo>
                      <a:pt x="314" y="73"/>
                    </a:lnTo>
                    <a:lnTo>
                      <a:pt x="311" y="80"/>
                    </a:lnTo>
                    <a:lnTo>
                      <a:pt x="308" y="87"/>
                    </a:lnTo>
                    <a:lnTo>
                      <a:pt x="304" y="94"/>
                    </a:lnTo>
                    <a:lnTo>
                      <a:pt x="301" y="102"/>
                    </a:lnTo>
                    <a:lnTo>
                      <a:pt x="297" y="110"/>
                    </a:lnTo>
                    <a:lnTo>
                      <a:pt x="294" y="118"/>
                    </a:lnTo>
                    <a:lnTo>
                      <a:pt x="294" y="125"/>
                    </a:lnTo>
                    <a:lnTo>
                      <a:pt x="293" y="133"/>
                    </a:lnTo>
                    <a:lnTo>
                      <a:pt x="294" y="140"/>
                    </a:lnTo>
                    <a:lnTo>
                      <a:pt x="295" y="147"/>
                    </a:lnTo>
                    <a:lnTo>
                      <a:pt x="302" y="158"/>
                    </a:lnTo>
                    <a:lnTo>
                      <a:pt x="309" y="165"/>
                    </a:lnTo>
                    <a:lnTo>
                      <a:pt x="317" y="172"/>
                    </a:lnTo>
                    <a:lnTo>
                      <a:pt x="327" y="176"/>
                    </a:lnTo>
                    <a:lnTo>
                      <a:pt x="337" y="181"/>
                    </a:lnTo>
                    <a:lnTo>
                      <a:pt x="347" y="183"/>
                    </a:lnTo>
                    <a:lnTo>
                      <a:pt x="357" y="186"/>
                    </a:lnTo>
                    <a:lnTo>
                      <a:pt x="369" y="187"/>
                    </a:lnTo>
                    <a:lnTo>
                      <a:pt x="380" y="188"/>
                    </a:lnTo>
                    <a:lnTo>
                      <a:pt x="392" y="188"/>
                    </a:lnTo>
                    <a:lnTo>
                      <a:pt x="403" y="189"/>
                    </a:lnTo>
                    <a:lnTo>
                      <a:pt x="415" y="189"/>
                    </a:lnTo>
                    <a:lnTo>
                      <a:pt x="427" y="190"/>
                    </a:lnTo>
                    <a:lnTo>
                      <a:pt x="438" y="191"/>
                    </a:lnTo>
                    <a:lnTo>
                      <a:pt x="450" y="192"/>
                    </a:lnTo>
                    <a:lnTo>
                      <a:pt x="461" y="195"/>
                    </a:lnTo>
                    <a:lnTo>
                      <a:pt x="431" y="329"/>
                    </a:lnTo>
                    <a:lnTo>
                      <a:pt x="424" y="334"/>
                    </a:lnTo>
                    <a:lnTo>
                      <a:pt x="416" y="336"/>
                    </a:lnTo>
                    <a:lnTo>
                      <a:pt x="408" y="338"/>
                    </a:lnTo>
                    <a:lnTo>
                      <a:pt x="401" y="338"/>
                    </a:lnTo>
                    <a:lnTo>
                      <a:pt x="393" y="337"/>
                    </a:lnTo>
                    <a:lnTo>
                      <a:pt x="385" y="336"/>
                    </a:lnTo>
                    <a:lnTo>
                      <a:pt x="377" y="334"/>
                    </a:lnTo>
                    <a:lnTo>
                      <a:pt x="370" y="331"/>
                    </a:lnTo>
                    <a:lnTo>
                      <a:pt x="361" y="327"/>
                    </a:lnTo>
                    <a:lnTo>
                      <a:pt x="353" y="325"/>
                    </a:lnTo>
                    <a:lnTo>
                      <a:pt x="345" y="321"/>
                    </a:lnTo>
                    <a:lnTo>
                      <a:pt x="337" y="319"/>
                    </a:lnTo>
                    <a:lnTo>
                      <a:pt x="328" y="317"/>
                    </a:lnTo>
                    <a:lnTo>
                      <a:pt x="320" y="316"/>
                    </a:lnTo>
                    <a:lnTo>
                      <a:pt x="311" y="315"/>
                    </a:lnTo>
                    <a:lnTo>
                      <a:pt x="303" y="316"/>
                    </a:lnTo>
                    <a:lnTo>
                      <a:pt x="297" y="319"/>
                    </a:lnTo>
                    <a:lnTo>
                      <a:pt x="291" y="323"/>
                    </a:lnTo>
                    <a:lnTo>
                      <a:pt x="286" y="327"/>
                    </a:lnTo>
                    <a:lnTo>
                      <a:pt x="281" y="333"/>
                    </a:lnTo>
                    <a:lnTo>
                      <a:pt x="277" y="339"/>
                    </a:lnTo>
                    <a:lnTo>
                      <a:pt x="274" y="346"/>
                    </a:lnTo>
                    <a:lnTo>
                      <a:pt x="271" y="353"/>
                    </a:lnTo>
                    <a:lnTo>
                      <a:pt x="268" y="361"/>
                    </a:lnTo>
                    <a:lnTo>
                      <a:pt x="266" y="368"/>
                    </a:lnTo>
                    <a:lnTo>
                      <a:pt x="264" y="376"/>
                    </a:lnTo>
                    <a:lnTo>
                      <a:pt x="264" y="385"/>
                    </a:lnTo>
                    <a:lnTo>
                      <a:pt x="263" y="393"/>
                    </a:lnTo>
                    <a:lnTo>
                      <a:pt x="263" y="402"/>
                    </a:lnTo>
                    <a:lnTo>
                      <a:pt x="263" y="410"/>
                    </a:lnTo>
                    <a:lnTo>
                      <a:pt x="264" y="418"/>
                    </a:lnTo>
                    <a:lnTo>
                      <a:pt x="264" y="427"/>
                    </a:lnTo>
                    <a:lnTo>
                      <a:pt x="268" y="438"/>
                    </a:lnTo>
                    <a:lnTo>
                      <a:pt x="273" y="446"/>
                    </a:lnTo>
                    <a:lnTo>
                      <a:pt x="279" y="454"/>
                    </a:lnTo>
                    <a:lnTo>
                      <a:pt x="286" y="457"/>
                    </a:lnTo>
                    <a:lnTo>
                      <a:pt x="293" y="461"/>
                    </a:lnTo>
                    <a:lnTo>
                      <a:pt x="300" y="463"/>
                    </a:lnTo>
                    <a:lnTo>
                      <a:pt x="308" y="464"/>
                    </a:lnTo>
                    <a:lnTo>
                      <a:pt x="317" y="464"/>
                    </a:lnTo>
                    <a:lnTo>
                      <a:pt x="326" y="463"/>
                    </a:lnTo>
                    <a:lnTo>
                      <a:pt x="335" y="463"/>
                    </a:lnTo>
                    <a:lnTo>
                      <a:pt x="344" y="462"/>
                    </a:lnTo>
                    <a:lnTo>
                      <a:pt x="354" y="463"/>
                    </a:lnTo>
                    <a:lnTo>
                      <a:pt x="363" y="463"/>
                    </a:lnTo>
                    <a:lnTo>
                      <a:pt x="373" y="465"/>
                    </a:lnTo>
                    <a:lnTo>
                      <a:pt x="383" y="468"/>
                    </a:lnTo>
                    <a:lnTo>
                      <a:pt x="392" y="473"/>
                    </a:lnTo>
                    <a:lnTo>
                      <a:pt x="395" y="482"/>
                    </a:lnTo>
                    <a:lnTo>
                      <a:pt x="398" y="491"/>
                    </a:lnTo>
                    <a:lnTo>
                      <a:pt x="400" y="499"/>
                    </a:lnTo>
                    <a:lnTo>
                      <a:pt x="401" y="509"/>
                    </a:lnTo>
                    <a:lnTo>
                      <a:pt x="403" y="518"/>
                    </a:lnTo>
                    <a:lnTo>
                      <a:pt x="404" y="527"/>
                    </a:lnTo>
                    <a:lnTo>
                      <a:pt x="404" y="536"/>
                    </a:lnTo>
                    <a:lnTo>
                      <a:pt x="403" y="547"/>
                    </a:lnTo>
                    <a:lnTo>
                      <a:pt x="403" y="555"/>
                    </a:lnTo>
                    <a:lnTo>
                      <a:pt x="401" y="564"/>
                    </a:lnTo>
                    <a:lnTo>
                      <a:pt x="400" y="574"/>
                    </a:lnTo>
                    <a:lnTo>
                      <a:pt x="398" y="583"/>
                    </a:lnTo>
                    <a:lnTo>
                      <a:pt x="396" y="591"/>
                    </a:lnTo>
                    <a:lnTo>
                      <a:pt x="393" y="600"/>
                    </a:lnTo>
                    <a:lnTo>
                      <a:pt x="391" y="608"/>
                    </a:lnTo>
                    <a:lnTo>
                      <a:pt x="388" y="617"/>
                    </a:lnTo>
                    <a:lnTo>
                      <a:pt x="384" y="61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9" name="手繪多邊形 6"/>
              <p:cNvSpPr>
                <a:spLocks/>
              </p:cNvSpPr>
              <p:nvPr/>
            </p:nvSpPr>
            <p:spPr bwMode="grayWhite">
              <a:xfrm>
                <a:off x="89027" y="2084769"/>
                <a:ext cx="990600" cy="588963"/>
              </a:xfrm>
              <a:custGeom>
                <a:avLst/>
                <a:gdLst>
                  <a:gd name="T0" fmla="*/ 186 w 624"/>
                  <a:gd name="T1" fmla="*/ 342 h 371"/>
                  <a:gd name="T2" fmla="*/ 175 w 624"/>
                  <a:gd name="T3" fmla="*/ 308 h 371"/>
                  <a:gd name="T4" fmla="*/ 149 w 624"/>
                  <a:gd name="T5" fmla="*/ 280 h 371"/>
                  <a:gd name="T6" fmla="*/ 124 w 624"/>
                  <a:gd name="T7" fmla="*/ 270 h 371"/>
                  <a:gd name="T8" fmla="*/ 104 w 624"/>
                  <a:gd name="T9" fmla="*/ 269 h 371"/>
                  <a:gd name="T10" fmla="*/ 10 w 624"/>
                  <a:gd name="T11" fmla="*/ 290 h 371"/>
                  <a:gd name="T12" fmla="*/ 3 w 624"/>
                  <a:gd name="T13" fmla="*/ 264 h 371"/>
                  <a:gd name="T14" fmla="*/ 0 w 624"/>
                  <a:gd name="T15" fmla="*/ 236 h 371"/>
                  <a:gd name="T16" fmla="*/ 4 w 624"/>
                  <a:gd name="T17" fmla="*/ 214 h 371"/>
                  <a:gd name="T18" fmla="*/ 22 w 624"/>
                  <a:gd name="T19" fmla="*/ 200 h 371"/>
                  <a:gd name="T20" fmla="*/ 53 w 624"/>
                  <a:gd name="T21" fmla="*/ 200 h 371"/>
                  <a:gd name="T22" fmla="*/ 90 w 624"/>
                  <a:gd name="T23" fmla="*/ 208 h 371"/>
                  <a:gd name="T24" fmla="*/ 126 w 624"/>
                  <a:gd name="T25" fmla="*/ 190 h 371"/>
                  <a:gd name="T26" fmla="*/ 144 w 624"/>
                  <a:gd name="T27" fmla="*/ 33 h 371"/>
                  <a:gd name="T28" fmla="*/ 174 w 624"/>
                  <a:gd name="T29" fmla="*/ 28 h 371"/>
                  <a:gd name="T30" fmla="*/ 206 w 624"/>
                  <a:gd name="T31" fmla="*/ 31 h 371"/>
                  <a:gd name="T32" fmla="*/ 230 w 624"/>
                  <a:gd name="T33" fmla="*/ 57 h 371"/>
                  <a:gd name="T34" fmla="*/ 236 w 624"/>
                  <a:gd name="T35" fmla="*/ 99 h 371"/>
                  <a:gd name="T36" fmla="*/ 249 w 624"/>
                  <a:gd name="T37" fmla="*/ 138 h 371"/>
                  <a:gd name="T38" fmla="*/ 293 w 624"/>
                  <a:gd name="T39" fmla="*/ 159 h 371"/>
                  <a:gd name="T40" fmla="*/ 345 w 624"/>
                  <a:gd name="T41" fmla="*/ 148 h 371"/>
                  <a:gd name="T42" fmla="*/ 366 w 624"/>
                  <a:gd name="T43" fmla="*/ 119 h 371"/>
                  <a:gd name="T44" fmla="*/ 361 w 624"/>
                  <a:gd name="T45" fmla="*/ 91 h 371"/>
                  <a:gd name="T46" fmla="*/ 352 w 624"/>
                  <a:gd name="T47" fmla="*/ 62 h 371"/>
                  <a:gd name="T48" fmla="*/ 363 w 624"/>
                  <a:gd name="T49" fmla="*/ 34 h 371"/>
                  <a:gd name="T50" fmla="*/ 398 w 624"/>
                  <a:gd name="T51" fmla="*/ 17 h 371"/>
                  <a:gd name="T52" fmla="*/ 439 w 624"/>
                  <a:gd name="T53" fmla="*/ 7 h 371"/>
                  <a:gd name="T54" fmla="*/ 474 w 624"/>
                  <a:gd name="T55" fmla="*/ 5 h 371"/>
                  <a:gd name="T56" fmla="*/ 479 w 624"/>
                  <a:gd name="T57" fmla="*/ 37 h 371"/>
                  <a:gd name="T58" fmla="*/ 483 w 624"/>
                  <a:gd name="T59" fmla="*/ 70 h 371"/>
                  <a:gd name="T60" fmla="*/ 507 w 624"/>
                  <a:gd name="T61" fmla="*/ 97 h 371"/>
                  <a:gd name="T62" fmla="*/ 535 w 624"/>
                  <a:gd name="T63" fmla="*/ 101 h 371"/>
                  <a:gd name="T64" fmla="*/ 566 w 624"/>
                  <a:gd name="T65" fmla="*/ 94 h 371"/>
                  <a:gd name="T66" fmla="*/ 598 w 624"/>
                  <a:gd name="T67" fmla="*/ 94 h 371"/>
                  <a:gd name="T68" fmla="*/ 620 w 624"/>
                  <a:gd name="T69" fmla="*/ 125 h 371"/>
                  <a:gd name="T70" fmla="*/ 621 w 624"/>
                  <a:gd name="T71" fmla="*/ 162 h 371"/>
                  <a:gd name="T72" fmla="*/ 608 w 624"/>
                  <a:gd name="T73" fmla="*/ 178 h 371"/>
                  <a:gd name="T74" fmla="*/ 573 w 624"/>
                  <a:gd name="T75" fmla="*/ 183 h 371"/>
                  <a:gd name="T76" fmla="*/ 524 w 624"/>
                  <a:gd name="T77" fmla="*/ 186 h 371"/>
                  <a:gd name="T78" fmla="*/ 514 w 624"/>
                  <a:gd name="T79" fmla="*/ 197 h 371"/>
                  <a:gd name="T80" fmla="*/ 519 w 624"/>
                  <a:gd name="T81" fmla="*/ 333 h 371"/>
                  <a:gd name="T82" fmla="*/ 486 w 624"/>
                  <a:gd name="T83" fmla="*/ 342 h 371"/>
                  <a:gd name="T84" fmla="*/ 449 w 624"/>
                  <a:gd name="T85" fmla="*/ 344 h 371"/>
                  <a:gd name="T86" fmla="*/ 412 w 624"/>
                  <a:gd name="T87" fmla="*/ 338 h 371"/>
                  <a:gd name="T88" fmla="*/ 402 w 624"/>
                  <a:gd name="T89" fmla="*/ 311 h 371"/>
                  <a:gd name="T90" fmla="*/ 402 w 624"/>
                  <a:gd name="T91" fmla="*/ 283 h 371"/>
                  <a:gd name="T92" fmla="*/ 397 w 624"/>
                  <a:gd name="T93" fmla="*/ 254 h 371"/>
                  <a:gd name="T94" fmla="*/ 367 w 624"/>
                  <a:gd name="T95" fmla="*/ 236 h 371"/>
                  <a:gd name="T96" fmla="*/ 329 w 624"/>
                  <a:gd name="T97" fmla="*/ 237 h 371"/>
                  <a:gd name="T98" fmla="*/ 289 w 624"/>
                  <a:gd name="T99" fmla="*/ 248 h 371"/>
                  <a:gd name="T100" fmla="*/ 263 w 624"/>
                  <a:gd name="T101" fmla="*/ 264 h 371"/>
                  <a:gd name="T102" fmla="*/ 262 w 624"/>
                  <a:gd name="T103" fmla="*/ 293 h 371"/>
                  <a:gd name="T104" fmla="*/ 276 w 624"/>
                  <a:gd name="T105" fmla="*/ 322 h 371"/>
                  <a:gd name="T106" fmla="*/ 257 w 624"/>
                  <a:gd name="T107" fmla="*/ 360 h 371"/>
                  <a:gd name="T108" fmla="*/ 210 w 624"/>
                  <a:gd name="T109" fmla="*/ 364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4" h="371">
                    <a:moveTo>
                      <a:pt x="191" y="370"/>
                    </a:moveTo>
                    <a:lnTo>
                      <a:pt x="190" y="363"/>
                    </a:lnTo>
                    <a:lnTo>
                      <a:pt x="189" y="356"/>
                    </a:lnTo>
                    <a:lnTo>
                      <a:pt x="188" y="349"/>
                    </a:lnTo>
                    <a:lnTo>
                      <a:pt x="186" y="342"/>
                    </a:lnTo>
                    <a:lnTo>
                      <a:pt x="185" y="335"/>
                    </a:lnTo>
                    <a:lnTo>
                      <a:pt x="182" y="328"/>
                    </a:lnTo>
                    <a:lnTo>
                      <a:pt x="181" y="321"/>
                    </a:lnTo>
                    <a:lnTo>
                      <a:pt x="178" y="315"/>
                    </a:lnTo>
                    <a:lnTo>
                      <a:pt x="175" y="308"/>
                    </a:lnTo>
                    <a:lnTo>
                      <a:pt x="171" y="302"/>
                    </a:lnTo>
                    <a:lnTo>
                      <a:pt x="167" y="296"/>
                    </a:lnTo>
                    <a:lnTo>
                      <a:pt x="162" y="290"/>
                    </a:lnTo>
                    <a:lnTo>
                      <a:pt x="156" y="285"/>
                    </a:lnTo>
                    <a:lnTo>
                      <a:pt x="149" y="280"/>
                    </a:lnTo>
                    <a:lnTo>
                      <a:pt x="143" y="276"/>
                    </a:lnTo>
                    <a:lnTo>
                      <a:pt x="134" y="273"/>
                    </a:lnTo>
                    <a:lnTo>
                      <a:pt x="131" y="271"/>
                    </a:lnTo>
                    <a:lnTo>
                      <a:pt x="128" y="270"/>
                    </a:lnTo>
                    <a:lnTo>
                      <a:pt x="124" y="270"/>
                    </a:lnTo>
                    <a:lnTo>
                      <a:pt x="121" y="270"/>
                    </a:lnTo>
                    <a:lnTo>
                      <a:pt x="117" y="270"/>
                    </a:lnTo>
                    <a:lnTo>
                      <a:pt x="113" y="271"/>
                    </a:lnTo>
                    <a:lnTo>
                      <a:pt x="109" y="270"/>
                    </a:lnTo>
                    <a:lnTo>
                      <a:pt x="104" y="269"/>
                    </a:lnTo>
                    <a:lnTo>
                      <a:pt x="22" y="307"/>
                    </a:lnTo>
                    <a:lnTo>
                      <a:pt x="19" y="304"/>
                    </a:lnTo>
                    <a:lnTo>
                      <a:pt x="15" y="300"/>
                    </a:lnTo>
                    <a:lnTo>
                      <a:pt x="13" y="296"/>
                    </a:lnTo>
                    <a:lnTo>
                      <a:pt x="10" y="290"/>
                    </a:lnTo>
                    <a:lnTo>
                      <a:pt x="9" y="286"/>
                    </a:lnTo>
                    <a:lnTo>
                      <a:pt x="6" y="280"/>
                    </a:lnTo>
                    <a:lnTo>
                      <a:pt x="5" y="275"/>
                    </a:lnTo>
                    <a:lnTo>
                      <a:pt x="4" y="270"/>
                    </a:lnTo>
                    <a:lnTo>
                      <a:pt x="3" y="264"/>
                    </a:lnTo>
                    <a:lnTo>
                      <a:pt x="2" y="258"/>
                    </a:lnTo>
                    <a:lnTo>
                      <a:pt x="0" y="252"/>
                    </a:lnTo>
                    <a:lnTo>
                      <a:pt x="0" y="246"/>
                    </a:lnTo>
                    <a:lnTo>
                      <a:pt x="0" y="241"/>
                    </a:lnTo>
                    <a:lnTo>
                      <a:pt x="0" y="236"/>
                    </a:lnTo>
                    <a:lnTo>
                      <a:pt x="0" y="229"/>
                    </a:lnTo>
                    <a:lnTo>
                      <a:pt x="0" y="224"/>
                    </a:lnTo>
                    <a:lnTo>
                      <a:pt x="0" y="221"/>
                    </a:lnTo>
                    <a:lnTo>
                      <a:pt x="2" y="217"/>
                    </a:lnTo>
                    <a:lnTo>
                      <a:pt x="4" y="214"/>
                    </a:lnTo>
                    <a:lnTo>
                      <a:pt x="6" y="211"/>
                    </a:lnTo>
                    <a:lnTo>
                      <a:pt x="9" y="208"/>
                    </a:lnTo>
                    <a:lnTo>
                      <a:pt x="12" y="206"/>
                    </a:lnTo>
                    <a:lnTo>
                      <a:pt x="16" y="203"/>
                    </a:lnTo>
                    <a:lnTo>
                      <a:pt x="22" y="200"/>
                    </a:lnTo>
                    <a:lnTo>
                      <a:pt x="28" y="200"/>
                    </a:lnTo>
                    <a:lnTo>
                      <a:pt x="33" y="200"/>
                    </a:lnTo>
                    <a:lnTo>
                      <a:pt x="40" y="200"/>
                    </a:lnTo>
                    <a:lnTo>
                      <a:pt x="47" y="200"/>
                    </a:lnTo>
                    <a:lnTo>
                      <a:pt x="53" y="200"/>
                    </a:lnTo>
                    <a:lnTo>
                      <a:pt x="60" y="201"/>
                    </a:lnTo>
                    <a:lnTo>
                      <a:pt x="67" y="204"/>
                    </a:lnTo>
                    <a:lnTo>
                      <a:pt x="74" y="207"/>
                    </a:lnTo>
                    <a:lnTo>
                      <a:pt x="81" y="208"/>
                    </a:lnTo>
                    <a:lnTo>
                      <a:pt x="90" y="208"/>
                    </a:lnTo>
                    <a:lnTo>
                      <a:pt x="97" y="207"/>
                    </a:lnTo>
                    <a:lnTo>
                      <a:pt x="105" y="204"/>
                    </a:lnTo>
                    <a:lnTo>
                      <a:pt x="113" y="200"/>
                    </a:lnTo>
                    <a:lnTo>
                      <a:pt x="119" y="196"/>
                    </a:lnTo>
                    <a:lnTo>
                      <a:pt x="126" y="190"/>
                    </a:lnTo>
                    <a:lnTo>
                      <a:pt x="131" y="183"/>
                    </a:lnTo>
                    <a:lnTo>
                      <a:pt x="127" y="35"/>
                    </a:lnTo>
                    <a:lnTo>
                      <a:pt x="133" y="35"/>
                    </a:lnTo>
                    <a:lnTo>
                      <a:pt x="138" y="34"/>
                    </a:lnTo>
                    <a:lnTo>
                      <a:pt x="144" y="33"/>
                    </a:lnTo>
                    <a:lnTo>
                      <a:pt x="150" y="32"/>
                    </a:lnTo>
                    <a:lnTo>
                      <a:pt x="156" y="31"/>
                    </a:lnTo>
                    <a:lnTo>
                      <a:pt x="162" y="30"/>
                    </a:lnTo>
                    <a:lnTo>
                      <a:pt x="168" y="29"/>
                    </a:lnTo>
                    <a:lnTo>
                      <a:pt x="174" y="28"/>
                    </a:lnTo>
                    <a:lnTo>
                      <a:pt x="181" y="28"/>
                    </a:lnTo>
                    <a:lnTo>
                      <a:pt x="186" y="28"/>
                    </a:lnTo>
                    <a:lnTo>
                      <a:pt x="193" y="28"/>
                    </a:lnTo>
                    <a:lnTo>
                      <a:pt x="199" y="30"/>
                    </a:lnTo>
                    <a:lnTo>
                      <a:pt x="206" y="31"/>
                    </a:lnTo>
                    <a:lnTo>
                      <a:pt x="211" y="34"/>
                    </a:lnTo>
                    <a:lnTo>
                      <a:pt x="218" y="37"/>
                    </a:lnTo>
                    <a:lnTo>
                      <a:pt x="225" y="41"/>
                    </a:lnTo>
                    <a:lnTo>
                      <a:pt x="228" y="48"/>
                    </a:lnTo>
                    <a:lnTo>
                      <a:pt x="230" y="57"/>
                    </a:lnTo>
                    <a:lnTo>
                      <a:pt x="232" y="65"/>
                    </a:lnTo>
                    <a:lnTo>
                      <a:pt x="234" y="73"/>
                    </a:lnTo>
                    <a:lnTo>
                      <a:pt x="234" y="82"/>
                    </a:lnTo>
                    <a:lnTo>
                      <a:pt x="235" y="91"/>
                    </a:lnTo>
                    <a:lnTo>
                      <a:pt x="236" y="99"/>
                    </a:lnTo>
                    <a:lnTo>
                      <a:pt x="238" y="108"/>
                    </a:lnTo>
                    <a:lnTo>
                      <a:pt x="239" y="116"/>
                    </a:lnTo>
                    <a:lnTo>
                      <a:pt x="242" y="124"/>
                    </a:lnTo>
                    <a:lnTo>
                      <a:pt x="245" y="131"/>
                    </a:lnTo>
                    <a:lnTo>
                      <a:pt x="249" y="138"/>
                    </a:lnTo>
                    <a:lnTo>
                      <a:pt x="256" y="145"/>
                    </a:lnTo>
                    <a:lnTo>
                      <a:pt x="263" y="150"/>
                    </a:lnTo>
                    <a:lnTo>
                      <a:pt x="273" y="155"/>
                    </a:lnTo>
                    <a:lnTo>
                      <a:pt x="284" y="159"/>
                    </a:lnTo>
                    <a:lnTo>
                      <a:pt x="293" y="159"/>
                    </a:lnTo>
                    <a:lnTo>
                      <a:pt x="303" y="159"/>
                    </a:lnTo>
                    <a:lnTo>
                      <a:pt x="314" y="158"/>
                    </a:lnTo>
                    <a:lnTo>
                      <a:pt x="325" y="156"/>
                    </a:lnTo>
                    <a:lnTo>
                      <a:pt x="335" y="152"/>
                    </a:lnTo>
                    <a:lnTo>
                      <a:pt x="345" y="148"/>
                    </a:lnTo>
                    <a:lnTo>
                      <a:pt x="353" y="142"/>
                    </a:lnTo>
                    <a:lnTo>
                      <a:pt x="359" y="134"/>
                    </a:lnTo>
                    <a:lnTo>
                      <a:pt x="363" y="129"/>
                    </a:lnTo>
                    <a:lnTo>
                      <a:pt x="365" y="124"/>
                    </a:lnTo>
                    <a:lnTo>
                      <a:pt x="366" y="119"/>
                    </a:lnTo>
                    <a:lnTo>
                      <a:pt x="366" y="113"/>
                    </a:lnTo>
                    <a:lnTo>
                      <a:pt x="366" y="108"/>
                    </a:lnTo>
                    <a:lnTo>
                      <a:pt x="365" y="102"/>
                    </a:lnTo>
                    <a:lnTo>
                      <a:pt x="364" y="96"/>
                    </a:lnTo>
                    <a:lnTo>
                      <a:pt x="361" y="91"/>
                    </a:lnTo>
                    <a:lnTo>
                      <a:pt x="359" y="86"/>
                    </a:lnTo>
                    <a:lnTo>
                      <a:pt x="357" y="79"/>
                    </a:lnTo>
                    <a:lnTo>
                      <a:pt x="354" y="73"/>
                    </a:lnTo>
                    <a:lnTo>
                      <a:pt x="354" y="68"/>
                    </a:lnTo>
                    <a:lnTo>
                      <a:pt x="352" y="62"/>
                    </a:lnTo>
                    <a:lnTo>
                      <a:pt x="351" y="57"/>
                    </a:lnTo>
                    <a:lnTo>
                      <a:pt x="351" y="51"/>
                    </a:lnTo>
                    <a:lnTo>
                      <a:pt x="352" y="44"/>
                    </a:lnTo>
                    <a:lnTo>
                      <a:pt x="357" y="39"/>
                    </a:lnTo>
                    <a:lnTo>
                      <a:pt x="363" y="34"/>
                    </a:lnTo>
                    <a:lnTo>
                      <a:pt x="369" y="30"/>
                    </a:lnTo>
                    <a:lnTo>
                      <a:pt x="376" y="26"/>
                    </a:lnTo>
                    <a:lnTo>
                      <a:pt x="383" y="22"/>
                    </a:lnTo>
                    <a:lnTo>
                      <a:pt x="391" y="19"/>
                    </a:lnTo>
                    <a:lnTo>
                      <a:pt x="398" y="17"/>
                    </a:lnTo>
                    <a:lnTo>
                      <a:pt x="407" y="14"/>
                    </a:lnTo>
                    <a:lnTo>
                      <a:pt x="414" y="12"/>
                    </a:lnTo>
                    <a:lnTo>
                      <a:pt x="422" y="10"/>
                    </a:lnTo>
                    <a:lnTo>
                      <a:pt x="431" y="9"/>
                    </a:lnTo>
                    <a:lnTo>
                      <a:pt x="439" y="7"/>
                    </a:lnTo>
                    <a:lnTo>
                      <a:pt x="448" y="5"/>
                    </a:lnTo>
                    <a:lnTo>
                      <a:pt x="456" y="3"/>
                    </a:lnTo>
                    <a:lnTo>
                      <a:pt x="464" y="2"/>
                    </a:lnTo>
                    <a:lnTo>
                      <a:pt x="472" y="0"/>
                    </a:lnTo>
                    <a:lnTo>
                      <a:pt x="474" y="5"/>
                    </a:lnTo>
                    <a:lnTo>
                      <a:pt x="476" y="11"/>
                    </a:lnTo>
                    <a:lnTo>
                      <a:pt x="477" y="17"/>
                    </a:lnTo>
                    <a:lnTo>
                      <a:pt x="478" y="24"/>
                    </a:lnTo>
                    <a:lnTo>
                      <a:pt x="478" y="30"/>
                    </a:lnTo>
                    <a:lnTo>
                      <a:pt x="479" y="37"/>
                    </a:lnTo>
                    <a:lnTo>
                      <a:pt x="479" y="44"/>
                    </a:lnTo>
                    <a:lnTo>
                      <a:pt x="479" y="51"/>
                    </a:lnTo>
                    <a:lnTo>
                      <a:pt x="479" y="57"/>
                    </a:lnTo>
                    <a:lnTo>
                      <a:pt x="481" y="64"/>
                    </a:lnTo>
                    <a:lnTo>
                      <a:pt x="483" y="70"/>
                    </a:lnTo>
                    <a:lnTo>
                      <a:pt x="485" y="76"/>
                    </a:lnTo>
                    <a:lnTo>
                      <a:pt x="488" y="82"/>
                    </a:lnTo>
                    <a:lnTo>
                      <a:pt x="493" y="88"/>
                    </a:lnTo>
                    <a:lnTo>
                      <a:pt x="499" y="92"/>
                    </a:lnTo>
                    <a:lnTo>
                      <a:pt x="507" y="97"/>
                    </a:lnTo>
                    <a:lnTo>
                      <a:pt x="512" y="99"/>
                    </a:lnTo>
                    <a:lnTo>
                      <a:pt x="517" y="101"/>
                    </a:lnTo>
                    <a:lnTo>
                      <a:pt x="523" y="102"/>
                    </a:lnTo>
                    <a:lnTo>
                      <a:pt x="529" y="102"/>
                    </a:lnTo>
                    <a:lnTo>
                      <a:pt x="535" y="101"/>
                    </a:lnTo>
                    <a:lnTo>
                      <a:pt x="541" y="99"/>
                    </a:lnTo>
                    <a:lnTo>
                      <a:pt x="547" y="98"/>
                    </a:lnTo>
                    <a:lnTo>
                      <a:pt x="554" y="97"/>
                    </a:lnTo>
                    <a:lnTo>
                      <a:pt x="560" y="95"/>
                    </a:lnTo>
                    <a:lnTo>
                      <a:pt x="566" y="94"/>
                    </a:lnTo>
                    <a:lnTo>
                      <a:pt x="572" y="92"/>
                    </a:lnTo>
                    <a:lnTo>
                      <a:pt x="579" y="92"/>
                    </a:lnTo>
                    <a:lnTo>
                      <a:pt x="584" y="92"/>
                    </a:lnTo>
                    <a:lnTo>
                      <a:pt x="591" y="92"/>
                    </a:lnTo>
                    <a:lnTo>
                      <a:pt x="598" y="94"/>
                    </a:lnTo>
                    <a:lnTo>
                      <a:pt x="603" y="97"/>
                    </a:lnTo>
                    <a:lnTo>
                      <a:pt x="610" y="102"/>
                    </a:lnTo>
                    <a:lnTo>
                      <a:pt x="614" y="109"/>
                    </a:lnTo>
                    <a:lnTo>
                      <a:pt x="618" y="117"/>
                    </a:lnTo>
                    <a:lnTo>
                      <a:pt x="620" y="125"/>
                    </a:lnTo>
                    <a:lnTo>
                      <a:pt x="621" y="133"/>
                    </a:lnTo>
                    <a:lnTo>
                      <a:pt x="622" y="142"/>
                    </a:lnTo>
                    <a:lnTo>
                      <a:pt x="623" y="151"/>
                    </a:lnTo>
                    <a:lnTo>
                      <a:pt x="623" y="159"/>
                    </a:lnTo>
                    <a:lnTo>
                      <a:pt x="621" y="162"/>
                    </a:lnTo>
                    <a:lnTo>
                      <a:pt x="619" y="165"/>
                    </a:lnTo>
                    <a:lnTo>
                      <a:pt x="618" y="169"/>
                    </a:lnTo>
                    <a:lnTo>
                      <a:pt x="615" y="172"/>
                    </a:lnTo>
                    <a:lnTo>
                      <a:pt x="612" y="175"/>
                    </a:lnTo>
                    <a:lnTo>
                      <a:pt x="608" y="178"/>
                    </a:lnTo>
                    <a:lnTo>
                      <a:pt x="604" y="181"/>
                    </a:lnTo>
                    <a:lnTo>
                      <a:pt x="599" y="183"/>
                    </a:lnTo>
                    <a:lnTo>
                      <a:pt x="591" y="184"/>
                    </a:lnTo>
                    <a:lnTo>
                      <a:pt x="582" y="184"/>
                    </a:lnTo>
                    <a:lnTo>
                      <a:pt x="573" y="183"/>
                    </a:lnTo>
                    <a:lnTo>
                      <a:pt x="564" y="182"/>
                    </a:lnTo>
                    <a:lnTo>
                      <a:pt x="554" y="181"/>
                    </a:lnTo>
                    <a:lnTo>
                      <a:pt x="545" y="182"/>
                    </a:lnTo>
                    <a:lnTo>
                      <a:pt x="535" y="183"/>
                    </a:lnTo>
                    <a:lnTo>
                      <a:pt x="524" y="186"/>
                    </a:lnTo>
                    <a:lnTo>
                      <a:pt x="523" y="188"/>
                    </a:lnTo>
                    <a:lnTo>
                      <a:pt x="521" y="191"/>
                    </a:lnTo>
                    <a:lnTo>
                      <a:pt x="519" y="192"/>
                    </a:lnTo>
                    <a:lnTo>
                      <a:pt x="517" y="194"/>
                    </a:lnTo>
                    <a:lnTo>
                      <a:pt x="514" y="197"/>
                    </a:lnTo>
                    <a:lnTo>
                      <a:pt x="512" y="199"/>
                    </a:lnTo>
                    <a:lnTo>
                      <a:pt x="509" y="203"/>
                    </a:lnTo>
                    <a:lnTo>
                      <a:pt x="507" y="207"/>
                    </a:lnTo>
                    <a:lnTo>
                      <a:pt x="524" y="331"/>
                    </a:lnTo>
                    <a:lnTo>
                      <a:pt x="519" y="333"/>
                    </a:lnTo>
                    <a:lnTo>
                      <a:pt x="512" y="335"/>
                    </a:lnTo>
                    <a:lnTo>
                      <a:pt x="507" y="338"/>
                    </a:lnTo>
                    <a:lnTo>
                      <a:pt x="500" y="339"/>
                    </a:lnTo>
                    <a:lnTo>
                      <a:pt x="493" y="341"/>
                    </a:lnTo>
                    <a:lnTo>
                      <a:pt x="486" y="342"/>
                    </a:lnTo>
                    <a:lnTo>
                      <a:pt x="479" y="343"/>
                    </a:lnTo>
                    <a:lnTo>
                      <a:pt x="471" y="344"/>
                    </a:lnTo>
                    <a:lnTo>
                      <a:pt x="464" y="344"/>
                    </a:lnTo>
                    <a:lnTo>
                      <a:pt x="456" y="344"/>
                    </a:lnTo>
                    <a:lnTo>
                      <a:pt x="449" y="344"/>
                    </a:lnTo>
                    <a:lnTo>
                      <a:pt x="441" y="344"/>
                    </a:lnTo>
                    <a:lnTo>
                      <a:pt x="433" y="342"/>
                    </a:lnTo>
                    <a:lnTo>
                      <a:pt x="426" y="341"/>
                    </a:lnTo>
                    <a:lnTo>
                      <a:pt x="419" y="340"/>
                    </a:lnTo>
                    <a:lnTo>
                      <a:pt x="412" y="338"/>
                    </a:lnTo>
                    <a:lnTo>
                      <a:pt x="408" y="333"/>
                    </a:lnTo>
                    <a:lnTo>
                      <a:pt x="405" y="328"/>
                    </a:lnTo>
                    <a:lnTo>
                      <a:pt x="403" y="322"/>
                    </a:lnTo>
                    <a:lnTo>
                      <a:pt x="402" y="316"/>
                    </a:lnTo>
                    <a:lnTo>
                      <a:pt x="402" y="311"/>
                    </a:lnTo>
                    <a:lnTo>
                      <a:pt x="401" y="306"/>
                    </a:lnTo>
                    <a:lnTo>
                      <a:pt x="401" y="300"/>
                    </a:lnTo>
                    <a:lnTo>
                      <a:pt x="401" y="294"/>
                    </a:lnTo>
                    <a:lnTo>
                      <a:pt x="402" y="289"/>
                    </a:lnTo>
                    <a:lnTo>
                      <a:pt x="402" y="283"/>
                    </a:lnTo>
                    <a:lnTo>
                      <a:pt x="402" y="277"/>
                    </a:lnTo>
                    <a:lnTo>
                      <a:pt x="401" y="271"/>
                    </a:lnTo>
                    <a:lnTo>
                      <a:pt x="400" y="266"/>
                    </a:lnTo>
                    <a:lnTo>
                      <a:pt x="398" y="260"/>
                    </a:lnTo>
                    <a:lnTo>
                      <a:pt x="397" y="254"/>
                    </a:lnTo>
                    <a:lnTo>
                      <a:pt x="393" y="248"/>
                    </a:lnTo>
                    <a:lnTo>
                      <a:pt x="388" y="244"/>
                    </a:lnTo>
                    <a:lnTo>
                      <a:pt x="381" y="240"/>
                    </a:lnTo>
                    <a:lnTo>
                      <a:pt x="374" y="238"/>
                    </a:lnTo>
                    <a:lnTo>
                      <a:pt x="367" y="236"/>
                    </a:lnTo>
                    <a:lnTo>
                      <a:pt x="360" y="235"/>
                    </a:lnTo>
                    <a:lnTo>
                      <a:pt x="353" y="235"/>
                    </a:lnTo>
                    <a:lnTo>
                      <a:pt x="345" y="235"/>
                    </a:lnTo>
                    <a:lnTo>
                      <a:pt x="337" y="236"/>
                    </a:lnTo>
                    <a:lnTo>
                      <a:pt x="329" y="237"/>
                    </a:lnTo>
                    <a:lnTo>
                      <a:pt x="321" y="239"/>
                    </a:lnTo>
                    <a:lnTo>
                      <a:pt x="313" y="241"/>
                    </a:lnTo>
                    <a:lnTo>
                      <a:pt x="306" y="243"/>
                    </a:lnTo>
                    <a:lnTo>
                      <a:pt x="297" y="245"/>
                    </a:lnTo>
                    <a:lnTo>
                      <a:pt x="289" y="248"/>
                    </a:lnTo>
                    <a:lnTo>
                      <a:pt x="281" y="250"/>
                    </a:lnTo>
                    <a:lnTo>
                      <a:pt x="273" y="252"/>
                    </a:lnTo>
                    <a:lnTo>
                      <a:pt x="270" y="255"/>
                    </a:lnTo>
                    <a:lnTo>
                      <a:pt x="267" y="260"/>
                    </a:lnTo>
                    <a:lnTo>
                      <a:pt x="263" y="264"/>
                    </a:lnTo>
                    <a:lnTo>
                      <a:pt x="260" y="270"/>
                    </a:lnTo>
                    <a:lnTo>
                      <a:pt x="258" y="276"/>
                    </a:lnTo>
                    <a:lnTo>
                      <a:pt x="258" y="282"/>
                    </a:lnTo>
                    <a:lnTo>
                      <a:pt x="258" y="287"/>
                    </a:lnTo>
                    <a:lnTo>
                      <a:pt x="262" y="293"/>
                    </a:lnTo>
                    <a:lnTo>
                      <a:pt x="265" y="299"/>
                    </a:lnTo>
                    <a:lnTo>
                      <a:pt x="268" y="304"/>
                    </a:lnTo>
                    <a:lnTo>
                      <a:pt x="271" y="310"/>
                    </a:lnTo>
                    <a:lnTo>
                      <a:pt x="273" y="316"/>
                    </a:lnTo>
                    <a:lnTo>
                      <a:pt x="276" y="322"/>
                    </a:lnTo>
                    <a:lnTo>
                      <a:pt x="277" y="328"/>
                    </a:lnTo>
                    <a:lnTo>
                      <a:pt x="277" y="334"/>
                    </a:lnTo>
                    <a:lnTo>
                      <a:pt x="277" y="341"/>
                    </a:lnTo>
                    <a:lnTo>
                      <a:pt x="266" y="355"/>
                    </a:lnTo>
                    <a:lnTo>
                      <a:pt x="257" y="360"/>
                    </a:lnTo>
                    <a:lnTo>
                      <a:pt x="248" y="362"/>
                    </a:lnTo>
                    <a:lnTo>
                      <a:pt x="239" y="363"/>
                    </a:lnTo>
                    <a:lnTo>
                      <a:pt x="230" y="363"/>
                    </a:lnTo>
                    <a:lnTo>
                      <a:pt x="220" y="364"/>
                    </a:lnTo>
                    <a:lnTo>
                      <a:pt x="210" y="364"/>
                    </a:lnTo>
                    <a:lnTo>
                      <a:pt x="201" y="366"/>
                    </a:lnTo>
                    <a:lnTo>
                      <a:pt x="191" y="37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0" name="手繪多邊形 7"/>
              <p:cNvSpPr>
                <a:spLocks/>
              </p:cNvSpPr>
              <p:nvPr/>
            </p:nvSpPr>
            <p:spPr bwMode="grayWhite">
              <a:xfrm>
                <a:off x="12827" y="1132269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手繪多邊形 8"/>
              <p:cNvSpPr>
                <a:spLocks/>
              </p:cNvSpPr>
              <p:nvPr/>
            </p:nvSpPr>
            <p:spPr bwMode="grayWhite">
              <a:xfrm>
                <a:off x="866902" y="711581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2" name="手繪多邊形 9"/>
              <p:cNvSpPr>
                <a:spLocks/>
              </p:cNvSpPr>
              <p:nvPr/>
            </p:nvSpPr>
            <p:spPr bwMode="grayWhite">
              <a:xfrm>
                <a:off x="741489" y="3732594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3" name="手繪多邊形 10"/>
              <p:cNvSpPr>
                <a:spLocks/>
              </p:cNvSpPr>
              <p:nvPr/>
            </p:nvSpPr>
            <p:spPr bwMode="grayWhite">
              <a:xfrm>
                <a:off x="770064" y="4589844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4" name="手繪多邊形 11"/>
              <p:cNvSpPr>
                <a:spLocks/>
              </p:cNvSpPr>
              <p:nvPr/>
            </p:nvSpPr>
            <p:spPr bwMode="grayWhite">
              <a:xfrm>
                <a:off x="90614" y="3884994"/>
                <a:ext cx="649288" cy="985838"/>
              </a:xfrm>
              <a:custGeom>
                <a:avLst/>
                <a:gdLst>
                  <a:gd name="T0" fmla="*/ 232 w 409"/>
                  <a:gd name="T1" fmla="*/ 620 h 621"/>
                  <a:gd name="T2" fmla="*/ 189 w 409"/>
                  <a:gd name="T3" fmla="*/ 605 h 621"/>
                  <a:gd name="T4" fmla="*/ 182 w 409"/>
                  <a:gd name="T5" fmla="*/ 565 h 621"/>
                  <a:gd name="T6" fmla="*/ 193 w 409"/>
                  <a:gd name="T7" fmla="*/ 519 h 621"/>
                  <a:gd name="T8" fmla="*/ 165 w 409"/>
                  <a:gd name="T9" fmla="*/ 492 h 621"/>
                  <a:gd name="T10" fmla="*/ 126 w 409"/>
                  <a:gd name="T11" fmla="*/ 490 h 621"/>
                  <a:gd name="T12" fmla="*/ 87 w 409"/>
                  <a:gd name="T13" fmla="*/ 497 h 621"/>
                  <a:gd name="T14" fmla="*/ 44 w 409"/>
                  <a:gd name="T15" fmla="*/ 505 h 621"/>
                  <a:gd name="T16" fmla="*/ 25 w 409"/>
                  <a:gd name="T17" fmla="*/ 493 h 621"/>
                  <a:gd name="T18" fmla="*/ 21 w 409"/>
                  <a:gd name="T19" fmla="*/ 472 h 621"/>
                  <a:gd name="T20" fmla="*/ 19 w 409"/>
                  <a:gd name="T21" fmla="*/ 448 h 621"/>
                  <a:gd name="T22" fmla="*/ 17 w 409"/>
                  <a:gd name="T23" fmla="*/ 423 h 621"/>
                  <a:gd name="T24" fmla="*/ 21 w 409"/>
                  <a:gd name="T25" fmla="*/ 396 h 621"/>
                  <a:gd name="T26" fmla="*/ 52 w 409"/>
                  <a:gd name="T27" fmla="*/ 377 h 621"/>
                  <a:gd name="T28" fmla="*/ 82 w 409"/>
                  <a:gd name="T29" fmla="*/ 375 h 621"/>
                  <a:gd name="T30" fmla="*/ 116 w 409"/>
                  <a:gd name="T31" fmla="*/ 373 h 621"/>
                  <a:gd name="T32" fmla="*/ 137 w 409"/>
                  <a:gd name="T33" fmla="*/ 354 h 621"/>
                  <a:gd name="T34" fmla="*/ 151 w 409"/>
                  <a:gd name="T35" fmla="*/ 327 h 621"/>
                  <a:gd name="T36" fmla="*/ 151 w 409"/>
                  <a:gd name="T37" fmla="*/ 294 h 621"/>
                  <a:gd name="T38" fmla="*/ 137 w 409"/>
                  <a:gd name="T39" fmla="*/ 262 h 621"/>
                  <a:gd name="T40" fmla="*/ 111 w 409"/>
                  <a:gd name="T41" fmla="*/ 256 h 621"/>
                  <a:gd name="T42" fmla="*/ 86 w 409"/>
                  <a:gd name="T43" fmla="*/ 264 h 621"/>
                  <a:gd name="T44" fmla="*/ 60 w 409"/>
                  <a:gd name="T45" fmla="*/ 275 h 621"/>
                  <a:gd name="T46" fmla="*/ 35 w 409"/>
                  <a:gd name="T47" fmla="*/ 282 h 621"/>
                  <a:gd name="T48" fmla="*/ 6 w 409"/>
                  <a:gd name="T49" fmla="*/ 268 h 621"/>
                  <a:gd name="T50" fmla="*/ 1 w 409"/>
                  <a:gd name="T51" fmla="*/ 231 h 621"/>
                  <a:gd name="T52" fmla="*/ 9 w 409"/>
                  <a:gd name="T53" fmla="*/ 205 h 621"/>
                  <a:gd name="T54" fmla="*/ 15 w 409"/>
                  <a:gd name="T55" fmla="*/ 175 h 621"/>
                  <a:gd name="T56" fmla="*/ 44 w 409"/>
                  <a:gd name="T57" fmla="*/ 161 h 621"/>
                  <a:gd name="T58" fmla="*/ 87 w 409"/>
                  <a:gd name="T59" fmla="*/ 156 h 621"/>
                  <a:gd name="T60" fmla="*/ 127 w 409"/>
                  <a:gd name="T61" fmla="*/ 145 h 621"/>
                  <a:gd name="T62" fmla="*/ 154 w 409"/>
                  <a:gd name="T63" fmla="*/ 113 h 621"/>
                  <a:gd name="T64" fmla="*/ 152 w 409"/>
                  <a:gd name="T65" fmla="*/ 72 h 621"/>
                  <a:gd name="T66" fmla="*/ 150 w 409"/>
                  <a:gd name="T67" fmla="*/ 29 h 621"/>
                  <a:gd name="T68" fmla="*/ 186 w 409"/>
                  <a:gd name="T69" fmla="*/ 4 h 621"/>
                  <a:gd name="T70" fmla="*/ 228 w 409"/>
                  <a:gd name="T71" fmla="*/ 1 h 621"/>
                  <a:gd name="T72" fmla="*/ 252 w 409"/>
                  <a:gd name="T73" fmla="*/ 22 h 621"/>
                  <a:gd name="T74" fmla="*/ 248 w 409"/>
                  <a:gd name="T75" fmla="*/ 53 h 621"/>
                  <a:gd name="T76" fmla="*/ 241 w 409"/>
                  <a:gd name="T77" fmla="*/ 86 h 621"/>
                  <a:gd name="T78" fmla="*/ 247 w 409"/>
                  <a:gd name="T79" fmla="*/ 116 h 621"/>
                  <a:gd name="T80" fmla="*/ 371 w 409"/>
                  <a:gd name="T81" fmla="*/ 252 h 621"/>
                  <a:gd name="T82" fmla="*/ 338 w 409"/>
                  <a:gd name="T83" fmla="*/ 262 h 621"/>
                  <a:gd name="T84" fmla="*/ 301 w 409"/>
                  <a:gd name="T85" fmla="*/ 257 h 621"/>
                  <a:gd name="T86" fmla="*/ 264 w 409"/>
                  <a:gd name="T87" fmla="*/ 260 h 621"/>
                  <a:gd name="T88" fmla="*/ 237 w 409"/>
                  <a:gd name="T89" fmla="*/ 286 h 621"/>
                  <a:gd name="T90" fmla="*/ 233 w 409"/>
                  <a:gd name="T91" fmla="*/ 316 h 621"/>
                  <a:gd name="T92" fmla="*/ 234 w 409"/>
                  <a:gd name="T93" fmla="*/ 348 h 621"/>
                  <a:gd name="T94" fmla="*/ 245 w 409"/>
                  <a:gd name="T95" fmla="*/ 377 h 621"/>
                  <a:gd name="T96" fmla="*/ 265 w 409"/>
                  <a:gd name="T97" fmla="*/ 400 h 621"/>
                  <a:gd name="T98" fmla="*/ 284 w 409"/>
                  <a:gd name="T99" fmla="*/ 397 h 621"/>
                  <a:gd name="T100" fmla="*/ 303 w 409"/>
                  <a:gd name="T101" fmla="*/ 385 h 621"/>
                  <a:gd name="T102" fmla="*/ 322 w 409"/>
                  <a:gd name="T103" fmla="*/ 370 h 621"/>
                  <a:gd name="T104" fmla="*/ 345 w 409"/>
                  <a:gd name="T105" fmla="*/ 356 h 621"/>
                  <a:gd name="T106" fmla="*/ 383 w 409"/>
                  <a:gd name="T107" fmla="*/ 363 h 621"/>
                  <a:gd name="T108" fmla="*/ 407 w 409"/>
                  <a:gd name="T109" fmla="*/ 390 h 621"/>
                  <a:gd name="T110" fmla="*/ 407 w 409"/>
                  <a:gd name="T111" fmla="*/ 416 h 621"/>
                  <a:gd name="T112" fmla="*/ 402 w 409"/>
                  <a:gd name="T113" fmla="*/ 444 h 621"/>
                  <a:gd name="T114" fmla="*/ 368 w 409"/>
                  <a:gd name="T115" fmla="*/ 456 h 621"/>
                  <a:gd name="T116" fmla="*/ 327 w 409"/>
                  <a:gd name="T117" fmla="*/ 467 h 621"/>
                  <a:gd name="T118" fmla="*/ 291 w 409"/>
                  <a:gd name="T119" fmla="*/ 485 h 621"/>
                  <a:gd name="T120" fmla="*/ 266 w 409"/>
                  <a:gd name="T121" fmla="*/ 61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9" h="621">
                    <a:moveTo>
                      <a:pt x="266" y="611"/>
                    </a:moveTo>
                    <a:lnTo>
                      <a:pt x="254" y="616"/>
                    </a:lnTo>
                    <a:lnTo>
                      <a:pt x="243" y="618"/>
                    </a:lnTo>
                    <a:lnTo>
                      <a:pt x="232" y="620"/>
                    </a:lnTo>
                    <a:lnTo>
                      <a:pt x="221" y="619"/>
                    </a:lnTo>
                    <a:lnTo>
                      <a:pt x="210" y="617"/>
                    </a:lnTo>
                    <a:lnTo>
                      <a:pt x="199" y="611"/>
                    </a:lnTo>
                    <a:lnTo>
                      <a:pt x="189" y="605"/>
                    </a:lnTo>
                    <a:lnTo>
                      <a:pt x="179" y="598"/>
                    </a:lnTo>
                    <a:lnTo>
                      <a:pt x="179" y="588"/>
                    </a:lnTo>
                    <a:lnTo>
                      <a:pt x="180" y="577"/>
                    </a:lnTo>
                    <a:lnTo>
                      <a:pt x="182" y="565"/>
                    </a:lnTo>
                    <a:lnTo>
                      <a:pt x="186" y="555"/>
                    </a:lnTo>
                    <a:lnTo>
                      <a:pt x="190" y="543"/>
                    </a:lnTo>
                    <a:lnTo>
                      <a:pt x="192" y="531"/>
                    </a:lnTo>
                    <a:lnTo>
                      <a:pt x="193" y="519"/>
                    </a:lnTo>
                    <a:lnTo>
                      <a:pt x="189" y="506"/>
                    </a:lnTo>
                    <a:lnTo>
                      <a:pt x="182" y="500"/>
                    </a:lnTo>
                    <a:lnTo>
                      <a:pt x="173" y="495"/>
                    </a:lnTo>
                    <a:lnTo>
                      <a:pt x="165" y="492"/>
                    </a:lnTo>
                    <a:lnTo>
                      <a:pt x="155" y="489"/>
                    </a:lnTo>
                    <a:lnTo>
                      <a:pt x="146" y="489"/>
                    </a:lnTo>
                    <a:lnTo>
                      <a:pt x="136" y="488"/>
                    </a:lnTo>
                    <a:lnTo>
                      <a:pt x="126" y="490"/>
                    </a:lnTo>
                    <a:lnTo>
                      <a:pt x="117" y="490"/>
                    </a:lnTo>
                    <a:lnTo>
                      <a:pt x="107" y="493"/>
                    </a:lnTo>
                    <a:lnTo>
                      <a:pt x="97" y="495"/>
                    </a:lnTo>
                    <a:lnTo>
                      <a:pt x="87" y="497"/>
                    </a:lnTo>
                    <a:lnTo>
                      <a:pt x="76" y="499"/>
                    </a:lnTo>
                    <a:lnTo>
                      <a:pt x="65" y="502"/>
                    </a:lnTo>
                    <a:lnTo>
                      <a:pt x="55" y="503"/>
                    </a:lnTo>
                    <a:lnTo>
                      <a:pt x="44" y="505"/>
                    </a:lnTo>
                    <a:lnTo>
                      <a:pt x="34" y="506"/>
                    </a:lnTo>
                    <a:lnTo>
                      <a:pt x="30" y="502"/>
                    </a:lnTo>
                    <a:lnTo>
                      <a:pt x="28" y="498"/>
                    </a:lnTo>
                    <a:lnTo>
                      <a:pt x="25" y="493"/>
                    </a:lnTo>
                    <a:lnTo>
                      <a:pt x="23" y="489"/>
                    </a:lnTo>
                    <a:lnTo>
                      <a:pt x="23" y="483"/>
                    </a:lnTo>
                    <a:lnTo>
                      <a:pt x="21" y="478"/>
                    </a:lnTo>
                    <a:lnTo>
                      <a:pt x="21" y="472"/>
                    </a:lnTo>
                    <a:lnTo>
                      <a:pt x="20" y="466"/>
                    </a:lnTo>
                    <a:lnTo>
                      <a:pt x="19" y="460"/>
                    </a:lnTo>
                    <a:lnTo>
                      <a:pt x="19" y="454"/>
                    </a:lnTo>
                    <a:lnTo>
                      <a:pt x="19" y="448"/>
                    </a:lnTo>
                    <a:lnTo>
                      <a:pt x="19" y="442"/>
                    </a:lnTo>
                    <a:lnTo>
                      <a:pt x="18" y="435"/>
                    </a:lnTo>
                    <a:lnTo>
                      <a:pt x="17" y="429"/>
                    </a:lnTo>
                    <a:lnTo>
                      <a:pt x="17" y="423"/>
                    </a:lnTo>
                    <a:lnTo>
                      <a:pt x="15" y="417"/>
                    </a:lnTo>
                    <a:lnTo>
                      <a:pt x="14" y="410"/>
                    </a:lnTo>
                    <a:lnTo>
                      <a:pt x="17" y="402"/>
                    </a:lnTo>
                    <a:lnTo>
                      <a:pt x="21" y="396"/>
                    </a:lnTo>
                    <a:lnTo>
                      <a:pt x="26" y="391"/>
                    </a:lnTo>
                    <a:lnTo>
                      <a:pt x="35" y="386"/>
                    </a:lnTo>
                    <a:lnTo>
                      <a:pt x="42" y="381"/>
                    </a:lnTo>
                    <a:lnTo>
                      <a:pt x="52" y="377"/>
                    </a:lnTo>
                    <a:lnTo>
                      <a:pt x="61" y="374"/>
                    </a:lnTo>
                    <a:lnTo>
                      <a:pt x="67" y="373"/>
                    </a:lnTo>
                    <a:lnTo>
                      <a:pt x="75" y="374"/>
                    </a:lnTo>
                    <a:lnTo>
                      <a:pt x="82" y="375"/>
                    </a:lnTo>
                    <a:lnTo>
                      <a:pt x="91" y="375"/>
                    </a:lnTo>
                    <a:lnTo>
                      <a:pt x="98" y="376"/>
                    </a:lnTo>
                    <a:lnTo>
                      <a:pt x="107" y="375"/>
                    </a:lnTo>
                    <a:lnTo>
                      <a:pt x="116" y="373"/>
                    </a:lnTo>
                    <a:lnTo>
                      <a:pt x="127" y="371"/>
                    </a:lnTo>
                    <a:lnTo>
                      <a:pt x="130" y="366"/>
                    </a:lnTo>
                    <a:lnTo>
                      <a:pt x="134" y="359"/>
                    </a:lnTo>
                    <a:lnTo>
                      <a:pt x="137" y="354"/>
                    </a:lnTo>
                    <a:lnTo>
                      <a:pt x="140" y="348"/>
                    </a:lnTo>
                    <a:lnTo>
                      <a:pt x="144" y="341"/>
                    </a:lnTo>
                    <a:lnTo>
                      <a:pt x="148" y="334"/>
                    </a:lnTo>
                    <a:lnTo>
                      <a:pt x="151" y="327"/>
                    </a:lnTo>
                    <a:lnTo>
                      <a:pt x="156" y="321"/>
                    </a:lnTo>
                    <a:lnTo>
                      <a:pt x="153" y="313"/>
                    </a:lnTo>
                    <a:lnTo>
                      <a:pt x="151" y="304"/>
                    </a:lnTo>
                    <a:lnTo>
                      <a:pt x="151" y="294"/>
                    </a:lnTo>
                    <a:lnTo>
                      <a:pt x="149" y="285"/>
                    </a:lnTo>
                    <a:lnTo>
                      <a:pt x="147" y="275"/>
                    </a:lnTo>
                    <a:lnTo>
                      <a:pt x="143" y="269"/>
                    </a:lnTo>
                    <a:lnTo>
                      <a:pt x="137" y="262"/>
                    </a:lnTo>
                    <a:lnTo>
                      <a:pt x="129" y="257"/>
                    </a:lnTo>
                    <a:lnTo>
                      <a:pt x="123" y="257"/>
                    </a:lnTo>
                    <a:lnTo>
                      <a:pt x="117" y="257"/>
                    </a:lnTo>
                    <a:lnTo>
                      <a:pt x="111" y="256"/>
                    </a:lnTo>
                    <a:lnTo>
                      <a:pt x="104" y="258"/>
                    </a:lnTo>
                    <a:lnTo>
                      <a:pt x="98" y="259"/>
                    </a:lnTo>
                    <a:lnTo>
                      <a:pt x="92" y="261"/>
                    </a:lnTo>
                    <a:lnTo>
                      <a:pt x="86" y="264"/>
                    </a:lnTo>
                    <a:lnTo>
                      <a:pt x="80" y="266"/>
                    </a:lnTo>
                    <a:lnTo>
                      <a:pt x="73" y="270"/>
                    </a:lnTo>
                    <a:lnTo>
                      <a:pt x="67" y="273"/>
                    </a:lnTo>
                    <a:lnTo>
                      <a:pt x="60" y="275"/>
                    </a:lnTo>
                    <a:lnTo>
                      <a:pt x="55" y="278"/>
                    </a:lnTo>
                    <a:lnTo>
                      <a:pt x="48" y="280"/>
                    </a:lnTo>
                    <a:lnTo>
                      <a:pt x="41" y="282"/>
                    </a:lnTo>
                    <a:lnTo>
                      <a:pt x="35" y="282"/>
                    </a:lnTo>
                    <a:lnTo>
                      <a:pt x="28" y="283"/>
                    </a:lnTo>
                    <a:lnTo>
                      <a:pt x="20" y="280"/>
                    </a:lnTo>
                    <a:lnTo>
                      <a:pt x="12" y="275"/>
                    </a:lnTo>
                    <a:lnTo>
                      <a:pt x="6" y="268"/>
                    </a:lnTo>
                    <a:lnTo>
                      <a:pt x="2" y="259"/>
                    </a:lnTo>
                    <a:lnTo>
                      <a:pt x="2" y="252"/>
                    </a:lnTo>
                    <a:lnTo>
                      <a:pt x="0" y="241"/>
                    </a:lnTo>
                    <a:lnTo>
                      <a:pt x="1" y="231"/>
                    </a:lnTo>
                    <a:lnTo>
                      <a:pt x="5" y="222"/>
                    </a:lnTo>
                    <a:lnTo>
                      <a:pt x="6" y="217"/>
                    </a:lnTo>
                    <a:lnTo>
                      <a:pt x="8" y="210"/>
                    </a:lnTo>
                    <a:lnTo>
                      <a:pt x="9" y="205"/>
                    </a:lnTo>
                    <a:lnTo>
                      <a:pt x="10" y="196"/>
                    </a:lnTo>
                    <a:lnTo>
                      <a:pt x="12" y="190"/>
                    </a:lnTo>
                    <a:lnTo>
                      <a:pt x="13" y="183"/>
                    </a:lnTo>
                    <a:lnTo>
                      <a:pt x="15" y="175"/>
                    </a:lnTo>
                    <a:lnTo>
                      <a:pt x="17" y="167"/>
                    </a:lnTo>
                    <a:lnTo>
                      <a:pt x="26" y="165"/>
                    </a:lnTo>
                    <a:lnTo>
                      <a:pt x="34" y="163"/>
                    </a:lnTo>
                    <a:lnTo>
                      <a:pt x="44" y="161"/>
                    </a:lnTo>
                    <a:lnTo>
                      <a:pt x="54" y="160"/>
                    </a:lnTo>
                    <a:lnTo>
                      <a:pt x="64" y="158"/>
                    </a:lnTo>
                    <a:lnTo>
                      <a:pt x="75" y="158"/>
                    </a:lnTo>
                    <a:lnTo>
                      <a:pt x="87" y="156"/>
                    </a:lnTo>
                    <a:lnTo>
                      <a:pt x="97" y="155"/>
                    </a:lnTo>
                    <a:lnTo>
                      <a:pt x="108" y="153"/>
                    </a:lnTo>
                    <a:lnTo>
                      <a:pt x="118" y="150"/>
                    </a:lnTo>
                    <a:lnTo>
                      <a:pt x="127" y="145"/>
                    </a:lnTo>
                    <a:lnTo>
                      <a:pt x="136" y="140"/>
                    </a:lnTo>
                    <a:lnTo>
                      <a:pt x="142" y="132"/>
                    </a:lnTo>
                    <a:lnTo>
                      <a:pt x="148" y="124"/>
                    </a:lnTo>
                    <a:lnTo>
                      <a:pt x="154" y="113"/>
                    </a:lnTo>
                    <a:lnTo>
                      <a:pt x="157" y="99"/>
                    </a:lnTo>
                    <a:lnTo>
                      <a:pt x="157" y="91"/>
                    </a:lnTo>
                    <a:lnTo>
                      <a:pt x="156" y="81"/>
                    </a:lnTo>
                    <a:lnTo>
                      <a:pt x="152" y="72"/>
                    </a:lnTo>
                    <a:lnTo>
                      <a:pt x="149" y="61"/>
                    </a:lnTo>
                    <a:lnTo>
                      <a:pt x="147" y="51"/>
                    </a:lnTo>
                    <a:lnTo>
                      <a:pt x="147" y="39"/>
                    </a:lnTo>
                    <a:lnTo>
                      <a:pt x="150" y="29"/>
                    </a:lnTo>
                    <a:lnTo>
                      <a:pt x="156" y="18"/>
                    </a:lnTo>
                    <a:lnTo>
                      <a:pt x="166" y="13"/>
                    </a:lnTo>
                    <a:lnTo>
                      <a:pt x="175" y="8"/>
                    </a:lnTo>
                    <a:lnTo>
                      <a:pt x="186" y="4"/>
                    </a:lnTo>
                    <a:lnTo>
                      <a:pt x="196" y="1"/>
                    </a:lnTo>
                    <a:lnTo>
                      <a:pt x="207" y="0"/>
                    </a:lnTo>
                    <a:lnTo>
                      <a:pt x="217" y="0"/>
                    </a:lnTo>
                    <a:lnTo>
                      <a:pt x="228" y="1"/>
                    </a:lnTo>
                    <a:lnTo>
                      <a:pt x="239" y="3"/>
                    </a:lnTo>
                    <a:lnTo>
                      <a:pt x="246" y="9"/>
                    </a:lnTo>
                    <a:lnTo>
                      <a:pt x="249" y="14"/>
                    </a:lnTo>
                    <a:lnTo>
                      <a:pt x="252" y="22"/>
                    </a:lnTo>
                    <a:lnTo>
                      <a:pt x="252" y="29"/>
                    </a:lnTo>
                    <a:lnTo>
                      <a:pt x="252" y="36"/>
                    </a:lnTo>
                    <a:lnTo>
                      <a:pt x="250" y="44"/>
                    </a:lnTo>
                    <a:lnTo>
                      <a:pt x="248" y="53"/>
                    </a:lnTo>
                    <a:lnTo>
                      <a:pt x="246" y="61"/>
                    </a:lnTo>
                    <a:lnTo>
                      <a:pt x="244" y="69"/>
                    </a:lnTo>
                    <a:lnTo>
                      <a:pt x="241" y="78"/>
                    </a:lnTo>
                    <a:lnTo>
                      <a:pt x="241" y="86"/>
                    </a:lnTo>
                    <a:lnTo>
                      <a:pt x="239" y="94"/>
                    </a:lnTo>
                    <a:lnTo>
                      <a:pt x="241" y="102"/>
                    </a:lnTo>
                    <a:lnTo>
                      <a:pt x="242" y="109"/>
                    </a:lnTo>
                    <a:lnTo>
                      <a:pt x="247" y="116"/>
                    </a:lnTo>
                    <a:lnTo>
                      <a:pt x="253" y="122"/>
                    </a:lnTo>
                    <a:lnTo>
                      <a:pt x="376" y="124"/>
                    </a:lnTo>
                    <a:lnTo>
                      <a:pt x="377" y="244"/>
                    </a:lnTo>
                    <a:lnTo>
                      <a:pt x="371" y="252"/>
                    </a:lnTo>
                    <a:lnTo>
                      <a:pt x="363" y="257"/>
                    </a:lnTo>
                    <a:lnTo>
                      <a:pt x="354" y="260"/>
                    </a:lnTo>
                    <a:lnTo>
                      <a:pt x="347" y="262"/>
                    </a:lnTo>
                    <a:lnTo>
                      <a:pt x="338" y="262"/>
                    </a:lnTo>
                    <a:lnTo>
                      <a:pt x="328" y="261"/>
                    </a:lnTo>
                    <a:lnTo>
                      <a:pt x="319" y="260"/>
                    </a:lnTo>
                    <a:lnTo>
                      <a:pt x="310" y="259"/>
                    </a:lnTo>
                    <a:lnTo>
                      <a:pt x="301" y="257"/>
                    </a:lnTo>
                    <a:lnTo>
                      <a:pt x="292" y="256"/>
                    </a:lnTo>
                    <a:lnTo>
                      <a:pt x="282" y="257"/>
                    </a:lnTo>
                    <a:lnTo>
                      <a:pt x="274" y="257"/>
                    </a:lnTo>
                    <a:lnTo>
                      <a:pt x="264" y="260"/>
                    </a:lnTo>
                    <a:lnTo>
                      <a:pt x="256" y="264"/>
                    </a:lnTo>
                    <a:lnTo>
                      <a:pt x="248" y="271"/>
                    </a:lnTo>
                    <a:lnTo>
                      <a:pt x="240" y="280"/>
                    </a:lnTo>
                    <a:lnTo>
                      <a:pt x="237" y="286"/>
                    </a:lnTo>
                    <a:lnTo>
                      <a:pt x="236" y="293"/>
                    </a:lnTo>
                    <a:lnTo>
                      <a:pt x="235" y="300"/>
                    </a:lnTo>
                    <a:lnTo>
                      <a:pt x="234" y="308"/>
                    </a:lnTo>
                    <a:lnTo>
                      <a:pt x="233" y="316"/>
                    </a:lnTo>
                    <a:lnTo>
                      <a:pt x="233" y="323"/>
                    </a:lnTo>
                    <a:lnTo>
                      <a:pt x="233" y="331"/>
                    </a:lnTo>
                    <a:lnTo>
                      <a:pt x="234" y="339"/>
                    </a:lnTo>
                    <a:lnTo>
                      <a:pt x="234" y="348"/>
                    </a:lnTo>
                    <a:lnTo>
                      <a:pt x="237" y="355"/>
                    </a:lnTo>
                    <a:lnTo>
                      <a:pt x="238" y="362"/>
                    </a:lnTo>
                    <a:lnTo>
                      <a:pt x="241" y="370"/>
                    </a:lnTo>
                    <a:lnTo>
                      <a:pt x="245" y="377"/>
                    </a:lnTo>
                    <a:lnTo>
                      <a:pt x="249" y="385"/>
                    </a:lnTo>
                    <a:lnTo>
                      <a:pt x="254" y="392"/>
                    </a:lnTo>
                    <a:lnTo>
                      <a:pt x="259" y="397"/>
                    </a:lnTo>
                    <a:lnTo>
                      <a:pt x="265" y="400"/>
                    </a:lnTo>
                    <a:lnTo>
                      <a:pt x="270" y="400"/>
                    </a:lnTo>
                    <a:lnTo>
                      <a:pt x="275" y="400"/>
                    </a:lnTo>
                    <a:lnTo>
                      <a:pt x="278" y="398"/>
                    </a:lnTo>
                    <a:lnTo>
                      <a:pt x="284" y="397"/>
                    </a:lnTo>
                    <a:lnTo>
                      <a:pt x="289" y="394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3" y="385"/>
                    </a:lnTo>
                    <a:lnTo>
                      <a:pt x="308" y="381"/>
                    </a:lnTo>
                    <a:lnTo>
                      <a:pt x="313" y="378"/>
                    </a:lnTo>
                    <a:lnTo>
                      <a:pt x="318" y="373"/>
                    </a:lnTo>
                    <a:lnTo>
                      <a:pt x="322" y="370"/>
                    </a:lnTo>
                    <a:lnTo>
                      <a:pt x="326" y="366"/>
                    </a:lnTo>
                    <a:lnTo>
                      <a:pt x="331" y="363"/>
                    </a:lnTo>
                    <a:lnTo>
                      <a:pt x="336" y="360"/>
                    </a:lnTo>
                    <a:lnTo>
                      <a:pt x="345" y="356"/>
                    </a:lnTo>
                    <a:lnTo>
                      <a:pt x="355" y="355"/>
                    </a:lnTo>
                    <a:lnTo>
                      <a:pt x="365" y="356"/>
                    </a:lnTo>
                    <a:lnTo>
                      <a:pt x="375" y="359"/>
                    </a:lnTo>
                    <a:lnTo>
                      <a:pt x="383" y="363"/>
                    </a:lnTo>
                    <a:lnTo>
                      <a:pt x="392" y="369"/>
                    </a:lnTo>
                    <a:lnTo>
                      <a:pt x="400" y="376"/>
                    </a:lnTo>
                    <a:lnTo>
                      <a:pt x="406" y="383"/>
                    </a:lnTo>
                    <a:lnTo>
                      <a:pt x="407" y="390"/>
                    </a:lnTo>
                    <a:lnTo>
                      <a:pt x="408" y="396"/>
                    </a:lnTo>
                    <a:lnTo>
                      <a:pt x="408" y="403"/>
                    </a:lnTo>
                    <a:lnTo>
                      <a:pt x="408" y="410"/>
                    </a:lnTo>
                    <a:lnTo>
                      <a:pt x="407" y="416"/>
                    </a:lnTo>
                    <a:lnTo>
                      <a:pt x="408" y="423"/>
                    </a:lnTo>
                    <a:lnTo>
                      <a:pt x="408" y="431"/>
                    </a:lnTo>
                    <a:lnTo>
                      <a:pt x="408" y="438"/>
                    </a:lnTo>
                    <a:lnTo>
                      <a:pt x="402" y="444"/>
                    </a:lnTo>
                    <a:lnTo>
                      <a:pt x="395" y="447"/>
                    </a:lnTo>
                    <a:lnTo>
                      <a:pt x="387" y="451"/>
                    </a:lnTo>
                    <a:lnTo>
                      <a:pt x="378" y="454"/>
                    </a:lnTo>
                    <a:lnTo>
                      <a:pt x="368" y="456"/>
                    </a:lnTo>
                    <a:lnTo>
                      <a:pt x="358" y="459"/>
                    </a:lnTo>
                    <a:lnTo>
                      <a:pt x="348" y="463"/>
                    </a:lnTo>
                    <a:lnTo>
                      <a:pt x="338" y="465"/>
                    </a:lnTo>
                    <a:lnTo>
                      <a:pt x="327" y="467"/>
                    </a:lnTo>
                    <a:lnTo>
                      <a:pt x="317" y="471"/>
                    </a:lnTo>
                    <a:lnTo>
                      <a:pt x="309" y="475"/>
                    </a:lnTo>
                    <a:lnTo>
                      <a:pt x="299" y="480"/>
                    </a:lnTo>
                    <a:lnTo>
                      <a:pt x="291" y="485"/>
                    </a:lnTo>
                    <a:lnTo>
                      <a:pt x="283" y="490"/>
                    </a:lnTo>
                    <a:lnTo>
                      <a:pt x="277" y="498"/>
                    </a:lnTo>
                    <a:lnTo>
                      <a:pt x="271" y="508"/>
                    </a:lnTo>
                    <a:lnTo>
                      <a:pt x="266" y="611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5" name="手繪多邊形 12"/>
              <p:cNvSpPr>
                <a:spLocks/>
              </p:cNvSpPr>
              <p:nvPr/>
            </p:nvSpPr>
            <p:spPr bwMode="grayWhite">
              <a:xfrm>
                <a:off x="882777" y="-9144"/>
                <a:ext cx="696913" cy="628650"/>
              </a:xfrm>
              <a:custGeom>
                <a:avLst/>
                <a:gdLst>
                  <a:gd name="T0" fmla="*/ 246 w 439"/>
                  <a:gd name="T1" fmla="*/ 372 h 396"/>
                  <a:gd name="T2" fmla="*/ 237 w 439"/>
                  <a:gd name="T3" fmla="*/ 330 h 396"/>
                  <a:gd name="T4" fmla="*/ 222 w 439"/>
                  <a:gd name="T5" fmla="*/ 293 h 396"/>
                  <a:gd name="T6" fmla="*/ 185 w 439"/>
                  <a:gd name="T7" fmla="*/ 278 h 396"/>
                  <a:gd name="T8" fmla="*/ 142 w 439"/>
                  <a:gd name="T9" fmla="*/ 289 h 396"/>
                  <a:gd name="T10" fmla="*/ 104 w 439"/>
                  <a:gd name="T11" fmla="*/ 293 h 396"/>
                  <a:gd name="T12" fmla="*/ 85 w 439"/>
                  <a:gd name="T13" fmla="*/ 275 h 396"/>
                  <a:gd name="T14" fmla="*/ 73 w 439"/>
                  <a:gd name="T15" fmla="*/ 247 h 396"/>
                  <a:gd name="T16" fmla="*/ 67 w 439"/>
                  <a:gd name="T17" fmla="*/ 215 h 396"/>
                  <a:gd name="T18" fmla="*/ 68 w 439"/>
                  <a:gd name="T19" fmla="*/ 185 h 396"/>
                  <a:gd name="T20" fmla="*/ 99 w 439"/>
                  <a:gd name="T21" fmla="*/ 176 h 396"/>
                  <a:gd name="T22" fmla="*/ 139 w 439"/>
                  <a:gd name="T23" fmla="*/ 183 h 396"/>
                  <a:gd name="T24" fmla="*/ 167 w 439"/>
                  <a:gd name="T25" fmla="*/ 170 h 396"/>
                  <a:gd name="T26" fmla="*/ 179 w 439"/>
                  <a:gd name="T27" fmla="*/ 149 h 396"/>
                  <a:gd name="T28" fmla="*/ 181 w 439"/>
                  <a:gd name="T29" fmla="*/ 123 h 396"/>
                  <a:gd name="T30" fmla="*/ 180 w 439"/>
                  <a:gd name="T31" fmla="*/ 96 h 396"/>
                  <a:gd name="T32" fmla="*/ 170 w 439"/>
                  <a:gd name="T33" fmla="*/ 68 h 396"/>
                  <a:gd name="T34" fmla="*/ 146 w 439"/>
                  <a:gd name="T35" fmla="*/ 48 h 396"/>
                  <a:gd name="T36" fmla="*/ 115 w 439"/>
                  <a:gd name="T37" fmla="*/ 49 h 396"/>
                  <a:gd name="T38" fmla="*/ 86 w 439"/>
                  <a:gd name="T39" fmla="*/ 62 h 396"/>
                  <a:gd name="T40" fmla="*/ 56 w 439"/>
                  <a:gd name="T41" fmla="*/ 71 h 396"/>
                  <a:gd name="T42" fmla="*/ 26 w 439"/>
                  <a:gd name="T43" fmla="*/ 62 h 396"/>
                  <a:gd name="T44" fmla="*/ 11 w 439"/>
                  <a:gd name="T45" fmla="*/ 43 h 396"/>
                  <a:gd name="T46" fmla="*/ 1 w 439"/>
                  <a:gd name="T47" fmla="*/ 22 h 396"/>
                  <a:gd name="T48" fmla="*/ 388 w 439"/>
                  <a:gd name="T49" fmla="*/ 18 h 396"/>
                  <a:gd name="T50" fmla="*/ 367 w 439"/>
                  <a:gd name="T51" fmla="*/ 21 h 396"/>
                  <a:gd name="T52" fmla="*/ 346 w 439"/>
                  <a:gd name="T53" fmla="*/ 18 h 396"/>
                  <a:gd name="T54" fmla="*/ 324 w 439"/>
                  <a:gd name="T55" fmla="*/ 13 h 396"/>
                  <a:gd name="T56" fmla="*/ 299 w 439"/>
                  <a:gd name="T57" fmla="*/ 18 h 396"/>
                  <a:gd name="T58" fmla="*/ 278 w 439"/>
                  <a:gd name="T59" fmla="*/ 43 h 396"/>
                  <a:gd name="T60" fmla="*/ 277 w 439"/>
                  <a:gd name="T61" fmla="*/ 75 h 396"/>
                  <a:gd name="T62" fmla="*/ 281 w 439"/>
                  <a:gd name="T63" fmla="*/ 99 h 396"/>
                  <a:gd name="T64" fmla="*/ 287 w 439"/>
                  <a:gd name="T65" fmla="*/ 124 h 396"/>
                  <a:gd name="T66" fmla="*/ 300 w 439"/>
                  <a:gd name="T67" fmla="*/ 145 h 396"/>
                  <a:gd name="T68" fmla="*/ 325 w 439"/>
                  <a:gd name="T69" fmla="*/ 159 h 396"/>
                  <a:gd name="T70" fmla="*/ 349 w 439"/>
                  <a:gd name="T71" fmla="*/ 158 h 396"/>
                  <a:gd name="T72" fmla="*/ 371 w 439"/>
                  <a:gd name="T73" fmla="*/ 148 h 396"/>
                  <a:gd name="T74" fmla="*/ 394 w 439"/>
                  <a:gd name="T75" fmla="*/ 138 h 396"/>
                  <a:gd name="T76" fmla="*/ 418 w 439"/>
                  <a:gd name="T77" fmla="*/ 142 h 396"/>
                  <a:gd name="T78" fmla="*/ 428 w 439"/>
                  <a:gd name="T79" fmla="*/ 163 h 396"/>
                  <a:gd name="T80" fmla="*/ 434 w 439"/>
                  <a:gd name="T81" fmla="*/ 188 h 396"/>
                  <a:gd name="T82" fmla="*/ 436 w 439"/>
                  <a:gd name="T83" fmla="*/ 215 h 396"/>
                  <a:gd name="T84" fmla="*/ 428 w 439"/>
                  <a:gd name="T85" fmla="*/ 234 h 396"/>
                  <a:gd name="T86" fmla="*/ 389 w 439"/>
                  <a:gd name="T87" fmla="*/ 242 h 396"/>
                  <a:gd name="T88" fmla="*/ 355 w 439"/>
                  <a:gd name="T89" fmla="*/ 257 h 396"/>
                  <a:gd name="T90" fmla="*/ 339 w 439"/>
                  <a:gd name="T91" fmla="*/ 282 h 396"/>
                  <a:gd name="T92" fmla="*/ 345 w 439"/>
                  <a:gd name="T93" fmla="*/ 313 h 396"/>
                  <a:gd name="T94" fmla="*/ 364 w 439"/>
                  <a:gd name="T95" fmla="*/ 340 h 396"/>
                  <a:gd name="T96" fmla="*/ 361 w 439"/>
                  <a:gd name="T97" fmla="*/ 368 h 396"/>
                  <a:gd name="T98" fmla="*/ 339 w 439"/>
                  <a:gd name="T99" fmla="*/ 379 h 396"/>
                  <a:gd name="T100" fmla="*/ 315 w 439"/>
                  <a:gd name="T101" fmla="*/ 387 h 396"/>
                  <a:gd name="T102" fmla="*/ 290 w 439"/>
                  <a:gd name="T103" fmla="*/ 392 h 396"/>
                  <a:gd name="T104" fmla="*/ 264 w 439"/>
                  <a:gd name="T105" fmla="*/ 395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39" h="396">
                    <a:moveTo>
                      <a:pt x="264" y="395"/>
                    </a:moveTo>
                    <a:lnTo>
                      <a:pt x="257" y="388"/>
                    </a:lnTo>
                    <a:lnTo>
                      <a:pt x="251" y="381"/>
                    </a:lnTo>
                    <a:lnTo>
                      <a:pt x="246" y="372"/>
                    </a:lnTo>
                    <a:lnTo>
                      <a:pt x="244" y="362"/>
                    </a:lnTo>
                    <a:lnTo>
                      <a:pt x="240" y="351"/>
                    </a:lnTo>
                    <a:lnTo>
                      <a:pt x="238" y="341"/>
                    </a:lnTo>
                    <a:lnTo>
                      <a:pt x="237" y="330"/>
                    </a:lnTo>
                    <a:lnTo>
                      <a:pt x="234" y="320"/>
                    </a:lnTo>
                    <a:lnTo>
                      <a:pt x="231" y="310"/>
                    </a:lnTo>
                    <a:lnTo>
                      <a:pt x="227" y="301"/>
                    </a:lnTo>
                    <a:lnTo>
                      <a:pt x="222" y="293"/>
                    </a:lnTo>
                    <a:lnTo>
                      <a:pt x="215" y="287"/>
                    </a:lnTo>
                    <a:lnTo>
                      <a:pt x="207" y="282"/>
                    </a:lnTo>
                    <a:lnTo>
                      <a:pt x="197" y="279"/>
                    </a:lnTo>
                    <a:lnTo>
                      <a:pt x="185" y="278"/>
                    </a:lnTo>
                    <a:lnTo>
                      <a:pt x="169" y="280"/>
                    </a:lnTo>
                    <a:lnTo>
                      <a:pt x="160" y="283"/>
                    </a:lnTo>
                    <a:lnTo>
                      <a:pt x="151" y="286"/>
                    </a:lnTo>
                    <a:lnTo>
                      <a:pt x="142" y="289"/>
                    </a:lnTo>
                    <a:lnTo>
                      <a:pt x="132" y="291"/>
                    </a:lnTo>
                    <a:lnTo>
                      <a:pt x="123" y="292"/>
                    </a:lnTo>
                    <a:lnTo>
                      <a:pt x="114" y="293"/>
                    </a:lnTo>
                    <a:lnTo>
                      <a:pt x="104" y="293"/>
                    </a:lnTo>
                    <a:lnTo>
                      <a:pt x="94" y="293"/>
                    </a:lnTo>
                    <a:lnTo>
                      <a:pt x="91" y="288"/>
                    </a:lnTo>
                    <a:lnTo>
                      <a:pt x="88" y="282"/>
                    </a:lnTo>
                    <a:lnTo>
                      <a:pt x="85" y="275"/>
                    </a:lnTo>
                    <a:lnTo>
                      <a:pt x="82" y="269"/>
                    </a:lnTo>
                    <a:lnTo>
                      <a:pt x="79" y="261"/>
                    </a:lnTo>
                    <a:lnTo>
                      <a:pt x="76" y="254"/>
                    </a:lnTo>
                    <a:lnTo>
                      <a:pt x="73" y="247"/>
                    </a:lnTo>
                    <a:lnTo>
                      <a:pt x="72" y="238"/>
                    </a:lnTo>
                    <a:lnTo>
                      <a:pt x="70" y="231"/>
                    </a:lnTo>
                    <a:lnTo>
                      <a:pt x="68" y="224"/>
                    </a:lnTo>
                    <a:lnTo>
                      <a:pt x="67" y="215"/>
                    </a:lnTo>
                    <a:lnTo>
                      <a:pt x="66" y="208"/>
                    </a:lnTo>
                    <a:lnTo>
                      <a:pt x="66" y="201"/>
                    </a:lnTo>
                    <a:lnTo>
                      <a:pt x="67" y="192"/>
                    </a:lnTo>
                    <a:lnTo>
                      <a:pt x="68" y="185"/>
                    </a:lnTo>
                    <a:lnTo>
                      <a:pt x="70" y="179"/>
                    </a:lnTo>
                    <a:lnTo>
                      <a:pt x="79" y="175"/>
                    </a:lnTo>
                    <a:lnTo>
                      <a:pt x="89" y="174"/>
                    </a:lnTo>
                    <a:lnTo>
                      <a:pt x="99" y="176"/>
                    </a:lnTo>
                    <a:lnTo>
                      <a:pt x="108" y="179"/>
                    </a:lnTo>
                    <a:lnTo>
                      <a:pt x="119" y="181"/>
                    </a:lnTo>
                    <a:lnTo>
                      <a:pt x="128" y="183"/>
                    </a:lnTo>
                    <a:lnTo>
                      <a:pt x="139" y="183"/>
                    </a:lnTo>
                    <a:lnTo>
                      <a:pt x="149" y="182"/>
                    </a:lnTo>
                    <a:lnTo>
                      <a:pt x="157" y="179"/>
                    </a:lnTo>
                    <a:lnTo>
                      <a:pt x="162" y="174"/>
                    </a:lnTo>
                    <a:lnTo>
                      <a:pt x="167" y="170"/>
                    </a:lnTo>
                    <a:lnTo>
                      <a:pt x="171" y="166"/>
                    </a:lnTo>
                    <a:lnTo>
                      <a:pt x="174" y="160"/>
                    </a:lnTo>
                    <a:lnTo>
                      <a:pt x="177" y="155"/>
                    </a:lnTo>
                    <a:lnTo>
                      <a:pt x="179" y="149"/>
                    </a:lnTo>
                    <a:lnTo>
                      <a:pt x="179" y="142"/>
                    </a:lnTo>
                    <a:lnTo>
                      <a:pt x="180" y="136"/>
                    </a:lnTo>
                    <a:lnTo>
                      <a:pt x="181" y="129"/>
                    </a:lnTo>
                    <a:lnTo>
                      <a:pt x="181" y="123"/>
                    </a:lnTo>
                    <a:lnTo>
                      <a:pt x="181" y="115"/>
                    </a:lnTo>
                    <a:lnTo>
                      <a:pt x="181" y="109"/>
                    </a:lnTo>
                    <a:lnTo>
                      <a:pt x="181" y="102"/>
                    </a:lnTo>
                    <a:lnTo>
                      <a:pt x="180" y="96"/>
                    </a:lnTo>
                    <a:lnTo>
                      <a:pt x="180" y="89"/>
                    </a:lnTo>
                    <a:lnTo>
                      <a:pt x="178" y="81"/>
                    </a:lnTo>
                    <a:lnTo>
                      <a:pt x="174" y="74"/>
                    </a:lnTo>
                    <a:lnTo>
                      <a:pt x="170" y="68"/>
                    </a:lnTo>
                    <a:lnTo>
                      <a:pt x="165" y="62"/>
                    </a:lnTo>
                    <a:lnTo>
                      <a:pt x="159" y="57"/>
                    </a:lnTo>
                    <a:lnTo>
                      <a:pt x="153" y="52"/>
                    </a:lnTo>
                    <a:lnTo>
                      <a:pt x="146" y="48"/>
                    </a:lnTo>
                    <a:lnTo>
                      <a:pt x="138" y="44"/>
                    </a:lnTo>
                    <a:lnTo>
                      <a:pt x="130" y="44"/>
                    </a:lnTo>
                    <a:lnTo>
                      <a:pt x="122" y="46"/>
                    </a:lnTo>
                    <a:lnTo>
                      <a:pt x="115" y="49"/>
                    </a:lnTo>
                    <a:lnTo>
                      <a:pt x="108" y="51"/>
                    </a:lnTo>
                    <a:lnTo>
                      <a:pt x="100" y="55"/>
                    </a:lnTo>
                    <a:lnTo>
                      <a:pt x="92" y="59"/>
                    </a:lnTo>
                    <a:lnTo>
                      <a:pt x="86" y="62"/>
                    </a:lnTo>
                    <a:lnTo>
                      <a:pt x="79" y="65"/>
                    </a:lnTo>
                    <a:lnTo>
                      <a:pt x="71" y="68"/>
                    </a:lnTo>
                    <a:lnTo>
                      <a:pt x="63" y="70"/>
                    </a:lnTo>
                    <a:lnTo>
                      <a:pt x="56" y="71"/>
                    </a:lnTo>
                    <a:lnTo>
                      <a:pt x="48" y="71"/>
                    </a:lnTo>
                    <a:lnTo>
                      <a:pt x="40" y="69"/>
                    </a:lnTo>
                    <a:lnTo>
                      <a:pt x="33" y="67"/>
                    </a:lnTo>
                    <a:lnTo>
                      <a:pt x="26" y="62"/>
                    </a:lnTo>
                    <a:lnTo>
                      <a:pt x="19" y="55"/>
                    </a:lnTo>
                    <a:lnTo>
                      <a:pt x="16" y="51"/>
                    </a:lnTo>
                    <a:lnTo>
                      <a:pt x="13" y="48"/>
                    </a:lnTo>
                    <a:lnTo>
                      <a:pt x="11" y="43"/>
                    </a:lnTo>
                    <a:lnTo>
                      <a:pt x="7" y="38"/>
                    </a:lnTo>
                    <a:lnTo>
                      <a:pt x="6" y="33"/>
                    </a:lnTo>
                    <a:lnTo>
                      <a:pt x="3" y="27"/>
                    </a:lnTo>
                    <a:lnTo>
                      <a:pt x="1" y="22"/>
                    </a:lnTo>
                    <a:lnTo>
                      <a:pt x="0" y="16"/>
                    </a:lnTo>
                    <a:lnTo>
                      <a:pt x="405" y="0"/>
                    </a:lnTo>
                    <a:lnTo>
                      <a:pt x="393" y="14"/>
                    </a:lnTo>
                    <a:lnTo>
                      <a:pt x="388" y="18"/>
                    </a:lnTo>
                    <a:lnTo>
                      <a:pt x="383" y="20"/>
                    </a:lnTo>
                    <a:lnTo>
                      <a:pt x="378" y="21"/>
                    </a:lnTo>
                    <a:lnTo>
                      <a:pt x="372" y="21"/>
                    </a:lnTo>
                    <a:lnTo>
                      <a:pt x="367" y="21"/>
                    </a:lnTo>
                    <a:lnTo>
                      <a:pt x="362" y="21"/>
                    </a:lnTo>
                    <a:lnTo>
                      <a:pt x="357" y="20"/>
                    </a:lnTo>
                    <a:lnTo>
                      <a:pt x="351" y="18"/>
                    </a:lnTo>
                    <a:lnTo>
                      <a:pt x="346" y="18"/>
                    </a:lnTo>
                    <a:lnTo>
                      <a:pt x="340" y="16"/>
                    </a:lnTo>
                    <a:lnTo>
                      <a:pt x="335" y="15"/>
                    </a:lnTo>
                    <a:lnTo>
                      <a:pt x="330" y="14"/>
                    </a:lnTo>
                    <a:lnTo>
                      <a:pt x="324" y="13"/>
                    </a:lnTo>
                    <a:lnTo>
                      <a:pt x="318" y="13"/>
                    </a:lnTo>
                    <a:lnTo>
                      <a:pt x="312" y="13"/>
                    </a:lnTo>
                    <a:lnTo>
                      <a:pt x="306" y="14"/>
                    </a:lnTo>
                    <a:lnTo>
                      <a:pt x="299" y="18"/>
                    </a:lnTo>
                    <a:lnTo>
                      <a:pt x="293" y="22"/>
                    </a:lnTo>
                    <a:lnTo>
                      <a:pt x="287" y="28"/>
                    </a:lnTo>
                    <a:lnTo>
                      <a:pt x="282" y="36"/>
                    </a:lnTo>
                    <a:lnTo>
                      <a:pt x="278" y="43"/>
                    </a:lnTo>
                    <a:lnTo>
                      <a:pt x="276" y="51"/>
                    </a:lnTo>
                    <a:lnTo>
                      <a:pt x="274" y="60"/>
                    </a:lnTo>
                    <a:lnTo>
                      <a:pt x="275" y="70"/>
                    </a:lnTo>
                    <a:lnTo>
                      <a:pt x="277" y="75"/>
                    </a:lnTo>
                    <a:lnTo>
                      <a:pt x="278" y="81"/>
                    </a:lnTo>
                    <a:lnTo>
                      <a:pt x="278" y="87"/>
                    </a:lnTo>
                    <a:lnTo>
                      <a:pt x="279" y="93"/>
                    </a:lnTo>
                    <a:lnTo>
                      <a:pt x="281" y="99"/>
                    </a:lnTo>
                    <a:lnTo>
                      <a:pt x="282" y="105"/>
                    </a:lnTo>
                    <a:lnTo>
                      <a:pt x="284" y="111"/>
                    </a:lnTo>
                    <a:lnTo>
                      <a:pt x="285" y="118"/>
                    </a:lnTo>
                    <a:lnTo>
                      <a:pt x="287" y="124"/>
                    </a:lnTo>
                    <a:lnTo>
                      <a:pt x="290" y="129"/>
                    </a:lnTo>
                    <a:lnTo>
                      <a:pt x="292" y="135"/>
                    </a:lnTo>
                    <a:lnTo>
                      <a:pt x="296" y="140"/>
                    </a:lnTo>
                    <a:lnTo>
                      <a:pt x="300" y="145"/>
                    </a:lnTo>
                    <a:lnTo>
                      <a:pt x="305" y="149"/>
                    </a:lnTo>
                    <a:lnTo>
                      <a:pt x="311" y="152"/>
                    </a:lnTo>
                    <a:lnTo>
                      <a:pt x="318" y="156"/>
                    </a:lnTo>
                    <a:lnTo>
                      <a:pt x="325" y="159"/>
                    </a:lnTo>
                    <a:lnTo>
                      <a:pt x="331" y="160"/>
                    </a:lnTo>
                    <a:lnTo>
                      <a:pt x="337" y="160"/>
                    </a:lnTo>
                    <a:lnTo>
                      <a:pt x="343" y="160"/>
                    </a:lnTo>
                    <a:lnTo>
                      <a:pt x="349" y="158"/>
                    </a:lnTo>
                    <a:lnTo>
                      <a:pt x="354" y="156"/>
                    </a:lnTo>
                    <a:lnTo>
                      <a:pt x="359" y="154"/>
                    </a:lnTo>
                    <a:lnTo>
                      <a:pt x="365" y="151"/>
                    </a:lnTo>
                    <a:lnTo>
                      <a:pt x="371" y="148"/>
                    </a:lnTo>
                    <a:lnTo>
                      <a:pt x="377" y="145"/>
                    </a:lnTo>
                    <a:lnTo>
                      <a:pt x="382" y="142"/>
                    </a:lnTo>
                    <a:lnTo>
                      <a:pt x="388" y="140"/>
                    </a:lnTo>
                    <a:lnTo>
                      <a:pt x="394" y="138"/>
                    </a:lnTo>
                    <a:lnTo>
                      <a:pt x="399" y="137"/>
                    </a:lnTo>
                    <a:lnTo>
                      <a:pt x="406" y="137"/>
                    </a:lnTo>
                    <a:lnTo>
                      <a:pt x="412" y="137"/>
                    </a:lnTo>
                    <a:lnTo>
                      <a:pt x="418" y="142"/>
                    </a:lnTo>
                    <a:lnTo>
                      <a:pt x="421" y="146"/>
                    </a:lnTo>
                    <a:lnTo>
                      <a:pt x="424" y="151"/>
                    </a:lnTo>
                    <a:lnTo>
                      <a:pt x="426" y="157"/>
                    </a:lnTo>
                    <a:lnTo>
                      <a:pt x="428" y="163"/>
                    </a:lnTo>
                    <a:lnTo>
                      <a:pt x="431" y="169"/>
                    </a:lnTo>
                    <a:lnTo>
                      <a:pt x="431" y="175"/>
                    </a:lnTo>
                    <a:lnTo>
                      <a:pt x="432" y="182"/>
                    </a:lnTo>
                    <a:lnTo>
                      <a:pt x="434" y="188"/>
                    </a:lnTo>
                    <a:lnTo>
                      <a:pt x="434" y="195"/>
                    </a:lnTo>
                    <a:lnTo>
                      <a:pt x="435" y="202"/>
                    </a:lnTo>
                    <a:lnTo>
                      <a:pt x="435" y="208"/>
                    </a:lnTo>
                    <a:lnTo>
                      <a:pt x="436" y="215"/>
                    </a:lnTo>
                    <a:lnTo>
                      <a:pt x="437" y="221"/>
                    </a:lnTo>
                    <a:lnTo>
                      <a:pt x="437" y="228"/>
                    </a:lnTo>
                    <a:lnTo>
                      <a:pt x="438" y="234"/>
                    </a:lnTo>
                    <a:lnTo>
                      <a:pt x="428" y="234"/>
                    </a:lnTo>
                    <a:lnTo>
                      <a:pt x="418" y="235"/>
                    </a:lnTo>
                    <a:lnTo>
                      <a:pt x="409" y="237"/>
                    </a:lnTo>
                    <a:lnTo>
                      <a:pt x="398" y="239"/>
                    </a:lnTo>
                    <a:lnTo>
                      <a:pt x="389" y="242"/>
                    </a:lnTo>
                    <a:lnTo>
                      <a:pt x="378" y="245"/>
                    </a:lnTo>
                    <a:lnTo>
                      <a:pt x="369" y="248"/>
                    </a:lnTo>
                    <a:lnTo>
                      <a:pt x="358" y="253"/>
                    </a:lnTo>
                    <a:lnTo>
                      <a:pt x="355" y="257"/>
                    </a:lnTo>
                    <a:lnTo>
                      <a:pt x="351" y="261"/>
                    </a:lnTo>
                    <a:lnTo>
                      <a:pt x="346" y="267"/>
                    </a:lnTo>
                    <a:lnTo>
                      <a:pt x="343" y="275"/>
                    </a:lnTo>
                    <a:lnTo>
                      <a:pt x="339" y="282"/>
                    </a:lnTo>
                    <a:lnTo>
                      <a:pt x="338" y="290"/>
                    </a:lnTo>
                    <a:lnTo>
                      <a:pt x="339" y="298"/>
                    </a:lnTo>
                    <a:lnTo>
                      <a:pt x="342" y="305"/>
                    </a:lnTo>
                    <a:lnTo>
                      <a:pt x="345" y="313"/>
                    </a:lnTo>
                    <a:lnTo>
                      <a:pt x="350" y="320"/>
                    </a:lnTo>
                    <a:lnTo>
                      <a:pt x="355" y="326"/>
                    </a:lnTo>
                    <a:lnTo>
                      <a:pt x="360" y="334"/>
                    </a:lnTo>
                    <a:lnTo>
                      <a:pt x="364" y="340"/>
                    </a:lnTo>
                    <a:lnTo>
                      <a:pt x="366" y="348"/>
                    </a:lnTo>
                    <a:lnTo>
                      <a:pt x="367" y="356"/>
                    </a:lnTo>
                    <a:lnTo>
                      <a:pt x="365" y="365"/>
                    </a:lnTo>
                    <a:lnTo>
                      <a:pt x="361" y="368"/>
                    </a:lnTo>
                    <a:lnTo>
                      <a:pt x="356" y="372"/>
                    </a:lnTo>
                    <a:lnTo>
                      <a:pt x="351" y="374"/>
                    </a:lnTo>
                    <a:lnTo>
                      <a:pt x="345" y="376"/>
                    </a:lnTo>
                    <a:lnTo>
                      <a:pt x="339" y="379"/>
                    </a:lnTo>
                    <a:lnTo>
                      <a:pt x="333" y="381"/>
                    </a:lnTo>
                    <a:lnTo>
                      <a:pt x="328" y="384"/>
                    </a:lnTo>
                    <a:lnTo>
                      <a:pt x="322" y="385"/>
                    </a:lnTo>
                    <a:lnTo>
                      <a:pt x="315" y="387"/>
                    </a:lnTo>
                    <a:lnTo>
                      <a:pt x="309" y="388"/>
                    </a:lnTo>
                    <a:lnTo>
                      <a:pt x="303" y="390"/>
                    </a:lnTo>
                    <a:lnTo>
                      <a:pt x="296" y="391"/>
                    </a:lnTo>
                    <a:lnTo>
                      <a:pt x="290" y="392"/>
                    </a:lnTo>
                    <a:lnTo>
                      <a:pt x="284" y="393"/>
                    </a:lnTo>
                    <a:lnTo>
                      <a:pt x="277" y="394"/>
                    </a:lnTo>
                    <a:lnTo>
                      <a:pt x="271" y="395"/>
                    </a:lnTo>
                    <a:lnTo>
                      <a:pt x="264" y="395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6" name="手繪多邊形 13"/>
              <p:cNvSpPr>
                <a:spLocks/>
              </p:cNvSpPr>
              <p:nvPr/>
            </p:nvSpPr>
            <p:spPr bwMode="grayWhite">
              <a:xfrm>
                <a:off x="-4636" y="4966081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7" name="手繪多邊形 14"/>
              <p:cNvSpPr>
                <a:spLocks/>
              </p:cNvSpPr>
              <p:nvPr/>
            </p:nvSpPr>
            <p:spPr bwMode="grayWhite">
              <a:xfrm>
                <a:off x="616077" y="5509006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8" name="手繪多邊形 15"/>
              <p:cNvSpPr>
                <a:spLocks/>
              </p:cNvSpPr>
              <p:nvPr/>
            </p:nvSpPr>
            <p:spPr bwMode="grayWhite">
              <a:xfrm>
                <a:off x="1132014" y="6086856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9" name="手繪多邊形 16"/>
              <p:cNvSpPr>
                <a:spLocks/>
              </p:cNvSpPr>
              <p:nvPr/>
            </p:nvSpPr>
            <p:spPr bwMode="grayWhite">
              <a:xfrm>
                <a:off x="8064" y="5947156"/>
                <a:ext cx="534988" cy="563563"/>
              </a:xfrm>
              <a:custGeom>
                <a:avLst/>
                <a:gdLst>
                  <a:gd name="T0" fmla="*/ 315 w 337"/>
                  <a:gd name="T1" fmla="*/ 160 h 355"/>
                  <a:gd name="T2" fmla="*/ 280 w 337"/>
                  <a:gd name="T3" fmla="*/ 168 h 355"/>
                  <a:gd name="T4" fmla="*/ 247 w 337"/>
                  <a:gd name="T5" fmla="*/ 179 h 355"/>
                  <a:gd name="T6" fmla="*/ 232 w 337"/>
                  <a:gd name="T7" fmla="*/ 209 h 355"/>
                  <a:gd name="T8" fmla="*/ 240 w 337"/>
                  <a:gd name="T9" fmla="*/ 243 h 355"/>
                  <a:gd name="T10" fmla="*/ 243 w 337"/>
                  <a:gd name="T11" fmla="*/ 275 h 355"/>
                  <a:gd name="T12" fmla="*/ 227 w 337"/>
                  <a:gd name="T13" fmla="*/ 291 h 355"/>
                  <a:gd name="T14" fmla="*/ 202 w 337"/>
                  <a:gd name="T15" fmla="*/ 300 h 355"/>
                  <a:gd name="T16" fmla="*/ 175 w 337"/>
                  <a:gd name="T17" fmla="*/ 303 h 355"/>
                  <a:gd name="T18" fmla="*/ 149 w 337"/>
                  <a:gd name="T19" fmla="*/ 303 h 355"/>
                  <a:gd name="T20" fmla="*/ 142 w 337"/>
                  <a:gd name="T21" fmla="*/ 276 h 355"/>
                  <a:gd name="T22" fmla="*/ 149 w 337"/>
                  <a:gd name="T23" fmla="*/ 243 h 355"/>
                  <a:gd name="T24" fmla="*/ 139 w 337"/>
                  <a:gd name="T25" fmla="*/ 220 h 355"/>
                  <a:gd name="T26" fmla="*/ 121 w 337"/>
                  <a:gd name="T27" fmla="*/ 210 h 355"/>
                  <a:gd name="T28" fmla="*/ 99 w 337"/>
                  <a:gd name="T29" fmla="*/ 206 h 355"/>
                  <a:gd name="T30" fmla="*/ 75 w 337"/>
                  <a:gd name="T31" fmla="*/ 207 h 355"/>
                  <a:gd name="T32" fmla="*/ 51 w 337"/>
                  <a:gd name="T33" fmla="*/ 216 h 355"/>
                  <a:gd name="T34" fmla="*/ 34 w 337"/>
                  <a:gd name="T35" fmla="*/ 234 h 355"/>
                  <a:gd name="T36" fmla="*/ 32 w 337"/>
                  <a:gd name="T37" fmla="*/ 260 h 355"/>
                  <a:gd name="T38" fmla="*/ 43 w 337"/>
                  <a:gd name="T39" fmla="*/ 284 h 355"/>
                  <a:gd name="T40" fmla="*/ 50 w 337"/>
                  <a:gd name="T41" fmla="*/ 309 h 355"/>
                  <a:gd name="T42" fmla="*/ 41 w 337"/>
                  <a:gd name="T43" fmla="*/ 333 h 355"/>
                  <a:gd name="T44" fmla="*/ 25 w 337"/>
                  <a:gd name="T45" fmla="*/ 345 h 355"/>
                  <a:gd name="T46" fmla="*/ 7 w 337"/>
                  <a:gd name="T47" fmla="*/ 353 h 355"/>
                  <a:gd name="T48" fmla="*/ 14 w 337"/>
                  <a:gd name="T49" fmla="*/ 34 h 355"/>
                  <a:gd name="T50" fmla="*/ 16 w 337"/>
                  <a:gd name="T51" fmla="*/ 51 h 355"/>
                  <a:gd name="T52" fmla="*/ 13 w 337"/>
                  <a:gd name="T53" fmla="*/ 68 h 355"/>
                  <a:gd name="T54" fmla="*/ 9 w 337"/>
                  <a:gd name="T55" fmla="*/ 87 h 355"/>
                  <a:gd name="T56" fmla="*/ 12 w 337"/>
                  <a:gd name="T57" fmla="*/ 107 h 355"/>
                  <a:gd name="T58" fmla="*/ 33 w 337"/>
                  <a:gd name="T59" fmla="*/ 126 h 355"/>
                  <a:gd name="T60" fmla="*/ 61 w 337"/>
                  <a:gd name="T61" fmla="*/ 127 h 355"/>
                  <a:gd name="T62" fmla="*/ 81 w 337"/>
                  <a:gd name="T63" fmla="*/ 124 h 355"/>
                  <a:gd name="T64" fmla="*/ 103 w 337"/>
                  <a:gd name="T65" fmla="*/ 121 h 355"/>
                  <a:gd name="T66" fmla="*/ 122 w 337"/>
                  <a:gd name="T67" fmla="*/ 110 h 355"/>
                  <a:gd name="T68" fmla="*/ 135 w 337"/>
                  <a:gd name="T69" fmla="*/ 91 h 355"/>
                  <a:gd name="T70" fmla="*/ 134 w 337"/>
                  <a:gd name="T71" fmla="*/ 71 h 355"/>
                  <a:gd name="T72" fmla="*/ 126 w 337"/>
                  <a:gd name="T73" fmla="*/ 52 h 355"/>
                  <a:gd name="T74" fmla="*/ 118 w 337"/>
                  <a:gd name="T75" fmla="*/ 33 h 355"/>
                  <a:gd name="T76" fmla="*/ 122 w 337"/>
                  <a:gd name="T77" fmla="*/ 13 h 355"/>
                  <a:gd name="T78" fmla="*/ 140 w 337"/>
                  <a:gd name="T79" fmla="*/ 6 h 355"/>
                  <a:gd name="T80" fmla="*/ 163 w 337"/>
                  <a:gd name="T81" fmla="*/ 1 h 355"/>
                  <a:gd name="T82" fmla="*/ 186 w 337"/>
                  <a:gd name="T83" fmla="*/ 1 h 355"/>
                  <a:gd name="T84" fmla="*/ 202 w 337"/>
                  <a:gd name="T85" fmla="*/ 8 h 355"/>
                  <a:gd name="T86" fmla="*/ 207 w 337"/>
                  <a:gd name="T87" fmla="*/ 41 h 355"/>
                  <a:gd name="T88" fmla="*/ 219 w 337"/>
                  <a:gd name="T89" fmla="*/ 68 h 355"/>
                  <a:gd name="T90" fmla="*/ 241 w 337"/>
                  <a:gd name="T91" fmla="*/ 82 h 355"/>
                  <a:gd name="T92" fmla="*/ 267 w 337"/>
                  <a:gd name="T93" fmla="*/ 78 h 355"/>
                  <a:gd name="T94" fmla="*/ 292 w 337"/>
                  <a:gd name="T95" fmla="*/ 64 h 355"/>
                  <a:gd name="T96" fmla="*/ 316 w 337"/>
                  <a:gd name="T97" fmla="*/ 67 h 355"/>
                  <a:gd name="T98" fmla="*/ 323 w 337"/>
                  <a:gd name="T99" fmla="*/ 85 h 355"/>
                  <a:gd name="T100" fmla="*/ 329 w 337"/>
                  <a:gd name="T101" fmla="*/ 105 h 355"/>
                  <a:gd name="T102" fmla="*/ 334 w 337"/>
                  <a:gd name="T103" fmla="*/ 126 h 355"/>
                  <a:gd name="T104" fmla="*/ 335 w 337"/>
                  <a:gd name="T105" fmla="*/ 14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7" h="355">
                    <a:moveTo>
                      <a:pt x="335" y="147"/>
                    </a:moveTo>
                    <a:lnTo>
                      <a:pt x="329" y="153"/>
                    </a:lnTo>
                    <a:lnTo>
                      <a:pt x="323" y="158"/>
                    </a:lnTo>
                    <a:lnTo>
                      <a:pt x="315" y="160"/>
                    </a:lnTo>
                    <a:lnTo>
                      <a:pt x="306" y="163"/>
                    </a:lnTo>
                    <a:lnTo>
                      <a:pt x="297" y="165"/>
                    </a:lnTo>
                    <a:lnTo>
                      <a:pt x="288" y="167"/>
                    </a:lnTo>
                    <a:lnTo>
                      <a:pt x="280" y="168"/>
                    </a:lnTo>
                    <a:lnTo>
                      <a:pt x="270" y="170"/>
                    </a:lnTo>
                    <a:lnTo>
                      <a:pt x="261" y="172"/>
                    </a:lnTo>
                    <a:lnTo>
                      <a:pt x="254" y="175"/>
                    </a:lnTo>
                    <a:lnTo>
                      <a:pt x="247" y="179"/>
                    </a:lnTo>
                    <a:lnTo>
                      <a:pt x="242" y="183"/>
                    </a:lnTo>
                    <a:lnTo>
                      <a:pt x="237" y="191"/>
                    </a:lnTo>
                    <a:lnTo>
                      <a:pt x="233" y="199"/>
                    </a:lnTo>
                    <a:lnTo>
                      <a:pt x="232" y="209"/>
                    </a:lnTo>
                    <a:lnTo>
                      <a:pt x="233" y="222"/>
                    </a:lnTo>
                    <a:lnTo>
                      <a:pt x="236" y="229"/>
                    </a:lnTo>
                    <a:lnTo>
                      <a:pt x="239" y="237"/>
                    </a:lnTo>
                    <a:lnTo>
                      <a:pt x="240" y="243"/>
                    </a:lnTo>
                    <a:lnTo>
                      <a:pt x="242" y="252"/>
                    </a:lnTo>
                    <a:lnTo>
                      <a:pt x="242" y="259"/>
                    </a:lnTo>
                    <a:lnTo>
                      <a:pt x="243" y="266"/>
                    </a:lnTo>
                    <a:lnTo>
                      <a:pt x="243" y="275"/>
                    </a:lnTo>
                    <a:lnTo>
                      <a:pt x="243" y="283"/>
                    </a:lnTo>
                    <a:lnTo>
                      <a:pt x="237" y="286"/>
                    </a:lnTo>
                    <a:lnTo>
                      <a:pt x="232" y="289"/>
                    </a:lnTo>
                    <a:lnTo>
                      <a:pt x="227" y="291"/>
                    </a:lnTo>
                    <a:lnTo>
                      <a:pt x="221" y="293"/>
                    </a:lnTo>
                    <a:lnTo>
                      <a:pt x="216" y="294"/>
                    </a:lnTo>
                    <a:lnTo>
                      <a:pt x="209" y="297"/>
                    </a:lnTo>
                    <a:lnTo>
                      <a:pt x="202" y="300"/>
                    </a:lnTo>
                    <a:lnTo>
                      <a:pt x="195" y="300"/>
                    </a:lnTo>
                    <a:lnTo>
                      <a:pt x="189" y="302"/>
                    </a:lnTo>
                    <a:lnTo>
                      <a:pt x="182" y="303"/>
                    </a:lnTo>
                    <a:lnTo>
                      <a:pt x="175" y="303"/>
                    </a:lnTo>
                    <a:lnTo>
                      <a:pt x="169" y="303"/>
                    </a:lnTo>
                    <a:lnTo>
                      <a:pt x="162" y="303"/>
                    </a:lnTo>
                    <a:lnTo>
                      <a:pt x="155" y="303"/>
                    </a:lnTo>
                    <a:lnTo>
                      <a:pt x="149" y="303"/>
                    </a:lnTo>
                    <a:lnTo>
                      <a:pt x="143" y="299"/>
                    </a:lnTo>
                    <a:lnTo>
                      <a:pt x="140" y="293"/>
                    </a:lnTo>
                    <a:lnTo>
                      <a:pt x="140" y="285"/>
                    </a:lnTo>
                    <a:lnTo>
                      <a:pt x="142" y="276"/>
                    </a:lnTo>
                    <a:lnTo>
                      <a:pt x="144" y="268"/>
                    </a:lnTo>
                    <a:lnTo>
                      <a:pt x="147" y="260"/>
                    </a:lnTo>
                    <a:lnTo>
                      <a:pt x="149" y="252"/>
                    </a:lnTo>
                    <a:lnTo>
                      <a:pt x="149" y="243"/>
                    </a:lnTo>
                    <a:lnTo>
                      <a:pt x="149" y="235"/>
                    </a:lnTo>
                    <a:lnTo>
                      <a:pt x="146" y="229"/>
                    </a:lnTo>
                    <a:lnTo>
                      <a:pt x="143" y="224"/>
                    </a:lnTo>
                    <a:lnTo>
                      <a:pt x="139" y="220"/>
                    </a:lnTo>
                    <a:lnTo>
                      <a:pt x="136" y="217"/>
                    </a:lnTo>
                    <a:lnTo>
                      <a:pt x="130" y="214"/>
                    </a:lnTo>
                    <a:lnTo>
                      <a:pt x="126" y="211"/>
                    </a:lnTo>
                    <a:lnTo>
                      <a:pt x="121" y="210"/>
                    </a:lnTo>
                    <a:lnTo>
                      <a:pt x="116" y="209"/>
                    </a:lnTo>
                    <a:lnTo>
                      <a:pt x="110" y="208"/>
                    </a:lnTo>
                    <a:lnTo>
                      <a:pt x="105" y="208"/>
                    </a:lnTo>
                    <a:lnTo>
                      <a:pt x="99" y="206"/>
                    </a:lnTo>
                    <a:lnTo>
                      <a:pt x="93" y="206"/>
                    </a:lnTo>
                    <a:lnTo>
                      <a:pt x="87" y="207"/>
                    </a:lnTo>
                    <a:lnTo>
                      <a:pt x="81" y="206"/>
                    </a:lnTo>
                    <a:lnTo>
                      <a:pt x="75" y="207"/>
                    </a:lnTo>
                    <a:lnTo>
                      <a:pt x="70" y="207"/>
                    </a:lnTo>
                    <a:lnTo>
                      <a:pt x="62" y="209"/>
                    </a:lnTo>
                    <a:lnTo>
                      <a:pt x="56" y="212"/>
                    </a:lnTo>
                    <a:lnTo>
                      <a:pt x="51" y="216"/>
                    </a:lnTo>
                    <a:lnTo>
                      <a:pt x="46" y="219"/>
                    </a:lnTo>
                    <a:lnTo>
                      <a:pt x="41" y="224"/>
                    </a:lnTo>
                    <a:lnTo>
                      <a:pt x="37" y="229"/>
                    </a:lnTo>
                    <a:lnTo>
                      <a:pt x="34" y="234"/>
                    </a:lnTo>
                    <a:lnTo>
                      <a:pt x="29" y="241"/>
                    </a:lnTo>
                    <a:lnTo>
                      <a:pt x="30" y="248"/>
                    </a:lnTo>
                    <a:lnTo>
                      <a:pt x="31" y="253"/>
                    </a:lnTo>
                    <a:lnTo>
                      <a:pt x="32" y="260"/>
                    </a:lnTo>
                    <a:lnTo>
                      <a:pt x="35" y="266"/>
                    </a:lnTo>
                    <a:lnTo>
                      <a:pt x="37" y="272"/>
                    </a:lnTo>
                    <a:lnTo>
                      <a:pt x="42" y="279"/>
                    </a:lnTo>
                    <a:lnTo>
                      <a:pt x="43" y="284"/>
                    </a:lnTo>
                    <a:lnTo>
                      <a:pt x="45" y="289"/>
                    </a:lnTo>
                    <a:lnTo>
                      <a:pt x="49" y="296"/>
                    </a:lnTo>
                    <a:lnTo>
                      <a:pt x="50" y="303"/>
                    </a:lnTo>
                    <a:lnTo>
                      <a:pt x="50" y="309"/>
                    </a:lnTo>
                    <a:lnTo>
                      <a:pt x="50" y="316"/>
                    </a:lnTo>
                    <a:lnTo>
                      <a:pt x="49" y="321"/>
                    </a:lnTo>
                    <a:lnTo>
                      <a:pt x="47" y="326"/>
                    </a:lnTo>
                    <a:lnTo>
                      <a:pt x="41" y="333"/>
                    </a:lnTo>
                    <a:lnTo>
                      <a:pt x="35" y="339"/>
                    </a:lnTo>
                    <a:lnTo>
                      <a:pt x="32" y="341"/>
                    </a:lnTo>
                    <a:lnTo>
                      <a:pt x="30" y="343"/>
                    </a:lnTo>
                    <a:lnTo>
                      <a:pt x="25" y="345"/>
                    </a:lnTo>
                    <a:lnTo>
                      <a:pt x="21" y="348"/>
                    </a:lnTo>
                    <a:lnTo>
                      <a:pt x="17" y="349"/>
                    </a:lnTo>
                    <a:lnTo>
                      <a:pt x="12" y="350"/>
                    </a:lnTo>
                    <a:lnTo>
                      <a:pt x="7" y="353"/>
                    </a:lnTo>
                    <a:lnTo>
                      <a:pt x="0" y="354"/>
                    </a:lnTo>
                    <a:lnTo>
                      <a:pt x="0" y="19"/>
                    </a:lnTo>
                    <a:lnTo>
                      <a:pt x="12" y="31"/>
                    </a:lnTo>
                    <a:lnTo>
                      <a:pt x="14" y="34"/>
                    </a:lnTo>
                    <a:lnTo>
                      <a:pt x="16" y="39"/>
                    </a:lnTo>
                    <a:lnTo>
                      <a:pt x="18" y="43"/>
                    </a:lnTo>
                    <a:lnTo>
                      <a:pt x="17" y="47"/>
                    </a:lnTo>
                    <a:lnTo>
                      <a:pt x="16" y="51"/>
                    </a:lnTo>
                    <a:lnTo>
                      <a:pt x="16" y="56"/>
                    </a:lnTo>
                    <a:lnTo>
                      <a:pt x="16" y="60"/>
                    </a:lnTo>
                    <a:lnTo>
                      <a:pt x="14" y="64"/>
                    </a:lnTo>
                    <a:lnTo>
                      <a:pt x="13" y="68"/>
                    </a:lnTo>
                    <a:lnTo>
                      <a:pt x="12" y="73"/>
                    </a:lnTo>
                    <a:lnTo>
                      <a:pt x="11" y="78"/>
                    </a:lnTo>
                    <a:lnTo>
                      <a:pt x="10" y="82"/>
                    </a:lnTo>
                    <a:lnTo>
                      <a:pt x="9" y="87"/>
                    </a:lnTo>
                    <a:lnTo>
                      <a:pt x="9" y="92"/>
                    </a:lnTo>
                    <a:lnTo>
                      <a:pt x="8" y="97"/>
                    </a:lnTo>
                    <a:lnTo>
                      <a:pt x="9" y="102"/>
                    </a:lnTo>
                    <a:lnTo>
                      <a:pt x="12" y="107"/>
                    </a:lnTo>
                    <a:lnTo>
                      <a:pt x="16" y="112"/>
                    </a:lnTo>
                    <a:lnTo>
                      <a:pt x="19" y="118"/>
                    </a:lnTo>
                    <a:lnTo>
                      <a:pt x="27" y="122"/>
                    </a:lnTo>
                    <a:lnTo>
                      <a:pt x="33" y="126"/>
                    </a:lnTo>
                    <a:lnTo>
                      <a:pt x="40" y="128"/>
                    </a:lnTo>
                    <a:lnTo>
                      <a:pt x="48" y="128"/>
                    </a:lnTo>
                    <a:lnTo>
                      <a:pt x="56" y="129"/>
                    </a:lnTo>
                    <a:lnTo>
                      <a:pt x="61" y="127"/>
                    </a:lnTo>
                    <a:lnTo>
                      <a:pt x="65" y="127"/>
                    </a:lnTo>
                    <a:lnTo>
                      <a:pt x="70" y="126"/>
                    </a:lnTo>
                    <a:lnTo>
                      <a:pt x="76" y="126"/>
                    </a:lnTo>
                    <a:lnTo>
                      <a:pt x="81" y="124"/>
                    </a:lnTo>
                    <a:lnTo>
                      <a:pt x="87" y="124"/>
                    </a:lnTo>
                    <a:lnTo>
                      <a:pt x="92" y="123"/>
                    </a:lnTo>
                    <a:lnTo>
                      <a:pt x="98" y="121"/>
                    </a:lnTo>
                    <a:lnTo>
                      <a:pt x="103" y="121"/>
                    </a:lnTo>
                    <a:lnTo>
                      <a:pt x="107" y="119"/>
                    </a:lnTo>
                    <a:lnTo>
                      <a:pt x="112" y="116"/>
                    </a:lnTo>
                    <a:lnTo>
                      <a:pt x="117" y="114"/>
                    </a:lnTo>
                    <a:lnTo>
                      <a:pt x="122" y="110"/>
                    </a:lnTo>
                    <a:lnTo>
                      <a:pt x="125" y="106"/>
                    </a:lnTo>
                    <a:lnTo>
                      <a:pt x="128" y="101"/>
                    </a:lnTo>
                    <a:lnTo>
                      <a:pt x="131" y="96"/>
                    </a:lnTo>
                    <a:lnTo>
                      <a:pt x="135" y="91"/>
                    </a:lnTo>
                    <a:lnTo>
                      <a:pt x="136" y="85"/>
                    </a:lnTo>
                    <a:lnTo>
                      <a:pt x="136" y="81"/>
                    </a:lnTo>
                    <a:lnTo>
                      <a:pt x="136" y="76"/>
                    </a:lnTo>
                    <a:lnTo>
                      <a:pt x="134" y="71"/>
                    </a:lnTo>
                    <a:lnTo>
                      <a:pt x="133" y="67"/>
                    </a:lnTo>
                    <a:lnTo>
                      <a:pt x="131" y="62"/>
                    </a:lnTo>
                    <a:lnTo>
                      <a:pt x="128" y="56"/>
                    </a:lnTo>
                    <a:lnTo>
                      <a:pt x="126" y="52"/>
                    </a:lnTo>
                    <a:lnTo>
                      <a:pt x="124" y="47"/>
                    </a:lnTo>
                    <a:lnTo>
                      <a:pt x="122" y="43"/>
                    </a:lnTo>
                    <a:lnTo>
                      <a:pt x="119" y="38"/>
                    </a:lnTo>
                    <a:lnTo>
                      <a:pt x="118" y="33"/>
                    </a:lnTo>
                    <a:lnTo>
                      <a:pt x="118" y="28"/>
                    </a:lnTo>
                    <a:lnTo>
                      <a:pt x="118" y="22"/>
                    </a:lnTo>
                    <a:lnTo>
                      <a:pt x="118" y="18"/>
                    </a:lnTo>
                    <a:lnTo>
                      <a:pt x="122" y="13"/>
                    </a:lnTo>
                    <a:lnTo>
                      <a:pt x="127" y="11"/>
                    </a:lnTo>
                    <a:lnTo>
                      <a:pt x="130" y="9"/>
                    </a:lnTo>
                    <a:lnTo>
                      <a:pt x="136" y="8"/>
                    </a:lnTo>
                    <a:lnTo>
                      <a:pt x="140" y="6"/>
                    </a:lnTo>
                    <a:lnTo>
                      <a:pt x="145" y="4"/>
                    </a:lnTo>
                    <a:lnTo>
                      <a:pt x="151" y="3"/>
                    </a:lnTo>
                    <a:lnTo>
                      <a:pt x="156" y="4"/>
                    </a:lnTo>
                    <a:lnTo>
                      <a:pt x="163" y="1"/>
                    </a:lnTo>
                    <a:lnTo>
                      <a:pt x="169" y="2"/>
                    </a:lnTo>
                    <a:lnTo>
                      <a:pt x="174" y="1"/>
                    </a:lnTo>
                    <a:lnTo>
                      <a:pt x="180" y="2"/>
                    </a:lnTo>
                    <a:lnTo>
                      <a:pt x="186" y="1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3" y="0"/>
                    </a:lnTo>
                    <a:lnTo>
                      <a:pt x="202" y="8"/>
                    </a:lnTo>
                    <a:lnTo>
                      <a:pt x="203" y="15"/>
                    </a:lnTo>
                    <a:lnTo>
                      <a:pt x="204" y="24"/>
                    </a:lnTo>
                    <a:lnTo>
                      <a:pt x="205" y="33"/>
                    </a:lnTo>
                    <a:lnTo>
                      <a:pt x="207" y="41"/>
                    </a:lnTo>
                    <a:lnTo>
                      <a:pt x="211" y="49"/>
                    </a:lnTo>
                    <a:lnTo>
                      <a:pt x="212" y="57"/>
                    </a:lnTo>
                    <a:lnTo>
                      <a:pt x="217" y="65"/>
                    </a:lnTo>
                    <a:lnTo>
                      <a:pt x="219" y="68"/>
                    </a:lnTo>
                    <a:lnTo>
                      <a:pt x="224" y="72"/>
                    </a:lnTo>
                    <a:lnTo>
                      <a:pt x="228" y="76"/>
                    </a:lnTo>
                    <a:lnTo>
                      <a:pt x="234" y="79"/>
                    </a:lnTo>
                    <a:lnTo>
                      <a:pt x="241" y="82"/>
                    </a:lnTo>
                    <a:lnTo>
                      <a:pt x="248" y="82"/>
                    </a:lnTo>
                    <a:lnTo>
                      <a:pt x="254" y="83"/>
                    </a:lnTo>
                    <a:lnTo>
                      <a:pt x="261" y="80"/>
                    </a:lnTo>
                    <a:lnTo>
                      <a:pt x="267" y="78"/>
                    </a:lnTo>
                    <a:lnTo>
                      <a:pt x="273" y="74"/>
                    </a:lnTo>
                    <a:lnTo>
                      <a:pt x="280" y="71"/>
                    </a:lnTo>
                    <a:lnTo>
                      <a:pt x="286" y="67"/>
                    </a:lnTo>
                    <a:lnTo>
                      <a:pt x="292" y="64"/>
                    </a:lnTo>
                    <a:lnTo>
                      <a:pt x="298" y="61"/>
                    </a:lnTo>
                    <a:lnTo>
                      <a:pt x="305" y="62"/>
                    </a:lnTo>
                    <a:lnTo>
                      <a:pt x="313" y="63"/>
                    </a:lnTo>
                    <a:lnTo>
                      <a:pt x="316" y="67"/>
                    </a:lnTo>
                    <a:lnTo>
                      <a:pt x="318" y="71"/>
                    </a:lnTo>
                    <a:lnTo>
                      <a:pt x="320" y="74"/>
                    </a:lnTo>
                    <a:lnTo>
                      <a:pt x="322" y="80"/>
                    </a:lnTo>
                    <a:lnTo>
                      <a:pt x="323" y="85"/>
                    </a:lnTo>
                    <a:lnTo>
                      <a:pt x="326" y="90"/>
                    </a:lnTo>
                    <a:lnTo>
                      <a:pt x="329" y="94"/>
                    </a:lnTo>
                    <a:lnTo>
                      <a:pt x="328" y="100"/>
                    </a:lnTo>
                    <a:lnTo>
                      <a:pt x="329" y="105"/>
                    </a:lnTo>
                    <a:lnTo>
                      <a:pt x="331" y="110"/>
                    </a:lnTo>
                    <a:lnTo>
                      <a:pt x="332" y="115"/>
                    </a:lnTo>
                    <a:lnTo>
                      <a:pt x="333" y="121"/>
                    </a:lnTo>
                    <a:lnTo>
                      <a:pt x="334" y="126"/>
                    </a:lnTo>
                    <a:lnTo>
                      <a:pt x="334" y="131"/>
                    </a:lnTo>
                    <a:lnTo>
                      <a:pt x="335" y="137"/>
                    </a:lnTo>
                    <a:lnTo>
                      <a:pt x="336" y="142"/>
                    </a:lnTo>
                    <a:lnTo>
                      <a:pt x="335" y="14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0" name="手繪多邊形 17"/>
              <p:cNvSpPr>
                <a:spLocks/>
              </p:cNvSpPr>
              <p:nvPr/>
            </p:nvSpPr>
            <p:spPr bwMode="grayWhite">
              <a:xfrm>
                <a:off x="274764" y="6323394"/>
                <a:ext cx="676275" cy="541338"/>
              </a:xfrm>
              <a:custGeom>
                <a:avLst/>
                <a:gdLst>
                  <a:gd name="T0" fmla="*/ 131 w 426"/>
                  <a:gd name="T1" fmla="*/ 340 h 341"/>
                  <a:gd name="T2" fmla="*/ 132 w 426"/>
                  <a:gd name="T3" fmla="*/ 311 h 341"/>
                  <a:gd name="T4" fmla="*/ 128 w 426"/>
                  <a:gd name="T5" fmla="*/ 290 h 341"/>
                  <a:gd name="T6" fmla="*/ 100 w 426"/>
                  <a:gd name="T7" fmla="*/ 265 h 341"/>
                  <a:gd name="T8" fmla="*/ 37 w 426"/>
                  <a:gd name="T9" fmla="*/ 249 h 341"/>
                  <a:gd name="T10" fmla="*/ 2 w 426"/>
                  <a:gd name="T11" fmla="*/ 210 h 341"/>
                  <a:gd name="T12" fmla="*/ 0 w 426"/>
                  <a:gd name="T13" fmla="*/ 174 h 341"/>
                  <a:gd name="T14" fmla="*/ 10 w 426"/>
                  <a:gd name="T15" fmla="*/ 150 h 341"/>
                  <a:gd name="T16" fmla="*/ 32 w 426"/>
                  <a:gd name="T17" fmla="*/ 135 h 341"/>
                  <a:gd name="T18" fmla="*/ 48 w 426"/>
                  <a:gd name="T19" fmla="*/ 136 h 341"/>
                  <a:gd name="T20" fmla="*/ 82 w 426"/>
                  <a:gd name="T21" fmla="*/ 142 h 341"/>
                  <a:gd name="T22" fmla="*/ 98 w 426"/>
                  <a:gd name="T23" fmla="*/ 145 h 341"/>
                  <a:gd name="T24" fmla="*/ 123 w 426"/>
                  <a:gd name="T25" fmla="*/ 146 h 341"/>
                  <a:gd name="T26" fmla="*/ 154 w 426"/>
                  <a:gd name="T27" fmla="*/ 136 h 341"/>
                  <a:gd name="T28" fmla="*/ 172 w 426"/>
                  <a:gd name="T29" fmla="*/ 117 h 341"/>
                  <a:gd name="T30" fmla="*/ 181 w 426"/>
                  <a:gd name="T31" fmla="*/ 103 h 341"/>
                  <a:gd name="T32" fmla="*/ 185 w 426"/>
                  <a:gd name="T33" fmla="*/ 91 h 341"/>
                  <a:gd name="T34" fmla="*/ 181 w 426"/>
                  <a:gd name="T35" fmla="*/ 75 h 341"/>
                  <a:gd name="T36" fmla="*/ 178 w 426"/>
                  <a:gd name="T37" fmla="*/ 57 h 341"/>
                  <a:gd name="T38" fmla="*/ 175 w 426"/>
                  <a:gd name="T39" fmla="*/ 41 h 341"/>
                  <a:gd name="T40" fmla="*/ 177 w 426"/>
                  <a:gd name="T41" fmla="*/ 23 h 341"/>
                  <a:gd name="T42" fmla="*/ 185 w 426"/>
                  <a:gd name="T43" fmla="*/ 4 h 341"/>
                  <a:gd name="T44" fmla="*/ 201 w 426"/>
                  <a:gd name="T45" fmla="*/ 0 h 341"/>
                  <a:gd name="T46" fmla="*/ 220 w 426"/>
                  <a:gd name="T47" fmla="*/ 0 h 341"/>
                  <a:gd name="T48" fmla="*/ 240 w 426"/>
                  <a:gd name="T49" fmla="*/ 4 h 341"/>
                  <a:gd name="T50" fmla="*/ 246 w 426"/>
                  <a:gd name="T51" fmla="*/ 7 h 341"/>
                  <a:gd name="T52" fmla="*/ 265 w 426"/>
                  <a:gd name="T53" fmla="*/ 16 h 341"/>
                  <a:gd name="T54" fmla="*/ 275 w 426"/>
                  <a:gd name="T55" fmla="*/ 25 h 341"/>
                  <a:gd name="T56" fmla="*/ 284 w 426"/>
                  <a:gd name="T57" fmla="*/ 37 h 341"/>
                  <a:gd name="T58" fmla="*/ 287 w 426"/>
                  <a:gd name="T59" fmla="*/ 58 h 341"/>
                  <a:gd name="T60" fmla="*/ 280 w 426"/>
                  <a:gd name="T61" fmla="*/ 80 h 341"/>
                  <a:gd name="T62" fmla="*/ 269 w 426"/>
                  <a:gd name="T63" fmla="*/ 101 h 341"/>
                  <a:gd name="T64" fmla="*/ 261 w 426"/>
                  <a:gd name="T65" fmla="*/ 132 h 341"/>
                  <a:gd name="T66" fmla="*/ 271 w 426"/>
                  <a:gd name="T67" fmla="*/ 157 h 341"/>
                  <a:gd name="T68" fmla="*/ 286 w 426"/>
                  <a:gd name="T69" fmla="*/ 171 h 341"/>
                  <a:gd name="T70" fmla="*/ 305 w 426"/>
                  <a:gd name="T71" fmla="*/ 181 h 341"/>
                  <a:gd name="T72" fmla="*/ 326 w 426"/>
                  <a:gd name="T73" fmla="*/ 185 h 341"/>
                  <a:gd name="T74" fmla="*/ 337 w 426"/>
                  <a:gd name="T75" fmla="*/ 186 h 341"/>
                  <a:gd name="T76" fmla="*/ 360 w 426"/>
                  <a:gd name="T77" fmla="*/ 188 h 341"/>
                  <a:gd name="T78" fmla="*/ 395 w 426"/>
                  <a:gd name="T79" fmla="*/ 190 h 341"/>
                  <a:gd name="T80" fmla="*/ 417 w 426"/>
                  <a:gd name="T81" fmla="*/ 208 h 341"/>
                  <a:gd name="T82" fmla="*/ 425 w 426"/>
                  <a:gd name="T83" fmla="*/ 246 h 341"/>
                  <a:gd name="T84" fmla="*/ 412 w 426"/>
                  <a:gd name="T85" fmla="*/ 300 h 341"/>
                  <a:gd name="T86" fmla="*/ 400 w 426"/>
                  <a:gd name="T87" fmla="*/ 329 h 341"/>
                  <a:gd name="T88" fmla="*/ 393 w 426"/>
                  <a:gd name="T89" fmla="*/ 334 h 341"/>
                  <a:gd name="T90" fmla="*/ 377 w 426"/>
                  <a:gd name="T91" fmla="*/ 339 h 341"/>
                  <a:gd name="T92" fmla="*/ 362 w 426"/>
                  <a:gd name="T93" fmla="*/ 338 h 341"/>
                  <a:gd name="T94" fmla="*/ 338 w 426"/>
                  <a:gd name="T95" fmla="*/ 331 h 341"/>
                  <a:gd name="T96" fmla="*/ 329 w 426"/>
                  <a:gd name="T97" fmla="*/ 327 h 341"/>
                  <a:gd name="T98" fmla="*/ 313 w 426"/>
                  <a:gd name="T99" fmla="*/ 322 h 341"/>
                  <a:gd name="T100" fmla="*/ 297 w 426"/>
                  <a:gd name="T101" fmla="*/ 317 h 341"/>
                  <a:gd name="T102" fmla="*/ 280 w 426"/>
                  <a:gd name="T103" fmla="*/ 315 h 341"/>
                  <a:gd name="T104" fmla="*/ 260 w 426"/>
                  <a:gd name="T105" fmla="*/ 324 h 341"/>
                  <a:gd name="T106" fmla="*/ 246 w 426"/>
                  <a:gd name="T107" fmla="*/ 340 h 341"/>
                  <a:gd name="T108" fmla="*/ 131 w 426"/>
                  <a:gd name="T109" fmla="*/ 34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6" h="341">
                    <a:moveTo>
                      <a:pt x="131" y="340"/>
                    </a:moveTo>
                    <a:lnTo>
                      <a:pt x="132" y="311"/>
                    </a:lnTo>
                    <a:lnTo>
                      <a:pt x="128" y="290"/>
                    </a:lnTo>
                    <a:lnTo>
                      <a:pt x="100" y="265"/>
                    </a:lnTo>
                    <a:lnTo>
                      <a:pt x="37" y="249"/>
                    </a:lnTo>
                    <a:lnTo>
                      <a:pt x="2" y="210"/>
                    </a:lnTo>
                    <a:lnTo>
                      <a:pt x="0" y="174"/>
                    </a:lnTo>
                    <a:lnTo>
                      <a:pt x="10" y="150"/>
                    </a:lnTo>
                    <a:lnTo>
                      <a:pt x="32" y="135"/>
                    </a:lnTo>
                    <a:lnTo>
                      <a:pt x="48" y="136"/>
                    </a:lnTo>
                    <a:lnTo>
                      <a:pt x="82" y="142"/>
                    </a:lnTo>
                    <a:lnTo>
                      <a:pt x="98" y="145"/>
                    </a:lnTo>
                    <a:lnTo>
                      <a:pt x="123" y="146"/>
                    </a:lnTo>
                    <a:lnTo>
                      <a:pt x="154" y="136"/>
                    </a:lnTo>
                    <a:lnTo>
                      <a:pt x="172" y="117"/>
                    </a:lnTo>
                    <a:lnTo>
                      <a:pt x="181" y="103"/>
                    </a:lnTo>
                    <a:lnTo>
                      <a:pt x="185" y="91"/>
                    </a:lnTo>
                    <a:lnTo>
                      <a:pt x="181" y="75"/>
                    </a:lnTo>
                    <a:lnTo>
                      <a:pt x="178" y="57"/>
                    </a:lnTo>
                    <a:lnTo>
                      <a:pt x="175" y="41"/>
                    </a:lnTo>
                    <a:lnTo>
                      <a:pt x="177" y="23"/>
                    </a:lnTo>
                    <a:lnTo>
                      <a:pt x="185" y="4"/>
                    </a:lnTo>
                    <a:lnTo>
                      <a:pt x="201" y="0"/>
                    </a:lnTo>
                    <a:lnTo>
                      <a:pt x="220" y="0"/>
                    </a:lnTo>
                    <a:lnTo>
                      <a:pt x="240" y="4"/>
                    </a:lnTo>
                    <a:lnTo>
                      <a:pt x="246" y="7"/>
                    </a:lnTo>
                    <a:lnTo>
                      <a:pt x="265" y="16"/>
                    </a:lnTo>
                    <a:lnTo>
                      <a:pt x="275" y="25"/>
                    </a:lnTo>
                    <a:lnTo>
                      <a:pt x="284" y="37"/>
                    </a:lnTo>
                    <a:lnTo>
                      <a:pt x="287" y="58"/>
                    </a:lnTo>
                    <a:lnTo>
                      <a:pt x="280" y="80"/>
                    </a:lnTo>
                    <a:lnTo>
                      <a:pt x="269" y="101"/>
                    </a:lnTo>
                    <a:lnTo>
                      <a:pt x="261" y="132"/>
                    </a:lnTo>
                    <a:lnTo>
                      <a:pt x="271" y="157"/>
                    </a:lnTo>
                    <a:lnTo>
                      <a:pt x="286" y="171"/>
                    </a:lnTo>
                    <a:lnTo>
                      <a:pt x="305" y="181"/>
                    </a:lnTo>
                    <a:lnTo>
                      <a:pt x="326" y="185"/>
                    </a:lnTo>
                    <a:lnTo>
                      <a:pt x="337" y="186"/>
                    </a:lnTo>
                    <a:lnTo>
                      <a:pt x="360" y="188"/>
                    </a:lnTo>
                    <a:lnTo>
                      <a:pt x="395" y="190"/>
                    </a:lnTo>
                    <a:lnTo>
                      <a:pt x="417" y="208"/>
                    </a:lnTo>
                    <a:lnTo>
                      <a:pt x="425" y="246"/>
                    </a:lnTo>
                    <a:lnTo>
                      <a:pt x="412" y="300"/>
                    </a:lnTo>
                    <a:lnTo>
                      <a:pt x="400" y="329"/>
                    </a:lnTo>
                    <a:lnTo>
                      <a:pt x="393" y="334"/>
                    </a:lnTo>
                    <a:lnTo>
                      <a:pt x="377" y="339"/>
                    </a:lnTo>
                    <a:lnTo>
                      <a:pt x="362" y="338"/>
                    </a:lnTo>
                    <a:lnTo>
                      <a:pt x="338" y="331"/>
                    </a:lnTo>
                    <a:lnTo>
                      <a:pt x="329" y="327"/>
                    </a:lnTo>
                    <a:lnTo>
                      <a:pt x="313" y="322"/>
                    </a:lnTo>
                    <a:lnTo>
                      <a:pt x="297" y="317"/>
                    </a:lnTo>
                    <a:lnTo>
                      <a:pt x="280" y="315"/>
                    </a:lnTo>
                    <a:lnTo>
                      <a:pt x="260" y="324"/>
                    </a:lnTo>
                    <a:lnTo>
                      <a:pt x="246" y="340"/>
                    </a:lnTo>
                    <a:lnTo>
                      <a:pt x="131" y="34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 smtClean="0"/>
              <a:t>按一下以編輯母片文字樣式</a:t>
            </a:r>
          </a:p>
          <a:p>
            <a:pPr lvl="1" rtl="0"/>
            <a:r>
              <a:rPr lang="zh-TW" altLang="en-US" noProof="0" dirty="0" smtClean="0"/>
              <a:t>第二層</a:t>
            </a:r>
          </a:p>
          <a:p>
            <a:pPr lvl="2" rtl="0"/>
            <a:r>
              <a:rPr lang="zh-TW" altLang="en-US" noProof="0" dirty="0" smtClean="0"/>
              <a:t>第三層</a:t>
            </a:r>
          </a:p>
          <a:p>
            <a:pPr lvl="3" rtl="0"/>
            <a:r>
              <a:rPr lang="zh-TW" altLang="en-US" noProof="0" dirty="0" smtClean="0"/>
              <a:t>第四層</a:t>
            </a:r>
          </a:p>
          <a:p>
            <a:pPr lvl="4" rtl="0"/>
            <a:r>
              <a:rPr lang="zh-TW" altLang="en-US" noProof="0" dirty="0" smtClean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103812" y="6356351"/>
            <a:ext cx="1295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58346098-7BFC-4E99-B0CD-097B27C86393}" type="datetime2">
              <a:rPr lang="zh-TW" altLang="en-US" smtClean="0"/>
              <a:pPr/>
              <a:t>2024年11月25日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noProof="0" dirty="0" smtClean="0"/>
              <a:t>新增頁尾</a:t>
            </a:r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92331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250" advClick="0" advTm="2000">
        <p:push dir="u"/>
      </p:transition>
    </mc:Choice>
    <mc:Fallback xmlns="">
      <p:transition advClick="0" advTm="2000">
        <p:push dir="u"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>
          <a:ln w="22225">
            <a:solidFill>
              <a:schemeClr val="tx2"/>
            </a:solidFill>
            <a:prstDash val="solid"/>
          </a:ln>
          <a:solidFill>
            <a:schemeClr val="tx2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Clr>
          <a:schemeClr val="tx2"/>
        </a:buClr>
        <a:buFont typeface="Euphemia" pitchFamily="34" charset="0"/>
        <a:buChar char="›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itchFamily="34" charset="0"/>
        <a:buChar char="–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pos="100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/>
          <p:cNvSpPr>
            <a:spLocks noGrp="1"/>
          </p:cNvSpPr>
          <p:nvPr>
            <p:ph type="subTitle" idx="1"/>
          </p:nvPr>
        </p:nvSpPr>
        <p:spPr>
          <a:xfrm>
            <a:off x="2638028" y="4581128"/>
            <a:ext cx="7516442" cy="1116085"/>
          </a:xfrm>
        </p:spPr>
        <p:txBody>
          <a:bodyPr rtlCol="0"/>
          <a:lstStyle/>
          <a:p>
            <a:pPr rtl="0"/>
            <a:r>
              <a:rPr lang="zh-TW" altLang="en-US" dirty="0" smtClean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衝吧</a:t>
            </a:r>
            <a:r>
              <a:rPr lang="en-US" altLang="zh-TW" dirty="0" smtClean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!</a:t>
            </a:r>
            <a:r>
              <a:rPr lang="zh-TW" altLang="en-US" dirty="0" smtClean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勇者無懼</a:t>
            </a:r>
            <a:endParaRPr lang="zh-TW" altLang="en-US" dirty="0">
              <a:latin typeface="新細明體" panose="02020500000000000000" pitchFamily="18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08" y="99699"/>
            <a:ext cx="4187352" cy="6629975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405780" y="1412776"/>
            <a:ext cx="8329031" cy="2680127"/>
          </a:xfrm>
        </p:spPr>
        <p:txBody>
          <a:bodyPr rtlCol="0"/>
          <a:lstStyle/>
          <a:p>
            <a:r>
              <a:rPr lang="zh-TW" altLang="zh-TW" sz="5000" dirty="0"/>
              <a:t>台灣房屋資訊爬蟲系統</a:t>
            </a:r>
            <a:endParaRPr lang="zh-TW" altLang="en-US" sz="5000" dirty="0">
              <a:latin typeface="新細明體" panose="02020500000000000000" pitchFamily="18" charset="-120"/>
              <a:sym typeface="新細明體" panose="02020500000000000000" pitchFamily="18" charset="-120"/>
            </a:endParaRPr>
          </a:p>
        </p:txBody>
      </p:sp>
      <p:pic>
        <p:nvPicPr>
          <p:cNvPr id="6" name="語音_00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201466" y="6262218"/>
            <a:ext cx="436562" cy="43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push dir="u"/>
      </p:transition>
    </mc:Choice>
    <mc:Fallback xmlns="">
      <p:transition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25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2" grpId="0" build="p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02928"/>
          </a:xfrm>
        </p:spPr>
        <p:txBody>
          <a:bodyPr rtlCol="0"/>
          <a:lstStyle/>
          <a:p>
            <a:pPr algn="ctr"/>
            <a:r>
              <a:rPr lang="zh-TW" altLang="zh-TW" u="sng" dirty="0"/>
              <a:t>系</a:t>
            </a:r>
            <a:r>
              <a:rPr lang="zh-TW" altLang="en-US" u="sng" dirty="0"/>
              <a:t>　</a:t>
            </a:r>
            <a:r>
              <a:rPr lang="zh-TW" altLang="zh-TW" u="sng" dirty="0"/>
              <a:t>統</a:t>
            </a:r>
            <a:r>
              <a:rPr lang="zh-TW" altLang="en-US" u="sng" dirty="0"/>
              <a:t>　</a:t>
            </a:r>
            <a:r>
              <a:rPr lang="zh-TW" altLang="zh-TW" u="sng" dirty="0"/>
              <a:t>開</a:t>
            </a:r>
            <a:r>
              <a:rPr lang="zh-TW" altLang="en-US" u="sng" dirty="0"/>
              <a:t>　</a:t>
            </a:r>
            <a:r>
              <a:rPr lang="zh-TW" altLang="zh-TW" u="sng" dirty="0"/>
              <a:t>發</a:t>
            </a:r>
            <a:r>
              <a:rPr lang="zh-TW" altLang="en-US" u="sng" dirty="0"/>
              <a:t>　</a:t>
            </a:r>
            <a:r>
              <a:rPr lang="zh-TW" altLang="zh-TW" u="sng" dirty="0"/>
              <a:t>流</a:t>
            </a:r>
            <a:r>
              <a:rPr lang="zh-TW" altLang="en-US" u="sng" dirty="0"/>
              <a:t>　</a:t>
            </a:r>
            <a:r>
              <a:rPr lang="zh-TW" altLang="zh-TW" u="sng" dirty="0"/>
              <a:t>程</a:t>
            </a:r>
            <a:r>
              <a:rPr lang="zh-TW" altLang="en-US" u="sng" dirty="0" smtClean="0"/>
              <a:t>（二）</a:t>
            </a:r>
            <a:endParaRPr lang="zh-TW" altLang="en-US" dirty="0">
              <a:latin typeface="新細明體" panose="02020500000000000000" pitchFamily="18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9397520" cy="4572000"/>
          </a:xfrm>
        </p:spPr>
        <p:txBody>
          <a:bodyPr>
            <a:normAutofit/>
          </a:bodyPr>
          <a:lstStyle/>
          <a:p>
            <a:r>
              <a:rPr lang="en-US" altLang="zh-TW" sz="2200" b="1" dirty="0"/>
              <a:t>4.	</a:t>
            </a:r>
            <a:r>
              <a:rPr lang="zh-TW" altLang="en-US" sz="2200" b="1" dirty="0"/>
              <a:t>程式</a:t>
            </a:r>
            <a:r>
              <a:rPr lang="zh-TW" altLang="en-US" sz="2200" b="1" dirty="0" smtClean="0"/>
              <a:t>開發</a:t>
            </a:r>
            <a:r>
              <a:rPr lang="zh-TW" altLang="en-US" sz="2200" b="1" dirty="0"/>
              <a:t>：</a:t>
            </a:r>
            <a:endParaRPr lang="en-US" altLang="zh-TW" sz="2200" b="1" dirty="0"/>
          </a:p>
          <a:p>
            <a:r>
              <a:rPr lang="en-US" altLang="zh-TW" sz="1900" b="1" dirty="0"/>
              <a:t>o	</a:t>
            </a:r>
            <a:r>
              <a:rPr lang="zh-TW" altLang="en-US" sz="1900" b="1" dirty="0"/>
              <a:t>使用 </a:t>
            </a:r>
            <a:r>
              <a:rPr lang="en-US" altLang="zh-TW" sz="1900" b="1" dirty="0"/>
              <a:t>Python </a:t>
            </a:r>
            <a:r>
              <a:rPr lang="zh-TW" altLang="en-US" sz="1900" b="1" dirty="0"/>
              <a:t>和相關套件開發系統各個</a:t>
            </a:r>
            <a:r>
              <a:rPr lang="zh-TW" altLang="en-US" sz="1900" b="1" dirty="0" smtClean="0"/>
              <a:t>模組</a:t>
            </a:r>
            <a:endParaRPr lang="zh-TW" altLang="en-US" sz="1900" b="1" dirty="0"/>
          </a:p>
          <a:p>
            <a:r>
              <a:rPr lang="en-US" altLang="zh-TW" sz="1900" b="1" dirty="0"/>
              <a:t>o	</a:t>
            </a:r>
            <a:r>
              <a:rPr lang="zh-TW" altLang="en-US" sz="1900" b="1" dirty="0"/>
              <a:t>撰寫程式碼，實作系統</a:t>
            </a:r>
            <a:r>
              <a:rPr lang="zh-TW" altLang="en-US" sz="1900" b="1" dirty="0" smtClean="0"/>
              <a:t>功能</a:t>
            </a:r>
            <a:endParaRPr lang="zh-TW" altLang="en-US" sz="1900" b="1" dirty="0"/>
          </a:p>
          <a:p>
            <a:r>
              <a:rPr lang="en-US" altLang="zh-TW" sz="2200" b="1" dirty="0" smtClean="0"/>
              <a:t>5.	</a:t>
            </a:r>
            <a:r>
              <a:rPr lang="zh-TW" altLang="en-US" sz="2200" b="1" dirty="0" smtClean="0"/>
              <a:t>系統測試</a:t>
            </a:r>
            <a:r>
              <a:rPr lang="zh-TW" altLang="en-US" sz="2200" b="1" dirty="0"/>
              <a:t>：</a:t>
            </a:r>
            <a:endParaRPr lang="en-US" altLang="zh-TW" sz="2200" b="1" dirty="0" smtClean="0"/>
          </a:p>
          <a:p>
            <a:r>
              <a:rPr lang="en-US" altLang="zh-TW" sz="1900" b="1" dirty="0" smtClean="0"/>
              <a:t>o</a:t>
            </a:r>
            <a:r>
              <a:rPr lang="en-US" altLang="zh-TW" sz="1900" b="1" dirty="0"/>
              <a:t>	</a:t>
            </a:r>
            <a:r>
              <a:rPr lang="zh-TW" altLang="en-US" sz="1900" b="1" dirty="0"/>
              <a:t>進行單元測試、整合測試和系統測試，確保系統功能正常</a:t>
            </a:r>
            <a:r>
              <a:rPr lang="zh-TW" altLang="en-US" sz="1900" b="1" dirty="0" smtClean="0"/>
              <a:t>運作</a:t>
            </a:r>
            <a:endParaRPr lang="zh-TW" altLang="en-US" sz="1900" b="1" dirty="0"/>
          </a:p>
          <a:p>
            <a:r>
              <a:rPr lang="en-US" altLang="zh-TW" sz="1900" b="1" dirty="0"/>
              <a:t>o	</a:t>
            </a:r>
            <a:r>
              <a:rPr lang="zh-TW" altLang="en-US" sz="1900" b="1" dirty="0"/>
              <a:t>修復測試過程中發現的</a:t>
            </a:r>
            <a:r>
              <a:rPr lang="zh-TW" altLang="en-US" sz="1900" b="1" dirty="0" smtClean="0"/>
              <a:t>錯誤</a:t>
            </a:r>
            <a:endParaRPr lang="zh-TW" altLang="en-US" sz="1900" b="1" dirty="0"/>
          </a:p>
          <a:p>
            <a:r>
              <a:rPr lang="en-US" altLang="zh-TW" sz="2200" b="1" dirty="0"/>
              <a:t>6.	</a:t>
            </a:r>
            <a:r>
              <a:rPr lang="zh-TW" altLang="en-US" sz="2200" b="1" dirty="0"/>
              <a:t>系統</a:t>
            </a:r>
            <a:r>
              <a:rPr lang="zh-TW" altLang="en-US" sz="2200" b="1" dirty="0" smtClean="0"/>
              <a:t>部署</a:t>
            </a:r>
            <a:r>
              <a:rPr lang="zh-TW" altLang="en-US" sz="2200" b="1" dirty="0"/>
              <a:t>：</a:t>
            </a:r>
            <a:endParaRPr lang="en-US" altLang="zh-TW" sz="2200" b="1" dirty="0"/>
          </a:p>
          <a:p>
            <a:r>
              <a:rPr lang="en-US" altLang="zh-TW" sz="1900" b="1" dirty="0"/>
              <a:t>o	</a:t>
            </a:r>
            <a:r>
              <a:rPr lang="zh-TW" altLang="en-US" sz="1900" b="1" dirty="0"/>
              <a:t>將系統部署到伺服器上，讓使用者可以透過網路</a:t>
            </a:r>
            <a:r>
              <a:rPr lang="zh-TW" altLang="en-US" sz="1900" b="1" dirty="0" smtClean="0"/>
              <a:t>存取</a:t>
            </a:r>
            <a:endParaRPr lang="zh-TW" altLang="en-US" sz="1900" b="1" dirty="0"/>
          </a:p>
          <a:p>
            <a:r>
              <a:rPr lang="en-US" altLang="zh-TW" sz="2200" b="1" dirty="0" smtClean="0"/>
              <a:t>7.	</a:t>
            </a:r>
            <a:r>
              <a:rPr lang="zh-TW" altLang="en-US" sz="2200" b="1" dirty="0" smtClean="0"/>
              <a:t>系統維護</a:t>
            </a:r>
            <a:r>
              <a:rPr lang="zh-TW" altLang="en-US" sz="2200" b="1" dirty="0"/>
              <a:t>：</a:t>
            </a:r>
            <a:endParaRPr lang="en-US" altLang="zh-TW" sz="2200" b="1" dirty="0" smtClean="0"/>
          </a:p>
          <a:p>
            <a:r>
              <a:rPr lang="en-US" altLang="zh-TW" sz="1900" b="1" dirty="0" smtClean="0"/>
              <a:t>o	</a:t>
            </a:r>
            <a:r>
              <a:rPr lang="zh-TW" altLang="en-US" sz="1900" b="1" dirty="0" smtClean="0"/>
              <a:t>定期更新系統，修復錯誤，並根據使用者回饋改進系統功能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66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push dir="u"/>
      </p:transition>
    </mc:Choice>
    <mc:Fallback xmlns="">
      <p:transition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5"/>
          </a:xfrm>
        </p:spPr>
        <p:txBody>
          <a:bodyPr rtlCol="0"/>
          <a:lstStyle/>
          <a:p>
            <a:pPr algn="ctr"/>
            <a:r>
              <a:rPr lang="zh-TW" altLang="zh-TW" dirty="0"/>
              <a:t> </a:t>
            </a:r>
            <a:r>
              <a:rPr lang="zh-TW" altLang="zh-TW" u="sng" dirty="0" smtClean="0"/>
              <a:t>模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組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化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設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計</a:t>
            </a:r>
            <a:endParaRPr lang="zh-TW" altLang="en-US" u="sng" dirty="0">
              <a:sym typeface="新細明體" panose="02020500000000000000" pitchFamily="18" charset="-120"/>
            </a:endParaRPr>
          </a:p>
        </p:txBody>
      </p:sp>
      <p:sp>
        <p:nvSpPr>
          <p:cNvPr id="10" name="內容預留位置 9"/>
          <p:cNvSpPr>
            <a:spLocks noGrp="1"/>
          </p:cNvSpPr>
          <p:nvPr>
            <p:ph sz="half" idx="1"/>
          </p:nvPr>
        </p:nvSpPr>
        <p:spPr>
          <a:xfrm>
            <a:off x="1563579" y="1628800"/>
            <a:ext cx="10009112" cy="4572000"/>
          </a:xfrm>
        </p:spPr>
        <p:txBody>
          <a:bodyPr rtlCol="0"/>
          <a:lstStyle/>
          <a:p>
            <a:r>
              <a:rPr lang="en-US" altLang="zh-TW" sz="3200" b="1" dirty="0">
                <a:sym typeface="新細明體" panose="02020500000000000000" pitchFamily="18" charset="-120"/>
              </a:rPr>
              <a:t>•	</a:t>
            </a:r>
            <a:r>
              <a:rPr lang="zh-TW" altLang="en-US" sz="3200" b="1" dirty="0" smtClean="0">
                <a:sym typeface="新細明體" panose="02020500000000000000" pitchFamily="18" charset="-120"/>
              </a:rPr>
              <a:t>概念</a:t>
            </a:r>
            <a:r>
              <a:rPr lang="zh-TW" altLang="en-US" sz="3200" b="1" dirty="0">
                <a:sym typeface="新細明體" panose="02020500000000000000" pitchFamily="18" charset="-120"/>
              </a:rPr>
              <a:t>：</a:t>
            </a:r>
            <a:r>
              <a:rPr lang="zh-TW" altLang="en-US" sz="2200" b="1" dirty="0" smtClean="0">
                <a:sym typeface="新細明體" panose="02020500000000000000" pitchFamily="18" charset="-120"/>
              </a:rPr>
              <a:t>將</a:t>
            </a:r>
            <a:r>
              <a:rPr lang="zh-TW" altLang="en-US" sz="2200" b="1" dirty="0">
                <a:sym typeface="新細明體" panose="02020500000000000000" pitchFamily="18" charset="-120"/>
              </a:rPr>
              <a:t>程式碼依功能拆分為獨立的模組，</a:t>
            </a:r>
            <a:r>
              <a:rPr lang="zh-TW" altLang="en-US" sz="2200" b="1" dirty="0" smtClean="0">
                <a:sym typeface="新細明體" panose="02020500000000000000" pitchFamily="18" charset="-120"/>
              </a:rPr>
              <a:t>每個</a:t>
            </a:r>
            <a:r>
              <a:rPr lang="zh-TW" altLang="en-US" sz="2200" b="1" dirty="0">
                <a:sym typeface="新細明體" panose="02020500000000000000" pitchFamily="18" charset="-120"/>
              </a:rPr>
              <a:t>模組負責特定的</a:t>
            </a:r>
            <a:r>
              <a:rPr lang="zh-TW" altLang="en-US" sz="2200" b="1" dirty="0" smtClean="0">
                <a:sym typeface="新細明體" panose="02020500000000000000" pitchFamily="18" charset="-120"/>
              </a:rPr>
              <a:t>功能</a:t>
            </a:r>
            <a:endParaRPr lang="en-US" altLang="zh-TW" sz="2200" b="1" dirty="0" smtClean="0">
              <a:sym typeface="新細明體" panose="02020500000000000000" pitchFamily="18" charset="-120"/>
            </a:endParaRPr>
          </a:p>
          <a:p>
            <a:endParaRPr lang="en-US" altLang="zh-TW" sz="2200" b="1" dirty="0" smtClean="0">
              <a:sym typeface="新細明體" panose="02020500000000000000" pitchFamily="18" charset="-120"/>
            </a:endParaRPr>
          </a:p>
          <a:p>
            <a:r>
              <a:rPr lang="en-US" altLang="zh-TW" sz="3200" b="1" dirty="0" smtClean="0">
                <a:sym typeface="新細明體" panose="02020500000000000000" pitchFamily="18" charset="-120"/>
              </a:rPr>
              <a:t>•</a:t>
            </a:r>
            <a:r>
              <a:rPr lang="en-US" altLang="zh-TW" sz="3200" b="1" dirty="0">
                <a:sym typeface="新細明體" panose="02020500000000000000" pitchFamily="18" charset="-120"/>
              </a:rPr>
              <a:t>	</a:t>
            </a:r>
            <a:r>
              <a:rPr lang="zh-TW" altLang="en-US" sz="3200" b="1" dirty="0" smtClean="0">
                <a:sym typeface="新細明體" panose="02020500000000000000" pitchFamily="18" charset="-120"/>
              </a:rPr>
              <a:t>優點</a:t>
            </a:r>
            <a:r>
              <a:rPr lang="zh-TW" altLang="en-US" sz="3200" b="1" dirty="0">
                <a:sym typeface="新細明體" panose="02020500000000000000" pitchFamily="18" charset="-120"/>
              </a:rPr>
              <a:t>：</a:t>
            </a:r>
            <a:endParaRPr lang="en-US" altLang="zh-TW" sz="3200" b="1" dirty="0">
              <a:sym typeface="新細明體" panose="02020500000000000000" pitchFamily="18" charset="-120"/>
            </a:endParaRPr>
          </a:p>
          <a:p>
            <a:r>
              <a:rPr lang="en-US" altLang="zh-TW" sz="2200" b="1" dirty="0">
                <a:sym typeface="新細明體" panose="02020500000000000000" pitchFamily="18" charset="-120"/>
              </a:rPr>
              <a:t>o	</a:t>
            </a:r>
            <a:r>
              <a:rPr lang="zh-TW" altLang="en-US" sz="2200" b="1" dirty="0">
                <a:sym typeface="新細明體" panose="02020500000000000000" pitchFamily="18" charset="-120"/>
              </a:rPr>
              <a:t>提升程式碼可讀性和可維護性</a:t>
            </a:r>
          </a:p>
          <a:p>
            <a:r>
              <a:rPr lang="en-US" altLang="zh-TW" sz="2200" b="1" dirty="0">
                <a:sym typeface="新細明體" panose="02020500000000000000" pitchFamily="18" charset="-120"/>
              </a:rPr>
              <a:t>o	</a:t>
            </a:r>
            <a:r>
              <a:rPr lang="zh-TW" altLang="en-US" sz="2200" b="1" dirty="0">
                <a:sym typeface="新細明體" panose="02020500000000000000" pitchFamily="18" charset="-120"/>
              </a:rPr>
              <a:t>方便多人協作開發</a:t>
            </a:r>
          </a:p>
          <a:p>
            <a:r>
              <a:rPr lang="en-US" altLang="zh-TW" sz="2200" b="1" dirty="0">
                <a:sym typeface="新細明體" panose="02020500000000000000" pitchFamily="18" charset="-120"/>
              </a:rPr>
              <a:t>o	</a:t>
            </a:r>
            <a:r>
              <a:rPr lang="zh-TW" altLang="en-US" sz="2200" b="1" dirty="0">
                <a:sym typeface="新細明體" panose="02020500000000000000" pitchFamily="18" charset="-120"/>
              </a:rPr>
              <a:t>提高程式碼可重用性</a:t>
            </a:r>
          </a:p>
        </p:txBody>
      </p:sp>
    </p:spTree>
    <p:extLst>
      <p:ext uri="{BB962C8B-B14F-4D97-AF65-F5344CB8AC3E}">
        <p14:creationId xmlns:p14="http://schemas.microsoft.com/office/powerpoint/2010/main" val="152580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push dir="u"/>
      </p:transition>
    </mc:Choice>
    <mc:Fallback xmlns="">
      <p:transition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3436" y="332656"/>
            <a:ext cx="9782801" cy="1008112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zh-TW" u="sng" dirty="0" smtClean="0"/>
              <a:t>使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用</a:t>
            </a:r>
            <a:r>
              <a:rPr lang="zh-TW" altLang="en-US" u="sng" dirty="0" smtClean="0"/>
              <a:t>　</a:t>
            </a:r>
            <a:r>
              <a:rPr lang="zh-TW" altLang="zh-TW" u="sng" dirty="0" smtClean="0"/>
              <a:t>框</a:t>
            </a:r>
            <a:r>
              <a:rPr lang="zh-TW" altLang="en-US" u="sng" dirty="0" smtClean="0"/>
              <a:t>　</a:t>
            </a:r>
            <a:r>
              <a:rPr lang="zh-TW" altLang="zh-TW" u="sng" dirty="0" smtClean="0"/>
              <a:t>架</a:t>
            </a:r>
            <a:r>
              <a:rPr lang="en-US" altLang="zh-TW" u="sng" dirty="0" smtClean="0"/>
              <a:t> </a:t>
            </a:r>
            <a:r>
              <a:rPr lang="zh-TW" altLang="en-US" u="sng" dirty="0" smtClean="0"/>
              <a:t>　</a:t>
            </a:r>
            <a:r>
              <a:rPr lang="en-US" altLang="zh-TW" u="sng" dirty="0" smtClean="0"/>
              <a:t>(</a:t>
            </a:r>
            <a:r>
              <a:rPr lang="en-US" altLang="zh-TW" u="sng" dirty="0"/>
              <a:t>Flask)</a:t>
            </a:r>
            <a:r>
              <a:rPr lang="zh-TW" altLang="zh-TW" dirty="0"/>
              <a:t/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269877" y="1600200"/>
            <a:ext cx="10106360" cy="4572000"/>
          </a:xfrm>
        </p:spPr>
        <p:txBody>
          <a:bodyPr/>
          <a:lstStyle/>
          <a:p>
            <a:r>
              <a:rPr lang="en-US" altLang="zh-TW" sz="3200" b="1" dirty="0"/>
              <a:t>•	</a:t>
            </a:r>
            <a:r>
              <a:rPr lang="en-US" altLang="zh-TW" sz="3200" b="1" dirty="0" smtClean="0"/>
              <a:t>Flask</a:t>
            </a:r>
            <a:r>
              <a:rPr lang="zh-TW" altLang="en-US" sz="3200" b="1" dirty="0"/>
              <a:t>：</a:t>
            </a:r>
            <a:r>
              <a:rPr lang="zh-TW" altLang="en-US" sz="2200" b="1" dirty="0" smtClean="0"/>
              <a:t>一個</a:t>
            </a:r>
            <a:r>
              <a:rPr lang="zh-TW" altLang="en-US" sz="2200" b="1" dirty="0"/>
              <a:t>輕量級的 </a:t>
            </a:r>
            <a:r>
              <a:rPr lang="en-US" altLang="zh-TW" sz="2200" b="1" dirty="0"/>
              <a:t>Python </a:t>
            </a:r>
            <a:r>
              <a:rPr lang="zh-TW" altLang="en-US" sz="2200" b="1" dirty="0"/>
              <a:t>網頁框架，適合快速開發網頁</a:t>
            </a:r>
            <a:r>
              <a:rPr lang="zh-TW" altLang="en-US" sz="2200" b="1" dirty="0" smtClean="0"/>
              <a:t>應用程式</a:t>
            </a:r>
            <a:endParaRPr lang="en-US" altLang="zh-TW" sz="2200" b="1" dirty="0" smtClean="0"/>
          </a:p>
          <a:p>
            <a:endParaRPr lang="zh-TW" altLang="en-US" sz="2200" b="1" dirty="0"/>
          </a:p>
          <a:p>
            <a:r>
              <a:rPr lang="en-US" altLang="zh-TW" sz="3200" b="1" dirty="0"/>
              <a:t>•	</a:t>
            </a:r>
            <a:r>
              <a:rPr lang="zh-TW" altLang="en-US" sz="3200" b="1" dirty="0" smtClean="0"/>
              <a:t>優點：</a:t>
            </a:r>
            <a:endParaRPr lang="en-US" altLang="zh-TW" sz="3200" b="1" dirty="0" smtClean="0"/>
          </a:p>
          <a:p>
            <a:r>
              <a:rPr lang="en-US" altLang="zh-TW" sz="2200" b="1" dirty="0" smtClean="0"/>
              <a:t>o</a:t>
            </a:r>
            <a:r>
              <a:rPr lang="en-US" altLang="zh-TW" sz="2200" b="1" dirty="0"/>
              <a:t>	</a:t>
            </a:r>
            <a:r>
              <a:rPr lang="zh-TW" altLang="en-US" sz="2200" b="1" dirty="0"/>
              <a:t>簡單易學</a:t>
            </a:r>
          </a:p>
          <a:p>
            <a:r>
              <a:rPr lang="en-US" altLang="zh-TW" sz="2200" b="1" dirty="0"/>
              <a:t>o	</a:t>
            </a:r>
            <a:r>
              <a:rPr lang="zh-TW" altLang="en-US" sz="2200" b="1" dirty="0"/>
              <a:t>靈活可擴展</a:t>
            </a:r>
          </a:p>
          <a:p>
            <a:r>
              <a:rPr lang="en-US" altLang="zh-TW" sz="2200" b="1" dirty="0"/>
              <a:t>o	</a:t>
            </a:r>
            <a:r>
              <a:rPr lang="zh-TW" altLang="en-US" sz="2200" b="1" dirty="0"/>
              <a:t>擁有豐富的第三方套件支援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868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push dir="u"/>
      </p:transition>
    </mc:Choice>
    <mc:Fallback xmlns="">
      <p:transition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946944"/>
          </a:xfrm>
        </p:spPr>
        <p:txBody>
          <a:bodyPr/>
          <a:lstStyle/>
          <a:p>
            <a:pPr algn="ctr"/>
            <a:r>
              <a:rPr lang="zh-TW" altLang="zh-TW" u="sng" dirty="0" smtClean="0"/>
              <a:t>資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料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處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理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與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清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理</a:t>
            </a:r>
            <a:endParaRPr lang="zh-TW" altLang="en-US" u="sng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765820" y="1628800"/>
            <a:ext cx="10945216" cy="4572000"/>
          </a:xfrm>
        </p:spPr>
        <p:txBody>
          <a:bodyPr/>
          <a:lstStyle/>
          <a:p>
            <a:r>
              <a:rPr lang="en-US" altLang="zh-TW" sz="3200" b="1" dirty="0"/>
              <a:t>•	</a:t>
            </a:r>
            <a:r>
              <a:rPr lang="en-US" altLang="zh-TW" sz="3200" b="1" dirty="0" smtClean="0"/>
              <a:t>Pandas</a:t>
            </a:r>
            <a:r>
              <a:rPr lang="zh-TW" altLang="en-US" sz="3200" b="1" dirty="0"/>
              <a:t>：</a:t>
            </a:r>
            <a:r>
              <a:rPr lang="zh-TW" altLang="en-US" sz="2200" b="1" dirty="0" smtClean="0"/>
              <a:t>一個</a:t>
            </a:r>
            <a:r>
              <a:rPr lang="zh-TW" altLang="en-US" sz="2200" b="1" dirty="0"/>
              <a:t>強大的資料處理和分析工具，提供高</a:t>
            </a:r>
            <a:r>
              <a:rPr lang="zh-TW" altLang="en-US" sz="2200" b="1" dirty="0" smtClean="0"/>
              <a:t>效資料結構</a:t>
            </a:r>
            <a:r>
              <a:rPr lang="zh-TW" altLang="en-US" sz="2200" b="1" dirty="0"/>
              <a:t>和操作</a:t>
            </a:r>
            <a:r>
              <a:rPr lang="zh-TW" altLang="en-US" sz="2200" b="1" dirty="0" smtClean="0"/>
              <a:t>方法</a:t>
            </a:r>
            <a:endParaRPr lang="en-US" altLang="zh-TW" sz="2200" b="1" dirty="0" smtClean="0"/>
          </a:p>
          <a:p>
            <a:endParaRPr lang="zh-TW" altLang="en-US" sz="2200" b="1" dirty="0"/>
          </a:p>
          <a:p>
            <a:r>
              <a:rPr lang="en-US" altLang="zh-TW" sz="3200" b="1" dirty="0"/>
              <a:t>•	</a:t>
            </a:r>
            <a:r>
              <a:rPr lang="zh-TW" altLang="en-US" sz="3200" b="1" dirty="0"/>
              <a:t>資料</a:t>
            </a:r>
            <a:r>
              <a:rPr lang="zh-TW" altLang="en-US" sz="3200" b="1" dirty="0" smtClean="0"/>
              <a:t>清理</a:t>
            </a:r>
            <a:r>
              <a:rPr lang="zh-TW" altLang="en-US" sz="3200" b="1" dirty="0"/>
              <a:t>：</a:t>
            </a:r>
            <a:endParaRPr lang="en-US" altLang="zh-TW" sz="3200" b="1" dirty="0"/>
          </a:p>
          <a:p>
            <a:r>
              <a:rPr lang="en-US" altLang="zh-TW" sz="2200" b="1" dirty="0"/>
              <a:t>o	</a:t>
            </a:r>
            <a:r>
              <a:rPr lang="zh-TW" altLang="en-US" sz="2200" b="1" dirty="0"/>
              <a:t>移除缺失或無效的資料</a:t>
            </a:r>
          </a:p>
          <a:p>
            <a:r>
              <a:rPr lang="en-US" altLang="zh-TW" sz="2200" b="1" dirty="0"/>
              <a:t>o	</a:t>
            </a:r>
            <a:r>
              <a:rPr lang="zh-TW" altLang="en-US" sz="2200" b="1" dirty="0"/>
              <a:t>轉換資料格式</a:t>
            </a:r>
          </a:p>
          <a:p>
            <a:r>
              <a:rPr lang="en-US" altLang="zh-TW" sz="2200" b="1" dirty="0"/>
              <a:t>o	</a:t>
            </a:r>
            <a:r>
              <a:rPr lang="zh-TW" altLang="en-US" sz="2200" b="1" dirty="0"/>
              <a:t>處理異常值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153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push dir="u"/>
      </p:transition>
    </mc:Choice>
    <mc:Fallback xmlns="">
      <p:transition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946944"/>
          </a:xfrm>
        </p:spPr>
        <p:txBody>
          <a:bodyPr/>
          <a:lstStyle/>
          <a:p>
            <a:pPr algn="ctr"/>
            <a:r>
              <a:rPr lang="zh-TW" altLang="zh-TW" u="sng" dirty="0" smtClean="0"/>
              <a:t>視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覺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化</a:t>
            </a:r>
            <a:endParaRPr lang="zh-TW" altLang="en-US" u="sng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10045592" cy="4572000"/>
          </a:xfrm>
        </p:spPr>
        <p:txBody>
          <a:bodyPr/>
          <a:lstStyle/>
          <a:p>
            <a:r>
              <a:rPr lang="en-US" altLang="zh-TW" sz="3200" b="1" dirty="0"/>
              <a:t>•	</a:t>
            </a:r>
            <a:r>
              <a:rPr lang="en-US" altLang="zh-TW" sz="3200" b="1" dirty="0" err="1" smtClean="0"/>
              <a:t>Matplotlib</a:t>
            </a:r>
            <a:r>
              <a:rPr lang="zh-TW" altLang="en-US" sz="3200" b="1" dirty="0"/>
              <a:t>：</a:t>
            </a:r>
            <a:r>
              <a:rPr lang="zh-TW" altLang="en-US" sz="2200" b="1" dirty="0" smtClean="0"/>
              <a:t>一個 </a:t>
            </a:r>
            <a:r>
              <a:rPr lang="en-US" altLang="zh-TW" sz="2200" b="1" dirty="0"/>
              <a:t>Python </a:t>
            </a:r>
            <a:r>
              <a:rPr lang="zh-TW" altLang="en-US" sz="2200" b="1" dirty="0"/>
              <a:t>繪圖庫，可以用來繪製各種</a:t>
            </a:r>
            <a:r>
              <a:rPr lang="zh-TW" altLang="en-US" sz="2200" b="1" dirty="0" smtClean="0"/>
              <a:t>圖表</a:t>
            </a:r>
            <a:endParaRPr lang="en-US" altLang="zh-TW" sz="2200" b="1" dirty="0" smtClean="0"/>
          </a:p>
          <a:p>
            <a:endParaRPr lang="zh-TW" altLang="en-US" sz="2200" b="1" dirty="0"/>
          </a:p>
          <a:p>
            <a:r>
              <a:rPr lang="en-US" altLang="zh-TW" sz="3200" b="1" dirty="0"/>
              <a:t>•	</a:t>
            </a:r>
            <a:r>
              <a:rPr lang="en-US" altLang="zh-TW" sz="3200" b="1" dirty="0" smtClean="0"/>
              <a:t>Folium</a:t>
            </a:r>
            <a:r>
              <a:rPr lang="zh-TW" altLang="en-US" sz="3200" b="1" dirty="0"/>
              <a:t>：</a:t>
            </a:r>
            <a:r>
              <a:rPr lang="zh-TW" altLang="en-US" sz="2200" b="1" dirty="0" smtClean="0"/>
              <a:t>一個 </a:t>
            </a:r>
            <a:r>
              <a:rPr lang="en-US" altLang="zh-TW" sz="2200" b="1" dirty="0"/>
              <a:t>Python </a:t>
            </a:r>
            <a:r>
              <a:rPr lang="zh-TW" altLang="en-US" sz="2200" b="1" dirty="0"/>
              <a:t>套件，可以用來建立互動式</a:t>
            </a:r>
            <a:r>
              <a:rPr lang="zh-TW" altLang="en-US" sz="2200" b="1" dirty="0" smtClean="0"/>
              <a:t>地圖</a:t>
            </a:r>
            <a:endParaRPr lang="en-US" altLang="zh-TW" sz="2200" b="1" dirty="0" smtClean="0"/>
          </a:p>
          <a:p>
            <a:endParaRPr lang="zh-TW" altLang="en-US" sz="2200" b="1" dirty="0"/>
          </a:p>
          <a:p>
            <a:r>
              <a:rPr lang="en-US" altLang="zh-TW" sz="3200" b="1" dirty="0"/>
              <a:t>•	</a:t>
            </a:r>
            <a:r>
              <a:rPr lang="zh-TW" altLang="en-US" sz="3200" b="1" dirty="0"/>
              <a:t>視覺化</a:t>
            </a:r>
            <a:r>
              <a:rPr lang="zh-TW" altLang="en-US" sz="3200" b="1" dirty="0" smtClean="0"/>
              <a:t>呈現</a:t>
            </a:r>
            <a:r>
              <a:rPr lang="zh-TW" altLang="en-US" sz="3200" b="1" dirty="0"/>
              <a:t>：</a:t>
            </a:r>
            <a:endParaRPr lang="en-US" altLang="zh-TW" sz="3200" b="1" dirty="0"/>
          </a:p>
          <a:p>
            <a:r>
              <a:rPr lang="en-US" altLang="zh-TW" sz="2200" b="1" dirty="0"/>
              <a:t>o	</a:t>
            </a:r>
            <a:r>
              <a:rPr lang="zh-TW" altLang="en-US" sz="2200" b="1" dirty="0"/>
              <a:t>房價走勢圖</a:t>
            </a:r>
          </a:p>
          <a:p>
            <a:r>
              <a:rPr lang="en-US" altLang="zh-TW" sz="2200" b="1" dirty="0"/>
              <a:t>o	</a:t>
            </a:r>
            <a:r>
              <a:rPr lang="zh-TW" altLang="en-US" sz="2200" b="1" dirty="0"/>
              <a:t>房屋分佈地圖</a:t>
            </a:r>
          </a:p>
          <a:p>
            <a:r>
              <a:rPr lang="en-US" altLang="zh-TW" sz="2200" b="1" dirty="0"/>
              <a:t>o	</a:t>
            </a:r>
            <a:r>
              <a:rPr lang="zh-TW" altLang="en-US" sz="2200" b="1" dirty="0"/>
              <a:t>各縣市天氣資訊地圖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65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push dir="u"/>
      </p:transition>
    </mc:Choice>
    <mc:Fallback xmlns="">
      <p:transition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946944"/>
          </a:xfrm>
        </p:spPr>
        <p:txBody>
          <a:bodyPr/>
          <a:lstStyle/>
          <a:p>
            <a:pPr algn="ctr"/>
            <a:r>
              <a:rPr lang="en-US" altLang="zh-TW" dirty="0"/>
              <a:t> </a:t>
            </a:r>
            <a:r>
              <a:rPr lang="en-US" altLang="zh-TW" u="sng" dirty="0"/>
              <a:t>API 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整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合</a:t>
            </a:r>
            <a:endParaRPr lang="zh-TW" altLang="en-US" u="sng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9973584" cy="4572000"/>
          </a:xfrm>
        </p:spPr>
        <p:txBody>
          <a:bodyPr/>
          <a:lstStyle/>
          <a:p>
            <a:r>
              <a:rPr lang="en-US" altLang="zh-TW" sz="3200" b="1" dirty="0"/>
              <a:t>•	API (Application Programming Interface</a:t>
            </a:r>
            <a:r>
              <a:rPr lang="en-US" altLang="zh-TW" sz="3200" b="1" dirty="0" smtClean="0"/>
              <a:t>)</a:t>
            </a:r>
            <a:r>
              <a:rPr lang="zh-TW" altLang="en-US" sz="3200" b="1" dirty="0" smtClean="0"/>
              <a:t>：</a:t>
            </a:r>
            <a:endParaRPr lang="en-US" altLang="zh-TW" sz="3200" b="1" dirty="0" smtClean="0"/>
          </a:p>
          <a:p>
            <a:r>
              <a:rPr lang="zh-TW" altLang="en-US" sz="3200" b="1" dirty="0"/>
              <a:t>　 </a:t>
            </a:r>
            <a:r>
              <a:rPr lang="zh-TW" altLang="en-US" sz="3200" b="1" dirty="0" smtClean="0"/>
              <a:t>  </a:t>
            </a:r>
            <a:r>
              <a:rPr lang="zh-TW" altLang="en-US" sz="2200" b="1" dirty="0" smtClean="0"/>
              <a:t>一</a:t>
            </a:r>
            <a:r>
              <a:rPr lang="zh-TW" altLang="en-US" sz="2200" b="1" dirty="0"/>
              <a:t>組定義好的規則和規範，允許不同的應用程式互相溝通和交換</a:t>
            </a:r>
            <a:r>
              <a:rPr lang="zh-TW" altLang="en-US" sz="2200" b="1" dirty="0" smtClean="0"/>
              <a:t>資料</a:t>
            </a:r>
            <a:endParaRPr lang="en-US" altLang="zh-TW" sz="2200" b="1" dirty="0" smtClean="0"/>
          </a:p>
          <a:p>
            <a:endParaRPr lang="zh-TW" altLang="en-US" sz="2200" b="1" dirty="0"/>
          </a:p>
          <a:p>
            <a:r>
              <a:rPr lang="en-US" altLang="zh-TW" sz="3200" b="1" dirty="0"/>
              <a:t>•	</a:t>
            </a:r>
            <a:r>
              <a:rPr lang="zh-TW" altLang="en-US" sz="3200" b="1" dirty="0"/>
              <a:t>中央氣象局 </a:t>
            </a:r>
            <a:r>
              <a:rPr lang="en-US" altLang="zh-TW" sz="3200" b="1" dirty="0" smtClean="0"/>
              <a:t>API</a:t>
            </a:r>
            <a:r>
              <a:rPr lang="zh-TW" altLang="en-US" sz="3200" b="1" dirty="0"/>
              <a:t>：</a:t>
            </a:r>
            <a:r>
              <a:rPr lang="zh-TW" altLang="en-US" sz="2200" b="1" dirty="0" smtClean="0"/>
              <a:t>提供</a:t>
            </a:r>
            <a:r>
              <a:rPr lang="zh-TW" altLang="en-US" sz="2200" b="1" dirty="0"/>
              <a:t>即時天氣</a:t>
            </a:r>
            <a:r>
              <a:rPr lang="zh-TW" altLang="en-US" sz="2200" b="1" dirty="0" smtClean="0"/>
              <a:t>資訊</a:t>
            </a:r>
            <a:endParaRPr lang="en-US" altLang="zh-TW" sz="2200" b="1" dirty="0" smtClean="0"/>
          </a:p>
          <a:p>
            <a:endParaRPr lang="zh-TW" altLang="en-US" sz="2200" b="1" dirty="0"/>
          </a:p>
          <a:p>
            <a:r>
              <a:rPr lang="en-US" altLang="zh-TW" sz="3200" b="1" dirty="0"/>
              <a:t>•	</a:t>
            </a:r>
            <a:r>
              <a:rPr lang="zh-TW" altLang="en-US" sz="3200" b="1" dirty="0"/>
              <a:t>整合 </a:t>
            </a:r>
            <a:r>
              <a:rPr lang="en-US" altLang="zh-TW" sz="3200" b="1" dirty="0" smtClean="0"/>
              <a:t>API</a:t>
            </a:r>
            <a:r>
              <a:rPr lang="zh-TW" altLang="en-US" sz="3200" b="1" dirty="0"/>
              <a:t>：</a:t>
            </a:r>
            <a:endParaRPr lang="en-US" altLang="zh-TW" sz="3200" b="1" dirty="0"/>
          </a:p>
          <a:p>
            <a:r>
              <a:rPr lang="en-US" altLang="zh-TW" sz="2200" b="1" dirty="0"/>
              <a:t>o	</a:t>
            </a:r>
            <a:r>
              <a:rPr lang="zh-TW" altLang="en-US" sz="2200" b="1" dirty="0"/>
              <a:t>使用 </a:t>
            </a:r>
            <a:r>
              <a:rPr lang="en-US" altLang="zh-TW" sz="2200" b="1" dirty="0"/>
              <a:t>Requests </a:t>
            </a:r>
            <a:r>
              <a:rPr lang="zh-TW" altLang="en-US" sz="2200" b="1" dirty="0"/>
              <a:t>套件發送 </a:t>
            </a:r>
            <a:r>
              <a:rPr lang="en-US" altLang="zh-TW" sz="2200" b="1" dirty="0"/>
              <a:t>HTTP </a:t>
            </a:r>
            <a:r>
              <a:rPr lang="zh-TW" altLang="en-US" sz="2200" b="1" dirty="0"/>
              <a:t>請求到 </a:t>
            </a:r>
            <a:r>
              <a:rPr lang="en-US" altLang="zh-TW" sz="2200" b="1" dirty="0"/>
              <a:t>API </a:t>
            </a:r>
            <a:r>
              <a:rPr lang="zh-TW" altLang="en-US" sz="2200" b="1" dirty="0" smtClean="0"/>
              <a:t>伺服器</a:t>
            </a:r>
            <a:endParaRPr lang="zh-TW" altLang="en-US" sz="2200" b="1" dirty="0"/>
          </a:p>
          <a:p>
            <a:r>
              <a:rPr lang="en-US" altLang="zh-TW" sz="2200" b="1" dirty="0"/>
              <a:t>o	</a:t>
            </a:r>
            <a:r>
              <a:rPr lang="zh-TW" altLang="en-US" sz="2200" b="1" dirty="0"/>
              <a:t>解析 </a:t>
            </a:r>
            <a:r>
              <a:rPr lang="en-US" altLang="zh-TW" sz="2200" b="1" dirty="0"/>
              <a:t>API </a:t>
            </a:r>
            <a:r>
              <a:rPr lang="zh-TW" altLang="en-US" sz="2200" b="1" dirty="0"/>
              <a:t>回應，提取所需</a:t>
            </a:r>
            <a:r>
              <a:rPr lang="zh-TW" altLang="en-US" sz="2200" b="1" dirty="0" smtClean="0"/>
              <a:t>資料</a:t>
            </a:r>
            <a:endParaRPr lang="zh-TW" altLang="en-US" sz="2200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752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push dir="u"/>
      </p:transition>
    </mc:Choice>
    <mc:Fallback xmlns="">
      <p:transition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946944"/>
          </a:xfrm>
        </p:spPr>
        <p:txBody>
          <a:bodyPr/>
          <a:lstStyle/>
          <a:p>
            <a:pPr algn="ctr"/>
            <a:r>
              <a:rPr lang="zh-TW" altLang="zh-TW" u="sng" dirty="0" smtClean="0"/>
              <a:t>非</a:t>
            </a:r>
            <a:r>
              <a:rPr lang="zh-TW" altLang="en-US" u="sng" dirty="0" smtClean="0"/>
              <a:t>　</a:t>
            </a:r>
            <a:r>
              <a:rPr lang="zh-TW" altLang="zh-TW" u="sng" dirty="0" smtClean="0"/>
              <a:t>同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步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處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理</a:t>
            </a:r>
            <a:endParaRPr lang="zh-TW" altLang="en-US" u="sng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413892" y="1600200"/>
            <a:ext cx="10225136" cy="4572000"/>
          </a:xfrm>
        </p:spPr>
        <p:txBody>
          <a:bodyPr/>
          <a:lstStyle/>
          <a:p>
            <a:r>
              <a:rPr lang="en-US" altLang="zh-TW" b="1" dirty="0"/>
              <a:t>•	</a:t>
            </a:r>
            <a:r>
              <a:rPr lang="zh-TW" altLang="en-US" b="1" dirty="0"/>
              <a:t>非同步</a:t>
            </a:r>
            <a:r>
              <a:rPr lang="zh-TW" altLang="en-US" b="1" dirty="0" smtClean="0"/>
              <a:t>處理：</a:t>
            </a:r>
            <a:r>
              <a:rPr lang="zh-TW" altLang="en-US" sz="2200" b="1" dirty="0" smtClean="0"/>
              <a:t>允許</a:t>
            </a:r>
            <a:r>
              <a:rPr lang="zh-TW" altLang="en-US" sz="2200" b="1" dirty="0"/>
              <a:t>程式同時執行多個任務，提升程式效率和使用者</a:t>
            </a:r>
            <a:r>
              <a:rPr lang="zh-TW" altLang="en-US" sz="2200" b="1" dirty="0" smtClean="0"/>
              <a:t>體驗</a:t>
            </a:r>
            <a:endParaRPr lang="en-US" altLang="zh-TW" sz="2200" b="1" dirty="0" smtClean="0"/>
          </a:p>
          <a:p>
            <a:endParaRPr lang="zh-TW" altLang="en-US" sz="2200" b="1" dirty="0"/>
          </a:p>
          <a:p>
            <a:r>
              <a:rPr lang="en-US" altLang="zh-TW" b="1" dirty="0"/>
              <a:t>•	JavaScript Fetch </a:t>
            </a:r>
            <a:r>
              <a:rPr lang="en-US" altLang="zh-TW" b="1" dirty="0" smtClean="0"/>
              <a:t>API</a:t>
            </a:r>
            <a:r>
              <a:rPr lang="zh-TW" altLang="en-US" b="1" dirty="0"/>
              <a:t>：</a:t>
            </a:r>
            <a:r>
              <a:rPr lang="zh-TW" altLang="en-US" sz="2200" b="1" dirty="0" smtClean="0"/>
              <a:t>一個</a:t>
            </a:r>
            <a:r>
              <a:rPr lang="zh-TW" altLang="en-US" sz="2200" b="1" dirty="0"/>
              <a:t>用於發送非同步 </a:t>
            </a:r>
            <a:r>
              <a:rPr lang="en-US" altLang="zh-TW" sz="2200" b="1" dirty="0"/>
              <a:t>HTTP </a:t>
            </a:r>
            <a:r>
              <a:rPr lang="zh-TW" altLang="en-US" sz="2200" b="1" dirty="0"/>
              <a:t>請求的 </a:t>
            </a:r>
            <a:r>
              <a:rPr lang="en-US" altLang="zh-TW" sz="2200" b="1" dirty="0" smtClean="0"/>
              <a:t>API</a:t>
            </a:r>
          </a:p>
          <a:p>
            <a:endParaRPr lang="zh-TW" altLang="en-US" sz="2200" b="1" dirty="0"/>
          </a:p>
          <a:p>
            <a:r>
              <a:rPr lang="en-US" altLang="zh-TW" b="1" dirty="0"/>
              <a:t>•	</a:t>
            </a:r>
            <a:r>
              <a:rPr lang="zh-TW" altLang="en-US" b="1" dirty="0"/>
              <a:t>非同步</a:t>
            </a:r>
            <a:r>
              <a:rPr lang="zh-TW" altLang="en-US" b="1" dirty="0" smtClean="0"/>
              <a:t>請求：</a:t>
            </a:r>
            <a:endParaRPr lang="en-US" altLang="zh-TW" b="1" dirty="0"/>
          </a:p>
          <a:p>
            <a:r>
              <a:rPr lang="en-US" altLang="zh-TW" sz="2200" b="1" dirty="0"/>
              <a:t>o	</a:t>
            </a:r>
            <a:r>
              <a:rPr lang="zh-TW" altLang="en-US" sz="2200" b="1" dirty="0"/>
              <a:t>使用 </a:t>
            </a:r>
            <a:r>
              <a:rPr lang="en-US" altLang="zh-TW" sz="2200" b="1" dirty="0"/>
              <a:t>Fetch API </a:t>
            </a:r>
            <a:r>
              <a:rPr lang="zh-TW" altLang="en-US" sz="2200" b="1" dirty="0"/>
              <a:t>發送非同步請求到後端</a:t>
            </a:r>
            <a:r>
              <a:rPr lang="zh-TW" altLang="en-US" sz="2200" b="1" dirty="0" smtClean="0"/>
              <a:t>伺服器</a:t>
            </a:r>
            <a:endParaRPr lang="zh-TW" altLang="en-US" sz="2200" b="1" dirty="0"/>
          </a:p>
          <a:p>
            <a:r>
              <a:rPr lang="en-US" altLang="zh-TW" sz="2200" b="1" dirty="0"/>
              <a:t>o	</a:t>
            </a:r>
            <a:r>
              <a:rPr lang="zh-TW" altLang="en-US" sz="2200" b="1" dirty="0"/>
              <a:t>在不重新載入頁面的情況下更新網頁</a:t>
            </a:r>
            <a:r>
              <a:rPr lang="zh-TW" altLang="en-US" sz="2200" b="1" dirty="0" smtClean="0"/>
              <a:t>內容</a:t>
            </a:r>
            <a:endParaRPr lang="zh-TW" altLang="en-US" sz="2200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777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push dir="u"/>
      </p:transition>
    </mc:Choice>
    <mc:Fallback xmlns="">
      <p:transition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pPr algn="ctr"/>
            <a:r>
              <a:rPr lang="zh-TW" altLang="zh-TW" u="sng" dirty="0" smtClean="0"/>
              <a:t>錯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誤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處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理</a:t>
            </a:r>
            <a:endParaRPr lang="zh-TW" altLang="en-US" u="sng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05780" y="1556792"/>
            <a:ext cx="11377264" cy="4968552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3200" b="1" dirty="0"/>
              <a:t>•	</a:t>
            </a:r>
            <a:r>
              <a:rPr lang="zh-TW" altLang="en-US" sz="3200" b="1" dirty="0"/>
              <a:t>錯誤</a:t>
            </a:r>
            <a:r>
              <a:rPr lang="zh-TW" altLang="en-US" sz="3200" b="1" dirty="0" smtClean="0"/>
              <a:t>處理</a:t>
            </a:r>
            <a:r>
              <a:rPr lang="zh-TW" altLang="en-US" sz="3200" b="1" dirty="0"/>
              <a:t>：</a:t>
            </a:r>
            <a:r>
              <a:rPr lang="zh-TW" altLang="en-US" sz="2200" b="1" dirty="0" smtClean="0"/>
              <a:t>預防</a:t>
            </a:r>
            <a:r>
              <a:rPr lang="zh-TW" altLang="en-US" sz="2200" b="1" dirty="0"/>
              <a:t>程式在執行過程中發生錯誤時導致程式崩潰，提升程式</a:t>
            </a:r>
            <a:r>
              <a:rPr lang="zh-TW" altLang="en-US" sz="2200" b="1" dirty="0" smtClean="0"/>
              <a:t>穩定性</a:t>
            </a:r>
            <a:endParaRPr lang="zh-TW" altLang="en-US" sz="2200" b="1" dirty="0"/>
          </a:p>
          <a:p>
            <a:endParaRPr lang="en-US" altLang="zh-TW" sz="3200" b="1" dirty="0" smtClean="0"/>
          </a:p>
          <a:p>
            <a:r>
              <a:rPr lang="en-US" altLang="zh-TW" sz="3200" b="1" dirty="0" smtClean="0"/>
              <a:t>•</a:t>
            </a:r>
            <a:r>
              <a:rPr lang="en-US" altLang="zh-TW" sz="3200" b="1" dirty="0"/>
              <a:t>	</a:t>
            </a:r>
            <a:r>
              <a:rPr lang="zh-TW" altLang="en-US" sz="3200" b="1" dirty="0"/>
              <a:t>常見</a:t>
            </a:r>
            <a:r>
              <a:rPr lang="zh-TW" altLang="en-US" sz="3200" b="1" dirty="0" smtClean="0"/>
              <a:t>錯誤</a:t>
            </a:r>
            <a:r>
              <a:rPr lang="zh-TW" altLang="en-US" sz="3200" b="1" dirty="0"/>
              <a:t>：</a:t>
            </a:r>
            <a:endParaRPr lang="en-US" altLang="zh-TW" sz="3200" b="1" dirty="0"/>
          </a:p>
          <a:p>
            <a:r>
              <a:rPr lang="en-US" altLang="zh-TW" sz="2200" b="1" dirty="0"/>
              <a:t>o	</a:t>
            </a:r>
            <a:r>
              <a:rPr lang="zh-TW" altLang="en-US" sz="2200" b="1" dirty="0"/>
              <a:t>網路連線錯誤</a:t>
            </a:r>
          </a:p>
          <a:p>
            <a:r>
              <a:rPr lang="en-US" altLang="zh-TW" sz="2200" b="1" dirty="0"/>
              <a:t>o	</a:t>
            </a:r>
            <a:r>
              <a:rPr lang="zh-TW" altLang="en-US" sz="2200" b="1" dirty="0"/>
              <a:t>資料格式錯誤</a:t>
            </a:r>
          </a:p>
          <a:p>
            <a:r>
              <a:rPr lang="en-US" altLang="zh-TW" sz="2200" b="1" dirty="0"/>
              <a:t>o	</a:t>
            </a:r>
            <a:r>
              <a:rPr lang="zh-TW" altLang="en-US" sz="2200" b="1" dirty="0"/>
              <a:t>程式碼錯誤</a:t>
            </a:r>
          </a:p>
          <a:p>
            <a:endParaRPr lang="en-US" altLang="zh-TW" sz="3200" b="1" dirty="0" smtClean="0"/>
          </a:p>
          <a:p>
            <a:r>
              <a:rPr lang="en-US" altLang="zh-TW" sz="3200" b="1" dirty="0" smtClean="0"/>
              <a:t>•</a:t>
            </a:r>
            <a:r>
              <a:rPr lang="en-US" altLang="zh-TW" sz="3200" b="1" dirty="0"/>
              <a:t>	</a:t>
            </a:r>
            <a:r>
              <a:rPr lang="zh-TW" altLang="en-US" sz="3200" b="1" dirty="0"/>
              <a:t>錯誤處理</a:t>
            </a:r>
            <a:r>
              <a:rPr lang="zh-TW" altLang="en-US" sz="3200" b="1" dirty="0" smtClean="0"/>
              <a:t>方法：</a:t>
            </a:r>
            <a:r>
              <a:rPr lang="en-US" altLang="zh-TW" sz="3200" b="1" dirty="0" smtClean="0"/>
              <a:t> </a:t>
            </a:r>
            <a:endParaRPr lang="en-US" altLang="zh-TW" sz="3200" b="1" dirty="0"/>
          </a:p>
          <a:p>
            <a:r>
              <a:rPr lang="en-US" altLang="zh-TW" sz="2200" b="1" dirty="0"/>
              <a:t>o	</a:t>
            </a:r>
            <a:r>
              <a:rPr lang="zh-TW" altLang="en-US" sz="2200" b="1" dirty="0"/>
              <a:t>使用 </a:t>
            </a:r>
            <a:r>
              <a:rPr lang="en-US" altLang="zh-TW" sz="2200" b="1" dirty="0"/>
              <a:t>try-except </a:t>
            </a:r>
            <a:r>
              <a:rPr lang="zh-TW" altLang="en-US" sz="2200" b="1" dirty="0"/>
              <a:t>捕捉異常</a:t>
            </a:r>
          </a:p>
          <a:p>
            <a:r>
              <a:rPr lang="en-US" altLang="zh-TW" sz="2200" b="1" dirty="0"/>
              <a:t>o	</a:t>
            </a:r>
            <a:r>
              <a:rPr lang="zh-TW" altLang="en-US" sz="2200" b="1" dirty="0"/>
              <a:t>顯示友善的錯誤訊息給使用者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246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push dir="u"/>
      </p:transition>
    </mc:Choice>
    <mc:Fallback xmlns="">
      <p:transition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946944"/>
          </a:xfrm>
        </p:spPr>
        <p:txBody>
          <a:bodyPr/>
          <a:lstStyle/>
          <a:p>
            <a:pPr algn="ctr"/>
            <a:r>
              <a:rPr lang="zh-TW" altLang="zh-TW" u="sng" dirty="0" smtClean="0"/>
              <a:t>使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用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模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板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引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擎</a:t>
            </a:r>
            <a:r>
              <a:rPr lang="zh-TW" altLang="en-US" u="sng" dirty="0"/>
              <a:t>　</a:t>
            </a:r>
            <a:r>
              <a:rPr lang="en-US" altLang="zh-TW" u="sng" dirty="0" smtClean="0"/>
              <a:t>(</a:t>
            </a:r>
            <a:r>
              <a:rPr lang="en-US" altLang="zh-TW" u="sng" dirty="0"/>
              <a:t>Jinja2)</a:t>
            </a:r>
            <a:endParaRPr lang="zh-TW" altLang="en-US" u="sng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341884" y="1844824"/>
            <a:ext cx="10153128" cy="4327376"/>
          </a:xfrm>
        </p:spPr>
        <p:txBody>
          <a:bodyPr/>
          <a:lstStyle/>
          <a:p>
            <a:r>
              <a:rPr lang="en-US" altLang="zh-TW" b="1" dirty="0"/>
              <a:t>•	</a:t>
            </a:r>
            <a:r>
              <a:rPr lang="en-US" altLang="zh-TW" b="1" dirty="0" smtClean="0"/>
              <a:t>Jinja2</a:t>
            </a:r>
            <a:r>
              <a:rPr lang="zh-TW" altLang="en-US" b="1" dirty="0"/>
              <a:t>：</a:t>
            </a:r>
            <a:r>
              <a:rPr lang="zh-TW" altLang="en-US" sz="2200" b="1" dirty="0" smtClean="0"/>
              <a:t>一個 </a:t>
            </a:r>
            <a:r>
              <a:rPr lang="en-US" altLang="zh-TW" sz="2200" b="1" dirty="0"/>
              <a:t>Python </a:t>
            </a:r>
            <a:r>
              <a:rPr lang="zh-TW" altLang="en-US" sz="2200" b="1" dirty="0"/>
              <a:t>模板引擎，可以將 </a:t>
            </a:r>
            <a:r>
              <a:rPr lang="en-US" altLang="zh-TW" sz="2200" b="1" dirty="0"/>
              <a:t>Python </a:t>
            </a:r>
            <a:r>
              <a:rPr lang="zh-TW" altLang="en-US" sz="2200" b="1" dirty="0"/>
              <a:t>變數嵌入 </a:t>
            </a:r>
            <a:r>
              <a:rPr lang="en-US" altLang="zh-TW" sz="2200" b="1" dirty="0"/>
              <a:t>HTML </a:t>
            </a:r>
            <a:r>
              <a:rPr lang="zh-TW" altLang="en-US" sz="2200" b="1" dirty="0" smtClean="0"/>
              <a:t>模板</a:t>
            </a:r>
            <a:endParaRPr lang="en-US" altLang="zh-TW" sz="2200" b="1" dirty="0" smtClean="0"/>
          </a:p>
          <a:p>
            <a:r>
              <a:rPr lang="zh-TW" altLang="en-US" sz="2200" b="1" dirty="0" smtClean="0"/>
              <a:t>　　　                 中</a:t>
            </a:r>
            <a:r>
              <a:rPr lang="zh-TW" altLang="en-US" sz="2200" b="1" dirty="0"/>
              <a:t>，動態產生 </a:t>
            </a:r>
            <a:r>
              <a:rPr lang="en-US" altLang="zh-TW" sz="2200" b="1" dirty="0"/>
              <a:t>HTML </a:t>
            </a:r>
            <a:r>
              <a:rPr lang="zh-TW" altLang="en-US" sz="2200" b="1" dirty="0"/>
              <a:t>內容</a:t>
            </a:r>
          </a:p>
          <a:p>
            <a:endParaRPr lang="en-US" altLang="zh-TW" b="1" dirty="0" smtClean="0"/>
          </a:p>
          <a:p>
            <a:r>
              <a:rPr lang="en-US" altLang="zh-TW" b="1" dirty="0" smtClean="0"/>
              <a:t>•</a:t>
            </a:r>
            <a:r>
              <a:rPr lang="en-US" altLang="zh-TW" b="1" dirty="0"/>
              <a:t>	</a:t>
            </a:r>
            <a:r>
              <a:rPr lang="zh-TW" altLang="en-US" b="1" dirty="0" smtClean="0"/>
              <a:t>優點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r>
              <a:rPr lang="en-US" altLang="zh-TW" sz="2200" b="1" dirty="0"/>
              <a:t>o	</a:t>
            </a:r>
            <a:r>
              <a:rPr lang="zh-TW" altLang="en-US" sz="2200" b="1" dirty="0"/>
              <a:t>分離程式碼和 </a:t>
            </a:r>
            <a:r>
              <a:rPr lang="en-US" altLang="zh-TW" sz="2200" b="1" dirty="0"/>
              <a:t>HTML </a:t>
            </a:r>
            <a:r>
              <a:rPr lang="zh-TW" altLang="en-US" sz="2200" b="1" dirty="0"/>
              <a:t>內容，提升程式碼</a:t>
            </a:r>
            <a:r>
              <a:rPr lang="zh-TW" altLang="en-US" sz="2200" b="1" dirty="0" smtClean="0"/>
              <a:t>可讀性</a:t>
            </a:r>
            <a:endParaRPr lang="zh-TW" altLang="en-US" sz="2200" b="1" dirty="0"/>
          </a:p>
          <a:p>
            <a:r>
              <a:rPr lang="en-US" altLang="zh-TW" sz="2200" b="1" dirty="0"/>
              <a:t>o	</a:t>
            </a:r>
            <a:r>
              <a:rPr lang="zh-TW" altLang="en-US" sz="2200" b="1" dirty="0"/>
              <a:t>方便重複使用 </a:t>
            </a:r>
            <a:r>
              <a:rPr lang="en-US" altLang="zh-TW" sz="2200" b="1" dirty="0"/>
              <a:t>HTML </a:t>
            </a:r>
            <a:r>
              <a:rPr lang="zh-TW" altLang="en-US" sz="2200" b="1" dirty="0" smtClean="0"/>
              <a:t>程式碼</a:t>
            </a:r>
            <a:endParaRPr lang="zh-TW" altLang="en-US" sz="2200" b="1" dirty="0"/>
          </a:p>
          <a:p>
            <a:r>
              <a:rPr lang="en-US" altLang="zh-TW" sz="2200" b="1" dirty="0"/>
              <a:t>o	</a:t>
            </a:r>
            <a:r>
              <a:rPr lang="zh-TW" altLang="en-US" sz="2200" b="1" dirty="0"/>
              <a:t>可以使用 </a:t>
            </a:r>
            <a:r>
              <a:rPr lang="en-US" altLang="zh-TW" sz="2200" b="1" dirty="0"/>
              <a:t>Python </a:t>
            </a:r>
            <a:r>
              <a:rPr lang="zh-TW" altLang="en-US" sz="2200" b="1" dirty="0"/>
              <a:t>語法在 </a:t>
            </a:r>
            <a:r>
              <a:rPr lang="en-US" altLang="zh-TW" sz="2200" b="1" dirty="0"/>
              <a:t>HTML </a:t>
            </a:r>
            <a:r>
              <a:rPr lang="zh-TW" altLang="en-US" sz="2200" b="1" dirty="0"/>
              <a:t>模板中進行邏輯判斷和迴圈操作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754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push dir="u"/>
      </p:transition>
    </mc:Choice>
    <mc:Fallback xmlns="">
      <p:transition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25860" y="177801"/>
            <a:ext cx="10250377" cy="802927"/>
          </a:xfrm>
        </p:spPr>
        <p:txBody>
          <a:bodyPr>
            <a:normAutofit/>
          </a:bodyPr>
          <a:lstStyle/>
          <a:p>
            <a:pPr algn="ctr"/>
            <a:r>
              <a:rPr lang="zh-TW" altLang="zh-TW" u="sng" dirty="0" smtClean="0"/>
              <a:t>房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屋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實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價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登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錄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查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詢</a:t>
            </a:r>
            <a:endParaRPr lang="zh-TW" altLang="en-US" u="sng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197868" y="1196752"/>
            <a:ext cx="10441159" cy="4975448"/>
          </a:xfrm>
        </p:spPr>
        <p:txBody>
          <a:bodyPr>
            <a:normAutofit lnSpcReduction="10000"/>
          </a:bodyPr>
          <a:lstStyle/>
          <a:p>
            <a:r>
              <a:rPr lang="en-US" altLang="zh-TW" sz="3200" b="1" dirty="0"/>
              <a:t>•	</a:t>
            </a:r>
            <a:r>
              <a:rPr lang="zh-TW" altLang="en-US" sz="3200" b="1" dirty="0" smtClean="0"/>
              <a:t>功能</a:t>
            </a:r>
            <a:r>
              <a:rPr lang="zh-TW" altLang="en-US" sz="3200" b="1" dirty="0"/>
              <a:t>：</a:t>
            </a:r>
            <a:r>
              <a:rPr lang="zh-TW" altLang="en-US" sz="2200" b="1" dirty="0" smtClean="0"/>
              <a:t>讓</a:t>
            </a:r>
            <a:r>
              <a:rPr lang="zh-TW" altLang="en-US" sz="2200" b="1" dirty="0"/>
              <a:t>使用者查詢特定區域的房屋實價登錄</a:t>
            </a:r>
            <a:r>
              <a:rPr lang="zh-TW" altLang="en-US" sz="2200" b="1" dirty="0" smtClean="0"/>
              <a:t>資訊</a:t>
            </a:r>
            <a:endParaRPr lang="en-US" altLang="zh-TW" sz="2200" b="1" dirty="0" smtClean="0"/>
          </a:p>
          <a:p>
            <a:endParaRPr lang="zh-TW" altLang="en-US" sz="2200" b="1" dirty="0" smtClean="0"/>
          </a:p>
          <a:p>
            <a:r>
              <a:rPr lang="en-US" altLang="zh-TW" sz="3200" b="1" dirty="0" smtClean="0"/>
              <a:t>•</a:t>
            </a:r>
            <a:r>
              <a:rPr lang="en-US" altLang="zh-TW" sz="3200" b="1" dirty="0"/>
              <a:t>	</a:t>
            </a:r>
            <a:r>
              <a:rPr lang="zh-TW" altLang="en-US" sz="3200" b="1" dirty="0"/>
              <a:t>操作</a:t>
            </a:r>
            <a:r>
              <a:rPr lang="zh-TW" altLang="en-US" sz="3200" b="1" dirty="0" smtClean="0"/>
              <a:t>步驟：</a:t>
            </a:r>
            <a:endParaRPr lang="en-US" altLang="zh-TW" sz="3200" b="1" dirty="0"/>
          </a:p>
          <a:p>
            <a:r>
              <a:rPr lang="en-US" altLang="zh-TW" sz="2200" b="1" dirty="0"/>
              <a:t>o	</a:t>
            </a:r>
            <a:r>
              <a:rPr lang="zh-TW" altLang="en-US" sz="2200" b="1" dirty="0"/>
              <a:t>選擇查詢地點</a:t>
            </a:r>
          </a:p>
          <a:p>
            <a:r>
              <a:rPr lang="en-US" altLang="zh-TW" sz="2200" b="1" dirty="0"/>
              <a:t>o	</a:t>
            </a:r>
            <a:r>
              <a:rPr lang="zh-TW" altLang="en-US" sz="2200" b="1" dirty="0"/>
              <a:t>設定價格區間</a:t>
            </a:r>
          </a:p>
          <a:p>
            <a:r>
              <a:rPr lang="en-US" altLang="zh-TW" sz="2200" b="1" dirty="0"/>
              <a:t>o	</a:t>
            </a:r>
            <a:r>
              <a:rPr lang="zh-TW" altLang="en-US" sz="2200" b="1" dirty="0"/>
              <a:t>點擊查詢</a:t>
            </a:r>
            <a:r>
              <a:rPr lang="zh-TW" altLang="en-US" sz="2200" b="1" dirty="0" smtClean="0"/>
              <a:t>按鈕</a:t>
            </a:r>
            <a:endParaRPr lang="en-US" altLang="zh-TW" sz="2200" b="1" dirty="0" smtClean="0"/>
          </a:p>
          <a:p>
            <a:endParaRPr lang="zh-TW" altLang="en-US" sz="2200" b="1" dirty="0"/>
          </a:p>
          <a:p>
            <a:r>
              <a:rPr lang="en-US" altLang="zh-TW" sz="3200" b="1" dirty="0"/>
              <a:t>•	</a:t>
            </a:r>
            <a:r>
              <a:rPr lang="zh-TW" altLang="en-US" sz="3200" b="1" dirty="0"/>
              <a:t>查詢</a:t>
            </a:r>
            <a:r>
              <a:rPr lang="zh-TW" altLang="en-US" sz="3200" b="1" dirty="0" smtClean="0"/>
              <a:t>結果</a:t>
            </a:r>
            <a:r>
              <a:rPr lang="zh-TW" altLang="en-US" sz="3200" b="1" dirty="0"/>
              <a:t>：</a:t>
            </a:r>
            <a:endParaRPr lang="en-US" altLang="zh-TW" sz="3200" b="1" dirty="0"/>
          </a:p>
          <a:p>
            <a:r>
              <a:rPr lang="en-US" altLang="zh-TW" sz="2200" b="1" dirty="0"/>
              <a:t>o	</a:t>
            </a:r>
            <a:r>
              <a:rPr lang="zh-TW" altLang="en-US" sz="2200" b="1" dirty="0"/>
              <a:t>以表格形式呈現符合條件的房屋資訊，包含地址、交易日期、總價、單價</a:t>
            </a:r>
            <a:r>
              <a:rPr lang="zh-TW" altLang="en-US" sz="2200" b="1" dirty="0" smtClean="0"/>
              <a:t>等</a:t>
            </a:r>
            <a:endParaRPr lang="zh-TW" altLang="en-US" sz="2200" b="1" dirty="0"/>
          </a:p>
          <a:p>
            <a:r>
              <a:rPr lang="en-US" altLang="zh-TW" sz="2200" b="1" dirty="0"/>
              <a:t>o	</a:t>
            </a:r>
            <a:r>
              <a:rPr lang="zh-TW" altLang="en-US" sz="2200" b="1" dirty="0"/>
              <a:t>提供 </a:t>
            </a:r>
            <a:r>
              <a:rPr lang="en-US" altLang="zh-TW" sz="2200" b="1" dirty="0"/>
              <a:t>Google Maps </a:t>
            </a:r>
            <a:r>
              <a:rPr lang="zh-TW" altLang="en-US" sz="2200" b="1" dirty="0"/>
              <a:t>連結，方便使用者查看房屋</a:t>
            </a:r>
            <a:r>
              <a:rPr lang="zh-TW" altLang="en-US" sz="2200" b="1" dirty="0" smtClean="0"/>
              <a:t>位置</a:t>
            </a:r>
            <a:endParaRPr lang="zh-TW" altLang="en-US" sz="2200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704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push dir="u"/>
      </p:transition>
    </mc:Choice>
    <mc:Fallback xmlns="">
      <p:transition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 rtlCol="0"/>
          <a:lstStyle/>
          <a:p>
            <a:pPr algn="ctr"/>
            <a:r>
              <a:rPr lang="zh-TW" altLang="zh-TW" u="sng" dirty="0" smtClean="0"/>
              <a:t>台</a:t>
            </a:r>
            <a:r>
              <a:rPr lang="zh-TW" altLang="en-US" u="sng" dirty="0" smtClean="0"/>
              <a:t>　</a:t>
            </a:r>
            <a:r>
              <a:rPr lang="zh-TW" altLang="zh-TW" u="sng" dirty="0" smtClean="0"/>
              <a:t>灣</a:t>
            </a:r>
            <a:r>
              <a:rPr lang="zh-TW" altLang="en-US" u="sng" dirty="0"/>
              <a:t>　</a:t>
            </a:r>
            <a:r>
              <a:rPr lang="zh-TW" altLang="en-US" u="sng" dirty="0" smtClean="0"/>
              <a:t>房</a:t>
            </a:r>
            <a:r>
              <a:rPr lang="zh-TW" altLang="en-US" u="sng" dirty="0"/>
              <a:t>　</a:t>
            </a:r>
            <a:r>
              <a:rPr lang="zh-TW" altLang="en-US" u="sng" dirty="0" smtClean="0"/>
              <a:t>屋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資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訊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爬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蟲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系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統</a:t>
            </a:r>
            <a:endParaRPr lang="zh-TW" altLang="en-US" u="sng" dirty="0">
              <a:latin typeface="新細明體" panose="02020500000000000000" pitchFamily="18" charset="-120"/>
              <a:sym typeface="新細明體" panose="02020500000000000000" pitchFamily="18" charset="-120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r>
              <a:rPr lang="zh-TW" altLang="zh-TW" b="1" dirty="0"/>
              <a:t>小組名稱：衝吧</a:t>
            </a:r>
            <a:r>
              <a:rPr lang="en-US" altLang="zh-TW" b="1" dirty="0"/>
              <a:t>! </a:t>
            </a:r>
            <a:r>
              <a:rPr lang="zh-TW" altLang="zh-TW" b="1" dirty="0"/>
              <a:t>勇者無懼</a:t>
            </a:r>
          </a:p>
          <a:p>
            <a:r>
              <a:rPr lang="zh-TW" altLang="zh-TW" b="1" dirty="0"/>
              <a:t>指導老師：蕭翔之</a:t>
            </a:r>
          </a:p>
          <a:p>
            <a:r>
              <a:rPr lang="zh-TW" altLang="zh-TW" b="1" dirty="0" smtClean="0"/>
              <a:t>小組成員： </a:t>
            </a:r>
            <a:endParaRPr lang="zh-TW" altLang="zh-TW" b="1" dirty="0"/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zh-TW" altLang="zh-TW" b="1" kern="0" dirty="0">
                <a:cs typeface="新細明體" panose="02020500000000000000" pitchFamily="18" charset="-120"/>
              </a:rPr>
              <a:t>林智鴻</a:t>
            </a:r>
            <a:r>
              <a:rPr lang="en-US" altLang="zh-TW" b="1" kern="0" dirty="0">
                <a:cs typeface="新細明體" panose="02020500000000000000" pitchFamily="18" charset="-120"/>
              </a:rPr>
              <a:t> (112121931) - </a:t>
            </a:r>
            <a:r>
              <a:rPr lang="zh-TW" altLang="zh-TW" b="1" kern="0" dirty="0">
                <a:cs typeface="新細明體" panose="02020500000000000000" pitchFamily="18" charset="-120"/>
              </a:rPr>
              <a:t>架構規劃、技術支援、</a:t>
            </a:r>
            <a:r>
              <a:rPr lang="en-US" altLang="zh-TW" b="1" kern="0" dirty="0">
                <a:cs typeface="新細明體" panose="02020500000000000000" pitchFamily="18" charset="-120"/>
              </a:rPr>
              <a:t>GitHub </a:t>
            </a:r>
            <a:r>
              <a:rPr lang="zh-TW" altLang="zh-TW" b="1" kern="0" dirty="0">
                <a:cs typeface="新細明體" panose="02020500000000000000" pitchFamily="18" charset="-120"/>
              </a:rPr>
              <a:t>建置與管理、主程式、查詢指定地點實價登錄資訊地圖、查詢台灣各地天氣、查詢區域新聞、開發文件校訂</a:t>
            </a:r>
            <a:endParaRPr lang="zh-TW" altLang="zh-TW" b="1" kern="100" dirty="0"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zh-TW" altLang="zh-TW" b="1" kern="0" dirty="0">
                <a:cs typeface="新細明體" panose="02020500000000000000" pitchFamily="18" charset="-120"/>
              </a:rPr>
              <a:t>鄭怡婷</a:t>
            </a:r>
            <a:r>
              <a:rPr lang="en-US" altLang="zh-TW" b="1" kern="0" dirty="0">
                <a:cs typeface="新細明體" panose="02020500000000000000" pitchFamily="18" charset="-120"/>
              </a:rPr>
              <a:t> (112120900) - </a:t>
            </a:r>
            <a:r>
              <a:rPr lang="zh-TW" altLang="zh-TW" b="1" kern="0" dirty="0">
                <a:cs typeface="新細明體" panose="02020500000000000000" pitchFamily="18" charset="-120"/>
              </a:rPr>
              <a:t>需求分析與功能確認、資料源收集、可行性評估、頁面設計、下載實價登錄資訊、查詢指定地點實價登錄資訊、列印功能、海報、開發文件撰寫</a:t>
            </a:r>
            <a:endParaRPr lang="zh-TW" altLang="zh-TW" b="1" kern="100" dirty="0"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zh-TW" altLang="zh-TW" b="1" kern="0" dirty="0">
                <a:cs typeface="新細明體" panose="02020500000000000000" pitchFamily="18" charset="-120"/>
              </a:rPr>
              <a:t>李佳慧</a:t>
            </a:r>
            <a:r>
              <a:rPr lang="en-US" altLang="zh-TW" b="1" kern="0" dirty="0">
                <a:cs typeface="新細明體" panose="02020500000000000000" pitchFamily="18" charset="-120"/>
              </a:rPr>
              <a:t> (102120085) - </a:t>
            </a:r>
            <a:r>
              <a:rPr lang="zh-TW" altLang="zh-TW" b="1" kern="0" dirty="0">
                <a:cs typeface="新細明體" panose="02020500000000000000" pitchFamily="18" charset="-120"/>
              </a:rPr>
              <a:t>需求分析與功能確認、可行性評估、地點實價登錄資訊泡泡圖</a:t>
            </a:r>
            <a:endParaRPr lang="zh-TW" altLang="zh-TW" b="1" kern="100" dirty="0"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zh-TW" altLang="zh-TW" b="1" kern="0" dirty="0">
                <a:cs typeface="新細明體" panose="02020500000000000000" pitchFamily="18" charset="-120"/>
              </a:rPr>
              <a:t>劉芳圻</a:t>
            </a:r>
            <a:r>
              <a:rPr lang="en-US" altLang="zh-TW" b="1" kern="0" dirty="0">
                <a:cs typeface="新細明體" panose="02020500000000000000" pitchFamily="18" charset="-120"/>
              </a:rPr>
              <a:t> (112122019)- </a:t>
            </a:r>
            <a:r>
              <a:rPr lang="zh-TW" altLang="zh-TW" b="1" kern="0" dirty="0">
                <a:cs typeface="新細明體" panose="02020500000000000000" pitchFamily="18" charset="-120"/>
              </a:rPr>
              <a:t>海報</a:t>
            </a:r>
            <a:endParaRPr lang="zh-TW" altLang="zh-TW" b="1" kern="100" dirty="0"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zh-TW" altLang="zh-TW" b="1" kern="0" dirty="0">
                <a:cs typeface="新細明體" panose="02020500000000000000" pitchFamily="18" charset="-120"/>
              </a:rPr>
              <a:t>黃涴淨</a:t>
            </a:r>
            <a:r>
              <a:rPr lang="en-US" altLang="zh-TW" b="1" kern="0" dirty="0">
                <a:cs typeface="新細明體" panose="02020500000000000000" pitchFamily="18" charset="-120"/>
              </a:rPr>
              <a:t> (112122858) - </a:t>
            </a:r>
            <a:r>
              <a:rPr lang="zh-TW" altLang="zh-TW" b="1" kern="0" dirty="0">
                <a:cs typeface="新細明體" panose="02020500000000000000" pitchFamily="18" charset="-120"/>
              </a:rPr>
              <a:t>貸款計算、海報</a:t>
            </a:r>
            <a:endParaRPr lang="zh-TW" altLang="zh-TW" b="1" kern="100" dirty="0"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zh-TW" altLang="zh-TW" b="1" kern="0" dirty="0">
                <a:cs typeface="新細明體" panose="02020500000000000000" pitchFamily="18" charset="-120"/>
              </a:rPr>
              <a:t>李欣諭</a:t>
            </a:r>
            <a:r>
              <a:rPr lang="en-US" altLang="zh-TW" b="1" kern="0" dirty="0">
                <a:cs typeface="新細明體" panose="02020500000000000000" pitchFamily="18" charset="-120"/>
              </a:rPr>
              <a:t> (112121260)-</a:t>
            </a:r>
            <a:r>
              <a:rPr lang="en-US" altLang="zh-TW" sz="1800" b="1" kern="100" spc="40" dirty="0">
                <a:solidFill>
                  <a:srgbClr val="262833"/>
                </a:solidFill>
                <a:cs typeface="Times New Roman" panose="02020603050405020304" pitchFamily="18" charset="0"/>
              </a:rPr>
              <a:t> </a:t>
            </a:r>
            <a:r>
              <a:rPr lang="zh-TW" altLang="zh-TW" b="1" kern="0" dirty="0">
                <a:cs typeface="新細明體" panose="02020500000000000000" pitchFamily="18" charset="-120"/>
              </a:rPr>
              <a:t>使用手冊</a:t>
            </a:r>
            <a:endParaRPr lang="zh-TW" altLang="zh-TW" b="1" kern="100" dirty="0"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zh-TW" altLang="zh-TW" b="1" kern="0" dirty="0">
                <a:cs typeface="新細明體" panose="02020500000000000000" pitchFamily="18" charset="-120"/>
              </a:rPr>
              <a:t>葉美麗</a:t>
            </a:r>
            <a:r>
              <a:rPr lang="en-US" altLang="zh-TW" b="1" kern="0" dirty="0">
                <a:cs typeface="新細明體" panose="02020500000000000000" pitchFamily="18" charset="-120"/>
              </a:rPr>
              <a:t> (110128077) - </a:t>
            </a:r>
            <a:r>
              <a:rPr lang="zh-TW" altLang="zh-TW" b="1" kern="0" dirty="0">
                <a:cs typeface="新細明體" panose="02020500000000000000" pitchFamily="18" charset="-120"/>
              </a:rPr>
              <a:t>海報</a:t>
            </a:r>
            <a:endParaRPr lang="zh-TW" altLang="zh-TW" b="1" kern="100" dirty="0">
              <a:cs typeface="Times New Roman" panose="02020603050405020304" pitchFamily="18" charset="0"/>
            </a:endParaRPr>
          </a:p>
          <a:p>
            <a:endParaRPr lang="zh-TW" altLang="zh-TW" dirty="0" smtClean="0"/>
          </a:p>
          <a:p>
            <a:pPr lvl="0" rtl="0"/>
            <a:endParaRPr lang="zh-TW" altLang="en-US" dirty="0">
              <a:latin typeface="新細明體" panose="02020500000000000000" pitchFamily="18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  <a:p>
            <a:pPr marL="365760" lvl="1" indent="0" rtl="0">
              <a:buNone/>
            </a:pPr>
            <a:endParaRPr lang="zh-TW" altLang="en-US" dirty="0">
              <a:latin typeface="新細明體" panose="02020500000000000000" pitchFamily="18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692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push dir="u"/>
      </p:transition>
    </mc:Choice>
    <mc:Fallback xmlns="">
      <p:transition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2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75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25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9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175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4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725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3852" y="177801"/>
            <a:ext cx="10322385" cy="874936"/>
          </a:xfrm>
        </p:spPr>
        <p:txBody>
          <a:bodyPr>
            <a:normAutofit/>
          </a:bodyPr>
          <a:lstStyle/>
          <a:p>
            <a:pPr algn="ctr"/>
            <a:r>
              <a:rPr lang="zh-TW" altLang="zh-TW" u="sng" dirty="0" smtClean="0"/>
              <a:t>實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價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登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錄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資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訊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地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圖</a:t>
            </a:r>
            <a:endParaRPr lang="zh-TW" altLang="en-US" u="sng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693812" y="1340768"/>
            <a:ext cx="11017224" cy="4975448"/>
          </a:xfrm>
        </p:spPr>
        <p:txBody>
          <a:bodyPr>
            <a:normAutofit lnSpcReduction="10000"/>
          </a:bodyPr>
          <a:lstStyle/>
          <a:p>
            <a:r>
              <a:rPr lang="en-US" altLang="zh-TW" sz="3200" b="1" dirty="0"/>
              <a:t>•	</a:t>
            </a:r>
            <a:r>
              <a:rPr lang="zh-TW" altLang="en-US" sz="3200" b="1" dirty="0" smtClean="0"/>
              <a:t>功能</a:t>
            </a:r>
            <a:r>
              <a:rPr lang="zh-TW" altLang="en-US" sz="3200" b="1" dirty="0"/>
              <a:t>：</a:t>
            </a:r>
            <a:r>
              <a:rPr lang="zh-TW" altLang="en-US" sz="2200" b="1" dirty="0" smtClean="0"/>
              <a:t>在</a:t>
            </a:r>
            <a:r>
              <a:rPr lang="zh-TW" altLang="en-US" sz="2200" b="1" dirty="0"/>
              <a:t>地圖上以視覺化方式呈現房屋實價登錄</a:t>
            </a:r>
            <a:r>
              <a:rPr lang="zh-TW" altLang="en-US" sz="2200" b="1" dirty="0" smtClean="0"/>
              <a:t>資訊</a:t>
            </a:r>
            <a:endParaRPr lang="en-US" altLang="zh-TW" sz="2200" b="1" dirty="0" smtClean="0"/>
          </a:p>
          <a:p>
            <a:endParaRPr lang="zh-TW" altLang="en-US" sz="2200" b="1" dirty="0"/>
          </a:p>
          <a:p>
            <a:r>
              <a:rPr lang="en-US" altLang="zh-TW" sz="3200" b="1" dirty="0"/>
              <a:t>•	</a:t>
            </a:r>
            <a:r>
              <a:rPr lang="zh-TW" altLang="en-US" sz="3200" b="1" dirty="0"/>
              <a:t>操作</a:t>
            </a:r>
            <a:r>
              <a:rPr lang="zh-TW" altLang="en-US" sz="3200" b="1" dirty="0" smtClean="0"/>
              <a:t>步驟</a:t>
            </a:r>
            <a:r>
              <a:rPr lang="zh-TW" altLang="en-US" sz="3200" b="1" dirty="0"/>
              <a:t>：</a:t>
            </a:r>
            <a:endParaRPr lang="en-US" altLang="zh-TW" sz="3200" b="1" dirty="0"/>
          </a:p>
          <a:p>
            <a:r>
              <a:rPr lang="en-US" altLang="zh-TW" sz="2200" b="1" dirty="0"/>
              <a:t>o	</a:t>
            </a:r>
            <a:r>
              <a:rPr lang="zh-TW" altLang="en-US" sz="2200" b="1" dirty="0"/>
              <a:t>選擇查詢地點</a:t>
            </a:r>
          </a:p>
          <a:p>
            <a:r>
              <a:rPr lang="en-US" altLang="zh-TW" sz="2200" b="1" dirty="0"/>
              <a:t>o	</a:t>
            </a:r>
            <a:r>
              <a:rPr lang="zh-TW" altLang="en-US" sz="2200" b="1" dirty="0"/>
              <a:t>設定價格區間</a:t>
            </a:r>
          </a:p>
          <a:p>
            <a:r>
              <a:rPr lang="en-US" altLang="zh-TW" sz="2200" b="1" dirty="0"/>
              <a:t>o	</a:t>
            </a:r>
            <a:r>
              <a:rPr lang="zh-TW" altLang="en-US" sz="2200" b="1" dirty="0"/>
              <a:t>點擊查詢</a:t>
            </a:r>
            <a:r>
              <a:rPr lang="zh-TW" altLang="en-US" sz="2200" b="1" dirty="0" smtClean="0"/>
              <a:t>按鈕</a:t>
            </a:r>
            <a:endParaRPr lang="en-US" altLang="zh-TW" sz="2200" b="1" dirty="0" smtClean="0"/>
          </a:p>
          <a:p>
            <a:endParaRPr lang="zh-TW" altLang="en-US" sz="2200" b="1" dirty="0"/>
          </a:p>
          <a:p>
            <a:r>
              <a:rPr lang="en-US" altLang="zh-TW" sz="3200" b="1" dirty="0"/>
              <a:t>•	</a:t>
            </a:r>
            <a:r>
              <a:rPr lang="zh-TW" altLang="en-US" sz="3200" b="1" dirty="0"/>
              <a:t>查詢</a:t>
            </a:r>
            <a:r>
              <a:rPr lang="zh-TW" altLang="en-US" sz="3200" b="1" dirty="0" smtClean="0"/>
              <a:t>結果</a:t>
            </a:r>
            <a:r>
              <a:rPr lang="zh-TW" altLang="en-US" sz="3200" b="1" dirty="0"/>
              <a:t>：</a:t>
            </a:r>
            <a:endParaRPr lang="en-US" altLang="zh-TW" sz="3200" b="1" dirty="0"/>
          </a:p>
          <a:p>
            <a:r>
              <a:rPr lang="en-US" altLang="zh-TW" sz="2200" b="1" dirty="0"/>
              <a:t>o	</a:t>
            </a:r>
            <a:r>
              <a:rPr lang="zh-TW" altLang="en-US" sz="2200" b="1" dirty="0"/>
              <a:t>使用 </a:t>
            </a:r>
            <a:r>
              <a:rPr lang="en-US" altLang="zh-TW" sz="2200" b="1" dirty="0"/>
              <a:t>Folium </a:t>
            </a:r>
            <a:r>
              <a:rPr lang="zh-TW" altLang="en-US" sz="2200" b="1" dirty="0"/>
              <a:t>套件繪製地圖，並在地圖上標記符合條件的房屋</a:t>
            </a:r>
            <a:r>
              <a:rPr lang="zh-TW" altLang="en-US" sz="2200" b="1" dirty="0" smtClean="0"/>
              <a:t>位置</a:t>
            </a:r>
            <a:endParaRPr lang="zh-TW" altLang="en-US" sz="2200" b="1" dirty="0"/>
          </a:p>
          <a:p>
            <a:r>
              <a:rPr lang="en-US" altLang="zh-TW" sz="2200" b="1" dirty="0"/>
              <a:t>o	</a:t>
            </a:r>
            <a:r>
              <a:rPr lang="zh-TW" altLang="en-US" sz="2200" b="1" dirty="0"/>
              <a:t>點擊地圖上的標記可以查看房屋詳細資訊，包含地址、交易日期、總價、單價等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262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push dir="u"/>
      </p:transition>
    </mc:Choice>
    <mc:Fallback xmlns="">
      <p:transition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25860" y="177801"/>
            <a:ext cx="10250377" cy="874936"/>
          </a:xfrm>
        </p:spPr>
        <p:txBody>
          <a:bodyPr/>
          <a:lstStyle/>
          <a:p>
            <a:pPr algn="ctr"/>
            <a:r>
              <a:rPr lang="zh-TW" altLang="zh-TW" u="sng" dirty="0" smtClean="0"/>
              <a:t>台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灣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各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地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天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氣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查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詢</a:t>
            </a:r>
            <a:endParaRPr lang="zh-TW" altLang="en-US" u="sng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621804" y="1484784"/>
            <a:ext cx="11017224" cy="5112568"/>
          </a:xfrm>
        </p:spPr>
        <p:txBody>
          <a:bodyPr>
            <a:normAutofit/>
          </a:bodyPr>
          <a:lstStyle/>
          <a:p>
            <a:r>
              <a:rPr lang="en-US" altLang="zh-TW" sz="3200" b="1" dirty="0"/>
              <a:t>•	</a:t>
            </a:r>
            <a:r>
              <a:rPr lang="zh-TW" altLang="en-US" sz="3200" b="1" dirty="0" smtClean="0"/>
              <a:t>功能</a:t>
            </a:r>
            <a:r>
              <a:rPr lang="zh-TW" altLang="en-US" sz="3200" b="1" dirty="0"/>
              <a:t>：</a:t>
            </a:r>
            <a:r>
              <a:rPr lang="zh-TW" altLang="en-US" sz="3200" b="1" dirty="0" smtClean="0"/>
              <a:t>讓</a:t>
            </a:r>
            <a:r>
              <a:rPr lang="zh-TW" altLang="en-US" sz="3200" b="1" dirty="0"/>
              <a:t>使用者查詢台灣各縣市的即時天氣</a:t>
            </a:r>
            <a:r>
              <a:rPr lang="zh-TW" altLang="en-US" sz="3200" b="1" dirty="0" smtClean="0"/>
              <a:t>資訊</a:t>
            </a:r>
            <a:endParaRPr lang="en-US" altLang="zh-TW" sz="3200" b="1" dirty="0" smtClean="0"/>
          </a:p>
          <a:p>
            <a:endParaRPr lang="zh-TW" altLang="en-US" sz="3200" b="1" dirty="0"/>
          </a:p>
          <a:p>
            <a:r>
              <a:rPr lang="en-US" altLang="zh-TW" sz="3200" b="1" dirty="0"/>
              <a:t>•	</a:t>
            </a:r>
            <a:r>
              <a:rPr lang="zh-TW" altLang="en-US" sz="3200" b="1" dirty="0"/>
              <a:t>操作</a:t>
            </a:r>
            <a:r>
              <a:rPr lang="zh-TW" altLang="en-US" sz="3200" b="1" dirty="0" smtClean="0"/>
              <a:t>步驟</a:t>
            </a:r>
            <a:r>
              <a:rPr lang="zh-TW" altLang="en-US" sz="3200" b="1" dirty="0"/>
              <a:t>：</a:t>
            </a:r>
            <a:endParaRPr lang="en-US" altLang="zh-TW" sz="3200" b="1" dirty="0"/>
          </a:p>
          <a:p>
            <a:r>
              <a:rPr lang="en-US" altLang="zh-TW" sz="2200" b="1" dirty="0"/>
              <a:t>o	</a:t>
            </a:r>
            <a:r>
              <a:rPr lang="zh-TW" altLang="en-US" sz="2200" b="1" dirty="0"/>
              <a:t>選擇查詢地點</a:t>
            </a:r>
          </a:p>
          <a:p>
            <a:r>
              <a:rPr lang="en-US" altLang="zh-TW" sz="2200" b="1" dirty="0"/>
              <a:t>o	</a:t>
            </a:r>
            <a:r>
              <a:rPr lang="zh-TW" altLang="en-US" sz="2200" b="1" dirty="0"/>
              <a:t>點擊查詢</a:t>
            </a:r>
            <a:r>
              <a:rPr lang="zh-TW" altLang="en-US" sz="2200" b="1" dirty="0" smtClean="0"/>
              <a:t>按鈕</a:t>
            </a:r>
            <a:endParaRPr lang="en-US" altLang="zh-TW" sz="2200" b="1" dirty="0" smtClean="0"/>
          </a:p>
          <a:p>
            <a:endParaRPr lang="zh-TW" altLang="en-US" sz="2200" b="1" dirty="0"/>
          </a:p>
          <a:p>
            <a:r>
              <a:rPr lang="en-US" altLang="zh-TW" sz="3200" b="1" dirty="0"/>
              <a:t>•	</a:t>
            </a:r>
            <a:r>
              <a:rPr lang="zh-TW" altLang="en-US" sz="3200" b="1" dirty="0"/>
              <a:t>查詢</a:t>
            </a:r>
            <a:r>
              <a:rPr lang="zh-TW" altLang="en-US" sz="3200" b="1" dirty="0" smtClean="0"/>
              <a:t>結果</a:t>
            </a:r>
            <a:r>
              <a:rPr lang="zh-TW" altLang="en-US" sz="3200" b="1" dirty="0"/>
              <a:t>：</a:t>
            </a:r>
            <a:endParaRPr lang="en-US" altLang="zh-TW" sz="3200" b="1" dirty="0"/>
          </a:p>
          <a:p>
            <a:r>
              <a:rPr lang="en-US" altLang="zh-TW" sz="2200" b="1" dirty="0"/>
              <a:t>o	</a:t>
            </a:r>
            <a:r>
              <a:rPr lang="zh-TW" altLang="en-US" sz="2200" b="1" dirty="0"/>
              <a:t>使用 </a:t>
            </a:r>
            <a:r>
              <a:rPr lang="en-US" altLang="zh-TW" sz="2200" b="1" dirty="0"/>
              <a:t>Folium </a:t>
            </a:r>
            <a:r>
              <a:rPr lang="zh-TW" altLang="en-US" sz="2200" b="1" dirty="0"/>
              <a:t>套件繪製地圖，並在地圖上標記各縣市</a:t>
            </a:r>
            <a:r>
              <a:rPr lang="zh-TW" altLang="en-US" sz="2200" b="1" dirty="0" smtClean="0"/>
              <a:t>位置</a:t>
            </a:r>
            <a:endParaRPr lang="zh-TW" altLang="en-US" sz="2200" b="1" dirty="0"/>
          </a:p>
          <a:p>
            <a:r>
              <a:rPr lang="en-US" altLang="zh-TW" sz="2200" b="1" dirty="0"/>
              <a:t>o	</a:t>
            </a:r>
            <a:r>
              <a:rPr lang="zh-TW" altLang="en-US" sz="2200" b="1" dirty="0"/>
              <a:t>將各縣市的即時天氣資訊顯示在地圖標記上，包含天氣狀況、溫度、降雨機率等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push dir="u"/>
      </p:transition>
    </mc:Choice>
    <mc:Fallback xmlns="">
      <p:transition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02927"/>
          </a:xfrm>
        </p:spPr>
        <p:txBody>
          <a:bodyPr/>
          <a:lstStyle/>
          <a:p>
            <a:pPr algn="ctr"/>
            <a:r>
              <a:rPr lang="zh-TW" altLang="zh-TW" u="sng" dirty="0" smtClean="0"/>
              <a:t>各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地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即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時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新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聞</a:t>
            </a:r>
            <a:endParaRPr lang="zh-TW" altLang="en-US" u="sng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586829" y="1412776"/>
            <a:ext cx="9782801" cy="4831432"/>
          </a:xfrm>
        </p:spPr>
        <p:txBody>
          <a:bodyPr>
            <a:normAutofit/>
          </a:bodyPr>
          <a:lstStyle/>
          <a:p>
            <a:r>
              <a:rPr lang="en-US" altLang="zh-TW" sz="3200" b="1" dirty="0"/>
              <a:t>•	</a:t>
            </a:r>
            <a:r>
              <a:rPr lang="zh-TW" altLang="en-US" sz="3200" b="1" dirty="0" smtClean="0"/>
              <a:t>功能</a:t>
            </a:r>
            <a:r>
              <a:rPr lang="zh-TW" altLang="en-US" sz="3200" b="1" dirty="0"/>
              <a:t>：</a:t>
            </a:r>
            <a:r>
              <a:rPr lang="zh-TW" altLang="en-US" sz="2200" b="1" dirty="0" smtClean="0"/>
              <a:t>讓</a:t>
            </a:r>
            <a:r>
              <a:rPr lang="zh-TW" altLang="en-US" sz="2200" b="1" dirty="0"/>
              <a:t>使用者瀏覽各地</a:t>
            </a:r>
            <a:r>
              <a:rPr lang="zh-TW" altLang="en-US" sz="2200" b="1" dirty="0" smtClean="0"/>
              <a:t>即時新聞</a:t>
            </a:r>
            <a:endParaRPr lang="en-US" altLang="zh-TW" sz="2200" b="1" dirty="0" smtClean="0"/>
          </a:p>
          <a:p>
            <a:endParaRPr lang="zh-TW" altLang="en-US" sz="2200" b="1" dirty="0"/>
          </a:p>
          <a:p>
            <a:r>
              <a:rPr lang="en-US" altLang="zh-TW" sz="3200" b="1" dirty="0"/>
              <a:t>•	</a:t>
            </a:r>
            <a:r>
              <a:rPr lang="zh-TW" altLang="en-US" sz="3200" b="1" dirty="0"/>
              <a:t>操作</a:t>
            </a:r>
            <a:r>
              <a:rPr lang="zh-TW" altLang="en-US" sz="3200" b="1" dirty="0" smtClean="0"/>
              <a:t>步驟：</a:t>
            </a:r>
            <a:endParaRPr lang="en-US" altLang="zh-TW" sz="3200" b="1" dirty="0"/>
          </a:p>
          <a:p>
            <a:r>
              <a:rPr lang="en-US" altLang="zh-TW" sz="2200" b="1" dirty="0"/>
              <a:t>o	</a:t>
            </a:r>
            <a:r>
              <a:rPr lang="zh-TW" altLang="en-US" sz="2200" b="1" dirty="0"/>
              <a:t>選擇查詢地點</a:t>
            </a:r>
          </a:p>
          <a:p>
            <a:r>
              <a:rPr lang="en-US" altLang="zh-TW" sz="2200" b="1" dirty="0"/>
              <a:t>o	</a:t>
            </a:r>
            <a:r>
              <a:rPr lang="zh-TW" altLang="en-US" sz="2200" b="1" dirty="0"/>
              <a:t>點擊查詢</a:t>
            </a:r>
            <a:r>
              <a:rPr lang="zh-TW" altLang="en-US" sz="2200" b="1" dirty="0" smtClean="0"/>
              <a:t>按鈕</a:t>
            </a:r>
            <a:endParaRPr lang="en-US" altLang="zh-TW" sz="2200" b="1" dirty="0" smtClean="0"/>
          </a:p>
          <a:p>
            <a:endParaRPr lang="zh-TW" altLang="en-US" sz="2200" b="1" dirty="0"/>
          </a:p>
          <a:p>
            <a:r>
              <a:rPr lang="en-US" altLang="zh-TW" sz="3200" b="1" dirty="0"/>
              <a:t>•	</a:t>
            </a:r>
            <a:r>
              <a:rPr lang="zh-TW" altLang="en-US" sz="3200" b="1" dirty="0"/>
              <a:t>查詢</a:t>
            </a:r>
            <a:r>
              <a:rPr lang="zh-TW" altLang="en-US" sz="3200" b="1" dirty="0" smtClean="0"/>
              <a:t>結果</a:t>
            </a:r>
            <a:r>
              <a:rPr lang="zh-TW" altLang="en-US" sz="3200" b="1" dirty="0"/>
              <a:t>：</a:t>
            </a:r>
            <a:endParaRPr lang="en-US" altLang="zh-TW" sz="3200" b="1" dirty="0"/>
          </a:p>
          <a:p>
            <a:r>
              <a:rPr lang="en-US" altLang="zh-TW" sz="2200" b="1" dirty="0"/>
              <a:t>o	</a:t>
            </a:r>
            <a:r>
              <a:rPr lang="zh-TW" altLang="en-US" sz="2200" b="1" dirty="0"/>
              <a:t>顯示該地區的最新新聞標題和</a:t>
            </a:r>
            <a:r>
              <a:rPr lang="zh-TW" altLang="en-US" sz="2200" b="1" dirty="0" smtClean="0"/>
              <a:t>摘要</a:t>
            </a:r>
            <a:endParaRPr lang="zh-TW" altLang="en-US" sz="2200" b="1" dirty="0"/>
          </a:p>
          <a:p>
            <a:r>
              <a:rPr lang="en-US" altLang="zh-TW" sz="2200" b="1" dirty="0"/>
              <a:t>o	</a:t>
            </a:r>
            <a:r>
              <a:rPr lang="zh-TW" altLang="en-US" sz="2200" b="1" dirty="0"/>
              <a:t>提供新聞連結，方便使用者閱讀完整新聞內容</a:t>
            </a:r>
          </a:p>
        </p:txBody>
      </p:sp>
    </p:spTree>
    <p:extLst>
      <p:ext uri="{BB962C8B-B14F-4D97-AF65-F5344CB8AC3E}">
        <p14:creationId xmlns:p14="http://schemas.microsoft.com/office/powerpoint/2010/main" val="178574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push dir="u"/>
      </p:transition>
    </mc:Choice>
    <mc:Fallback xmlns="">
      <p:transition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pPr algn="ctr"/>
            <a:r>
              <a:rPr lang="zh-TW" altLang="zh-TW" u="sng" dirty="0" smtClean="0"/>
              <a:t>貸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款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試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算</a:t>
            </a:r>
            <a:endParaRPr lang="zh-TW" altLang="en-US" u="sng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593435" y="1268760"/>
            <a:ext cx="9782801" cy="490344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3200" b="1" dirty="0"/>
              <a:t>•	</a:t>
            </a:r>
            <a:r>
              <a:rPr lang="zh-TW" altLang="en-US" sz="3200" b="1" dirty="0" smtClean="0"/>
              <a:t>功能</a:t>
            </a:r>
            <a:r>
              <a:rPr lang="zh-TW" altLang="en-US" sz="3200" b="1" dirty="0"/>
              <a:t>：</a:t>
            </a:r>
            <a:r>
              <a:rPr lang="zh-TW" altLang="en-US" sz="2200" b="1" dirty="0" smtClean="0"/>
              <a:t>讓</a:t>
            </a:r>
            <a:r>
              <a:rPr lang="zh-TW" altLang="en-US" sz="2200" b="1" dirty="0"/>
              <a:t>使用者試算房屋貸款的每月還款金額和總</a:t>
            </a:r>
            <a:r>
              <a:rPr lang="zh-TW" altLang="en-US" sz="2200" b="1" dirty="0" smtClean="0"/>
              <a:t>利息</a:t>
            </a:r>
            <a:endParaRPr lang="en-US" altLang="zh-TW" sz="2200" b="1" dirty="0" smtClean="0"/>
          </a:p>
          <a:p>
            <a:endParaRPr lang="zh-TW" altLang="en-US" sz="2200" b="1" dirty="0"/>
          </a:p>
          <a:p>
            <a:r>
              <a:rPr lang="en-US" altLang="zh-TW" sz="3200" b="1" dirty="0"/>
              <a:t>•	</a:t>
            </a:r>
            <a:r>
              <a:rPr lang="zh-TW" altLang="en-US" sz="3200" b="1" dirty="0"/>
              <a:t>操作</a:t>
            </a:r>
            <a:r>
              <a:rPr lang="zh-TW" altLang="en-US" sz="3200" b="1" dirty="0" smtClean="0"/>
              <a:t>步驟</a:t>
            </a:r>
            <a:r>
              <a:rPr lang="zh-TW" altLang="en-US" sz="3200" b="1" dirty="0"/>
              <a:t>：</a:t>
            </a:r>
            <a:endParaRPr lang="en-US" altLang="zh-TW" sz="3200" b="1" dirty="0"/>
          </a:p>
          <a:p>
            <a:r>
              <a:rPr lang="en-US" altLang="zh-TW" sz="2200" b="1" dirty="0"/>
              <a:t>o	</a:t>
            </a:r>
            <a:r>
              <a:rPr lang="zh-TW" altLang="en-US" sz="2200" b="1" dirty="0"/>
              <a:t>輸入貸款金額</a:t>
            </a:r>
          </a:p>
          <a:p>
            <a:r>
              <a:rPr lang="en-US" altLang="zh-TW" sz="2200" b="1" dirty="0"/>
              <a:t>o	</a:t>
            </a:r>
            <a:r>
              <a:rPr lang="zh-TW" altLang="en-US" sz="2200" b="1" dirty="0"/>
              <a:t>輸入貸款利率</a:t>
            </a:r>
          </a:p>
          <a:p>
            <a:r>
              <a:rPr lang="en-US" altLang="zh-TW" sz="2200" b="1" dirty="0"/>
              <a:t>o	</a:t>
            </a:r>
            <a:r>
              <a:rPr lang="zh-TW" altLang="en-US" sz="2200" b="1" dirty="0"/>
              <a:t>輸入貸款期限</a:t>
            </a:r>
          </a:p>
          <a:p>
            <a:r>
              <a:rPr lang="en-US" altLang="zh-TW" sz="2200" b="1" dirty="0"/>
              <a:t>o	</a:t>
            </a:r>
            <a:r>
              <a:rPr lang="zh-TW" altLang="en-US" sz="2200" b="1" dirty="0"/>
              <a:t>點擊計算</a:t>
            </a:r>
            <a:r>
              <a:rPr lang="zh-TW" altLang="en-US" sz="2200" b="1" dirty="0" smtClean="0"/>
              <a:t>按鈕</a:t>
            </a:r>
            <a:endParaRPr lang="en-US" altLang="zh-TW" sz="2200" b="1" dirty="0" smtClean="0"/>
          </a:p>
          <a:p>
            <a:endParaRPr lang="zh-TW" altLang="en-US" sz="2200" b="1" dirty="0"/>
          </a:p>
          <a:p>
            <a:r>
              <a:rPr lang="en-US" altLang="zh-TW" sz="3200" b="1" dirty="0"/>
              <a:t>•	</a:t>
            </a:r>
            <a:r>
              <a:rPr lang="zh-TW" altLang="en-US" sz="3200" b="1" dirty="0"/>
              <a:t>計算</a:t>
            </a:r>
            <a:r>
              <a:rPr lang="zh-TW" altLang="en-US" sz="3200" b="1" dirty="0" smtClean="0"/>
              <a:t>結果</a:t>
            </a:r>
            <a:r>
              <a:rPr lang="zh-TW" altLang="en-US" sz="3200" b="1" dirty="0"/>
              <a:t>：</a:t>
            </a:r>
            <a:endParaRPr lang="en-US" altLang="zh-TW" sz="3200" b="1" dirty="0"/>
          </a:p>
          <a:p>
            <a:r>
              <a:rPr lang="en-US" altLang="zh-TW" sz="2200" b="1" dirty="0"/>
              <a:t>o	</a:t>
            </a:r>
            <a:r>
              <a:rPr lang="zh-TW" altLang="en-US" sz="2200" b="1" dirty="0"/>
              <a:t>顯示每月還款金額和總</a:t>
            </a:r>
            <a:r>
              <a:rPr lang="zh-TW" altLang="en-US" sz="2200" b="1" dirty="0" smtClean="0"/>
              <a:t>利息</a:t>
            </a:r>
            <a:endParaRPr lang="zh-TW" altLang="en-US" sz="2200" b="1" dirty="0"/>
          </a:p>
          <a:p>
            <a:r>
              <a:rPr lang="en-US" altLang="zh-TW" sz="2200" b="1" dirty="0"/>
              <a:t>o	</a:t>
            </a:r>
            <a:r>
              <a:rPr lang="zh-TW" altLang="en-US" sz="2200" b="1" dirty="0"/>
              <a:t>產生貸款攤還表，顯示每月還款本金、利息和剩餘本金</a:t>
            </a:r>
          </a:p>
          <a:p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25241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push dir="u"/>
      </p:transition>
    </mc:Choice>
    <mc:Fallback xmlns="">
      <p:transition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pPr algn="ctr"/>
            <a:r>
              <a:rPr lang="zh-TW" altLang="zh-TW" u="sng" dirty="0" smtClean="0"/>
              <a:t>系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統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展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示</a:t>
            </a:r>
            <a:r>
              <a:rPr lang="zh-TW" altLang="en-US" u="sng" dirty="0"/>
              <a:t>　</a:t>
            </a:r>
            <a:r>
              <a:rPr lang="en-US" altLang="zh-TW" u="sng" dirty="0" smtClean="0"/>
              <a:t> (</a:t>
            </a:r>
            <a:r>
              <a:rPr lang="zh-TW" altLang="en-US" u="sng" dirty="0" smtClean="0"/>
              <a:t>一</a:t>
            </a:r>
            <a:r>
              <a:rPr lang="en-US" altLang="zh-TW" u="sng" dirty="0" smtClean="0"/>
              <a:t>)</a:t>
            </a:r>
            <a:endParaRPr lang="zh-TW" altLang="en-US" u="sng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693812" y="1268760"/>
            <a:ext cx="10873208" cy="5328592"/>
          </a:xfrm>
        </p:spPr>
        <p:txBody>
          <a:bodyPr>
            <a:normAutofit/>
          </a:bodyPr>
          <a:lstStyle/>
          <a:p>
            <a:r>
              <a:rPr lang="en-US" altLang="zh-TW" sz="3200" b="1" dirty="0"/>
              <a:t>•	</a:t>
            </a:r>
            <a:r>
              <a:rPr lang="zh-TW" altLang="en-US" sz="3200" b="1" dirty="0"/>
              <a:t>房屋實價</a:t>
            </a:r>
            <a:r>
              <a:rPr lang="zh-TW" altLang="en-US" sz="3200" b="1" dirty="0" smtClean="0"/>
              <a:t>查詢：</a:t>
            </a:r>
            <a:r>
              <a:rPr lang="en-US" altLang="zh-TW" sz="3200" b="1" dirty="0" smtClean="0"/>
              <a:t> </a:t>
            </a:r>
          </a:p>
          <a:p>
            <a:endParaRPr lang="en-US" altLang="zh-TW" b="1" dirty="0" smtClean="0"/>
          </a:p>
          <a:p>
            <a:endParaRPr lang="en-US" altLang="zh-TW" b="1" dirty="0"/>
          </a:p>
          <a:p>
            <a:endParaRPr lang="en-US" altLang="zh-TW" b="1" dirty="0"/>
          </a:p>
          <a:p>
            <a:r>
              <a:rPr lang="en-US" altLang="zh-TW" b="1" dirty="0"/>
              <a:t>	</a:t>
            </a:r>
          </a:p>
          <a:p>
            <a:endParaRPr lang="en-US" altLang="zh-TW" b="1" dirty="0" smtClean="0"/>
          </a:p>
          <a:p>
            <a:endParaRPr lang="en-US" altLang="zh-TW" b="1" dirty="0" smtClean="0"/>
          </a:p>
          <a:p>
            <a:r>
              <a:rPr lang="zh-TW" altLang="en-US" sz="2600" b="1" dirty="0" smtClean="0">
                <a:solidFill>
                  <a:srgbClr val="FFFF00"/>
                </a:solidFill>
              </a:rPr>
              <a:t>說明</a:t>
            </a:r>
            <a:r>
              <a:rPr lang="zh-TW" altLang="en-US" sz="2600" b="1" dirty="0">
                <a:solidFill>
                  <a:srgbClr val="FFFF00"/>
                </a:solidFill>
              </a:rPr>
              <a:t>：使用者可以輸入地點和價格</a:t>
            </a:r>
            <a:r>
              <a:rPr lang="zh-TW" altLang="en-US" sz="2600" b="1" dirty="0" smtClean="0">
                <a:solidFill>
                  <a:srgbClr val="FFFF00"/>
                </a:solidFill>
              </a:rPr>
              <a:t>區間，查詢</a:t>
            </a:r>
            <a:r>
              <a:rPr lang="zh-TW" altLang="en-US" sz="2600" b="1" dirty="0">
                <a:solidFill>
                  <a:srgbClr val="FFFF00"/>
                </a:solidFill>
              </a:rPr>
              <a:t>房屋實價資訊，系統會</a:t>
            </a:r>
            <a:r>
              <a:rPr lang="zh-TW" altLang="en-US" sz="2600" b="1" dirty="0" smtClean="0">
                <a:solidFill>
                  <a:srgbClr val="FFFF00"/>
                </a:solidFill>
              </a:rPr>
              <a:t>以</a:t>
            </a:r>
            <a:endParaRPr lang="en-US" altLang="zh-TW" sz="2600" b="1" dirty="0" smtClean="0">
              <a:solidFill>
                <a:srgbClr val="FFFF00"/>
              </a:solidFill>
            </a:endParaRPr>
          </a:p>
          <a:p>
            <a:r>
              <a:rPr lang="zh-TW" altLang="en-US" sz="2400" b="1" dirty="0" smtClean="0">
                <a:solidFill>
                  <a:srgbClr val="FFFF00"/>
                </a:solidFill>
              </a:rPr>
              <a:t>　　     </a:t>
            </a:r>
            <a:r>
              <a:rPr lang="zh-TW" altLang="en-US" sz="2600" b="1" dirty="0" smtClean="0">
                <a:solidFill>
                  <a:srgbClr val="FFFF00"/>
                </a:solidFill>
              </a:rPr>
              <a:t>表格</a:t>
            </a:r>
            <a:r>
              <a:rPr lang="zh-TW" altLang="en-US" sz="2600" b="1" dirty="0">
                <a:solidFill>
                  <a:srgbClr val="FFFF00"/>
                </a:solidFill>
              </a:rPr>
              <a:t>形式呈現查詢結果，並提供 </a:t>
            </a:r>
            <a:r>
              <a:rPr lang="en-US" altLang="zh-TW" sz="2600" b="1" dirty="0">
                <a:solidFill>
                  <a:srgbClr val="FFFF00"/>
                </a:solidFill>
              </a:rPr>
              <a:t>Google Maps </a:t>
            </a:r>
            <a:r>
              <a:rPr lang="zh-TW" altLang="en-US" sz="2600" b="1" dirty="0">
                <a:solidFill>
                  <a:srgbClr val="FFFF00"/>
                </a:solidFill>
              </a:rPr>
              <a:t>連結</a:t>
            </a:r>
          </a:p>
          <a:p>
            <a:endParaRPr lang="en-US" altLang="zh-TW" sz="2200" b="1" dirty="0" smtClean="0"/>
          </a:p>
          <a:p>
            <a:endParaRPr lang="zh-TW" altLang="en-US" dirty="0"/>
          </a:p>
        </p:txBody>
      </p:sp>
      <p:pic>
        <p:nvPicPr>
          <p:cNvPr id="5" name="圖片 4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77988" y="1844824"/>
            <a:ext cx="684022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5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push dir="u"/>
      </p:transition>
    </mc:Choice>
    <mc:Fallback xmlns="">
      <p:transition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pPr algn="ctr"/>
            <a:r>
              <a:rPr lang="zh-TW" altLang="zh-TW" u="sng" dirty="0" smtClean="0"/>
              <a:t>系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統</a:t>
            </a:r>
            <a:r>
              <a:rPr lang="zh-TW" altLang="en-US" u="sng" dirty="0" smtClean="0"/>
              <a:t>　</a:t>
            </a:r>
            <a:r>
              <a:rPr lang="zh-TW" altLang="zh-TW" u="sng" dirty="0" smtClean="0"/>
              <a:t>展</a:t>
            </a:r>
            <a:r>
              <a:rPr lang="zh-TW" altLang="en-US" u="sng" dirty="0" smtClean="0"/>
              <a:t>　</a:t>
            </a:r>
            <a:r>
              <a:rPr lang="zh-TW" altLang="zh-TW" u="sng" dirty="0" smtClean="0"/>
              <a:t>示</a:t>
            </a:r>
            <a:r>
              <a:rPr lang="zh-TW" altLang="en-US" u="sng" dirty="0" smtClean="0"/>
              <a:t>　</a:t>
            </a:r>
            <a:r>
              <a:rPr lang="en-US" altLang="zh-TW" u="sng" dirty="0" smtClean="0"/>
              <a:t>(</a:t>
            </a:r>
            <a:r>
              <a:rPr lang="zh-TW" altLang="en-US" u="sng" dirty="0" smtClean="0"/>
              <a:t>二</a:t>
            </a:r>
            <a:r>
              <a:rPr lang="en-US" altLang="zh-TW" u="sng" dirty="0" smtClean="0"/>
              <a:t>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593436" y="1268760"/>
            <a:ext cx="10117600" cy="5400600"/>
          </a:xfrm>
        </p:spPr>
        <p:txBody>
          <a:bodyPr>
            <a:normAutofit/>
          </a:bodyPr>
          <a:lstStyle/>
          <a:p>
            <a:r>
              <a:rPr lang="en-US" altLang="zh-TW" sz="3200" b="1" dirty="0"/>
              <a:t>•	</a:t>
            </a:r>
            <a:r>
              <a:rPr lang="zh-TW" altLang="en-US" sz="3200" b="1" dirty="0"/>
              <a:t>天氣資訊</a:t>
            </a:r>
            <a:r>
              <a:rPr lang="zh-TW" altLang="en-US" sz="3200" b="1" dirty="0" smtClean="0"/>
              <a:t>地圖</a:t>
            </a:r>
            <a:r>
              <a:rPr lang="zh-TW" altLang="en-US" sz="3200" b="1" dirty="0"/>
              <a:t>：</a:t>
            </a:r>
            <a:endParaRPr lang="en-US" altLang="zh-TW" sz="3200" b="1" dirty="0"/>
          </a:p>
          <a:p>
            <a:endParaRPr lang="en-US" altLang="zh-TW" b="1" dirty="0"/>
          </a:p>
          <a:p>
            <a:endParaRPr lang="en-US" altLang="zh-TW" b="1" dirty="0" smtClean="0"/>
          </a:p>
          <a:p>
            <a:endParaRPr lang="en-US" altLang="zh-TW" b="1" dirty="0"/>
          </a:p>
          <a:p>
            <a:endParaRPr lang="en-US" altLang="zh-TW" b="1" dirty="0" smtClean="0"/>
          </a:p>
          <a:p>
            <a:endParaRPr lang="en-US" altLang="zh-TW" b="1" dirty="0"/>
          </a:p>
          <a:p>
            <a:endParaRPr lang="en-US" altLang="zh-TW" b="1" dirty="0" smtClean="0"/>
          </a:p>
          <a:p>
            <a:endParaRPr lang="en-US" altLang="zh-TW" b="1" dirty="0"/>
          </a:p>
          <a:p>
            <a:r>
              <a:rPr lang="zh-TW" altLang="en-US" sz="2600" b="1" dirty="0" smtClean="0">
                <a:solidFill>
                  <a:srgbClr val="FFFF00"/>
                </a:solidFill>
              </a:rPr>
              <a:t>說明</a:t>
            </a:r>
            <a:r>
              <a:rPr lang="zh-TW" altLang="en-US" sz="2600" b="1" dirty="0">
                <a:solidFill>
                  <a:srgbClr val="FFFF00"/>
                </a:solidFill>
              </a:rPr>
              <a:t>：</a:t>
            </a:r>
            <a:r>
              <a:rPr lang="zh-TW" altLang="en-US" sz="2600" b="1" dirty="0" smtClean="0">
                <a:solidFill>
                  <a:srgbClr val="FFFF00"/>
                </a:solidFill>
              </a:rPr>
              <a:t>系統</a:t>
            </a:r>
            <a:r>
              <a:rPr lang="zh-TW" altLang="en-US" sz="2600" b="1" dirty="0">
                <a:solidFill>
                  <a:srgbClr val="FFFF00"/>
                </a:solidFill>
              </a:rPr>
              <a:t>會在地圖上標記各縣市位置，並顯示即時天氣</a:t>
            </a:r>
            <a:r>
              <a:rPr lang="zh-TW" altLang="en-US" sz="2600" b="1" dirty="0" smtClean="0">
                <a:solidFill>
                  <a:srgbClr val="FFFF00"/>
                </a:solidFill>
              </a:rPr>
              <a:t>資訊</a:t>
            </a:r>
            <a:endParaRPr lang="zh-TW" altLang="en-US" sz="2600" b="1" dirty="0">
              <a:solidFill>
                <a:srgbClr val="FFFF00"/>
              </a:solidFill>
            </a:endParaRPr>
          </a:p>
          <a:p>
            <a:endParaRPr lang="zh-TW" altLang="en-US" dirty="0"/>
          </a:p>
        </p:txBody>
      </p:sp>
      <p:pic>
        <p:nvPicPr>
          <p:cNvPr id="5" name="圖片 4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10036" y="1916832"/>
            <a:ext cx="6840220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22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push dir="u"/>
      </p:transition>
    </mc:Choice>
    <mc:Fallback xmlns="">
      <p:transition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pPr algn="ctr"/>
            <a:r>
              <a:rPr lang="zh-TW" altLang="zh-TW" u="sng" dirty="0" smtClean="0"/>
              <a:t>結</a:t>
            </a:r>
            <a:r>
              <a:rPr lang="zh-TW" altLang="en-US" u="sng" dirty="0" smtClean="0"/>
              <a:t>　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論</a:t>
            </a:r>
            <a:r>
              <a:rPr lang="zh-TW" altLang="en-US" u="sng" dirty="0"/>
              <a:t>　</a:t>
            </a:r>
            <a:r>
              <a:rPr lang="zh-TW" altLang="en-US" u="sng" dirty="0" smtClean="0"/>
              <a:t>（一）</a:t>
            </a:r>
            <a:endParaRPr lang="zh-TW" altLang="en-US" u="sng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126066" y="1340768"/>
            <a:ext cx="10584969" cy="4831432"/>
          </a:xfrm>
        </p:spPr>
        <p:txBody>
          <a:bodyPr>
            <a:normAutofit/>
          </a:bodyPr>
          <a:lstStyle/>
          <a:p>
            <a:r>
              <a:rPr lang="en-US" altLang="zh-TW" sz="3200" b="1" dirty="0"/>
              <a:t>•	</a:t>
            </a:r>
            <a:r>
              <a:rPr lang="zh-TW" altLang="en-US" sz="3200" b="1" dirty="0"/>
              <a:t>本專題成功開發一個整合多功能的台灣房屋資訊</a:t>
            </a:r>
            <a:r>
              <a:rPr lang="zh-TW" altLang="en-US" sz="3200" b="1" dirty="0" smtClean="0"/>
              <a:t>爬　</a:t>
            </a:r>
            <a:endParaRPr lang="en-US" altLang="zh-TW" sz="3200" b="1" dirty="0" smtClean="0"/>
          </a:p>
          <a:p>
            <a:r>
              <a:rPr lang="zh-TW" altLang="en-US" sz="2400" b="1" dirty="0" smtClean="0"/>
              <a:t>　　 </a:t>
            </a:r>
            <a:r>
              <a:rPr lang="zh-TW" altLang="en-US" sz="3200" b="1" dirty="0" smtClean="0"/>
              <a:t>蟲</a:t>
            </a:r>
            <a:r>
              <a:rPr lang="zh-TW" altLang="en-US" sz="3200" b="1" dirty="0"/>
              <a:t>系統，提供使用者便捷的房屋資訊查詢和分析服務</a:t>
            </a:r>
          </a:p>
          <a:p>
            <a:endParaRPr lang="en-US" altLang="zh-TW" sz="2200" b="1" dirty="0" smtClean="0"/>
          </a:p>
          <a:p>
            <a:r>
              <a:rPr lang="en-US" altLang="zh-TW" sz="3200" b="1" dirty="0" smtClean="0"/>
              <a:t>•	</a:t>
            </a:r>
            <a:r>
              <a:rPr lang="zh-TW" altLang="en-US" sz="3200" b="1" dirty="0" smtClean="0"/>
              <a:t>系統功能</a:t>
            </a:r>
            <a:r>
              <a:rPr lang="zh-TW" altLang="en-US" sz="3200" b="1" dirty="0"/>
              <a:t>：</a:t>
            </a:r>
            <a:endParaRPr lang="en-US" altLang="zh-TW" sz="3200" b="1" dirty="0" smtClean="0"/>
          </a:p>
          <a:p>
            <a:r>
              <a:rPr lang="en-US" altLang="zh-TW" sz="2200" b="1" dirty="0" smtClean="0"/>
              <a:t>o</a:t>
            </a:r>
            <a:r>
              <a:rPr lang="en-US" altLang="zh-TW" sz="2200" b="1" dirty="0"/>
              <a:t>	</a:t>
            </a:r>
            <a:r>
              <a:rPr lang="zh-TW" altLang="en-US" sz="2200" b="1" dirty="0"/>
              <a:t>房屋實價登錄查詢</a:t>
            </a:r>
          </a:p>
          <a:p>
            <a:r>
              <a:rPr lang="en-US" altLang="zh-TW" sz="2200" b="1" dirty="0"/>
              <a:t>o	</a:t>
            </a:r>
            <a:r>
              <a:rPr lang="zh-TW" altLang="en-US" sz="2200" b="1" dirty="0"/>
              <a:t>實價登錄資訊地圖</a:t>
            </a:r>
          </a:p>
          <a:p>
            <a:r>
              <a:rPr lang="en-US" altLang="zh-TW" sz="2200" b="1" dirty="0"/>
              <a:t>o	</a:t>
            </a:r>
            <a:r>
              <a:rPr lang="zh-TW" altLang="en-US" sz="2200" b="1" dirty="0"/>
              <a:t>台灣各地天氣查詢</a:t>
            </a:r>
          </a:p>
          <a:p>
            <a:r>
              <a:rPr lang="en-US" altLang="zh-TW" sz="2200" b="1" dirty="0"/>
              <a:t>o	</a:t>
            </a:r>
            <a:r>
              <a:rPr lang="zh-TW" altLang="en-US" sz="2200" b="1" dirty="0"/>
              <a:t>各地即時新聞</a:t>
            </a:r>
          </a:p>
          <a:p>
            <a:r>
              <a:rPr lang="en-US" altLang="zh-TW" sz="2200" b="1" dirty="0"/>
              <a:t>o	</a:t>
            </a:r>
            <a:r>
              <a:rPr lang="zh-TW" altLang="en-US" sz="2200" b="1" dirty="0"/>
              <a:t>貸款試算</a:t>
            </a:r>
          </a:p>
          <a:p>
            <a:endParaRPr lang="en-US" altLang="zh-TW" sz="2200" dirty="0"/>
          </a:p>
          <a:p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24295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push dir="u"/>
      </p:transition>
    </mc:Choice>
    <mc:Fallback xmlns="">
      <p:transition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946944"/>
          </a:xfrm>
        </p:spPr>
        <p:txBody>
          <a:bodyPr/>
          <a:lstStyle/>
          <a:p>
            <a:pPr algn="ctr"/>
            <a:r>
              <a:rPr lang="zh-TW" altLang="zh-TW" u="sng" dirty="0" smtClean="0"/>
              <a:t>結</a:t>
            </a:r>
            <a:r>
              <a:rPr lang="zh-TW" altLang="en-US" u="sng" dirty="0" smtClean="0"/>
              <a:t>　　</a:t>
            </a:r>
            <a:r>
              <a:rPr lang="zh-TW" altLang="zh-TW" u="sng" dirty="0" smtClean="0"/>
              <a:t>論</a:t>
            </a:r>
            <a:r>
              <a:rPr lang="zh-TW" altLang="en-US" u="sng" dirty="0"/>
              <a:t>　</a:t>
            </a:r>
            <a:r>
              <a:rPr lang="zh-TW" altLang="en-US" u="sng" dirty="0" smtClean="0"/>
              <a:t>（二）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10045592" cy="4572000"/>
          </a:xfrm>
        </p:spPr>
        <p:txBody>
          <a:bodyPr>
            <a:normAutofit/>
          </a:bodyPr>
          <a:lstStyle/>
          <a:p>
            <a:r>
              <a:rPr lang="en-US" altLang="zh-TW" sz="3200" b="1" dirty="0"/>
              <a:t>•	</a:t>
            </a:r>
            <a:r>
              <a:rPr lang="zh-TW" altLang="en-US" sz="3200" b="1" dirty="0"/>
              <a:t>技術</a:t>
            </a:r>
            <a:r>
              <a:rPr lang="zh-TW" altLang="en-US" sz="3200" b="1" dirty="0" smtClean="0"/>
              <a:t>特色</a:t>
            </a:r>
            <a:r>
              <a:rPr lang="zh-TW" altLang="en-US" sz="3200" b="1" dirty="0"/>
              <a:t>：</a:t>
            </a:r>
            <a:endParaRPr lang="en-US" altLang="zh-TW" sz="3200" b="1" dirty="0"/>
          </a:p>
          <a:p>
            <a:r>
              <a:rPr lang="en-US" altLang="zh-TW" sz="2200" b="1" dirty="0"/>
              <a:t>o	</a:t>
            </a:r>
            <a:r>
              <a:rPr lang="zh-TW" altLang="en-US" sz="2200" b="1" dirty="0"/>
              <a:t>模組化設計</a:t>
            </a:r>
          </a:p>
          <a:p>
            <a:r>
              <a:rPr lang="en-US" altLang="zh-TW" sz="2200" b="1" dirty="0"/>
              <a:t>o	</a:t>
            </a:r>
            <a:r>
              <a:rPr lang="zh-TW" altLang="en-US" sz="2200" b="1" dirty="0"/>
              <a:t>使用 </a:t>
            </a:r>
            <a:r>
              <a:rPr lang="en-US" altLang="zh-TW" sz="2200" b="1" dirty="0"/>
              <a:t>Flask </a:t>
            </a:r>
            <a:r>
              <a:rPr lang="zh-TW" altLang="en-US" sz="2200" b="1" dirty="0"/>
              <a:t>框架</a:t>
            </a:r>
          </a:p>
          <a:p>
            <a:r>
              <a:rPr lang="en-US" altLang="zh-TW" sz="2200" b="1" dirty="0"/>
              <a:t>o	</a:t>
            </a:r>
            <a:r>
              <a:rPr lang="zh-TW" altLang="en-US" sz="2200" b="1" dirty="0"/>
              <a:t>資料處理與清理</a:t>
            </a:r>
          </a:p>
          <a:p>
            <a:r>
              <a:rPr lang="en-US" altLang="zh-TW" sz="2200" b="1" dirty="0"/>
              <a:t>o	</a:t>
            </a:r>
            <a:r>
              <a:rPr lang="zh-TW" altLang="en-US" sz="2200" b="1" dirty="0"/>
              <a:t>資料視覺化</a:t>
            </a:r>
          </a:p>
          <a:p>
            <a:r>
              <a:rPr lang="en-US" altLang="zh-TW" sz="2200" b="1" dirty="0"/>
              <a:t>o	API </a:t>
            </a:r>
            <a:r>
              <a:rPr lang="zh-TW" altLang="en-US" sz="2200" b="1" dirty="0"/>
              <a:t>整合</a:t>
            </a:r>
          </a:p>
          <a:p>
            <a:r>
              <a:rPr lang="en-US" altLang="zh-TW" sz="2200" b="1" dirty="0"/>
              <a:t>o	</a:t>
            </a:r>
            <a:r>
              <a:rPr lang="zh-TW" altLang="en-US" sz="2200" b="1" dirty="0"/>
              <a:t>非同步處理</a:t>
            </a:r>
          </a:p>
          <a:p>
            <a:r>
              <a:rPr lang="en-US" altLang="zh-TW" sz="2200" b="1" dirty="0"/>
              <a:t>o	</a:t>
            </a:r>
            <a:r>
              <a:rPr lang="zh-TW" altLang="en-US" sz="2200" b="1" dirty="0"/>
              <a:t>錯誤處理</a:t>
            </a:r>
          </a:p>
          <a:p>
            <a:r>
              <a:rPr lang="en-US" altLang="zh-TW" sz="2200" b="1" dirty="0"/>
              <a:t>o	</a:t>
            </a:r>
            <a:r>
              <a:rPr lang="zh-TW" altLang="en-US" sz="2200" b="1" dirty="0"/>
              <a:t>使用模板引擎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829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push dir="u"/>
      </p:transition>
    </mc:Choice>
    <mc:Fallback xmlns="">
      <p:transition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pPr algn="ctr"/>
            <a:r>
              <a:rPr lang="zh-TW" altLang="zh-TW" u="sng" dirty="0" smtClean="0"/>
              <a:t>未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來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發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展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方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向</a:t>
            </a:r>
            <a:endParaRPr lang="zh-TW" altLang="en-US" u="sng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09836" y="1844824"/>
            <a:ext cx="10657184" cy="4572000"/>
          </a:xfrm>
        </p:spPr>
        <p:txBody>
          <a:bodyPr/>
          <a:lstStyle/>
          <a:p>
            <a:r>
              <a:rPr lang="en-US" altLang="zh-TW" sz="2200" b="1" dirty="0"/>
              <a:t>•	</a:t>
            </a:r>
            <a:r>
              <a:rPr lang="zh-TW" altLang="en-US" sz="2200" b="1" dirty="0"/>
              <a:t>加入更多資料分析和視覺化功能，例如房價走勢預測、區域房價比較</a:t>
            </a:r>
            <a:r>
              <a:rPr lang="zh-TW" altLang="en-US" sz="2200" b="1" dirty="0" smtClean="0"/>
              <a:t>等</a:t>
            </a:r>
            <a:endParaRPr lang="zh-TW" altLang="en-US" sz="2200" b="1" dirty="0"/>
          </a:p>
          <a:p>
            <a:endParaRPr lang="en-US" altLang="zh-TW" sz="2200" b="1" dirty="0" smtClean="0"/>
          </a:p>
          <a:p>
            <a:r>
              <a:rPr lang="en-US" altLang="zh-TW" sz="2200" b="1" dirty="0" smtClean="0"/>
              <a:t>•</a:t>
            </a:r>
            <a:r>
              <a:rPr lang="en-US" altLang="zh-TW" sz="2200" b="1" dirty="0"/>
              <a:t>	</a:t>
            </a:r>
            <a:r>
              <a:rPr lang="zh-TW" altLang="en-US" sz="2200" b="1" dirty="0"/>
              <a:t>整合更多外部資料來源，例如人口統計資料、交通資訊等，提供更豐富的</a:t>
            </a:r>
            <a:r>
              <a:rPr lang="zh-TW" altLang="en-US" sz="2200" b="1" dirty="0" smtClean="0"/>
              <a:t>資訊</a:t>
            </a:r>
            <a:endParaRPr lang="zh-TW" altLang="en-US" sz="2200" b="1" dirty="0"/>
          </a:p>
          <a:p>
            <a:endParaRPr lang="en-US" altLang="zh-TW" sz="2200" b="1" dirty="0" smtClean="0"/>
          </a:p>
          <a:p>
            <a:r>
              <a:rPr lang="en-US" altLang="zh-TW" sz="2200" b="1" dirty="0" smtClean="0"/>
              <a:t>•</a:t>
            </a:r>
            <a:r>
              <a:rPr lang="en-US" altLang="zh-TW" sz="2200" b="1" dirty="0"/>
              <a:t>	</a:t>
            </a:r>
            <a:r>
              <a:rPr lang="zh-TW" altLang="en-US" sz="2200" b="1" dirty="0"/>
              <a:t>提升系統效能和穩定性，例如使用快取機制、優化程式碼</a:t>
            </a:r>
            <a:r>
              <a:rPr lang="zh-TW" altLang="en-US" sz="2200" b="1" dirty="0" smtClean="0"/>
              <a:t>等</a:t>
            </a:r>
            <a:endParaRPr lang="zh-TW" altLang="en-US" sz="2200" b="1" dirty="0"/>
          </a:p>
          <a:p>
            <a:endParaRPr lang="en-US" altLang="zh-TW" sz="2200" b="1" dirty="0" smtClean="0"/>
          </a:p>
          <a:p>
            <a:r>
              <a:rPr lang="en-US" altLang="zh-TW" sz="2200" b="1" dirty="0" smtClean="0"/>
              <a:t>•</a:t>
            </a:r>
            <a:r>
              <a:rPr lang="en-US" altLang="zh-TW" sz="2200" b="1" dirty="0"/>
              <a:t>	</a:t>
            </a:r>
            <a:r>
              <a:rPr lang="zh-TW" altLang="en-US" sz="2200" b="1" dirty="0"/>
              <a:t>開發行動裝置應用程式，讓使用者可以更方便地使用</a:t>
            </a:r>
            <a:r>
              <a:rPr lang="zh-TW" altLang="en-US" sz="2200" b="1" dirty="0" smtClean="0"/>
              <a:t>系統</a:t>
            </a:r>
            <a:endParaRPr lang="zh-TW" altLang="en-US" sz="2200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841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push dir="u"/>
      </p:transition>
    </mc:Choice>
    <mc:Fallback xmlns="">
      <p:transition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7868" y="260648"/>
            <a:ext cx="9782801" cy="3395216"/>
          </a:xfrm>
        </p:spPr>
        <p:txBody>
          <a:bodyPr/>
          <a:lstStyle/>
          <a:p>
            <a:pPr algn="ctr"/>
            <a:r>
              <a:rPr lang="zh-TW" altLang="en-US" sz="500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實　體　成　果　演　練</a:t>
            </a:r>
            <a:endParaRPr lang="zh-TW" altLang="en-US" sz="50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016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push dir="u"/>
      </p:transition>
    </mc:Choice>
    <mc:Fallback xmlns="">
      <p:transition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pPr algn="ctr"/>
            <a:r>
              <a:rPr lang="zh-TW" altLang="zh-TW" u="sng" dirty="0" smtClean="0"/>
              <a:t>專</a:t>
            </a:r>
            <a:r>
              <a:rPr lang="zh-TW" altLang="en-US" u="sng" dirty="0" smtClean="0"/>
              <a:t>　</a:t>
            </a:r>
            <a:r>
              <a:rPr lang="zh-TW" altLang="zh-TW" u="sng" dirty="0" smtClean="0"/>
              <a:t>題</a:t>
            </a:r>
            <a:r>
              <a:rPr lang="zh-TW" altLang="en-US" u="sng" dirty="0" smtClean="0"/>
              <a:t>　</a:t>
            </a:r>
            <a:r>
              <a:rPr lang="zh-TW" altLang="zh-TW" u="sng" dirty="0" smtClean="0"/>
              <a:t>主</a:t>
            </a:r>
            <a:r>
              <a:rPr lang="zh-TW" altLang="en-US" u="sng" dirty="0" smtClean="0"/>
              <a:t>　</a:t>
            </a:r>
            <a:r>
              <a:rPr lang="zh-TW" altLang="zh-TW" u="sng" dirty="0" smtClean="0"/>
              <a:t>題</a:t>
            </a:r>
            <a:r>
              <a:rPr lang="zh-TW" altLang="en-US" u="sng" dirty="0" smtClean="0"/>
              <a:t>　</a:t>
            </a:r>
            <a:r>
              <a:rPr lang="zh-TW" altLang="zh-TW" u="sng" dirty="0" smtClean="0"/>
              <a:t>與</a:t>
            </a:r>
            <a:r>
              <a:rPr lang="zh-TW" altLang="en-US" u="sng" dirty="0" smtClean="0"/>
              <a:t>　</a:t>
            </a:r>
            <a:r>
              <a:rPr lang="zh-TW" altLang="zh-TW" u="sng" dirty="0" smtClean="0"/>
              <a:t>簡</a:t>
            </a:r>
            <a:r>
              <a:rPr lang="zh-TW" altLang="en-US" u="sng" dirty="0" smtClean="0"/>
              <a:t>　</a:t>
            </a:r>
            <a:r>
              <a:rPr lang="zh-TW" altLang="zh-TW" u="sng" dirty="0" smtClean="0"/>
              <a:t>介</a:t>
            </a:r>
            <a:endParaRPr lang="zh-TW" altLang="en-US" u="sng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0">
              <a:buNone/>
            </a:pPr>
            <a:r>
              <a:rPr lang="en-US" altLang="zh-TW" sz="3000" b="1" dirty="0" smtClean="0"/>
              <a:t>  </a:t>
            </a:r>
            <a:r>
              <a:rPr lang="zh-TW" altLang="zh-TW" sz="3000" b="1" dirty="0" smtClean="0"/>
              <a:t>專題主題</a:t>
            </a:r>
            <a:r>
              <a:rPr lang="zh-TW" altLang="en-US" sz="3000" b="1" dirty="0" smtClean="0"/>
              <a:t>：</a:t>
            </a:r>
            <a:endParaRPr lang="en-US" altLang="zh-TW" sz="3000" b="1" dirty="0" smtClean="0"/>
          </a:p>
          <a:p>
            <a:pPr marL="365760" lvl="1" indent="0">
              <a:buNone/>
            </a:pPr>
            <a:endParaRPr lang="en-US" altLang="zh-TW" sz="2800" b="1" dirty="0" smtClean="0"/>
          </a:p>
          <a:p>
            <a:pPr marL="365760" lvl="1" indent="0">
              <a:buNone/>
            </a:pPr>
            <a:r>
              <a:rPr lang="zh-TW" altLang="en-US" dirty="0" smtClean="0">
                <a:sym typeface="Wingdings 2" panose="05020102010507070707" pitchFamily="18" charset="2"/>
              </a:rPr>
              <a:t>　</a:t>
            </a:r>
            <a:r>
              <a:rPr lang="zh-TW" altLang="zh-TW" b="1" dirty="0" smtClean="0"/>
              <a:t>開發</a:t>
            </a:r>
            <a:r>
              <a:rPr lang="zh-TW" altLang="zh-TW" b="1" dirty="0"/>
              <a:t>一個整合多功能的爬蟲系統，涵蓋房屋</a:t>
            </a:r>
            <a:r>
              <a:rPr lang="zh-TW" altLang="zh-TW" b="1" dirty="0" smtClean="0"/>
              <a:t>查詢</a:t>
            </a:r>
            <a:r>
              <a:rPr lang="zh-TW" altLang="zh-TW" b="1" dirty="0"/>
              <a:t>、實價查詢</a:t>
            </a:r>
            <a:r>
              <a:rPr lang="zh-TW" altLang="zh-TW" b="1" dirty="0" smtClean="0"/>
              <a:t>以及</a:t>
            </a:r>
            <a:endParaRPr lang="en-US" altLang="zh-TW" b="1" dirty="0" smtClean="0"/>
          </a:p>
          <a:p>
            <a:pPr marL="365760" lvl="1" indent="0">
              <a:buNone/>
            </a:pPr>
            <a:r>
              <a:rPr lang="zh-TW" altLang="en-US" b="1" dirty="0" smtClean="0"/>
              <a:t>　  </a:t>
            </a:r>
            <a:r>
              <a:rPr lang="zh-TW" altLang="zh-TW" b="1" dirty="0" smtClean="0"/>
              <a:t>台灣</a:t>
            </a:r>
            <a:r>
              <a:rPr lang="zh-TW" altLang="zh-TW" b="1" dirty="0"/>
              <a:t>地圖的即時</a:t>
            </a:r>
            <a:r>
              <a:rPr lang="zh-TW" altLang="zh-TW" b="1" dirty="0" smtClean="0"/>
              <a:t>資訊</a:t>
            </a:r>
            <a:endParaRPr lang="en-US" altLang="zh-TW" b="1" dirty="0" smtClean="0"/>
          </a:p>
          <a:p>
            <a:pPr marL="365760" lvl="1" indent="0">
              <a:buNone/>
            </a:pPr>
            <a:endParaRPr lang="en-US" altLang="zh-TW" dirty="0"/>
          </a:p>
          <a:p>
            <a:pPr marL="365760" lvl="1" indent="0">
              <a:buNone/>
            </a:pPr>
            <a:r>
              <a:rPr lang="zh-TW" altLang="en-US" sz="3000" dirty="0" smtClean="0"/>
              <a:t>  </a:t>
            </a:r>
            <a:r>
              <a:rPr lang="zh-TW" altLang="zh-TW" sz="3000" b="1" dirty="0" smtClean="0"/>
              <a:t>簡介</a:t>
            </a:r>
            <a:r>
              <a:rPr lang="zh-TW" altLang="en-US" sz="3000" b="1" dirty="0" smtClean="0"/>
              <a:t>：</a:t>
            </a:r>
            <a:endParaRPr lang="en-US" altLang="zh-TW" sz="3000" b="1" dirty="0" smtClean="0"/>
          </a:p>
          <a:p>
            <a:pPr marL="365760" lvl="1" indent="0">
              <a:buNone/>
            </a:pPr>
            <a:endParaRPr lang="zh-TW" altLang="zh-TW" sz="3000" b="1" dirty="0"/>
          </a:p>
          <a:p>
            <a:pPr marL="365760" lvl="1" indent="0">
              <a:buNone/>
            </a:pPr>
            <a:r>
              <a:rPr lang="zh-TW" altLang="en-US" dirty="0" smtClean="0">
                <a:sym typeface="Wingdings 2" panose="05020102010507070707" pitchFamily="18" charset="2"/>
              </a:rPr>
              <a:t>　</a:t>
            </a:r>
            <a:r>
              <a:rPr lang="zh-TW" altLang="zh-TW" b="1" dirty="0" smtClean="0"/>
              <a:t>讓</a:t>
            </a:r>
            <a:r>
              <a:rPr lang="zh-TW" altLang="zh-TW" b="1" dirty="0"/>
              <a:t>使用者能夠查詢並篩選特定區域的房屋交易</a:t>
            </a:r>
            <a:r>
              <a:rPr lang="zh-TW" altLang="zh-TW" b="1" dirty="0" smtClean="0"/>
              <a:t>記錄</a:t>
            </a:r>
            <a:endParaRPr lang="zh-TW" altLang="zh-TW" b="1" dirty="0"/>
          </a:p>
          <a:p>
            <a:pPr marL="365760" lvl="1" indent="0">
              <a:buNone/>
            </a:pPr>
            <a:r>
              <a:rPr lang="zh-TW" altLang="en-US" b="1" dirty="0" smtClean="0">
                <a:sym typeface="Wingdings 2" panose="05020102010507070707" pitchFamily="18" charset="2"/>
              </a:rPr>
              <a:t>　</a:t>
            </a:r>
            <a:r>
              <a:rPr lang="zh-TW" altLang="zh-TW" b="1" dirty="0" smtClean="0"/>
              <a:t>提供</a:t>
            </a:r>
            <a:r>
              <a:rPr lang="zh-TW" altLang="zh-TW" b="1" dirty="0"/>
              <a:t>房市和天氣資訊，增強數據的可視化和使用便利</a:t>
            </a:r>
            <a:r>
              <a:rPr lang="zh-TW" altLang="zh-TW" b="1" dirty="0" smtClean="0"/>
              <a:t>性</a:t>
            </a:r>
            <a:endParaRPr lang="zh-TW" altLang="zh-TW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565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push dir="u"/>
      </p:transition>
    </mc:Choice>
    <mc:Fallback xmlns="">
      <p:transition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586903"/>
          </a:xfrm>
        </p:spPr>
        <p:txBody>
          <a:bodyPr/>
          <a:lstStyle/>
          <a:p>
            <a:pPr algn="ctr"/>
            <a:r>
              <a:rPr lang="zh-TW" altLang="zh-TW" u="sng" dirty="0" smtClean="0"/>
              <a:t>系</a:t>
            </a:r>
            <a:r>
              <a:rPr lang="zh-TW" altLang="en-US" u="sng" dirty="0" smtClean="0"/>
              <a:t>　</a:t>
            </a:r>
            <a:r>
              <a:rPr lang="zh-TW" altLang="zh-TW" u="sng" dirty="0" smtClean="0"/>
              <a:t>統</a:t>
            </a:r>
            <a:r>
              <a:rPr lang="zh-TW" altLang="en-US" u="sng" dirty="0" smtClean="0"/>
              <a:t>　</a:t>
            </a:r>
            <a:r>
              <a:rPr lang="zh-TW" altLang="zh-TW" u="sng" dirty="0" smtClean="0"/>
              <a:t>功</a:t>
            </a:r>
            <a:r>
              <a:rPr lang="zh-TW" altLang="en-US" u="sng" dirty="0" smtClean="0"/>
              <a:t>　</a:t>
            </a:r>
            <a:r>
              <a:rPr lang="zh-TW" altLang="zh-TW" u="sng" dirty="0" smtClean="0"/>
              <a:t>能</a:t>
            </a:r>
            <a:endParaRPr lang="zh-TW" altLang="en-US" u="sng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13892" y="1052736"/>
            <a:ext cx="9782801" cy="5760640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sz="3500" b="1" dirty="0"/>
              <a:t>•	</a:t>
            </a:r>
            <a:r>
              <a:rPr lang="zh-TW" altLang="en-US" sz="3500" b="1" dirty="0"/>
              <a:t>房屋實價登錄</a:t>
            </a:r>
            <a:r>
              <a:rPr lang="zh-TW" altLang="en-US" sz="3500" b="1" dirty="0" smtClean="0"/>
              <a:t>查詢</a:t>
            </a:r>
            <a:r>
              <a:rPr lang="zh-TW" altLang="en-US" sz="3500" b="1" dirty="0"/>
              <a:t>：</a:t>
            </a:r>
            <a:endParaRPr lang="en-US" altLang="zh-TW" sz="3500" b="1" dirty="0"/>
          </a:p>
          <a:p>
            <a:r>
              <a:rPr lang="en-US" altLang="zh-TW" sz="2000" b="1" dirty="0"/>
              <a:t>o	</a:t>
            </a:r>
            <a:r>
              <a:rPr lang="zh-TW" altLang="en-US" sz="2000" b="1" dirty="0"/>
              <a:t>動態下載台灣房屋實價登錄資料</a:t>
            </a:r>
          </a:p>
          <a:p>
            <a:r>
              <a:rPr lang="en-US" altLang="zh-TW" sz="2000" b="1" dirty="0"/>
              <a:t>o	</a:t>
            </a:r>
            <a:r>
              <a:rPr lang="zh-TW" altLang="en-US" sz="2000" b="1" dirty="0"/>
              <a:t>依房價區間篩選</a:t>
            </a:r>
          </a:p>
          <a:p>
            <a:r>
              <a:rPr lang="en-US" altLang="zh-TW" sz="2000" b="1" dirty="0"/>
              <a:t>o	</a:t>
            </a:r>
            <a:r>
              <a:rPr lang="zh-TW" altLang="en-US" sz="2000" b="1" dirty="0"/>
              <a:t>結合 </a:t>
            </a:r>
            <a:r>
              <a:rPr lang="en-US" altLang="zh-TW" sz="2000" b="1" dirty="0"/>
              <a:t>Google Maps </a:t>
            </a:r>
            <a:r>
              <a:rPr lang="zh-TW" altLang="en-US" sz="2000" b="1" dirty="0"/>
              <a:t>查詢位置</a:t>
            </a:r>
          </a:p>
          <a:p>
            <a:r>
              <a:rPr lang="en-US" altLang="zh-TW" sz="3500" b="1" dirty="0"/>
              <a:t>•	</a:t>
            </a:r>
            <a:r>
              <a:rPr lang="zh-TW" altLang="en-US" sz="3500" b="1" dirty="0"/>
              <a:t>實價登錄資訊</a:t>
            </a:r>
            <a:r>
              <a:rPr lang="zh-TW" altLang="en-US" sz="3500" b="1" dirty="0" smtClean="0"/>
              <a:t>地圖</a:t>
            </a:r>
            <a:r>
              <a:rPr lang="zh-TW" altLang="en-US" sz="3500" b="1" dirty="0"/>
              <a:t>：</a:t>
            </a:r>
            <a:r>
              <a:rPr lang="zh-TW" altLang="en-US" sz="2200" b="1" dirty="0" smtClean="0"/>
              <a:t>以</a:t>
            </a:r>
            <a:r>
              <a:rPr lang="zh-TW" altLang="en-US" sz="2200" b="1" dirty="0"/>
              <a:t>地圖方式呈現實價登錄資訊</a:t>
            </a:r>
          </a:p>
          <a:p>
            <a:r>
              <a:rPr lang="en-US" altLang="zh-TW" sz="3500" b="1" dirty="0"/>
              <a:t>•	</a:t>
            </a:r>
            <a:r>
              <a:rPr lang="zh-TW" altLang="en-US" sz="3500" b="1" dirty="0"/>
              <a:t>查詢台灣各地</a:t>
            </a:r>
            <a:r>
              <a:rPr lang="zh-TW" altLang="en-US" sz="3500" b="1" dirty="0" smtClean="0"/>
              <a:t>天氣</a:t>
            </a:r>
            <a:r>
              <a:rPr lang="zh-TW" altLang="en-US" sz="3500" b="1" dirty="0"/>
              <a:t>：</a:t>
            </a:r>
            <a:endParaRPr lang="en-US" altLang="zh-TW" sz="3500" b="1" dirty="0"/>
          </a:p>
          <a:p>
            <a:r>
              <a:rPr lang="en-US" altLang="zh-TW" sz="2200" b="1" dirty="0"/>
              <a:t>o	</a:t>
            </a:r>
            <a:r>
              <a:rPr lang="zh-TW" altLang="en-US" sz="2200" b="1" dirty="0"/>
              <a:t>透過 </a:t>
            </a:r>
            <a:r>
              <a:rPr lang="en-US" altLang="zh-TW" sz="2200" b="1" dirty="0"/>
              <a:t>API </a:t>
            </a:r>
            <a:r>
              <a:rPr lang="zh-TW" altLang="en-US" sz="2200" b="1" dirty="0"/>
              <a:t>與地圖系統整合</a:t>
            </a:r>
          </a:p>
          <a:p>
            <a:r>
              <a:rPr lang="en-US" altLang="zh-TW" sz="2200" b="1" dirty="0"/>
              <a:t>o	</a:t>
            </a:r>
            <a:r>
              <a:rPr lang="zh-TW" altLang="en-US" sz="2200" b="1" dirty="0"/>
              <a:t>顯示各縣市即時天氣資訊</a:t>
            </a:r>
          </a:p>
          <a:p>
            <a:r>
              <a:rPr lang="en-US" altLang="zh-TW" sz="3500" b="1" dirty="0"/>
              <a:t>•	</a:t>
            </a:r>
            <a:r>
              <a:rPr lang="zh-TW" altLang="en-US" sz="3500" b="1" dirty="0"/>
              <a:t>各地</a:t>
            </a:r>
            <a:r>
              <a:rPr lang="zh-TW" altLang="en-US" sz="3500" b="1" dirty="0" smtClean="0"/>
              <a:t>即時新聞</a:t>
            </a:r>
            <a:r>
              <a:rPr lang="zh-TW" altLang="en-US" sz="3500" b="1" dirty="0"/>
              <a:t>：</a:t>
            </a:r>
            <a:endParaRPr lang="en-US" altLang="zh-TW" sz="3500" b="1" dirty="0"/>
          </a:p>
          <a:p>
            <a:r>
              <a:rPr lang="en-US" altLang="zh-TW" sz="2200" b="1" dirty="0"/>
              <a:t>o	</a:t>
            </a:r>
            <a:r>
              <a:rPr lang="zh-TW" altLang="en-US" sz="2200" b="1" dirty="0"/>
              <a:t>截取各地即時新聞，無廣告</a:t>
            </a:r>
          </a:p>
          <a:p>
            <a:r>
              <a:rPr lang="en-US" altLang="zh-TW" sz="2200" b="1" dirty="0"/>
              <a:t>o	</a:t>
            </a:r>
            <a:r>
              <a:rPr lang="zh-TW" altLang="en-US" sz="2200" b="1" dirty="0"/>
              <a:t>提升瀏覽速度</a:t>
            </a:r>
          </a:p>
          <a:p>
            <a:r>
              <a:rPr lang="en-US" altLang="zh-TW" sz="3500" b="1" dirty="0"/>
              <a:t>•	</a:t>
            </a:r>
            <a:r>
              <a:rPr lang="zh-TW" altLang="en-US" sz="3500" b="1" dirty="0"/>
              <a:t>貸款試</a:t>
            </a:r>
            <a:r>
              <a:rPr lang="zh-TW" altLang="en-US" sz="3500" b="1" dirty="0" smtClean="0"/>
              <a:t>算</a:t>
            </a:r>
            <a:r>
              <a:rPr lang="zh-TW" altLang="en-US" sz="3500" b="1" dirty="0"/>
              <a:t>：</a:t>
            </a:r>
            <a:endParaRPr lang="en-US" altLang="zh-TW" sz="3500" b="1" dirty="0"/>
          </a:p>
          <a:p>
            <a:r>
              <a:rPr lang="en-US" altLang="zh-TW" sz="2200" b="1" dirty="0"/>
              <a:t>o	</a:t>
            </a:r>
            <a:r>
              <a:rPr lang="zh-TW" altLang="en-US" sz="2200" b="1" dirty="0"/>
              <a:t>提供房屋貸款試算功能</a:t>
            </a:r>
          </a:p>
          <a:p>
            <a:r>
              <a:rPr lang="en-US" altLang="zh-TW" sz="2200" b="1" dirty="0"/>
              <a:t>o	</a:t>
            </a:r>
            <a:r>
              <a:rPr lang="zh-TW" altLang="en-US" sz="2200" b="1" dirty="0"/>
              <a:t>計算每月還款金額及總利息</a:t>
            </a:r>
          </a:p>
          <a:p>
            <a:r>
              <a:rPr lang="en-US" altLang="zh-TW" sz="3500" b="1" dirty="0"/>
              <a:t>•	</a:t>
            </a:r>
            <a:r>
              <a:rPr lang="zh-TW" altLang="en-US" sz="3500" b="1" dirty="0"/>
              <a:t>列印</a:t>
            </a:r>
            <a:r>
              <a:rPr lang="zh-TW" altLang="en-US" sz="3500" b="1" dirty="0" smtClean="0"/>
              <a:t>功能</a:t>
            </a:r>
            <a:r>
              <a:rPr lang="zh-TW" altLang="en-US" sz="3500" b="1" dirty="0"/>
              <a:t>：</a:t>
            </a:r>
            <a:r>
              <a:rPr lang="zh-TW" altLang="en-US" sz="2200" b="1" dirty="0" smtClean="0"/>
              <a:t>所有</a:t>
            </a:r>
            <a:r>
              <a:rPr lang="zh-TW" altLang="en-US" sz="2200" b="1" dirty="0"/>
              <a:t>查詢結果能進行列印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352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push dir="u"/>
      </p:transition>
    </mc:Choice>
    <mc:Fallback xmlns="">
      <p:transition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7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25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75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2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02927"/>
          </a:xfrm>
        </p:spPr>
        <p:txBody>
          <a:bodyPr/>
          <a:lstStyle/>
          <a:p>
            <a:pPr algn="ctr"/>
            <a:r>
              <a:rPr lang="zh-TW" altLang="zh-TW" u="sng" dirty="0" smtClean="0"/>
              <a:t>開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發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環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境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與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工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具</a:t>
            </a:r>
            <a:endParaRPr lang="zh-TW" altLang="en-US" u="sng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•	</a:t>
            </a:r>
            <a:r>
              <a:rPr lang="zh-TW" altLang="en-US" b="1" dirty="0"/>
              <a:t>開發</a:t>
            </a:r>
            <a:r>
              <a:rPr lang="zh-TW" altLang="en-US" b="1" dirty="0" smtClean="0"/>
              <a:t>平台</a:t>
            </a:r>
            <a:r>
              <a:rPr lang="zh-TW" altLang="en-US" b="1" dirty="0"/>
              <a:t>：</a:t>
            </a:r>
            <a:r>
              <a:rPr lang="en-US" altLang="zh-TW" b="1" dirty="0" smtClean="0"/>
              <a:t>Google </a:t>
            </a:r>
            <a:r>
              <a:rPr lang="en-US" altLang="zh-TW" b="1" dirty="0" err="1"/>
              <a:t>Colab</a:t>
            </a:r>
            <a:endParaRPr lang="en-US" altLang="zh-TW" b="1" dirty="0"/>
          </a:p>
          <a:p>
            <a:r>
              <a:rPr lang="en-US" altLang="zh-TW" b="1" dirty="0"/>
              <a:t>•	</a:t>
            </a:r>
            <a:r>
              <a:rPr lang="zh-TW" altLang="en-US" b="1" dirty="0"/>
              <a:t>程式</a:t>
            </a:r>
            <a:r>
              <a:rPr lang="zh-TW" altLang="en-US" b="1" dirty="0" smtClean="0"/>
              <a:t>語言</a:t>
            </a:r>
            <a:r>
              <a:rPr lang="zh-TW" altLang="en-US" b="1" dirty="0"/>
              <a:t>：</a:t>
            </a:r>
            <a:r>
              <a:rPr lang="en-US" altLang="zh-TW" b="1" dirty="0" smtClean="0"/>
              <a:t>Python</a:t>
            </a:r>
            <a:endParaRPr lang="en-US" altLang="zh-TW" b="1" dirty="0"/>
          </a:p>
          <a:p>
            <a:r>
              <a:rPr lang="en-US" altLang="zh-TW" b="1" dirty="0"/>
              <a:t>•	</a:t>
            </a:r>
            <a:r>
              <a:rPr lang="zh-TW" altLang="en-US" b="1" dirty="0"/>
              <a:t>外部</a:t>
            </a:r>
            <a:r>
              <a:rPr lang="zh-TW" altLang="en-US" b="1" dirty="0" smtClean="0"/>
              <a:t>套件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r>
              <a:rPr lang="en-US" altLang="zh-TW" sz="1400" b="1" dirty="0"/>
              <a:t>o	</a:t>
            </a:r>
            <a:r>
              <a:rPr lang="en-US" altLang="zh-TW" sz="1400" b="1" dirty="0" smtClean="0"/>
              <a:t>Requests</a:t>
            </a:r>
            <a:r>
              <a:rPr lang="zh-TW" altLang="en-US" sz="1400" b="1" dirty="0"/>
              <a:t>：</a:t>
            </a:r>
            <a:r>
              <a:rPr lang="zh-TW" altLang="en-US" sz="1400" b="1" dirty="0" smtClean="0"/>
              <a:t>進行 </a:t>
            </a:r>
            <a:r>
              <a:rPr lang="en-US" altLang="zh-TW" sz="1400" b="1" dirty="0"/>
              <a:t>HTTP </a:t>
            </a:r>
            <a:r>
              <a:rPr lang="zh-TW" altLang="en-US" sz="1400" b="1" dirty="0"/>
              <a:t>請求與網路爬蟲</a:t>
            </a:r>
          </a:p>
          <a:p>
            <a:r>
              <a:rPr lang="en-US" altLang="zh-TW" sz="1400" b="1" dirty="0"/>
              <a:t>o	</a:t>
            </a:r>
            <a:r>
              <a:rPr lang="en-US" altLang="zh-TW" sz="1400" b="1" dirty="0" smtClean="0"/>
              <a:t>Folium</a:t>
            </a:r>
            <a:r>
              <a:rPr lang="zh-TW" altLang="en-US" sz="1400" b="1" dirty="0"/>
              <a:t>：</a:t>
            </a:r>
            <a:r>
              <a:rPr lang="zh-TW" altLang="en-US" sz="1400" b="1" dirty="0" smtClean="0"/>
              <a:t>地圖</a:t>
            </a:r>
            <a:r>
              <a:rPr lang="zh-TW" altLang="en-US" sz="1400" b="1" dirty="0"/>
              <a:t>顯示與資料視覺化</a:t>
            </a:r>
          </a:p>
          <a:p>
            <a:r>
              <a:rPr lang="en-US" altLang="zh-TW" sz="1400" b="1" dirty="0"/>
              <a:t>o	</a:t>
            </a:r>
            <a:r>
              <a:rPr lang="en-US" altLang="zh-TW" sz="1400" b="1" dirty="0" err="1"/>
              <a:t>IPython</a:t>
            </a:r>
            <a:r>
              <a:rPr lang="en-US" altLang="zh-TW" sz="1400" b="1" dirty="0"/>
              <a:t> </a:t>
            </a:r>
            <a:r>
              <a:rPr lang="en-US" altLang="zh-TW" sz="1400" b="1" dirty="0" smtClean="0"/>
              <a:t>Widgets</a:t>
            </a:r>
            <a:r>
              <a:rPr lang="zh-TW" altLang="en-US" sz="1400" b="1" dirty="0"/>
              <a:t>：</a:t>
            </a:r>
            <a:r>
              <a:rPr lang="zh-TW" altLang="en-US" sz="1400" b="1" dirty="0" smtClean="0"/>
              <a:t>建立</a:t>
            </a:r>
            <a:r>
              <a:rPr lang="zh-TW" altLang="en-US" sz="1400" b="1" dirty="0"/>
              <a:t>互動介面</a:t>
            </a:r>
          </a:p>
          <a:p>
            <a:r>
              <a:rPr lang="en-US" altLang="zh-TW" sz="1400" b="1" dirty="0"/>
              <a:t>o	</a:t>
            </a:r>
            <a:r>
              <a:rPr lang="en-US" altLang="zh-TW" sz="1400" b="1" dirty="0" smtClean="0"/>
              <a:t>Pandas</a:t>
            </a:r>
            <a:r>
              <a:rPr lang="zh-TW" altLang="en-US" sz="1400" b="1" dirty="0"/>
              <a:t>：</a:t>
            </a:r>
            <a:r>
              <a:rPr lang="zh-TW" altLang="en-US" sz="1400" b="1" dirty="0" smtClean="0"/>
              <a:t>處理</a:t>
            </a:r>
            <a:r>
              <a:rPr lang="zh-TW" altLang="en-US" sz="1400" b="1" dirty="0"/>
              <a:t>資料與篩選實價登錄資料</a:t>
            </a:r>
          </a:p>
          <a:p>
            <a:r>
              <a:rPr lang="en-US" altLang="zh-TW" sz="1400" b="1" dirty="0"/>
              <a:t>o	</a:t>
            </a:r>
            <a:r>
              <a:rPr lang="en-US" altLang="zh-TW" sz="1400" b="1" dirty="0" smtClean="0"/>
              <a:t>HTML/CSS</a:t>
            </a:r>
            <a:r>
              <a:rPr lang="zh-TW" altLang="en-US" sz="1400" b="1" dirty="0"/>
              <a:t>：</a:t>
            </a:r>
            <a:r>
              <a:rPr lang="zh-TW" altLang="en-US" sz="1400" b="1" dirty="0" smtClean="0"/>
              <a:t>網頁</a:t>
            </a:r>
            <a:r>
              <a:rPr lang="zh-TW" altLang="en-US" sz="1400" b="1" dirty="0"/>
              <a:t>設計與美化</a:t>
            </a:r>
          </a:p>
          <a:p>
            <a:r>
              <a:rPr lang="en-US" altLang="zh-TW" sz="1400" b="1" dirty="0"/>
              <a:t>o	</a:t>
            </a:r>
            <a:r>
              <a:rPr lang="en-US" altLang="zh-TW" sz="1400" b="1" dirty="0" err="1" smtClean="0"/>
              <a:t>Matplotlib</a:t>
            </a:r>
            <a:r>
              <a:rPr lang="zh-TW" altLang="en-US" sz="1400" b="1" dirty="0"/>
              <a:t>：</a:t>
            </a:r>
            <a:r>
              <a:rPr lang="zh-TW" altLang="en-US" sz="1400" b="1" dirty="0" smtClean="0"/>
              <a:t>繪製</a:t>
            </a:r>
            <a:r>
              <a:rPr lang="zh-TW" altLang="en-US" sz="1400" b="1" dirty="0"/>
              <a:t>圖表</a:t>
            </a:r>
          </a:p>
          <a:p>
            <a:r>
              <a:rPr lang="en-US" altLang="zh-TW" sz="1400" b="1" dirty="0"/>
              <a:t>o	</a:t>
            </a:r>
            <a:r>
              <a:rPr lang="en-US" altLang="zh-TW" sz="1400" b="1" dirty="0" err="1" smtClean="0"/>
              <a:t>BeautifulSoup</a:t>
            </a:r>
            <a:r>
              <a:rPr lang="zh-TW" altLang="en-US" sz="1400" b="1" dirty="0"/>
              <a:t>：</a:t>
            </a:r>
            <a:r>
              <a:rPr lang="zh-TW" altLang="en-US" sz="1400" b="1" dirty="0" smtClean="0"/>
              <a:t>解析 </a:t>
            </a:r>
            <a:r>
              <a:rPr lang="en-US" altLang="zh-TW" sz="1400" b="1" dirty="0"/>
              <a:t>HTML </a:t>
            </a:r>
            <a:r>
              <a:rPr lang="zh-TW" altLang="en-US" sz="1400" b="1" dirty="0"/>
              <a:t>文件</a:t>
            </a:r>
          </a:p>
          <a:p>
            <a:r>
              <a:rPr lang="en-US" altLang="zh-TW" sz="1400" b="1" dirty="0"/>
              <a:t>o	</a:t>
            </a:r>
            <a:r>
              <a:rPr lang="en-US" altLang="zh-TW" sz="1400" b="1" dirty="0" err="1" smtClean="0"/>
              <a:t>Geopy</a:t>
            </a:r>
            <a:r>
              <a:rPr lang="zh-TW" altLang="en-US" sz="1400" b="1" dirty="0"/>
              <a:t>：</a:t>
            </a:r>
            <a:r>
              <a:rPr lang="zh-TW" altLang="en-US" sz="1400" b="1" dirty="0" smtClean="0"/>
              <a:t>查詢</a:t>
            </a:r>
            <a:r>
              <a:rPr lang="zh-TW" altLang="en-US" sz="1400" b="1" dirty="0"/>
              <a:t>地理位置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81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push dir="u"/>
      </p:transition>
    </mc:Choice>
    <mc:Fallback xmlns="">
      <p:transition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7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5"/>
          </a:xfrm>
        </p:spPr>
        <p:txBody>
          <a:bodyPr/>
          <a:lstStyle/>
          <a:p>
            <a:pPr algn="ctr"/>
            <a:r>
              <a:rPr lang="zh-TW" altLang="zh-TW" u="sng" dirty="0" smtClean="0"/>
              <a:t>資</a:t>
            </a:r>
            <a:r>
              <a:rPr lang="zh-TW" altLang="en-US" u="sng" dirty="0" smtClean="0"/>
              <a:t>　</a:t>
            </a:r>
            <a:r>
              <a:rPr lang="zh-TW" altLang="zh-TW" u="sng" dirty="0" smtClean="0"/>
              <a:t>料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來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源</a:t>
            </a:r>
            <a:endParaRPr lang="zh-TW" altLang="en-US" u="sng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•	</a:t>
            </a:r>
            <a:r>
              <a:rPr lang="zh-TW" altLang="en-US" b="1" dirty="0"/>
              <a:t>內政部不動產成交案件實際資訊資料供應</a:t>
            </a:r>
            <a:r>
              <a:rPr lang="zh-TW" altLang="en-US" b="1" dirty="0" smtClean="0"/>
              <a:t>系統</a:t>
            </a:r>
            <a:r>
              <a:rPr lang="zh-TW" altLang="en-US" b="1" dirty="0"/>
              <a:t>：</a:t>
            </a:r>
            <a:r>
              <a:rPr lang="zh-TW" altLang="en-US" b="1" dirty="0" smtClean="0"/>
              <a:t>提供房</a:t>
            </a:r>
            <a:endParaRPr lang="en-US" altLang="zh-TW" b="1" dirty="0" smtClean="0"/>
          </a:p>
          <a:p>
            <a:r>
              <a:rPr lang="zh-TW" altLang="en-US" b="1" dirty="0"/>
              <a:t>　　屋實價登錄</a:t>
            </a:r>
            <a:r>
              <a:rPr lang="zh-TW" altLang="en-US" b="1" dirty="0" smtClean="0"/>
              <a:t>資料</a:t>
            </a:r>
            <a:endParaRPr lang="en-US" altLang="zh-TW" b="1" dirty="0" smtClean="0"/>
          </a:p>
          <a:p>
            <a:endParaRPr lang="zh-TW" altLang="en-US" b="1" dirty="0"/>
          </a:p>
          <a:p>
            <a:r>
              <a:rPr lang="en-US" altLang="zh-TW" b="1" dirty="0" smtClean="0"/>
              <a:t>•</a:t>
            </a:r>
            <a:r>
              <a:rPr lang="en-US" altLang="zh-TW" b="1" dirty="0"/>
              <a:t>	</a:t>
            </a:r>
            <a:r>
              <a:rPr lang="zh-TW" altLang="en-US" b="1" dirty="0"/>
              <a:t>交通部中央</a:t>
            </a:r>
            <a:r>
              <a:rPr lang="zh-TW" altLang="en-US" b="1" dirty="0" smtClean="0"/>
              <a:t>氣象局</a:t>
            </a:r>
            <a:r>
              <a:rPr lang="zh-TW" altLang="en-US" b="1" dirty="0"/>
              <a:t>：</a:t>
            </a:r>
            <a:r>
              <a:rPr lang="zh-TW" altLang="en-US" b="1" dirty="0" smtClean="0"/>
              <a:t>提供</a:t>
            </a:r>
            <a:r>
              <a:rPr lang="zh-TW" altLang="en-US" b="1" dirty="0"/>
              <a:t>即時天氣</a:t>
            </a:r>
            <a:r>
              <a:rPr lang="zh-TW" altLang="en-US" b="1" dirty="0" smtClean="0"/>
              <a:t>資訊</a:t>
            </a:r>
            <a:endParaRPr lang="en-US" altLang="zh-TW" b="1" dirty="0" smtClean="0"/>
          </a:p>
          <a:p>
            <a:endParaRPr lang="zh-TW" altLang="en-US" b="1" dirty="0"/>
          </a:p>
          <a:p>
            <a:r>
              <a:rPr lang="en-US" altLang="zh-TW" b="1" dirty="0"/>
              <a:t>•	</a:t>
            </a:r>
            <a:r>
              <a:rPr lang="zh-TW" altLang="en-US" b="1" dirty="0"/>
              <a:t>自由時報</a:t>
            </a:r>
            <a:r>
              <a:rPr lang="zh-TW" altLang="en-US" b="1" dirty="0" smtClean="0"/>
              <a:t>電子報</a:t>
            </a:r>
            <a:r>
              <a:rPr lang="zh-TW" altLang="en-US" b="1" dirty="0"/>
              <a:t>：</a:t>
            </a:r>
            <a:r>
              <a:rPr lang="zh-TW" altLang="en-US" b="1" dirty="0" smtClean="0"/>
              <a:t>提供</a:t>
            </a:r>
            <a:r>
              <a:rPr lang="zh-TW" altLang="en-US" b="1" dirty="0"/>
              <a:t>即時新聞</a:t>
            </a:r>
            <a:r>
              <a:rPr lang="zh-TW" altLang="en-US" b="1" dirty="0" smtClean="0"/>
              <a:t>資料</a:t>
            </a:r>
            <a:endParaRPr lang="en-US" altLang="zh-TW" b="1" dirty="0" smtClean="0"/>
          </a:p>
          <a:p>
            <a:endParaRPr lang="zh-TW" altLang="en-US" b="1" dirty="0"/>
          </a:p>
          <a:p>
            <a:r>
              <a:rPr lang="en-US" altLang="zh-TW" b="1" dirty="0"/>
              <a:t>•	Google </a:t>
            </a:r>
            <a:r>
              <a:rPr lang="zh-TW" altLang="en-US" b="1" dirty="0" smtClean="0"/>
              <a:t>地圖</a:t>
            </a:r>
            <a:r>
              <a:rPr lang="zh-TW" altLang="en-US" b="1" dirty="0"/>
              <a:t>：</a:t>
            </a:r>
            <a:r>
              <a:rPr lang="zh-TW" altLang="en-US" b="1" dirty="0" smtClean="0"/>
              <a:t>提供</a:t>
            </a:r>
            <a:r>
              <a:rPr lang="zh-TW" altLang="en-US" b="1" dirty="0"/>
              <a:t>地理位置和地圖服務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727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push dir="u"/>
      </p:transition>
    </mc:Choice>
    <mc:Fallback xmlns="">
      <p:transition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02928"/>
          </a:xfrm>
        </p:spPr>
        <p:txBody>
          <a:bodyPr/>
          <a:lstStyle/>
          <a:p>
            <a:pPr algn="ctr"/>
            <a:r>
              <a:rPr lang="zh-TW" altLang="zh-TW" u="sng" dirty="0" smtClean="0"/>
              <a:t>系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統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架</a:t>
            </a:r>
            <a:r>
              <a:rPr lang="zh-TW" altLang="en-US" u="sng" dirty="0" smtClean="0"/>
              <a:t>　</a:t>
            </a:r>
            <a:r>
              <a:rPr lang="zh-TW" altLang="zh-TW" u="sng" dirty="0" smtClean="0"/>
              <a:t>構</a:t>
            </a:r>
            <a:r>
              <a:rPr lang="zh-TW" altLang="en-US" u="sng" dirty="0" smtClean="0"/>
              <a:t>　</a:t>
            </a:r>
            <a:r>
              <a:rPr lang="zh-TW" altLang="zh-TW" u="sng" dirty="0" smtClean="0"/>
              <a:t>圖</a:t>
            </a:r>
            <a:r>
              <a:rPr lang="zh-TW" altLang="en-US" u="sng" dirty="0" smtClean="0"/>
              <a:t>（一）</a:t>
            </a:r>
            <a:endParaRPr lang="zh-TW" altLang="en-US" u="sng" dirty="0"/>
          </a:p>
        </p:txBody>
      </p:sp>
      <p:pic>
        <p:nvPicPr>
          <p:cNvPr id="5" name="內容版面配置區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4214" y="1307679"/>
            <a:ext cx="8056459" cy="443039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485900" y="6021288"/>
            <a:ext cx="979308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zh-TW" sz="26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r>
              <a:rPr lang="zh-TW" altLang="en-US" sz="26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zh-TW" sz="26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r>
              <a:rPr lang="zh-TW" altLang="zh-TW" sz="26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提供系統功能選單，讓使用者可以選擇想要使用的功能</a:t>
            </a:r>
            <a:endParaRPr lang="zh-TW" altLang="en-US" sz="26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896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push dir="u"/>
      </p:transition>
    </mc:Choice>
    <mc:Fallback xmlns="">
      <p:transition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5"/>
          </a:xfrm>
        </p:spPr>
        <p:txBody>
          <a:bodyPr/>
          <a:lstStyle/>
          <a:p>
            <a:pPr algn="ctr"/>
            <a:r>
              <a:rPr lang="zh-TW" altLang="zh-TW" u="sng" dirty="0" smtClean="0"/>
              <a:t>系</a:t>
            </a:r>
            <a:r>
              <a:rPr lang="zh-TW" altLang="en-US" u="sng" dirty="0" smtClean="0"/>
              <a:t>　</a:t>
            </a:r>
            <a:r>
              <a:rPr lang="zh-TW" altLang="zh-TW" u="sng" dirty="0" smtClean="0"/>
              <a:t>統</a:t>
            </a:r>
            <a:r>
              <a:rPr lang="zh-TW" altLang="en-US" u="sng" dirty="0"/>
              <a:t>　</a:t>
            </a:r>
            <a:r>
              <a:rPr lang="zh-TW" altLang="zh-TW" u="sng" dirty="0"/>
              <a:t>架</a:t>
            </a:r>
            <a:r>
              <a:rPr lang="zh-TW" altLang="en-US" u="sng" dirty="0"/>
              <a:t>　</a:t>
            </a:r>
            <a:r>
              <a:rPr lang="zh-TW" altLang="zh-TW" u="sng" dirty="0"/>
              <a:t>構</a:t>
            </a:r>
            <a:r>
              <a:rPr lang="zh-TW" altLang="en-US" u="sng" dirty="0"/>
              <a:t>　</a:t>
            </a:r>
            <a:r>
              <a:rPr lang="zh-TW" altLang="zh-TW" u="sng" dirty="0"/>
              <a:t>圖</a:t>
            </a:r>
            <a:r>
              <a:rPr lang="zh-TW" altLang="en-US" u="sng" dirty="0" smtClean="0"/>
              <a:t>（二）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3435" y="1484784"/>
            <a:ext cx="9782801" cy="490344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•	</a:t>
            </a:r>
            <a:r>
              <a:rPr lang="zh-TW" altLang="en-US" sz="3200" b="1" dirty="0" smtClean="0"/>
              <a:t>說明</a:t>
            </a:r>
            <a:r>
              <a:rPr lang="zh-TW" altLang="en-US" sz="3200" b="1" dirty="0"/>
              <a:t>：</a:t>
            </a:r>
            <a:endParaRPr lang="en-US" altLang="zh-TW" sz="3200" b="1" dirty="0"/>
          </a:p>
          <a:p>
            <a:r>
              <a:rPr lang="en-US" altLang="zh-TW" sz="2000" b="1" dirty="0"/>
              <a:t>o	</a:t>
            </a:r>
            <a:r>
              <a:rPr lang="zh-TW" altLang="en-US" sz="2000" b="1" dirty="0"/>
              <a:t>系統採用 </a:t>
            </a:r>
            <a:r>
              <a:rPr lang="en-US" altLang="zh-TW" sz="2000" b="1" dirty="0"/>
              <a:t>MVC (Model-View-Controller) </a:t>
            </a:r>
            <a:r>
              <a:rPr lang="zh-TW" altLang="en-US" sz="2000" b="1" dirty="0"/>
              <a:t>架構，將資料處理、業務邏輯和</a:t>
            </a:r>
            <a:r>
              <a:rPr lang="zh-TW" altLang="en-US" sz="2000" b="1" dirty="0" smtClean="0"/>
              <a:t>使　</a:t>
            </a:r>
            <a:endParaRPr lang="en-US" altLang="zh-TW" sz="2000" b="1" dirty="0" smtClean="0"/>
          </a:p>
          <a:p>
            <a:r>
              <a:rPr lang="zh-TW" altLang="en-US" sz="2000" b="1" dirty="0" smtClean="0"/>
              <a:t>　　  用</a:t>
            </a:r>
            <a:r>
              <a:rPr lang="zh-TW" altLang="en-US" sz="2000" b="1" dirty="0"/>
              <a:t>者介面分離，提升系統的可維護性和擴充性</a:t>
            </a:r>
          </a:p>
          <a:p>
            <a:r>
              <a:rPr lang="en-US" altLang="zh-TW" sz="2000" b="1" dirty="0" smtClean="0"/>
              <a:t>o</a:t>
            </a:r>
            <a:r>
              <a:rPr lang="en-US" altLang="zh-TW" sz="2000" b="1" dirty="0"/>
              <a:t>	</a:t>
            </a:r>
            <a:r>
              <a:rPr lang="zh-TW" altLang="en-US" sz="2000" b="1" dirty="0"/>
              <a:t>前端使用 </a:t>
            </a:r>
            <a:r>
              <a:rPr lang="en-US" altLang="zh-TW" sz="2000" b="1" dirty="0"/>
              <a:t>HTML</a:t>
            </a:r>
            <a:r>
              <a:rPr lang="zh-TW" altLang="en-US" sz="2000" b="1" dirty="0"/>
              <a:t>、</a:t>
            </a:r>
            <a:r>
              <a:rPr lang="en-US" altLang="zh-TW" sz="2000" b="1" dirty="0"/>
              <a:t>CSS </a:t>
            </a:r>
            <a:r>
              <a:rPr lang="zh-TW" altLang="en-US" sz="2000" b="1" dirty="0"/>
              <a:t>和 </a:t>
            </a:r>
            <a:r>
              <a:rPr lang="en-US" altLang="zh-TW" sz="2000" b="1" dirty="0"/>
              <a:t>JavaScript </a:t>
            </a:r>
            <a:r>
              <a:rPr lang="zh-TW" altLang="en-US" sz="2000" b="1" dirty="0"/>
              <a:t>與使用者互動，並透過 </a:t>
            </a:r>
            <a:r>
              <a:rPr lang="en-US" altLang="zh-TW" sz="2000" b="1" dirty="0"/>
              <a:t>AJAX </a:t>
            </a:r>
            <a:r>
              <a:rPr lang="zh-TW" altLang="en-US" sz="2000" b="1" dirty="0"/>
              <a:t>技術與</a:t>
            </a:r>
            <a:r>
              <a:rPr lang="zh-TW" altLang="en-US" sz="2000" b="1" dirty="0" smtClean="0"/>
              <a:t>後</a:t>
            </a:r>
            <a:endParaRPr lang="zh-TW" altLang="en-US" sz="2000" b="1" dirty="0"/>
          </a:p>
          <a:p>
            <a:r>
              <a:rPr lang="zh-TW" altLang="en-US" sz="2000" b="1" dirty="0" smtClean="0"/>
              <a:t>           端</a:t>
            </a:r>
            <a:r>
              <a:rPr lang="zh-TW" altLang="en-US" sz="2000" b="1" dirty="0"/>
              <a:t>伺服器溝通</a:t>
            </a:r>
            <a:endParaRPr lang="en-US" altLang="zh-TW" sz="2000" b="1" dirty="0" smtClean="0"/>
          </a:p>
          <a:p>
            <a:r>
              <a:rPr lang="en-US" altLang="zh-TW" sz="2000" b="1" dirty="0" smtClean="0"/>
              <a:t>o</a:t>
            </a:r>
            <a:r>
              <a:rPr lang="en-US" altLang="zh-TW" sz="2000" b="1" dirty="0"/>
              <a:t>	</a:t>
            </a:r>
            <a:r>
              <a:rPr lang="zh-TW" altLang="en-US" sz="2000" b="1" dirty="0"/>
              <a:t>後端使用 </a:t>
            </a:r>
            <a:r>
              <a:rPr lang="en-US" altLang="zh-TW" sz="2000" b="1" dirty="0"/>
              <a:t>Python </a:t>
            </a:r>
            <a:r>
              <a:rPr lang="zh-TW" altLang="en-US" sz="2000" b="1" dirty="0"/>
              <a:t>和 </a:t>
            </a:r>
            <a:r>
              <a:rPr lang="en-US" altLang="zh-TW" sz="2000" b="1" dirty="0"/>
              <a:t>Flask </a:t>
            </a:r>
            <a:r>
              <a:rPr lang="zh-TW" altLang="en-US" sz="2000" b="1" dirty="0"/>
              <a:t>框架處理使用者請求，並使用各種 </a:t>
            </a:r>
            <a:r>
              <a:rPr lang="en-US" altLang="zh-TW" sz="2000" b="1" dirty="0"/>
              <a:t>Python </a:t>
            </a:r>
            <a:r>
              <a:rPr lang="zh-TW" altLang="en-US" sz="2000" b="1" dirty="0" smtClean="0"/>
              <a:t>套件</a:t>
            </a:r>
            <a:endParaRPr lang="zh-TW" altLang="en-US" sz="2000" b="1" dirty="0"/>
          </a:p>
          <a:p>
            <a:r>
              <a:rPr lang="zh-TW" altLang="en-US" sz="2000" b="1" dirty="0" smtClean="0"/>
              <a:t>           進行</a:t>
            </a:r>
            <a:r>
              <a:rPr lang="zh-TW" altLang="en-US" sz="2000" b="1" dirty="0"/>
              <a:t>資料爬取、處理、分析和視覺化</a:t>
            </a:r>
            <a:endParaRPr lang="en-US" altLang="zh-TW" sz="2000" b="1" dirty="0" smtClean="0"/>
          </a:p>
          <a:p>
            <a:r>
              <a:rPr lang="en-US" altLang="zh-TW" sz="2000" b="1" dirty="0" smtClean="0"/>
              <a:t>o</a:t>
            </a:r>
            <a:r>
              <a:rPr lang="en-US" altLang="zh-TW" sz="2000" b="1" dirty="0"/>
              <a:t>	</a:t>
            </a:r>
            <a:r>
              <a:rPr lang="zh-TW" altLang="en-US" sz="2000" b="1" dirty="0"/>
              <a:t>系統將爬取到的資料儲存在資料庫中，方便後續查詢和</a:t>
            </a:r>
            <a:r>
              <a:rPr lang="zh-TW" altLang="en-US" sz="2000" b="1" dirty="0" smtClean="0"/>
              <a:t>分析</a:t>
            </a:r>
            <a:endParaRPr lang="zh-TW" altLang="en-US" sz="2000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175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push dir="u"/>
      </p:transition>
    </mc:Choice>
    <mc:Fallback xmlns="">
      <p:transition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02928"/>
          </a:xfrm>
        </p:spPr>
        <p:txBody>
          <a:bodyPr rtlCol="0"/>
          <a:lstStyle/>
          <a:p>
            <a:pPr algn="ctr"/>
            <a:r>
              <a:rPr lang="zh-TW" altLang="zh-TW" u="sng" dirty="0" smtClean="0"/>
              <a:t>系</a:t>
            </a:r>
            <a:r>
              <a:rPr lang="zh-TW" altLang="en-US" u="sng" dirty="0"/>
              <a:t>　</a:t>
            </a:r>
            <a:r>
              <a:rPr lang="zh-TW" altLang="zh-TW" u="sng" dirty="0" smtClean="0"/>
              <a:t>統</a:t>
            </a:r>
            <a:r>
              <a:rPr lang="zh-TW" altLang="en-US" u="sng" dirty="0" smtClean="0"/>
              <a:t>　</a:t>
            </a:r>
            <a:r>
              <a:rPr lang="zh-TW" altLang="zh-TW" u="sng" dirty="0" smtClean="0"/>
              <a:t>開</a:t>
            </a:r>
            <a:r>
              <a:rPr lang="zh-TW" altLang="en-US" u="sng" dirty="0" smtClean="0"/>
              <a:t>　</a:t>
            </a:r>
            <a:r>
              <a:rPr lang="zh-TW" altLang="zh-TW" u="sng" dirty="0" smtClean="0"/>
              <a:t>發</a:t>
            </a:r>
            <a:r>
              <a:rPr lang="zh-TW" altLang="en-US" u="sng" dirty="0" smtClean="0"/>
              <a:t>　</a:t>
            </a:r>
            <a:r>
              <a:rPr lang="zh-TW" altLang="zh-TW" u="sng" dirty="0" smtClean="0"/>
              <a:t>流</a:t>
            </a:r>
            <a:r>
              <a:rPr lang="zh-TW" altLang="en-US" u="sng" dirty="0" smtClean="0"/>
              <a:t>　</a:t>
            </a:r>
            <a:r>
              <a:rPr lang="zh-TW" altLang="zh-TW" u="sng" dirty="0" smtClean="0"/>
              <a:t>程</a:t>
            </a:r>
            <a:r>
              <a:rPr lang="zh-TW" altLang="en-US" u="sng" dirty="0" smtClean="0"/>
              <a:t>（一）</a:t>
            </a:r>
            <a:endParaRPr lang="zh-TW" altLang="en-US" u="sng" dirty="0">
              <a:latin typeface="新細明體" panose="02020500000000000000" pitchFamily="18" charset="-120"/>
              <a:sym typeface="新細明體" panose="02020500000000000000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sz="3500" b="1" dirty="0"/>
              <a:t>1.	</a:t>
            </a:r>
            <a:r>
              <a:rPr lang="zh-TW" altLang="en-US" sz="3500" b="1" dirty="0"/>
              <a:t>需求</a:t>
            </a:r>
            <a:r>
              <a:rPr lang="zh-TW" altLang="en-US" sz="3500" b="1" dirty="0" smtClean="0"/>
              <a:t>分析</a:t>
            </a:r>
            <a:r>
              <a:rPr lang="zh-TW" altLang="en-US" sz="3500" b="1" dirty="0"/>
              <a:t>：</a:t>
            </a:r>
            <a:endParaRPr lang="en-US" altLang="zh-TW" sz="3500" b="1" dirty="0"/>
          </a:p>
          <a:p>
            <a:r>
              <a:rPr lang="en-US" altLang="zh-TW" b="1" dirty="0"/>
              <a:t>o	</a:t>
            </a:r>
            <a:r>
              <a:rPr lang="zh-TW" altLang="en-US" b="1" dirty="0"/>
              <a:t>確定系統</a:t>
            </a:r>
            <a:r>
              <a:rPr lang="zh-TW" altLang="en-US" b="1" dirty="0" smtClean="0"/>
              <a:t>功能需求</a:t>
            </a:r>
            <a:r>
              <a:rPr lang="zh-TW" altLang="en-US" b="1" dirty="0"/>
              <a:t>：</a:t>
            </a:r>
            <a:r>
              <a:rPr lang="zh-TW" altLang="en-US" b="1" dirty="0" smtClean="0"/>
              <a:t>房屋</a:t>
            </a:r>
            <a:r>
              <a:rPr lang="zh-TW" altLang="en-US" b="1" dirty="0"/>
              <a:t>實價查詢、天氣查詢、新聞查詢、貸款試算</a:t>
            </a:r>
            <a:r>
              <a:rPr lang="zh-TW" altLang="en-US" b="1" dirty="0" smtClean="0"/>
              <a:t>等</a:t>
            </a:r>
            <a:endParaRPr lang="zh-TW" altLang="en-US" b="1" dirty="0"/>
          </a:p>
          <a:p>
            <a:r>
              <a:rPr lang="en-US" altLang="zh-TW" b="1" dirty="0"/>
              <a:t>o	</a:t>
            </a:r>
            <a:r>
              <a:rPr lang="zh-TW" altLang="en-US" b="1" dirty="0"/>
              <a:t>確定資料</a:t>
            </a:r>
            <a:r>
              <a:rPr lang="zh-TW" altLang="en-US" b="1" dirty="0" smtClean="0"/>
              <a:t>需求</a:t>
            </a:r>
            <a:r>
              <a:rPr lang="zh-TW" altLang="en-US" b="1" dirty="0"/>
              <a:t>：</a:t>
            </a:r>
            <a:r>
              <a:rPr lang="zh-TW" altLang="en-US" b="1" dirty="0" smtClean="0"/>
              <a:t>房屋</a:t>
            </a:r>
            <a:r>
              <a:rPr lang="zh-TW" altLang="en-US" b="1" dirty="0"/>
              <a:t>實價登錄資料、天氣資訊、新聞資訊</a:t>
            </a:r>
            <a:r>
              <a:rPr lang="zh-TW" altLang="en-US" b="1" dirty="0" smtClean="0"/>
              <a:t>等</a:t>
            </a:r>
            <a:endParaRPr lang="zh-TW" altLang="en-US" b="1" dirty="0"/>
          </a:p>
          <a:p>
            <a:r>
              <a:rPr lang="en-US" altLang="zh-TW" b="1" dirty="0"/>
              <a:t>o	</a:t>
            </a:r>
            <a:r>
              <a:rPr lang="zh-TW" altLang="en-US" b="1" dirty="0"/>
              <a:t>確定使用者</a:t>
            </a:r>
            <a:r>
              <a:rPr lang="zh-TW" altLang="en-US" b="1" dirty="0" smtClean="0"/>
              <a:t>需求</a:t>
            </a:r>
            <a:r>
              <a:rPr lang="zh-TW" altLang="en-US" b="1" dirty="0"/>
              <a:t>：</a:t>
            </a:r>
            <a:r>
              <a:rPr lang="zh-TW" altLang="en-US" b="1" dirty="0" smtClean="0"/>
              <a:t>友善</a:t>
            </a:r>
            <a:r>
              <a:rPr lang="zh-TW" altLang="en-US" b="1" dirty="0"/>
              <a:t>的使用者介面、快速的查詢速度、準確的資訊</a:t>
            </a:r>
            <a:r>
              <a:rPr lang="zh-TW" altLang="en-US" b="1" dirty="0" smtClean="0"/>
              <a:t>等</a:t>
            </a:r>
            <a:endParaRPr lang="zh-TW" altLang="en-US" b="1" dirty="0"/>
          </a:p>
          <a:p>
            <a:r>
              <a:rPr lang="en-US" altLang="zh-TW" sz="3500" b="1" dirty="0"/>
              <a:t>2.	</a:t>
            </a:r>
            <a:r>
              <a:rPr lang="zh-TW" altLang="en-US" sz="3500" b="1" dirty="0"/>
              <a:t>可行性</a:t>
            </a:r>
            <a:r>
              <a:rPr lang="zh-TW" altLang="en-US" sz="3500" b="1" dirty="0" smtClean="0"/>
              <a:t>分析</a:t>
            </a:r>
            <a:r>
              <a:rPr lang="zh-TW" altLang="en-US" sz="3500" b="1" dirty="0"/>
              <a:t>：</a:t>
            </a:r>
            <a:endParaRPr lang="en-US" altLang="zh-TW" sz="3500" b="1" dirty="0"/>
          </a:p>
          <a:p>
            <a:r>
              <a:rPr lang="en-US" altLang="zh-TW" b="1" dirty="0"/>
              <a:t>o	</a:t>
            </a:r>
            <a:r>
              <a:rPr lang="zh-TW" altLang="en-US" b="1" dirty="0"/>
              <a:t>技術</a:t>
            </a:r>
            <a:r>
              <a:rPr lang="zh-TW" altLang="en-US" b="1" dirty="0" smtClean="0"/>
              <a:t>可行性</a:t>
            </a:r>
            <a:r>
              <a:rPr lang="zh-TW" altLang="en-US" b="1" dirty="0"/>
              <a:t>：</a:t>
            </a:r>
            <a:r>
              <a:rPr lang="zh-TW" altLang="en-US" b="1" dirty="0" smtClean="0"/>
              <a:t>評估</a:t>
            </a:r>
            <a:r>
              <a:rPr lang="zh-TW" altLang="en-US" b="1" dirty="0"/>
              <a:t>現有技術和工具是否能滿足</a:t>
            </a:r>
            <a:r>
              <a:rPr lang="zh-TW" altLang="en-US" b="1" dirty="0" smtClean="0"/>
              <a:t>系統需求</a:t>
            </a:r>
            <a:endParaRPr lang="zh-TW" altLang="en-US" b="1" dirty="0"/>
          </a:p>
          <a:p>
            <a:r>
              <a:rPr lang="en-US" altLang="zh-TW" b="1" dirty="0"/>
              <a:t>o	</a:t>
            </a:r>
            <a:r>
              <a:rPr lang="zh-TW" altLang="en-US" b="1" dirty="0"/>
              <a:t>資料</a:t>
            </a:r>
            <a:r>
              <a:rPr lang="zh-TW" altLang="en-US" b="1" dirty="0" smtClean="0"/>
              <a:t>可行性</a:t>
            </a:r>
            <a:r>
              <a:rPr lang="zh-TW" altLang="en-US" b="1" dirty="0"/>
              <a:t>：</a:t>
            </a:r>
            <a:r>
              <a:rPr lang="zh-TW" altLang="en-US" b="1" dirty="0" smtClean="0"/>
              <a:t>評估</a:t>
            </a:r>
            <a:r>
              <a:rPr lang="zh-TW" altLang="en-US" b="1" dirty="0"/>
              <a:t>所需資料是否可取得，以及資料品質是否符合</a:t>
            </a:r>
            <a:r>
              <a:rPr lang="zh-TW" altLang="en-US" b="1" dirty="0" smtClean="0"/>
              <a:t>需求</a:t>
            </a:r>
            <a:endParaRPr lang="zh-TW" altLang="en-US" b="1" dirty="0"/>
          </a:p>
          <a:p>
            <a:r>
              <a:rPr lang="en-US" altLang="zh-TW" b="1" dirty="0"/>
              <a:t>o	</a:t>
            </a:r>
            <a:r>
              <a:rPr lang="zh-TW" altLang="en-US" b="1" dirty="0"/>
              <a:t>時間</a:t>
            </a:r>
            <a:r>
              <a:rPr lang="zh-TW" altLang="en-US" b="1" dirty="0" smtClean="0"/>
              <a:t>可行性</a:t>
            </a:r>
            <a:r>
              <a:rPr lang="zh-TW" altLang="en-US" b="1" dirty="0"/>
              <a:t>：</a:t>
            </a:r>
            <a:r>
              <a:rPr lang="zh-TW" altLang="en-US" b="1" dirty="0" smtClean="0"/>
              <a:t>評估</a:t>
            </a:r>
            <a:r>
              <a:rPr lang="zh-TW" altLang="en-US" b="1" dirty="0"/>
              <a:t>開發時間是否足夠完成系統</a:t>
            </a:r>
            <a:r>
              <a:rPr lang="zh-TW" altLang="en-US" b="1" dirty="0" smtClean="0"/>
              <a:t>開發</a:t>
            </a:r>
            <a:endParaRPr lang="zh-TW" altLang="en-US" b="1" dirty="0"/>
          </a:p>
          <a:p>
            <a:r>
              <a:rPr lang="en-US" altLang="zh-TW" sz="3500" b="1" dirty="0"/>
              <a:t>3.	</a:t>
            </a:r>
            <a:r>
              <a:rPr lang="zh-TW" altLang="en-US" sz="3500" b="1" dirty="0" smtClean="0"/>
              <a:t>系統設計</a:t>
            </a:r>
            <a:r>
              <a:rPr lang="zh-TW" altLang="en-US" sz="3500" b="1" dirty="0"/>
              <a:t>：</a:t>
            </a:r>
            <a:endParaRPr lang="en-US" altLang="zh-TW" sz="3500" b="1" dirty="0"/>
          </a:p>
          <a:p>
            <a:r>
              <a:rPr lang="en-US" altLang="zh-TW" b="1" dirty="0"/>
              <a:t>o	</a:t>
            </a:r>
            <a:r>
              <a:rPr lang="zh-TW" altLang="en-US" b="1" dirty="0"/>
              <a:t>資料庫</a:t>
            </a:r>
            <a:r>
              <a:rPr lang="zh-TW" altLang="en-US" b="1" dirty="0" smtClean="0"/>
              <a:t>設計</a:t>
            </a:r>
            <a:r>
              <a:rPr lang="zh-TW" altLang="en-US" b="1" dirty="0"/>
              <a:t>：</a:t>
            </a:r>
            <a:r>
              <a:rPr lang="zh-TW" altLang="en-US" b="1" dirty="0" smtClean="0"/>
              <a:t>設計</a:t>
            </a:r>
            <a:r>
              <a:rPr lang="zh-TW" altLang="en-US" b="1" dirty="0"/>
              <a:t>資料庫結構，儲存爬取到的</a:t>
            </a:r>
            <a:r>
              <a:rPr lang="zh-TW" altLang="en-US" b="1" dirty="0" smtClean="0"/>
              <a:t>資料</a:t>
            </a:r>
            <a:endParaRPr lang="zh-TW" altLang="en-US" b="1" dirty="0"/>
          </a:p>
          <a:p>
            <a:r>
              <a:rPr lang="en-US" altLang="zh-TW" b="1" dirty="0"/>
              <a:t>o	</a:t>
            </a:r>
            <a:r>
              <a:rPr lang="zh-TW" altLang="en-US" b="1" dirty="0"/>
              <a:t>介面</a:t>
            </a:r>
            <a:r>
              <a:rPr lang="zh-TW" altLang="en-US" b="1" dirty="0" smtClean="0"/>
              <a:t>設計</a:t>
            </a:r>
            <a:r>
              <a:rPr lang="zh-TW" altLang="en-US" b="1" dirty="0"/>
              <a:t>：</a:t>
            </a:r>
            <a:r>
              <a:rPr lang="zh-TW" altLang="en-US" b="1" dirty="0" smtClean="0"/>
              <a:t>設計</a:t>
            </a:r>
            <a:r>
              <a:rPr lang="zh-TW" altLang="en-US" b="1" dirty="0"/>
              <a:t>使用者介面，方便使用者</a:t>
            </a:r>
            <a:r>
              <a:rPr lang="zh-TW" altLang="en-US" b="1" dirty="0" smtClean="0"/>
              <a:t>操作</a:t>
            </a:r>
            <a:endParaRPr lang="zh-TW" altLang="en-US" b="1" dirty="0"/>
          </a:p>
          <a:p>
            <a:r>
              <a:rPr lang="en-US" altLang="zh-TW" b="1" dirty="0"/>
              <a:t>o	</a:t>
            </a:r>
            <a:r>
              <a:rPr lang="zh-TW" altLang="en-US" b="1" dirty="0"/>
              <a:t>模組</a:t>
            </a:r>
            <a:r>
              <a:rPr lang="zh-TW" altLang="en-US" b="1" dirty="0" smtClean="0"/>
              <a:t>設計</a:t>
            </a:r>
            <a:r>
              <a:rPr lang="zh-TW" altLang="en-US" b="1" dirty="0"/>
              <a:t>：</a:t>
            </a:r>
            <a:r>
              <a:rPr lang="zh-TW" altLang="en-US" b="1" dirty="0" smtClean="0"/>
              <a:t>將</a:t>
            </a:r>
            <a:r>
              <a:rPr lang="zh-TW" altLang="en-US" b="1" dirty="0"/>
              <a:t>系統劃分為不同的模組，方便開發和</a:t>
            </a:r>
            <a:r>
              <a:rPr lang="zh-TW" altLang="en-US" b="1" dirty="0" smtClean="0"/>
              <a:t>維護</a:t>
            </a:r>
            <a:endParaRPr lang="zh-TW" altLang="en-US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625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push dir="u"/>
      </p:transition>
    </mc:Choice>
    <mc:Fallback xmlns="">
      <p:transition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6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9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1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4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6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9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拼圖設計範本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685178_TF03460527.potx" id="{978ED673-EB0B-4A23-BA02-38C438FF6979}" vid="{7527E121-F366-4B93-9A79-D915910A3A67}"/>
    </a:ext>
  </a:extLst>
</a:theme>
</file>

<file path=ppt/theme/theme2.xml><?xml version="1.0" encoding="utf-8"?>
<a:theme xmlns:a="http://schemas.openxmlformats.org/drawingml/2006/main" name="Office 佈景主題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271</TotalTime>
  <Words>245</Words>
  <Application>Microsoft Office PowerPoint</Application>
  <PresentationFormat>自訂</PresentationFormat>
  <Paragraphs>270</Paragraphs>
  <Slides>29</Slides>
  <Notes>5</Notes>
  <HiddenSlides>0</HiddenSlides>
  <MMClips>1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7" baseType="lpstr">
      <vt:lpstr>Euphemia</vt:lpstr>
      <vt:lpstr>微軟正黑體</vt:lpstr>
      <vt:lpstr>新細明體</vt:lpstr>
      <vt:lpstr>Arial</vt:lpstr>
      <vt:lpstr>Courier New</vt:lpstr>
      <vt:lpstr>Times New Roman</vt:lpstr>
      <vt:lpstr>Wingdings 2</vt:lpstr>
      <vt:lpstr>拼圖設計範本</vt:lpstr>
      <vt:lpstr>台灣房屋資訊爬蟲系統</vt:lpstr>
      <vt:lpstr>台　灣　房　屋　資　訊　爬　蟲　系　統</vt:lpstr>
      <vt:lpstr>專　題　主　題　與　簡　介</vt:lpstr>
      <vt:lpstr>系　統　功　能</vt:lpstr>
      <vt:lpstr>開　發　環　境　與　工　具</vt:lpstr>
      <vt:lpstr>資　料　來　源</vt:lpstr>
      <vt:lpstr>系　統　架　構　圖（一）</vt:lpstr>
      <vt:lpstr>系　統　架　構　圖（二）</vt:lpstr>
      <vt:lpstr>系　統　開　發　流　程（一）</vt:lpstr>
      <vt:lpstr>系　統　開　發　流　程（二）</vt:lpstr>
      <vt:lpstr> 模　組　化　設　計</vt:lpstr>
      <vt:lpstr>使　用　框　架 　(Flask) </vt:lpstr>
      <vt:lpstr>資　料　處　理　與　清　理</vt:lpstr>
      <vt:lpstr>視　覺　化</vt:lpstr>
      <vt:lpstr> API 　整　合</vt:lpstr>
      <vt:lpstr>非　同　步　處　理</vt:lpstr>
      <vt:lpstr>錯　誤　處　理</vt:lpstr>
      <vt:lpstr>使　用　模　板　引　擎　(Jinja2)</vt:lpstr>
      <vt:lpstr>房　屋　實　價　登　錄　查　詢</vt:lpstr>
      <vt:lpstr>實　價　登　錄　資　訊　地　圖</vt:lpstr>
      <vt:lpstr>台　灣　各　地　天　氣　查　詢</vt:lpstr>
      <vt:lpstr>各　地　即　時　新　聞</vt:lpstr>
      <vt:lpstr>貸　款　試　算</vt:lpstr>
      <vt:lpstr>系　統　展　示　 (一)</vt:lpstr>
      <vt:lpstr>系　統　展　示　(二)</vt:lpstr>
      <vt:lpstr>結　　論　（一）</vt:lpstr>
      <vt:lpstr>結　　論　（二）</vt:lpstr>
      <vt:lpstr>未　來　發　展　方　向</vt:lpstr>
      <vt:lpstr>實　體　成　果　演　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爬蟲系統</dc:title>
  <dc:creator>鄭怡婷-永和分公司-作管科</dc:creator>
  <cp:lastModifiedBy>lch</cp:lastModifiedBy>
  <cp:revision>49</cp:revision>
  <dcterms:created xsi:type="dcterms:W3CDTF">2024-11-21T01:53:37Z</dcterms:created>
  <dcterms:modified xsi:type="dcterms:W3CDTF">2024-11-25T12:10:47Z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