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9" r:id="rId3"/>
    <p:sldId id="261" r:id="rId4"/>
    <p:sldId id="265" r:id="rId5"/>
    <p:sldId id="262" r:id="rId6"/>
    <p:sldId id="258" r:id="rId7"/>
    <p:sldId id="264" r:id="rId8"/>
    <p:sldId id="257" r:id="rId9"/>
  </p:sldIdLst>
  <p:sldSz cx="9144000" cy="6858000" type="screen4x3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10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265E30-BD69-407C-8009-C1E3E889CF17}" type="datetimeFigureOut">
              <a:rPr lang="pt-PT" smtClean="0"/>
              <a:pPr/>
              <a:t>24-05-2013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CD9ED6-8BF6-42D4-87D1-1DF80F73CC25}" type="slidenum">
              <a:rPr lang="pt-PT" smtClean="0"/>
              <a:pPr/>
              <a:t>‹nº›</a:t>
            </a:fld>
            <a:endParaRPr 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 smtClean="0"/>
              <a:t>Faça clique para editar o estilo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17801-44DC-4CF8-BCCF-D579A8052657}" type="datetimeFigureOut">
              <a:rPr lang="pt-PT" smtClean="0"/>
              <a:pPr/>
              <a:t>24-05-2013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DAB9E-3180-4AE5-9C87-76D09C3BFD75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17801-44DC-4CF8-BCCF-D579A8052657}" type="datetimeFigureOut">
              <a:rPr lang="pt-PT" smtClean="0"/>
              <a:pPr/>
              <a:t>24-05-2013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DAB9E-3180-4AE5-9C87-76D09C3BFD75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17801-44DC-4CF8-BCCF-D579A8052657}" type="datetimeFigureOut">
              <a:rPr lang="pt-PT" smtClean="0"/>
              <a:pPr/>
              <a:t>24-05-2013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DAB9E-3180-4AE5-9C87-76D09C3BFD75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17801-44DC-4CF8-BCCF-D579A8052657}" type="datetimeFigureOut">
              <a:rPr lang="pt-PT" smtClean="0"/>
              <a:pPr/>
              <a:t>24-05-2013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DAB9E-3180-4AE5-9C87-76D09C3BFD75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17801-44DC-4CF8-BCCF-D579A8052657}" type="datetimeFigureOut">
              <a:rPr lang="pt-PT" smtClean="0"/>
              <a:pPr/>
              <a:t>24-05-2013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DAB9E-3180-4AE5-9C87-76D09C3BFD75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17801-44DC-4CF8-BCCF-D579A8052657}" type="datetimeFigureOut">
              <a:rPr lang="pt-PT" smtClean="0"/>
              <a:pPr/>
              <a:t>24-05-2013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DAB9E-3180-4AE5-9C87-76D09C3BFD75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17801-44DC-4CF8-BCCF-D579A8052657}" type="datetimeFigureOut">
              <a:rPr lang="pt-PT" smtClean="0"/>
              <a:pPr/>
              <a:t>24-05-2013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DAB9E-3180-4AE5-9C87-76D09C3BFD75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17801-44DC-4CF8-BCCF-D579A8052657}" type="datetimeFigureOut">
              <a:rPr lang="pt-PT" smtClean="0"/>
              <a:pPr/>
              <a:t>24-05-2013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DAB9E-3180-4AE5-9C87-76D09C3BFD75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17801-44DC-4CF8-BCCF-D579A8052657}" type="datetimeFigureOut">
              <a:rPr lang="pt-PT" smtClean="0"/>
              <a:pPr/>
              <a:t>24-05-2013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DAB9E-3180-4AE5-9C87-76D09C3BFD75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17801-44DC-4CF8-BCCF-D579A8052657}" type="datetimeFigureOut">
              <a:rPr lang="pt-PT" smtClean="0"/>
              <a:pPr/>
              <a:t>24-05-2013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DAB9E-3180-4AE5-9C87-76D09C3BFD75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17801-44DC-4CF8-BCCF-D579A8052657}" type="datetimeFigureOut">
              <a:rPr lang="pt-PT" smtClean="0"/>
              <a:pPr/>
              <a:t>24-05-2013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DAB9E-3180-4AE5-9C87-76D09C3BFD75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617801-44DC-4CF8-BCCF-D579A8052657}" type="datetimeFigureOut">
              <a:rPr lang="pt-PT" smtClean="0"/>
              <a:pPr/>
              <a:t>24-05-2013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8DAB9E-3180-4AE5-9C87-76D09C3BFD75}" type="slidenum">
              <a:rPr lang="pt-PT" smtClean="0"/>
              <a:pPr/>
              <a:t>‹nº›</a:t>
            </a:fld>
            <a:endParaRPr 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 smtClean="0"/>
              <a:t>INITIALIZE BALANCE (10)</a:t>
            </a:r>
            <a:br>
              <a:rPr lang="pt-PT" dirty="0" smtClean="0"/>
            </a:br>
            <a:r>
              <a:rPr lang="pt-PT" sz="3200" dirty="0" smtClean="0"/>
              <a:t>projeto EAPLI</a:t>
            </a:r>
            <a:endParaRPr lang="pt-PT" sz="32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411760" y="5301208"/>
            <a:ext cx="6400800" cy="1057672"/>
          </a:xfrm>
        </p:spPr>
        <p:txBody>
          <a:bodyPr>
            <a:normAutofit fontScale="92500" lnSpcReduction="10000"/>
          </a:bodyPr>
          <a:lstStyle/>
          <a:p>
            <a:pPr algn="r"/>
            <a:r>
              <a:rPr lang="pt-PT" dirty="0" smtClean="0"/>
              <a:t>Marco Costa</a:t>
            </a:r>
          </a:p>
          <a:p>
            <a:pPr algn="r"/>
            <a:r>
              <a:rPr lang="pt-PT" dirty="0" smtClean="0"/>
              <a:t>Sofia Pinto</a:t>
            </a: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/>
          <a:lstStyle/>
          <a:p>
            <a:r>
              <a:rPr lang="pt-PT" dirty="0" smtClean="0"/>
              <a:t>Casos de Uso</a:t>
            </a:r>
            <a:endParaRPr lang="pt-PT" dirty="0"/>
          </a:p>
        </p:txBody>
      </p:sp>
      <p:pic>
        <p:nvPicPr>
          <p:cNvPr id="1026" name="Picture 2" descr="C:\Users\SofiaLoboLima\Dropbox\MS\EAPLI\Apresentação\INITIALIZE_BALANCE_UseCas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223" y="1772816"/>
            <a:ext cx="9072281" cy="432048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/>
          <a:lstStyle/>
          <a:p>
            <a:r>
              <a:rPr lang="pt-PT" dirty="0" smtClean="0"/>
              <a:t>Diagrama Sequência Sistema</a:t>
            </a:r>
            <a:endParaRPr lang="pt-PT" dirty="0"/>
          </a:p>
        </p:txBody>
      </p:sp>
      <p:pic>
        <p:nvPicPr>
          <p:cNvPr id="2050" name="Picture 2" descr="C:\Users\SofiaLoboLima\Dropbox\MS\EAPLI\Apresentação\diagrama sequencia sistemaV1.jpg"/>
          <p:cNvPicPr>
            <a:picLocks noChangeAspect="1" noChangeArrowheads="1"/>
          </p:cNvPicPr>
          <p:nvPr/>
        </p:nvPicPr>
        <p:blipFill>
          <a:blip r:embed="rId2" cstate="print"/>
          <a:srcRect t="8001" b="12200"/>
          <a:stretch>
            <a:fillRect/>
          </a:stretch>
        </p:blipFill>
        <p:spPr bwMode="auto">
          <a:xfrm>
            <a:off x="285750" y="1340768"/>
            <a:ext cx="8572500" cy="547260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Users\SofiaLoboLima\Dropbox\MS\EAPLI\Apresentação\INITIALIZE_BALANCE_diagramaSequencia_FINAL.jpg"/>
          <p:cNvPicPr>
            <a:picLocks noChangeAspect="1" noChangeArrowheads="1"/>
          </p:cNvPicPr>
          <p:nvPr/>
        </p:nvPicPr>
        <p:blipFill>
          <a:blip r:embed="rId2" cstate="print"/>
          <a:srcRect l="6731" t="2296" r="8895" b="20469"/>
          <a:stretch>
            <a:fillRect/>
          </a:stretch>
        </p:blipFill>
        <p:spPr bwMode="auto">
          <a:xfrm>
            <a:off x="0" y="548680"/>
            <a:ext cx="9144000" cy="6309320"/>
          </a:xfrm>
          <a:prstGeom prst="rect">
            <a:avLst/>
          </a:prstGeom>
          <a:noFill/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1143000"/>
          </a:xfrm>
        </p:spPr>
        <p:txBody>
          <a:bodyPr/>
          <a:lstStyle/>
          <a:p>
            <a:r>
              <a:rPr lang="pt-PT" dirty="0" smtClean="0"/>
              <a:t>Diagrama Sequência</a:t>
            </a: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-171400"/>
            <a:ext cx="8229600" cy="936104"/>
          </a:xfrm>
        </p:spPr>
        <p:txBody>
          <a:bodyPr/>
          <a:lstStyle/>
          <a:p>
            <a:r>
              <a:rPr lang="pt-PT" dirty="0" smtClean="0"/>
              <a:t>Diagrama de Classes</a:t>
            </a:r>
            <a:endParaRPr lang="pt-PT" dirty="0"/>
          </a:p>
        </p:txBody>
      </p:sp>
      <p:pic>
        <p:nvPicPr>
          <p:cNvPr id="3074" name="Picture 2" descr="C:\Users\SofiaLoboLima\Dropbox\MS\EAPLI\Apresentação\DiagramaClasse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836712"/>
            <a:ext cx="8280919" cy="5930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REFLECTION - Breve descrição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/>
              <a:t>Pacote do Java que permite criar chamadas em tempo de execução, sem precisar conhecer as classes e objetos envolvidos quando escrevemos o código (tempo de compilação).</a:t>
            </a:r>
          </a:p>
          <a:p>
            <a:r>
              <a:rPr lang="pt-PT" dirty="0" smtClean="0"/>
              <a:t>Este dinamismo é útil para resolver determinadas tarefas que o programa só sabe em tempo de execução.</a:t>
            </a: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1143000"/>
          </a:xfrm>
        </p:spPr>
        <p:txBody>
          <a:bodyPr/>
          <a:lstStyle/>
          <a:p>
            <a:r>
              <a:rPr lang="pt-PT" dirty="0" smtClean="0"/>
              <a:t>REFLECTION no projeto</a:t>
            </a:r>
            <a:endParaRPr lang="pt-PT" dirty="0"/>
          </a:p>
        </p:txBody>
      </p:sp>
      <p:pic>
        <p:nvPicPr>
          <p:cNvPr id="4" name="Picture 2" descr="C:\Users\SofiaLoboLima\Desktop\Drawing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36096" y="2060848"/>
            <a:ext cx="3384376" cy="3168352"/>
          </a:xfrm>
          <a:prstGeom prst="rect">
            <a:avLst/>
          </a:prstGeom>
          <a:noFill/>
        </p:spPr>
      </p:pic>
      <p:sp>
        <p:nvSpPr>
          <p:cNvPr id="5" name="Rectângulo 4"/>
          <p:cNvSpPr/>
          <p:nvPr/>
        </p:nvSpPr>
        <p:spPr>
          <a:xfrm>
            <a:off x="179512" y="1190357"/>
            <a:ext cx="612068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1400" dirty="0" err="1" smtClean="0"/>
              <a:t>public</a:t>
            </a:r>
            <a:r>
              <a:rPr lang="pt-PT" sz="1400" dirty="0" smtClean="0"/>
              <a:t> </a:t>
            </a:r>
            <a:r>
              <a:rPr lang="pt-PT" sz="1400" dirty="0" err="1" smtClean="0"/>
              <a:t>class</a:t>
            </a:r>
            <a:r>
              <a:rPr lang="pt-PT" sz="1400" dirty="0" smtClean="0"/>
              <a:t> </a:t>
            </a:r>
            <a:r>
              <a:rPr lang="pt-PT" sz="1400" dirty="0" err="1" smtClean="0"/>
              <a:t>PersistenceFactory</a:t>
            </a:r>
            <a:r>
              <a:rPr lang="pt-PT" sz="1400" dirty="0" smtClean="0"/>
              <a:t> {</a:t>
            </a:r>
          </a:p>
          <a:p>
            <a:endParaRPr lang="pt-PT" sz="1400" dirty="0" smtClean="0"/>
          </a:p>
          <a:p>
            <a:r>
              <a:rPr lang="pt-PT" sz="1400" dirty="0" smtClean="0"/>
              <a:t>    </a:t>
            </a:r>
            <a:r>
              <a:rPr lang="pt-PT" sz="1400" dirty="0" err="1" smtClean="0"/>
              <a:t>private</a:t>
            </a:r>
            <a:r>
              <a:rPr lang="pt-PT" sz="1400" dirty="0" smtClean="0"/>
              <a:t> </a:t>
            </a:r>
            <a:r>
              <a:rPr lang="pt-PT" sz="1400" dirty="0" err="1" smtClean="0"/>
              <a:t>PersistenceFactory</a:t>
            </a:r>
            <a:r>
              <a:rPr lang="pt-PT" sz="1400" dirty="0" smtClean="0"/>
              <a:t>() { }</a:t>
            </a:r>
          </a:p>
          <a:p>
            <a:endParaRPr lang="pt-PT" sz="1400" dirty="0" smtClean="0"/>
          </a:p>
          <a:p>
            <a:r>
              <a:rPr lang="pt-PT" sz="1400" dirty="0" smtClean="0"/>
              <a:t>    </a:t>
            </a:r>
            <a:r>
              <a:rPr lang="pt-PT" sz="1400" dirty="0" err="1" smtClean="0"/>
              <a:t>public</a:t>
            </a:r>
            <a:r>
              <a:rPr lang="pt-PT" sz="1400" dirty="0" smtClean="0"/>
              <a:t> </a:t>
            </a:r>
            <a:r>
              <a:rPr lang="pt-PT" sz="1400" dirty="0" err="1" smtClean="0"/>
              <a:t>static</a:t>
            </a:r>
            <a:r>
              <a:rPr lang="pt-PT" sz="1400" dirty="0" smtClean="0"/>
              <a:t> </a:t>
            </a:r>
            <a:r>
              <a:rPr lang="pt-PT" sz="1400" dirty="0" err="1" smtClean="0"/>
              <a:t>RepositoryFactory</a:t>
            </a:r>
            <a:r>
              <a:rPr lang="pt-PT" sz="1400" dirty="0" smtClean="0"/>
              <a:t> </a:t>
            </a:r>
            <a:r>
              <a:rPr lang="pt-PT" sz="1400" dirty="0" err="1" smtClean="0"/>
              <a:t>buildPersistenceFactory</a:t>
            </a:r>
            <a:r>
              <a:rPr lang="pt-PT" sz="1400" dirty="0" smtClean="0"/>
              <a:t>() {</a:t>
            </a:r>
          </a:p>
          <a:p>
            <a:endParaRPr lang="pt-PT" sz="1400" dirty="0" smtClean="0"/>
          </a:p>
          <a:p>
            <a:r>
              <a:rPr lang="pt-PT" sz="1400" dirty="0" smtClean="0"/>
              <a:t>        </a:t>
            </a:r>
            <a:r>
              <a:rPr lang="pt-PT" sz="1400" dirty="0" err="1" smtClean="0"/>
              <a:t>Object</a:t>
            </a:r>
            <a:r>
              <a:rPr lang="pt-PT" sz="1400" dirty="0" smtClean="0"/>
              <a:t> </a:t>
            </a:r>
            <a:r>
              <a:rPr lang="pt-PT" sz="1400" dirty="0" err="1" smtClean="0"/>
              <a:t>repo</a:t>
            </a:r>
            <a:r>
              <a:rPr lang="pt-PT" sz="1400" dirty="0" smtClean="0"/>
              <a:t> = </a:t>
            </a:r>
            <a:r>
              <a:rPr lang="pt-PT" sz="1400" dirty="0" err="1" smtClean="0"/>
              <a:t>null</a:t>
            </a:r>
            <a:r>
              <a:rPr lang="pt-PT" sz="1400" dirty="0" smtClean="0"/>
              <a:t>;</a:t>
            </a:r>
          </a:p>
          <a:p>
            <a:endParaRPr lang="pt-PT" sz="1400" dirty="0" smtClean="0"/>
          </a:p>
          <a:p>
            <a:r>
              <a:rPr lang="pt-PT" sz="1400" dirty="0" smtClean="0"/>
              <a:t>        </a:t>
            </a:r>
            <a:r>
              <a:rPr lang="pt-PT" sz="1400" dirty="0" err="1" smtClean="0"/>
              <a:t>try</a:t>
            </a:r>
            <a:r>
              <a:rPr lang="pt-PT" sz="1400" dirty="0" smtClean="0"/>
              <a:t> {</a:t>
            </a:r>
          </a:p>
          <a:p>
            <a:r>
              <a:rPr lang="pt-PT" sz="1400" dirty="0" smtClean="0"/>
              <a:t>            </a:t>
            </a:r>
            <a:r>
              <a:rPr lang="pt-PT" sz="1400" dirty="0" err="1" smtClean="0"/>
              <a:t>String</a:t>
            </a:r>
            <a:r>
              <a:rPr lang="pt-PT" sz="1400" dirty="0" smtClean="0"/>
              <a:t> </a:t>
            </a:r>
            <a:r>
              <a:rPr lang="pt-PT" sz="1400" dirty="0" err="1" smtClean="0"/>
              <a:t>name</a:t>
            </a:r>
            <a:r>
              <a:rPr lang="pt-PT" sz="1400" dirty="0" smtClean="0"/>
              <a:t> = </a:t>
            </a:r>
            <a:r>
              <a:rPr lang="pt-PT" sz="1400" dirty="0" err="1" smtClean="0"/>
              <a:t>searchRepo</a:t>
            </a:r>
            <a:r>
              <a:rPr lang="pt-PT" sz="1400" dirty="0" smtClean="0"/>
              <a:t>();</a:t>
            </a:r>
          </a:p>
          <a:p>
            <a:r>
              <a:rPr lang="pt-PT" sz="1400" dirty="0" smtClean="0"/>
              <a:t>            </a:t>
            </a:r>
            <a:r>
              <a:rPr lang="pt-PT" sz="1400" dirty="0" err="1" smtClean="0"/>
              <a:t>Class</a:t>
            </a:r>
            <a:r>
              <a:rPr lang="pt-PT" sz="1400" dirty="0" smtClean="0"/>
              <a:t> </a:t>
            </a:r>
            <a:r>
              <a:rPr lang="pt-PT" sz="1400" dirty="0" err="1" smtClean="0"/>
              <a:t>clazz</a:t>
            </a:r>
            <a:r>
              <a:rPr lang="pt-PT" sz="1400" dirty="0" smtClean="0"/>
              <a:t> = </a:t>
            </a:r>
            <a:r>
              <a:rPr lang="pt-PT" sz="1400" dirty="0" err="1" smtClean="0"/>
              <a:t>Class.forName</a:t>
            </a:r>
            <a:r>
              <a:rPr lang="pt-PT" sz="1400" dirty="0" smtClean="0"/>
              <a:t>(</a:t>
            </a:r>
            <a:r>
              <a:rPr lang="pt-PT" sz="1400" dirty="0" err="1" smtClean="0"/>
              <a:t>name</a:t>
            </a:r>
            <a:r>
              <a:rPr lang="pt-PT" sz="1400" dirty="0" smtClean="0"/>
              <a:t>);</a:t>
            </a:r>
          </a:p>
          <a:p>
            <a:r>
              <a:rPr lang="pt-PT" sz="1400" dirty="0" smtClean="0"/>
              <a:t>            </a:t>
            </a:r>
            <a:r>
              <a:rPr lang="pt-PT" sz="1400" dirty="0" err="1" smtClean="0"/>
              <a:t>repo</a:t>
            </a:r>
            <a:r>
              <a:rPr lang="pt-PT" sz="1400" dirty="0" smtClean="0"/>
              <a:t> = </a:t>
            </a:r>
            <a:r>
              <a:rPr lang="pt-PT" sz="1400" dirty="0" err="1" smtClean="0"/>
              <a:t>clazz.newInstance</a:t>
            </a:r>
            <a:r>
              <a:rPr lang="pt-PT" sz="1400" dirty="0" smtClean="0"/>
              <a:t>();</a:t>
            </a:r>
          </a:p>
          <a:p>
            <a:r>
              <a:rPr lang="pt-PT" sz="1400" dirty="0" smtClean="0"/>
              <a:t>        } </a:t>
            </a:r>
            <a:r>
              <a:rPr lang="pt-PT" sz="1400" dirty="0" err="1" smtClean="0"/>
              <a:t>catch</a:t>
            </a:r>
            <a:r>
              <a:rPr lang="pt-PT" sz="1400" dirty="0" smtClean="0"/>
              <a:t> (</a:t>
            </a:r>
            <a:r>
              <a:rPr lang="pt-PT" sz="1400" dirty="0" err="1" smtClean="0"/>
              <a:t>FileNotFoundException</a:t>
            </a:r>
            <a:r>
              <a:rPr lang="pt-PT" sz="1400" dirty="0" smtClean="0"/>
              <a:t> </a:t>
            </a:r>
            <a:r>
              <a:rPr lang="pt-PT" sz="1400" dirty="0" err="1" smtClean="0"/>
              <a:t>ex</a:t>
            </a:r>
            <a:r>
              <a:rPr lang="pt-PT" sz="1400" dirty="0" smtClean="0"/>
              <a:t>) {</a:t>
            </a:r>
          </a:p>
          <a:p>
            <a:r>
              <a:rPr lang="pt-PT" sz="1400" dirty="0" smtClean="0"/>
              <a:t>            </a:t>
            </a:r>
            <a:r>
              <a:rPr lang="pt-PT" sz="1400" dirty="0" err="1" smtClean="0"/>
              <a:t>System.out.println</a:t>
            </a:r>
            <a:r>
              <a:rPr lang="pt-PT" sz="1400" dirty="0" smtClean="0"/>
              <a:t>("</a:t>
            </a:r>
            <a:r>
              <a:rPr lang="pt-PT" sz="1400" dirty="0" err="1" smtClean="0"/>
              <a:t>Error:Config</a:t>
            </a:r>
            <a:r>
              <a:rPr lang="pt-PT" sz="1400" dirty="0" smtClean="0"/>
              <a:t> File </a:t>
            </a:r>
            <a:r>
              <a:rPr lang="pt-PT" sz="1400" dirty="0" err="1" smtClean="0"/>
              <a:t>not</a:t>
            </a:r>
            <a:r>
              <a:rPr lang="pt-PT" sz="1400" dirty="0" smtClean="0"/>
              <a:t> </a:t>
            </a:r>
            <a:r>
              <a:rPr lang="pt-PT" sz="1400" dirty="0" err="1" smtClean="0"/>
              <a:t>found</a:t>
            </a:r>
            <a:r>
              <a:rPr lang="pt-PT" sz="1400" dirty="0" smtClean="0"/>
              <a:t>!");</a:t>
            </a:r>
          </a:p>
          <a:p>
            <a:r>
              <a:rPr lang="pt-PT" sz="1400" dirty="0" smtClean="0"/>
              <a:t>        } </a:t>
            </a:r>
            <a:r>
              <a:rPr lang="pt-PT" sz="1400" dirty="0" err="1" smtClean="0"/>
              <a:t>catch</a:t>
            </a:r>
            <a:r>
              <a:rPr lang="pt-PT" sz="1400" dirty="0" smtClean="0"/>
              <a:t> (</a:t>
            </a:r>
            <a:r>
              <a:rPr lang="pt-PT" sz="1400" dirty="0" err="1" smtClean="0"/>
              <a:t>ClassNotFoundException</a:t>
            </a:r>
            <a:r>
              <a:rPr lang="pt-PT" sz="1400" dirty="0" smtClean="0"/>
              <a:t> </a:t>
            </a:r>
            <a:r>
              <a:rPr lang="pt-PT" sz="1400" dirty="0" err="1" smtClean="0"/>
              <a:t>ex</a:t>
            </a:r>
            <a:r>
              <a:rPr lang="pt-PT" sz="1400" dirty="0" smtClean="0"/>
              <a:t>) {</a:t>
            </a:r>
          </a:p>
          <a:p>
            <a:r>
              <a:rPr lang="pt-PT" sz="1400" dirty="0" smtClean="0"/>
              <a:t>            </a:t>
            </a:r>
            <a:r>
              <a:rPr lang="pt-PT" sz="1400" dirty="0" err="1" smtClean="0"/>
              <a:t>System.out.println</a:t>
            </a:r>
            <a:r>
              <a:rPr lang="pt-PT" sz="1400" dirty="0" smtClean="0"/>
              <a:t>("</a:t>
            </a:r>
            <a:r>
              <a:rPr lang="pt-PT" sz="1400" dirty="0" err="1" smtClean="0"/>
              <a:t>Error:Class</a:t>
            </a:r>
            <a:r>
              <a:rPr lang="pt-PT" sz="1400" dirty="0" smtClean="0"/>
              <a:t> do </a:t>
            </a:r>
            <a:r>
              <a:rPr lang="pt-PT" sz="1400" dirty="0" err="1" smtClean="0"/>
              <a:t>not</a:t>
            </a:r>
            <a:r>
              <a:rPr lang="pt-PT" sz="1400" dirty="0" smtClean="0"/>
              <a:t> </a:t>
            </a:r>
            <a:r>
              <a:rPr lang="pt-PT" sz="1400" dirty="0" err="1" smtClean="0"/>
              <a:t>exist</a:t>
            </a:r>
            <a:r>
              <a:rPr lang="pt-PT" sz="1400" dirty="0" smtClean="0"/>
              <a:t>!");</a:t>
            </a:r>
          </a:p>
          <a:p>
            <a:r>
              <a:rPr lang="pt-PT" sz="1400" dirty="0" smtClean="0"/>
              <a:t>        } </a:t>
            </a:r>
            <a:r>
              <a:rPr lang="pt-PT" sz="1400" dirty="0" err="1" smtClean="0"/>
              <a:t>catch</a:t>
            </a:r>
            <a:r>
              <a:rPr lang="pt-PT" sz="1400" dirty="0" smtClean="0"/>
              <a:t> (</a:t>
            </a:r>
            <a:r>
              <a:rPr lang="pt-PT" sz="1400" dirty="0" err="1" smtClean="0"/>
              <a:t>InstantiationException</a:t>
            </a:r>
            <a:r>
              <a:rPr lang="pt-PT" sz="1400" dirty="0" smtClean="0"/>
              <a:t> </a:t>
            </a:r>
            <a:r>
              <a:rPr lang="pt-PT" sz="1400" dirty="0" err="1" smtClean="0"/>
              <a:t>ex</a:t>
            </a:r>
            <a:r>
              <a:rPr lang="pt-PT" sz="1400" dirty="0" smtClean="0"/>
              <a:t>) {</a:t>
            </a:r>
          </a:p>
          <a:p>
            <a:r>
              <a:rPr lang="pt-PT" sz="1400" dirty="0" smtClean="0"/>
              <a:t>            </a:t>
            </a:r>
            <a:r>
              <a:rPr lang="pt-PT" sz="1400" dirty="0" err="1" smtClean="0"/>
              <a:t>System.out.println</a:t>
            </a:r>
            <a:r>
              <a:rPr lang="pt-PT" sz="1400" dirty="0" smtClean="0"/>
              <a:t>("Error: </a:t>
            </a:r>
            <a:r>
              <a:rPr lang="pt-PT" sz="1400" dirty="0" err="1" smtClean="0"/>
              <a:t>Instantiation</a:t>
            </a:r>
            <a:r>
              <a:rPr lang="pt-PT" sz="1400" dirty="0" smtClean="0"/>
              <a:t> </a:t>
            </a:r>
            <a:r>
              <a:rPr lang="pt-PT" sz="1400" dirty="0" err="1" smtClean="0"/>
              <a:t>attempted</a:t>
            </a:r>
            <a:r>
              <a:rPr lang="pt-PT" sz="1400" dirty="0" smtClean="0"/>
              <a:t> </a:t>
            </a:r>
            <a:r>
              <a:rPr lang="pt-PT" sz="1400" dirty="0" err="1" smtClean="0"/>
              <a:t>failed</a:t>
            </a:r>
            <a:r>
              <a:rPr lang="pt-PT" sz="1400" dirty="0" smtClean="0"/>
              <a:t>");</a:t>
            </a:r>
          </a:p>
          <a:p>
            <a:r>
              <a:rPr lang="pt-PT" sz="1400" dirty="0" smtClean="0"/>
              <a:t>        } </a:t>
            </a:r>
            <a:r>
              <a:rPr lang="pt-PT" sz="1400" dirty="0" err="1" smtClean="0"/>
              <a:t>catch</a:t>
            </a:r>
            <a:r>
              <a:rPr lang="pt-PT" sz="1400" dirty="0" smtClean="0"/>
              <a:t> (</a:t>
            </a:r>
            <a:r>
              <a:rPr lang="pt-PT" sz="1400" dirty="0" err="1" smtClean="0"/>
              <a:t>IllegalAccessException</a:t>
            </a:r>
            <a:r>
              <a:rPr lang="pt-PT" sz="1400" dirty="0" smtClean="0"/>
              <a:t> </a:t>
            </a:r>
            <a:r>
              <a:rPr lang="pt-PT" sz="1400" dirty="0" err="1" smtClean="0"/>
              <a:t>ex</a:t>
            </a:r>
            <a:r>
              <a:rPr lang="pt-PT" sz="1400" dirty="0" smtClean="0"/>
              <a:t>) {</a:t>
            </a:r>
          </a:p>
          <a:p>
            <a:r>
              <a:rPr lang="pt-PT" sz="1400" dirty="0" smtClean="0"/>
              <a:t>            </a:t>
            </a:r>
            <a:r>
              <a:rPr lang="pt-PT" sz="1400" dirty="0" err="1" smtClean="0"/>
              <a:t>System.out.println</a:t>
            </a:r>
            <a:r>
              <a:rPr lang="pt-PT" sz="1400" dirty="0" smtClean="0"/>
              <a:t>("</a:t>
            </a:r>
            <a:r>
              <a:rPr lang="pt-PT" sz="1400" dirty="0" err="1" smtClean="0"/>
              <a:t>Error:IllegalAccess</a:t>
            </a:r>
            <a:r>
              <a:rPr lang="pt-PT" sz="1400" dirty="0" smtClean="0"/>
              <a:t>");</a:t>
            </a:r>
          </a:p>
          <a:p>
            <a:r>
              <a:rPr lang="pt-PT" sz="1400" dirty="0" smtClean="0"/>
              <a:t>        } </a:t>
            </a:r>
            <a:r>
              <a:rPr lang="pt-PT" sz="1400" dirty="0" err="1" smtClean="0"/>
              <a:t>finally</a:t>
            </a:r>
            <a:r>
              <a:rPr lang="pt-PT" sz="1400" dirty="0" smtClean="0"/>
              <a:t>{</a:t>
            </a:r>
          </a:p>
          <a:p>
            <a:r>
              <a:rPr lang="pt-PT" sz="1400" dirty="0" smtClean="0"/>
              <a:t>            </a:t>
            </a:r>
            <a:r>
              <a:rPr lang="pt-PT" sz="1400" dirty="0" err="1" smtClean="0"/>
              <a:t>return</a:t>
            </a:r>
            <a:r>
              <a:rPr lang="pt-PT" sz="1400" dirty="0" smtClean="0"/>
              <a:t> (</a:t>
            </a:r>
            <a:r>
              <a:rPr lang="pt-PT" sz="1400" dirty="0" err="1" smtClean="0"/>
              <a:t>RepositoryFactory</a:t>
            </a:r>
            <a:r>
              <a:rPr lang="pt-PT" sz="1400" dirty="0" smtClean="0"/>
              <a:t>) </a:t>
            </a:r>
            <a:r>
              <a:rPr lang="pt-PT" sz="1400" dirty="0" err="1" smtClean="0"/>
              <a:t>repo</a:t>
            </a:r>
            <a:r>
              <a:rPr lang="pt-PT" sz="1400" dirty="0" smtClean="0"/>
              <a:t>;</a:t>
            </a:r>
          </a:p>
          <a:p>
            <a:r>
              <a:rPr lang="pt-PT" sz="1400" dirty="0" smtClean="0"/>
              <a:t>        }</a:t>
            </a:r>
          </a:p>
          <a:p>
            <a:r>
              <a:rPr lang="pt-PT" sz="1400" dirty="0" smtClean="0"/>
              <a:t>    }</a:t>
            </a:r>
            <a:endParaRPr lang="pt-PT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</a:t>
            </a:r>
            <a:r>
              <a:rPr lang="pt-PT" dirty="0" smtClean="0"/>
              <a:t>lasse </a:t>
            </a:r>
            <a:r>
              <a:rPr lang="pt-PT" dirty="0" err="1" smtClean="0"/>
              <a:t>Class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34963" indent="-334963">
              <a:spcBef>
                <a:spcPts val="600"/>
              </a:spcBef>
              <a:buClr>
                <a:srgbClr val="A04DA3"/>
              </a:buClr>
              <a:buSzPct val="75000"/>
              <a:buNone/>
              <a:tabLst>
                <a:tab pos="334963" algn="l"/>
                <a:tab pos="782638" algn="l"/>
                <a:tab pos="1231900" algn="l"/>
                <a:tab pos="1681163" algn="l"/>
                <a:tab pos="2130425" algn="l"/>
                <a:tab pos="2579688" algn="l"/>
                <a:tab pos="3028950" algn="l"/>
                <a:tab pos="3478213" algn="l"/>
                <a:tab pos="3927475" algn="l"/>
                <a:tab pos="4376738" algn="l"/>
                <a:tab pos="4826000" algn="l"/>
                <a:tab pos="5275263" algn="l"/>
                <a:tab pos="5724525" algn="l"/>
                <a:tab pos="6173788" algn="l"/>
                <a:tab pos="6623050" algn="l"/>
                <a:tab pos="7072313" algn="l"/>
                <a:tab pos="7521575" algn="l"/>
                <a:tab pos="7970838" algn="l"/>
                <a:tab pos="8420100" algn="l"/>
                <a:tab pos="8869363" algn="l"/>
                <a:tab pos="9318625" algn="l"/>
              </a:tabLst>
            </a:pPr>
            <a:r>
              <a:rPr lang="pt-PT" sz="2200" dirty="0" smtClean="0">
                <a:solidFill>
                  <a:srgbClr val="000000"/>
                </a:solidFill>
                <a:ea typeface="新細明體" pitchFamily="16" charset="-120"/>
              </a:rPr>
              <a:t>Para obter informações sobre uma classe:</a:t>
            </a:r>
          </a:p>
          <a:p>
            <a:pPr marL="735013" lvl="1" indent="-277813">
              <a:spcBef>
                <a:spcPts val="600"/>
              </a:spcBef>
              <a:buClr>
                <a:srgbClr val="438086"/>
              </a:buClr>
              <a:buFont typeface="Arial" charset="0"/>
              <a:buChar char="»"/>
              <a:tabLst>
                <a:tab pos="334963" algn="l"/>
                <a:tab pos="782638" algn="l"/>
                <a:tab pos="1231900" algn="l"/>
                <a:tab pos="1681163" algn="l"/>
                <a:tab pos="2130425" algn="l"/>
                <a:tab pos="2579688" algn="l"/>
                <a:tab pos="3028950" algn="l"/>
                <a:tab pos="3478213" algn="l"/>
                <a:tab pos="3927475" algn="l"/>
                <a:tab pos="4376738" algn="l"/>
                <a:tab pos="4826000" algn="l"/>
                <a:tab pos="5275263" algn="l"/>
                <a:tab pos="5724525" algn="l"/>
                <a:tab pos="6173788" algn="l"/>
                <a:tab pos="6623050" algn="l"/>
                <a:tab pos="7072313" algn="l"/>
                <a:tab pos="7521575" algn="l"/>
                <a:tab pos="7970838" algn="l"/>
                <a:tab pos="8420100" algn="l"/>
                <a:tab pos="8869363" algn="l"/>
                <a:tab pos="9318625" algn="l"/>
              </a:tabLst>
            </a:pPr>
            <a:r>
              <a:rPr lang="pt-PT" sz="2200" dirty="0" smtClean="0">
                <a:solidFill>
                  <a:srgbClr val="000000"/>
                </a:solidFill>
                <a:ea typeface="新細明體" pitchFamily="16" charset="-120"/>
              </a:rPr>
              <a:t>Obter classe através do objeto:</a:t>
            </a:r>
            <a:br>
              <a:rPr lang="pt-PT" sz="2200" dirty="0" smtClean="0">
                <a:solidFill>
                  <a:srgbClr val="000000"/>
                </a:solidFill>
                <a:ea typeface="新細明體" pitchFamily="16" charset="-120"/>
              </a:rPr>
            </a:br>
            <a:r>
              <a:rPr lang="pt-PT" sz="2200" dirty="0" err="1" smtClean="0">
                <a:solidFill>
                  <a:schemeClr val="tx2">
                    <a:lumMod val="75000"/>
                  </a:schemeClr>
                </a:solidFill>
                <a:ea typeface="新細明體" pitchFamily="16" charset="-120"/>
              </a:rPr>
              <a:t>Class</a:t>
            </a:r>
            <a:r>
              <a:rPr lang="pt-PT" sz="2200" dirty="0" smtClean="0">
                <a:solidFill>
                  <a:schemeClr val="tx2">
                    <a:lumMod val="75000"/>
                  </a:schemeClr>
                </a:solidFill>
                <a:ea typeface="新細明體" pitchFamily="16" charset="-120"/>
              </a:rPr>
              <a:t> c = </a:t>
            </a:r>
            <a:r>
              <a:rPr lang="pt-PT" sz="2200" dirty="0" err="1" smtClean="0">
                <a:solidFill>
                  <a:schemeClr val="tx2">
                    <a:lumMod val="75000"/>
                  </a:schemeClr>
                </a:solidFill>
                <a:ea typeface="新細明體" pitchFamily="16" charset="-120"/>
              </a:rPr>
              <a:t>obj.getClass</a:t>
            </a:r>
            <a:r>
              <a:rPr lang="pt-PT" sz="2200" dirty="0" smtClean="0">
                <a:solidFill>
                  <a:schemeClr val="tx2">
                    <a:lumMod val="75000"/>
                  </a:schemeClr>
                </a:solidFill>
                <a:ea typeface="新細明體" pitchFamily="16" charset="-120"/>
              </a:rPr>
              <a:t>();</a:t>
            </a:r>
          </a:p>
          <a:p>
            <a:pPr marL="735013" lvl="1" indent="-277813">
              <a:spcBef>
                <a:spcPts val="600"/>
              </a:spcBef>
              <a:buClr>
                <a:srgbClr val="438086"/>
              </a:buClr>
              <a:buFont typeface="Arial" charset="0"/>
              <a:buChar char="»"/>
              <a:tabLst>
                <a:tab pos="334963" algn="l"/>
                <a:tab pos="782638" algn="l"/>
                <a:tab pos="1231900" algn="l"/>
                <a:tab pos="1681163" algn="l"/>
                <a:tab pos="2130425" algn="l"/>
                <a:tab pos="2579688" algn="l"/>
                <a:tab pos="3028950" algn="l"/>
                <a:tab pos="3478213" algn="l"/>
                <a:tab pos="3927475" algn="l"/>
                <a:tab pos="4376738" algn="l"/>
                <a:tab pos="4826000" algn="l"/>
                <a:tab pos="5275263" algn="l"/>
                <a:tab pos="5724525" algn="l"/>
                <a:tab pos="6173788" algn="l"/>
                <a:tab pos="6623050" algn="l"/>
                <a:tab pos="7072313" algn="l"/>
                <a:tab pos="7521575" algn="l"/>
                <a:tab pos="7970838" algn="l"/>
                <a:tab pos="8420100" algn="l"/>
                <a:tab pos="8869363" algn="l"/>
                <a:tab pos="9318625" algn="l"/>
              </a:tabLst>
            </a:pPr>
            <a:r>
              <a:rPr lang="pt-PT" sz="2200" dirty="0" smtClean="0">
                <a:solidFill>
                  <a:srgbClr val="000000"/>
                </a:solidFill>
                <a:ea typeface="新細明體" pitchFamily="16" charset="-120"/>
              </a:rPr>
              <a:t>Obter a classe da superclasse de uma </a:t>
            </a:r>
            <a:r>
              <a:rPr lang="pt-PT" sz="2200" dirty="0" err="1" smtClean="0">
                <a:solidFill>
                  <a:srgbClr val="000000"/>
                </a:solidFill>
                <a:ea typeface="新細明體" pitchFamily="16" charset="-120"/>
              </a:rPr>
              <a:t>Class</a:t>
            </a:r>
            <a:r>
              <a:rPr lang="pt-PT" sz="2200" dirty="0" smtClean="0">
                <a:solidFill>
                  <a:srgbClr val="000000"/>
                </a:solidFill>
                <a:ea typeface="新細明體" pitchFamily="16" charset="-120"/>
              </a:rPr>
              <a:t> </a:t>
            </a:r>
            <a:r>
              <a:rPr lang="pt-PT" sz="2200" dirty="0" err="1" smtClean="0">
                <a:solidFill>
                  <a:schemeClr val="accent1">
                    <a:lumMod val="75000"/>
                  </a:schemeClr>
                </a:solidFill>
                <a:ea typeface="新細明體" pitchFamily="16" charset="-120"/>
              </a:rPr>
              <a:t>xpto</a:t>
            </a:r>
            <a:r>
              <a:rPr lang="pt-PT" sz="2200" dirty="0" smtClean="0">
                <a:solidFill>
                  <a:srgbClr val="000000"/>
                </a:solidFill>
                <a:ea typeface="新細明體" pitchFamily="16" charset="-120"/>
              </a:rPr>
              <a:t> através:</a:t>
            </a:r>
            <a:br>
              <a:rPr lang="pt-PT" sz="2200" dirty="0" smtClean="0">
                <a:solidFill>
                  <a:srgbClr val="000000"/>
                </a:solidFill>
                <a:ea typeface="新細明體" pitchFamily="16" charset="-120"/>
              </a:rPr>
            </a:br>
            <a:r>
              <a:rPr lang="pt-PT" sz="2200" dirty="0" err="1" smtClean="0">
                <a:solidFill>
                  <a:schemeClr val="tx2">
                    <a:lumMod val="75000"/>
                  </a:schemeClr>
                </a:solidFill>
                <a:ea typeface="新細明體" pitchFamily="16" charset="-120"/>
              </a:rPr>
              <a:t>Class</a:t>
            </a:r>
            <a:r>
              <a:rPr lang="pt-PT" sz="2200" dirty="0" smtClean="0">
                <a:solidFill>
                  <a:schemeClr val="tx2">
                    <a:lumMod val="75000"/>
                  </a:schemeClr>
                </a:solidFill>
                <a:ea typeface="新細明體" pitchFamily="16" charset="-120"/>
              </a:rPr>
              <a:t> </a:t>
            </a:r>
            <a:r>
              <a:rPr lang="pt-PT" sz="2200" dirty="0" err="1" smtClean="0">
                <a:solidFill>
                  <a:schemeClr val="tx2">
                    <a:lumMod val="75000"/>
                  </a:schemeClr>
                </a:solidFill>
                <a:ea typeface="新細明體" pitchFamily="16" charset="-120"/>
              </a:rPr>
              <a:t>sup</a:t>
            </a:r>
            <a:r>
              <a:rPr lang="pt-PT" sz="2200" dirty="0" smtClean="0">
                <a:solidFill>
                  <a:schemeClr val="tx2">
                    <a:lumMod val="75000"/>
                  </a:schemeClr>
                </a:solidFill>
                <a:ea typeface="新細明體" pitchFamily="16" charset="-120"/>
              </a:rPr>
              <a:t> = </a:t>
            </a:r>
            <a:r>
              <a:rPr lang="pt-PT" sz="2200" dirty="0" err="1" smtClean="0">
                <a:solidFill>
                  <a:schemeClr val="tx2">
                    <a:lumMod val="75000"/>
                  </a:schemeClr>
                </a:solidFill>
                <a:ea typeface="新細明體" pitchFamily="16" charset="-120"/>
              </a:rPr>
              <a:t>xpto.getSuperclass</a:t>
            </a:r>
            <a:r>
              <a:rPr lang="pt-PT" sz="2200" dirty="0" smtClean="0">
                <a:solidFill>
                  <a:schemeClr val="tx2">
                    <a:lumMod val="75000"/>
                  </a:schemeClr>
                </a:solidFill>
                <a:ea typeface="新細明體" pitchFamily="16" charset="-120"/>
              </a:rPr>
              <a:t>();</a:t>
            </a:r>
          </a:p>
          <a:p>
            <a:pPr marL="735013" lvl="1" indent="-277813">
              <a:spcBef>
                <a:spcPts val="600"/>
              </a:spcBef>
              <a:buClr>
                <a:srgbClr val="438086"/>
              </a:buClr>
              <a:buFont typeface="Arial" charset="0"/>
              <a:buChar char="»"/>
              <a:tabLst>
                <a:tab pos="334963" algn="l"/>
                <a:tab pos="782638" algn="l"/>
                <a:tab pos="1231900" algn="l"/>
                <a:tab pos="1681163" algn="l"/>
                <a:tab pos="2130425" algn="l"/>
                <a:tab pos="2579688" algn="l"/>
                <a:tab pos="3028950" algn="l"/>
                <a:tab pos="3478213" algn="l"/>
                <a:tab pos="3927475" algn="l"/>
                <a:tab pos="4376738" algn="l"/>
                <a:tab pos="4826000" algn="l"/>
                <a:tab pos="5275263" algn="l"/>
                <a:tab pos="5724525" algn="l"/>
                <a:tab pos="6173788" algn="l"/>
                <a:tab pos="6623050" algn="l"/>
                <a:tab pos="7072313" algn="l"/>
                <a:tab pos="7521575" algn="l"/>
                <a:tab pos="7970838" algn="l"/>
                <a:tab pos="8420100" algn="l"/>
                <a:tab pos="8869363" algn="l"/>
                <a:tab pos="9318625" algn="l"/>
              </a:tabLst>
            </a:pPr>
            <a:r>
              <a:rPr lang="pt-PT" sz="2200" dirty="0" smtClean="0">
                <a:solidFill>
                  <a:srgbClr val="000000"/>
                </a:solidFill>
                <a:ea typeface="新細明體" pitchFamily="16" charset="-120"/>
              </a:rPr>
              <a:t>Se soubermos o nome da classe em tempo de compilação,  podemos obter objeto classe através:</a:t>
            </a:r>
            <a:br>
              <a:rPr lang="pt-PT" sz="2200" dirty="0" smtClean="0">
                <a:solidFill>
                  <a:srgbClr val="000000"/>
                </a:solidFill>
                <a:ea typeface="新細明體" pitchFamily="16" charset="-120"/>
              </a:rPr>
            </a:br>
            <a:r>
              <a:rPr lang="pt-PT" sz="2200" dirty="0" err="1" smtClean="0">
                <a:solidFill>
                  <a:schemeClr val="tx2">
                    <a:lumMod val="75000"/>
                  </a:schemeClr>
                </a:solidFill>
                <a:ea typeface="新細明體" pitchFamily="16" charset="-120"/>
              </a:rPr>
              <a:t>Class</a:t>
            </a:r>
            <a:r>
              <a:rPr lang="pt-PT" sz="2200" dirty="0" smtClean="0">
                <a:solidFill>
                  <a:schemeClr val="tx2">
                    <a:lumMod val="75000"/>
                  </a:schemeClr>
                </a:solidFill>
                <a:ea typeface="新細明體" pitchFamily="16" charset="-120"/>
              </a:rPr>
              <a:t> c = </a:t>
            </a:r>
            <a:r>
              <a:rPr lang="pt-PT" sz="2200" dirty="0" err="1" smtClean="0">
                <a:solidFill>
                  <a:schemeClr val="tx2">
                    <a:lumMod val="75000"/>
                  </a:schemeClr>
                </a:solidFill>
                <a:ea typeface="新細明體" pitchFamily="16" charset="-120"/>
              </a:rPr>
              <a:t>Xpto.class</a:t>
            </a:r>
            <a:r>
              <a:rPr lang="pt-PT" sz="2200" dirty="0" smtClean="0">
                <a:solidFill>
                  <a:schemeClr val="tx2">
                    <a:lumMod val="75000"/>
                  </a:schemeClr>
                </a:solidFill>
                <a:ea typeface="新細明體" pitchFamily="16" charset="-120"/>
              </a:rPr>
              <a:t>;</a:t>
            </a:r>
          </a:p>
          <a:p>
            <a:pPr marL="735013" lvl="1" indent="-277813">
              <a:spcBef>
                <a:spcPts val="600"/>
              </a:spcBef>
              <a:buClr>
                <a:srgbClr val="438086"/>
              </a:buClr>
              <a:buFont typeface="Arial" charset="0"/>
              <a:buChar char="»"/>
              <a:tabLst>
                <a:tab pos="334963" algn="l"/>
                <a:tab pos="782638" algn="l"/>
                <a:tab pos="1231900" algn="l"/>
                <a:tab pos="1681163" algn="l"/>
                <a:tab pos="2130425" algn="l"/>
                <a:tab pos="2579688" algn="l"/>
                <a:tab pos="3028950" algn="l"/>
                <a:tab pos="3478213" algn="l"/>
                <a:tab pos="3927475" algn="l"/>
                <a:tab pos="4376738" algn="l"/>
                <a:tab pos="4826000" algn="l"/>
                <a:tab pos="5275263" algn="l"/>
                <a:tab pos="5724525" algn="l"/>
                <a:tab pos="6173788" algn="l"/>
                <a:tab pos="6623050" algn="l"/>
                <a:tab pos="7072313" algn="l"/>
                <a:tab pos="7521575" algn="l"/>
                <a:tab pos="7970838" algn="l"/>
                <a:tab pos="8420100" algn="l"/>
                <a:tab pos="8869363" algn="l"/>
                <a:tab pos="9318625" algn="l"/>
              </a:tabLst>
            </a:pPr>
            <a:r>
              <a:rPr lang="pt-PT" sz="2200" dirty="0" smtClean="0">
                <a:solidFill>
                  <a:srgbClr val="000000"/>
                </a:solidFill>
                <a:ea typeface="新細明體" pitchFamily="16" charset="-120"/>
              </a:rPr>
              <a:t>Se soubermos o nome da classe em tempo de execução numa </a:t>
            </a:r>
            <a:r>
              <a:rPr lang="pt-PT" sz="2200" dirty="0" err="1" smtClean="0">
                <a:solidFill>
                  <a:srgbClr val="000000"/>
                </a:solidFill>
                <a:ea typeface="新細明體" pitchFamily="16" charset="-120"/>
              </a:rPr>
              <a:t>String</a:t>
            </a:r>
            <a:r>
              <a:rPr lang="pt-PT" sz="2200" dirty="0" smtClean="0">
                <a:solidFill>
                  <a:srgbClr val="000000"/>
                </a:solidFill>
                <a:ea typeface="新細明體" pitchFamily="16" charset="-120"/>
              </a:rPr>
              <a:t> </a:t>
            </a:r>
            <a:r>
              <a:rPr lang="pt-PT" sz="2200" dirty="0" err="1">
                <a:solidFill>
                  <a:schemeClr val="accent1">
                    <a:lumMod val="75000"/>
                  </a:schemeClr>
                </a:solidFill>
                <a:ea typeface="新細明體" pitchFamily="16" charset="-120"/>
              </a:rPr>
              <a:t>str</a:t>
            </a:r>
            <a:r>
              <a:rPr lang="pt-PT" sz="2200" dirty="0" smtClean="0">
                <a:solidFill>
                  <a:srgbClr val="000000"/>
                </a:solidFill>
                <a:ea typeface="新細明體" pitchFamily="16" charset="-120"/>
              </a:rPr>
              <a:t>, o objeto classe pode ser obtido através:</a:t>
            </a:r>
            <a:br>
              <a:rPr lang="pt-PT" sz="2200" dirty="0" smtClean="0">
                <a:solidFill>
                  <a:srgbClr val="000000"/>
                </a:solidFill>
                <a:ea typeface="新細明體" pitchFamily="16" charset="-120"/>
              </a:rPr>
            </a:br>
            <a:r>
              <a:rPr lang="pt-PT" sz="2200" dirty="0" err="1" smtClean="0">
                <a:solidFill>
                  <a:schemeClr val="tx2">
                    <a:lumMod val="75000"/>
                  </a:schemeClr>
                </a:solidFill>
                <a:ea typeface="新細明體" pitchFamily="16" charset="-120"/>
              </a:rPr>
              <a:t>Class</a:t>
            </a:r>
            <a:r>
              <a:rPr lang="pt-PT" sz="2200" dirty="0" smtClean="0">
                <a:solidFill>
                  <a:schemeClr val="tx2">
                    <a:lumMod val="75000"/>
                  </a:schemeClr>
                </a:solidFill>
                <a:ea typeface="新細明體" pitchFamily="16" charset="-120"/>
              </a:rPr>
              <a:t> c = </a:t>
            </a:r>
            <a:r>
              <a:rPr lang="pt-PT" sz="2200" dirty="0" err="1" smtClean="0">
                <a:solidFill>
                  <a:schemeClr val="tx2">
                    <a:lumMod val="75000"/>
                  </a:schemeClr>
                </a:solidFill>
                <a:ea typeface="新細明體" pitchFamily="16" charset="-120"/>
              </a:rPr>
              <a:t>class.forName</a:t>
            </a:r>
            <a:r>
              <a:rPr lang="pt-PT" sz="2200" dirty="0" smtClean="0">
                <a:solidFill>
                  <a:schemeClr val="tx2">
                    <a:lumMod val="75000"/>
                  </a:schemeClr>
                </a:solidFill>
                <a:ea typeface="新細明體" pitchFamily="16" charset="-120"/>
              </a:rPr>
              <a:t>(</a:t>
            </a:r>
            <a:r>
              <a:rPr lang="pt-PT" sz="2200" dirty="0" err="1" smtClean="0">
                <a:solidFill>
                  <a:schemeClr val="tx2">
                    <a:lumMod val="75000"/>
                  </a:schemeClr>
                </a:solidFill>
                <a:ea typeface="新細明體" pitchFamily="16" charset="-120"/>
              </a:rPr>
              <a:t>str</a:t>
            </a:r>
            <a:r>
              <a:rPr lang="pt-PT" sz="2200" dirty="0" smtClean="0">
                <a:solidFill>
                  <a:schemeClr val="tx2">
                    <a:lumMod val="75000"/>
                  </a:schemeClr>
                </a:solidFill>
                <a:ea typeface="新細明體" pitchFamily="16" charset="-120"/>
              </a:rPr>
              <a:t>);</a:t>
            </a:r>
          </a:p>
          <a:p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209</Words>
  <Application>Microsoft Office PowerPoint</Application>
  <PresentationFormat>Apresentação no Ecrã (4:3)</PresentationFormat>
  <Paragraphs>41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dos diapositivos</vt:lpstr>
      </vt:variant>
      <vt:variant>
        <vt:i4>8</vt:i4>
      </vt:variant>
    </vt:vector>
  </HeadingPairs>
  <TitlesOfParts>
    <vt:vector size="9" baseType="lpstr">
      <vt:lpstr>Tema do Office</vt:lpstr>
      <vt:lpstr>INITIALIZE BALANCE (10) projeto EAPLI</vt:lpstr>
      <vt:lpstr>Casos de Uso</vt:lpstr>
      <vt:lpstr>Diagrama Sequência Sistema</vt:lpstr>
      <vt:lpstr>Diagrama Sequência</vt:lpstr>
      <vt:lpstr>Diagrama de Classes</vt:lpstr>
      <vt:lpstr>REFLECTION - Breve descrição</vt:lpstr>
      <vt:lpstr>REFLECTION no projeto</vt:lpstr>
      <vt:lpstr>Classe Class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REFLECTION</dc:title>
  <dc:creator>SofiaLoboLima</dc:creator>
  <cp:lastModifiedBy>SofiaLoboLima</cp:lastModifiedBy>
  <cp:revision>14</cp:revision>
  <dcterms:created xsi:type="dcterms:W3CDTF">2013-05-22T13:17:23Z</dcterms:created>
  <dcterms:modified xsi:type="dcterms:W3CDTF">2013-05-24T20:57:01Z</dcterms:modified>
</cp:coreProperties>
</file>