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4610"/>
  </p:normalViewPr>
  <p:slideViewPr>
    <p:cSldViewPr snapToGrid="0" snapToObjects="1">
      <p:cViewPr varScale="1">
        <p:scale>
          <a:sx n="80" d="100"/>
          <a:sy n="80" d="100"/>
        </p:scale>
        <p:origin x="232"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99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www.kaggle.com/code/samuelmason23/neural-network-regression-models" TargetMode="External"/><Relationship Id="rId4" Type="http://schemas.openxmlformats.org/officeDocument/2006/relationships/hyperlink" Target="https://www.kaggle.com/code/dima806/aiml-salaries-2022-2024-autoviz-catboost-sha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rita94105.shinyapps.io/Salary_2024/" TargetMode="Externa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cran.r-project.org/web/packages/ggcorrplot/ggcorrplot.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txBody>
          <a:bodyPr/>
          <a:lstStyle/>
          <a:p>
            <a:endParaRPr lang="zh-TW" altLang="en-US" dirty="0"/>
          </a:p>
        </p:txBody>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545788"/>
            <a:ext cx="7477601" cy="1916430"/>
          </a:xfrm>
          <a:prstGeom prst="rect">
            <a:avLst/>
          </a:prstGeom>
          <a:noFill/>
          <a:ln/>
        </p:spPr>
        <p:txBody>
          <a:bodyPr wrap="square" rtlCol="0" anchor="t"/>
          <a:lstStyle/>
          <a:p>
            <a:pPr marL="0" indent="0">
              <a:lnSpc>
                <a:spcPts val="7545"/>
              </a:lnSpc>
              <a:buNone/>
            </a:pPr>
            <a:r>
              <a:rPr lang="en-US" sz="6036" dirty="0">
                <a:solidFill>
                  <a:srgbClr val="60A9FF"/>
                </a:solidFill>
                <a:latin typeface="Roboto Slab" pitchFamily="34" charset="0"/>
                <a:ea typeface="Roboto Slab" pitchFamily="34" charset="-122"/>
                <a:cs typeface="Roboto Slab" pitchFamily="34" charset="-120"/>
              </a:rPr>
              <a:t>Data Engineer Salary Predict</a:t>
            </a:r>
            <a:endParaRPr lang="en-US" sz="6036" dirty="0"/>
          </a:p>
        </p:txBody>
      </p:sp>
      <p:sp>
        <p:nvSpPr>
          <p:cNvPr id="6" name="Text 3"/>
          <p:cNvSpPr/>
          <p:nvPr/>
        </p:nvSpPr>
        <p:spPr>
          <a:xfrm>
            <a:off x="6319599" y="3795474"/>
            <a:ext cx="7477601" cy="1666280"/>
          </a:xfrm>
          <a:prstGeom prst="rect">
            <a:avLst/>
          </a:prstGeom>
          <a:noFill/>
          <a:ln/>
        </p:spPr>
        <p:txBody>
          <a:bodyPr wrap="squar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In our Data Science course this semester, we were particularly intrigued by the current landscape of data science-related careers, specifically focusing on compensation trends. To satisfy our curiosity and academic requirements, we decided to explore a relevant dataset found on Kaggle: "Data Engineer Salary in 2024."</a:t>
            </a:r>
            <a:endParaRPr lang="en-US" sz="1750" dirty="0"/>
          </a:p>
        </p:txBody>
      </p:sp>
      <p:sp>
        <p:nvSpPr>
          <p:cNvPr id="7" name="Text 4"/>
          <p:cNvSpPr/>
          <p:nvPr/>
        </p:nvSpPr>
        <p:spPr>
          <a:xfrm>
            <a:off x="6319599" y="5711666"/>
            <a:ext cx="7477601" cy="333256"/>
          </a:xfrm>
          <a:prstGeom prst="rect">
            <a:avLst/>
          </a:prstGeom>
          <a:noFill/>
          <a:ln/>
        </p:spPr>
        <p:txBody>
          <a:bodyPr wrap="non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Date: June 6, 2024</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1616035"/>
            <a:ext cx="555498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Model code</a:t>
            </a:r>
            <a:endParaRPr lang="en-US" sz="4374" dirty="0"/>
          </a:p>
        </p:txBody>
      </p:sp>
      <p:sp>
        <p:nvSpPr>
          <p:cNvPr id="5" name="Text 3"/>
          <p:cNvSpPr/>
          <p:nvPr/>
        </p:nvSpPr>
        <p:spPr>
          <a:xfrm>
            <a:off x="2037993" y="2865834"/>
            <a:ext cx="2602706"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cross validation</a:t>
            </a:r>
            <a:endParaRPr lang="en-US" sz="2187" dirty="0"/>
          </a:p>
        </p:txBody>
      </p:sp>
      <p:pic>
        <p:nvPicPr>
          <p:cNvPr id="6" name="Image 0" descr="preencoded.png"/>
          <p:cNvPicPr>
            <a:picLocks noChangeAspect="1"/>
          </p:cNvPicPr>
          <p:nvPr/>
        </p:nvPicPr>
        <p:blipFill>
          <a:blip r:embed="rId3"/>
          <a:stretch>
            <a:fillRect/>
          </a:stretch>
        </p:blipFill>
        <p:spPr>
          <a:xfrm>
            <a:off x="2037993" y="3462933"/>
            <a:ext cx="2370058" cy="2900720"/>
          </a:xfrm>
          <a:prstGeom prst="rect">
            <a:avLst/>
          </a:prstGeom>
        </p:spPr>
      </p:pic>
      <p:sp>
        <p:nvSpPr>
          <p:cNvPr id="7" name="Text 4"/>
          <p:cNvSpPr/>
          <p:nvPr/>
        </p:nvSpPr>
        <p:spPr>
          <a:xfrm>
            <a:off x="5190292" y="2865834"/>
            <a:ext cx="2777490"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grid search</a:t>
            </a:r>
            <a:endParaRPr lang="en-US" sz="2187" dirty="0"/>
          </a:p>
        </p:txBody>
      </p:sp>
      <p:pic>
        <p:nvPicPr>
          <p:cNvPr id="8" name="Image 1" descr="preencoded.png"/>
          <p:cNvPicPr>
            <a:picLocks noChangeAspect="1"/>
          </p:cNvPicPr>
          <p:nvPr/>
        </p:nvPicPr>
        <p:blipFill>
          <a:blip r:embed="rId4"/>
          <a:stretch>
            <a:fillRect/>
          </a:stretch>
        </p:blipFill>
        <p:spPr>
          <a:xfrm>
            <a:off x="5190292" y="3462933"/>
            <a:ext cx="2996565" cy="2856786"/>
          </a:xfrm>
          <a:prstGeom prst="rect">
            <a:avLst/>
          </a:prstGeom>
        </p:spPr>
      </p:pic>
      <p:sp>
        <p:nvSpPr>
          <p:cNvPr id="9" name="Text 5"/>
          <p:cNvSpPr/>
          <p:nvPr/>
        </p:nvSpPr>
        <p:spPr>
          <a:xfrm>
            <a:off x="8736449" y="2865834"/>
            <a:ext cx="2777490"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ensemble</a:t>
            </a:r>
            <a:endParaRPr lang="en-US" sz="2187" dirty="0"/>
          </a:p>
        </p:txBody>
      </p:sp>
      <p:pic>
        <p:nvPicPr>
          <p:cNvPr id="10" name="Image 2" descr="preencoded.png"/>
          <p:cNvPicPr>
            <a:picLocks noChangeAspect="1"/>
          </p:cNvPicPr>
          <p:nvPr/>
        </p:nvPicPr>
        <p:blipFill>
          <a:blip r:embed="rId5"/>
          <a:stretch>
            <a:fillRect/>
          </a:stretch>
        </p:blipFill>
        <p:spPr>
          <a:xfrm>
            <a:off x="8736449" y="3462933"/>
            <a:ext cx="3870960" cy="28251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838"/>
          </a:xfrm>
          <a:prstGeom prst="rect">
            <a:avLst/>
          </a:prstGeom>
          <a:solidFill>
            <a:srgbClr val="202733"/>
          </a:solidFill>
          <a:ln/>
        </p:spPr>
      </p:sp>
      <p:sp>
        <p:nvSpPr>
          <p:cNvPr id="4" name="Text 2"/>
          <p:cNvSpPr/>
          <p:nvPr/>
        </p:nvSpPr>
        <p:spPr>
          <a:xfrm>
            <a:off x="2199084" y="592336"/>
            <a:ext cx="5385435" cy="673060"/>
          </a:xfrm>
          <a:prstGeom prst="rect">
            <a:avLst/>
          </a:prstGeom>
          <a:noFill/>
          <a:ln/>
        </p:spPr>
        <p:txBody>
          <a:bodyPr wrap="none" rtlCol="0" anchor="t"/>
          <a:lstStyle/>
          <a:p>
            <a:pPr marL="0" indent="0">
              <a:lnSpc>
                <a:spcPts val="5301"/>
              </a:lnSpc>
              <a:buNone/>
            </a:pPr>
            <a:r>
              <a:rPr lang="en-US" sz="4241" dirty="0">
                <a:solidFill>
                  <a:srgbClr val="60A9FF"/>
                </a:solidFill>
                <a:latin typeface="Roboto Slab" pitchFamily="34" charset="0"/>
                <a:ea typeface="Roboto Slab" pitchFamily="34" charset="-122"/>
                <a:cs typeface="Roboto Slab" pitchFamily="34" charset="-120"/>
              </a:rPr>
              <a:t>Feature Importance</a:t>
            </a:r>
            <a:endParaRPr lang="en-US" sz="4241" dirty="0"/>
          </a:p>
        </p:txBody>
      </p:sp>
      <p:sp>
        <p:nvSpPr>
          <p:cNvPr id="5" name="Text 3"/>
          <p:cNvSpPr/>
          <p:nvPr/>
        </p:nvSpPr>
        <p:spPr>
          <a:xfrm>
            <a:off x="2199084" y="1803797"/>
            <a:ext cx="2692718" cy="336590"/>
          </a:xfrm>
          <a:prstGeom prst="rect">
            <a:avLst/>
          </a:prstGeom>
          <a:noFill/>
          <a:ln/>
        </p:spPr>
        <p:txBody>
          <a:bodyPr wrap="none" rtlCol="0" anchor="t"/>
          <a:lstStyle/>
          <a:p>
            <a:pPr marL="0" indent="0">
              <a:lnSpc>
                <a:spcPts val="2650"/>
              </a:lnSpc>
              <a:buNone/>
            </a:pPr>
            <a:r>
              <a:rPr lang="en-US" sz="2120" dirty="0">
                <a:solidFill>
                  <a:srgbClr val="60A9FF"/>
                </a:solidFill>
                <a:latin typeface="Roboto Slab" pitchFamily="34" charset="0"/>
                <a:ea typeface="Roboto Slab" pitchFamily="34" charset="-122"/>
                <a:cs typeface="Roboto Slab" pitchFamily="34" charset="-120"/>
              </a:rPr>
              <a:t>Job Title</a:t>
            </a:r>
            <a:endParaRPr lang="en-US" sz="2120" dirty="0"/>
          </a:p>
        </p:txBody>
      </p:sp>
      <p:sp>
        <p:nvSpPr>
          <p:cNvPr id="6" name="Text 4"/>
          <p:cNvSpPr/>
          <p:nvPr/>
        </p:nvSpPr>
        <p:spPr>
          <a:xfrm>
            <a:off x="2199084" y="2355771"/>
            <a:ext cx="4530566" cy="1292066"/>
          </a:xfrm>
          <a:prstGeom prst="rect">
            <a:avLst/>
          </a:prstGeom>
          <a:noFill/>
          <a:ln/>
        </p:spPr>
        <p:txBody>
          <a:bodyPr wrap="square" rtlCol="0" anchor="t"/>
          <a:lstStyle/>
          <a:p>
            <a:pPr marL="0" indent="0">
              <a:lnSpc>
                <a:spcPts val="2544"/>
              </a:lnSpc>
              <a:buNone/>
            </a:pPr>
            <a:r>
              <a:rPr lang="en-US" sz="1696" dirty="0">
                <a:solidFill>
                  <a:srgbClr val="D6E5EF"/>
                </a:solidFill>
                <a:latin typeface="Roboto" pitchFamily="34" charset="0"/>
                <a:ea typeface="Roboto" pitchFamily="34" charset="-122"/>
                <a:cs typeface="Roboto" pitchFamily="34" charset="-120"/>
              </a:rPr>
              <a:t>The job title feature is identified as the most important predictor of data engineer salaries, indicating its crucial role in determining compensation levels.</a:t>
            </a:r>
            <a:endParaRPr lang="en-US" sz="1696" dirty="0"/>
          </a:p>
        </p:txBody>
      </p:sp>
      <p:sp>
        <p:nvSpPr>
          <p:cNvPr id="7" name="Text 5"/>
          <p:cNvSpPr/>
          <p:nvPr/>
        </p:nvSpPr>
        <p:spPr>
          <a:xfrm>
            <a:off x="2199084" y="3863221"/>
            <a:ext cx="2692718" cy="336590"/>
          </a:xfrm>
          <a:prstGeom prst="rect">
            <a:avLst/>
          </a:prstGeom>
          <a:noFill/>
          <a:ln/>
        </p:spPr>
        <p:txBody>
          <a:bodyPr wrap="none" rtlCol="0" anchor="t"/>
          <a:lstStyle/>
          <a:p>
            <a:pPr marL="0" indent="0">
              <a:lnSpc>
                <a:spcPts val="2650"/>
              </a:lnSpc>
              <a:buNone/>
            </a:pPr>
            <a:r>
              <a:rPr lang="en-US" sz="2120" dirty="0">
                <a:solidFill>
                  <a:srgbClr val="60A9FF"/>
                </a:solidFill>
                <a:latin typeface="Roboto Slab" pitchFamily="34" charset="0"/>
                <a:ea typeface="Roboto Slab" pitchFamily="34" charset="-122"/>
                <a:cs typeface="Roboto Slab" pitchFamily="34" charset="-120"/>
              </a:rPr>
              <a:t>Employee Residence</a:t>
            </a:r>
            <a:endParaRPr lang="en-US" sz="2120" dirty="0"/>
          </a:p>
        </p:txBody>
      </p:sp>
      <p:sp>
        <p:nvSpPr>
          <p:cNvPr id="8" name="Text 6"/>
          <p:cNvSpPr/>
          <p:nvPr/>
        </p:nvSpPr>
        <p:spPr>
          <a:xfrm>
            <a:off x="2199084" y="4415195"/>
            <a:ext cx="4530566" cy="1292066"/>
          </a:xfrm>
          <a:prstGeom prst="rect">
            <a:avLst/>
          </a:prstGeom>
          <a:noFill/>
          <a:ln/>
        </p:spPr>
        <p:txBody>
          <a:bodyPr wrap="square" rtlCol="0" anchor="t"/>
          <a:lstStyle/>
          <a:p>
            <a:pPr marL="0" indent="0">
              <a:lnSpc>
                <a:spcPts val="2544"/>
              </a:lnSpc>
              <a:buNone/>
            </a:pPr>
            <a:r>
              <a:rPr lang="en-US" sz="1696" dirty="0">
                <a:solidFill>
                  <a:srgbClr val="D6E5EF"/>
                </a:solidFill>
                <a:latin typeface="Roboto" pitchFamily="34" charset="0"/>
                <a:ea typeface="Roboto" pitchFamily="34" charset="-122"/>
                <a:cs typeface="Roboto" pitchFamily="34" charset="-120"/>
              </a:rPr>
              <a:t>The employee's country of residence also emerges as a significant factor in influencing data engineer salaries, reflecting geographic variations in compensation.</a:t>
            </a:r>
            <a:endParaRPr lang="en-US" sz="1696" dirty="0"/>
          </a:p>
        </p:txBody>
      </p:sp>
      <p:sp>
        <p:nvSpPr>
          <p:cNvPr id="9" name="Text 7"/>
          <p:cNvSpPr/>
          <p:nvPr/>
        </p:nvSpPr>
        <p:spPr>
          <a:xfrm>
            <a:off x="2199084" y="5922645"/>
            <a:ext cx="2692718" cy="336590"/>
          </a:xfrm>
          <a:prstGeom prst="rect">
            <a:avLst/>
          </a:prstGeom>
          <a:noFill/>
          <a:ln/>
        </p:spPr>
        <p:txBody>
          <a:bodyPr wrap="none" rtlCol="0" anchor="t"/>
          <a:lstStyle/>
          <a:p>
            <a:pPr marL="0" indent="0">
              <a:lnSpc>
                <a:spcPts val="2650"/>
              </a:lnSpc>
              <a:buNone/>
            </a:pPr>
            <a:r>
              <a:rPr lang="en-US" sz="2120" dirty="0">
                <a:solidFill>
                  <a:srgbClr val="60A9FF"/>
                </a:solidFill>
                <a:latin typeface="Roboto Slab" pitchFamily="34" charset="0"/>
                <a:ea typeface="Roboto Slab" pitchFamily="34" charset="-122"/>
                <a:cs typeface="Roboto Slab" pitchFamily="34" charset="-120"/>
              </a:rPr>
              <a:t>Experience Level</a:t>
            </a:r>
            <a:endParaRPr lang="en-US" sz="2120" dirty="0"/>
          </a:p>
        </p:txBody>
      </p:sp>
      <p:sp>
        <p:nvSpPr>
          <p:cNvPr id="10" name="Text 8"/>
          <p:cNvSpPr/>
          <p:nvPr/>
        </p:nvSpPr>
        <p:spPr>
          <a:xfrm>
            <a:off x="2199084" y="6474619"/>
            <a:ext cx="4530566" cy="969050"/>
          </a:xfrm>
          <a:prstGeom prst="rect">
            <a:avLst/>
          </a:prstGeom>
          <a:noFill/>
          <a:ln/>
        </p:spPr>
        <p:txBody>
          <a:bodyPr wrap="square" rtlCol="0" anchor="t"/>
          <a:lstStyle/>
          <a:p>
            <a:pPr marL="0" indent="0">
              <a:lnSpc>
                <a:spcPts val="2544"/>
              </a:lnSpc>
              <a:buNone/>
            </a:pPr>
            <a:r>
              <a:rPr lang="en-US" sz="1696" dirty="0">
                <a:solidFill>
                  <a:srgbClr val="D6E5EF"/>
                </a:solidFill>
                <a:latin typeface="Roboto" pitchFamily="34" charset="0"/>
                <a:ea typeface="Roboto" pitchFamily="34" charset="-122"/>
                <a:cs typeface="Roboto" pitchFamily="34" charset="-120"/>
              </a:rPr>
              <a:t>The experience level of the data engineer, categorized as entry-level, mid-level, or senior, is another important determinant of salary.</a:t>
            </a:r>
            <a:endParaRPr lang="en-US" sz="1696" dirty="0"/>
          </a:p>
        </p:txBody>
      </p:sp>
      <p:sp>
        <p:nvSpPr>
          <p:cNvPr id="11" name="Text 9"/>
          <p:cNvSpPr/>
          <p:nvPr/>
        </p:nvSpPr>
        <p:spPr>
          <a:xfrm>
            <a:off x="7262813" y="1782247"/>
            <a:ext cx="5176004" cy="323017"/>
          </a:xfrm>
          <a:prstGeom prst="rect">
            <a:avLst/>
          </a:prstGeom>
          <a:noFill/>
          <a:ln/>
        </p:spPr>
        <p:txBody>
          <a:bodyPr wrap="none" rtlCol="0" anchor="t"/>
          <a:lstStyle/>
          <a:p>
            <a:pPr marL="0" indent="0">
              <a:lnSpc>
                <a:spcPts val="2544"/>
              </a:lnSpc>
              <a:buNone/>
            </a:pPr>
            <a:endParaRPr lang="en-US" sz="1696" dirty="0"/>
          </a:p>
        </p:txBody>
      </p:sp>
      <p:pic>
        <p:nvPicPr>
          <p:cNvPr id="12" name="Image 0" descr="preencoded.png"/>
          <p:cNvPicPr>
            <a:picLocks noChangeAspect="1"/>
          </p:cNvPicPr>
          <p:nvPr/>
        </p:nvPicPr>
        <p:blipFill>
          <a:blip r:embed="rId3"/>
          <a:stretch>
            <a:fillRect/>
          </a:stretch>
        </p:blipFill>
        <p:spPr>
          <a:xfrm>
            <a:off x="7262813" y="2843034"/>
            <a:ext cx="7071201" cy="35750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692837" y="536615"/>
            <a:ext cx="4865608" cy="608171"/>
          </a:xfrm>
          <a:prstGeom prst="rect">
            <a:avLst/>
          </a:prstGeom>
          <a:noFill/>
          <a:ln/>
        </p:spPr>
        <p:txBody>
          <a:bodyPr wrap="none" rtlCol="0" anchor="t"/>
          <a:lstStyle/>
          <a:p>
            <a:pPr marL="0" indent="0">
              <a:lnSpc>
                <a:spcPts val="4789"/>
              </a:lnSpc>
              <a:buNone/>
            </a:pPr>
            <a:r>
              <a:rPr lang="en-US" sz="3831" dirty="0">
                <a:solidFill>
                  <a:srgbClr val="60A9FF"/>
                </a:solidFill>
                <a:latin typeface="Roboto Slab" pitchFamily="34" charset="0"/>
                <a:ea typeface="Roboto Slab" pitchFamily="34" charset="-122"/>
                <a:cs typeface="Roboto Slab" pitchFamily="34" charset="-120"/>
              </a:rPr>
              <a:t>Measurement</a:t>
            </a:r>
            <a:endParaRPr lang="en-US" sz="3831" dirty="0"/>
          </a:p>
        </p:txBody>
      </p:sp>
      <p:pic>
        <p:nvPicPr>
          <p:cNvPr id="5" name="Image 0" descr="preencoded.png"/>
          <p:cNvPicPr>
            <a:picLocks noChangeAspect="1"/>
          </p:cNvPicPr>
          <p:nvPr/>
        </p:nvPicPr>
        <p:blipFill>
          <a:blip r:embed="rId3"/>
          <a:stretch>
            <a:fillRect/>
          </a:stretch>
        </p:blipFill>
        <p:spPr>
          <a:xfrm>
            <a:off x="2692837" y="1655445"/>
            <a:ext cx="4138255" cy="4138255"/>
          </a:xfrm>
          <a:prstGeom prst="rect">
            <a:avLst/>
          </a:prstGeom>
        </p:spPr>
      </p:pic>
      <p:pic>
        <p:nvPicPr>
          <p:cNvPr id="6" name="Image 1" descr="preencoded.png"/>
          <p:cNvPicPr>
            <a:picLocks noChangeAspect="1"/>
          </p:cNvPicPr>
          <p:nvPr/>
        </p:nvPicPr>
        <p:blipFill>
          <a:blip r:embed="rId4"/>
          <a:stretch>
            <a:fillRect/>
          </a:stretch>
        </p:blipFill>
        <p:spPr>
          <a:xfrm>
            <a:off x="2692837" y="6012537"/>
            <a:ext cx="4384953" cy="1461611"/>
          </a:xfrm>
          <a:prstGeom prst="rect">
            <a:avLst/>
          </a:prstGeom>
        </p:spPr>
      </p:pic>
      <p:pic>
        <p:nvPicPr>
          <p:cNvPr id="7" name="Image 2" descr="preencoded.png"/>
          <p:cNvPicPr>
            <a:picLocks noChangeAspect="1"/>
          </p:cNvPicPr>
          <p:nvPr/>
        </p:nvPicPr>
        <p:blipFill>
          <a:blip r:embed="rId5"/>
          <a:stretch>
            <a:fillRect/>
          </a:stretch>
        </p:blipFill>
        <p:spPr>
          <a:xfrm>
            <a:off x="7560231" y="1655445"/>
            <a:ext cx="4138255" cy="4138255"/>
          </a:xfrm>
          <a:prstGeom prst="rect">
            <a:avLst/>
          </a:prstGeom>
        </p:spPr>
      </p:pic>
      <p:pic>
        <p:nvPicPr>
          <p:cNvPr id="8" name="Image 3" descr="preencoded.png"/>
          <p:cNvPicPr>
            <a:picLocks noChangeAspect="1"/>
          </p:cNvPicPr>
          <p:nvPr/>
        </p:nvPicPr>
        <p:blipFill>
          <a:blip r:embed="rId6"/>
          <a:stretch>
            <a:fillRect/>
          </a:stretch>
        </p:blipFill>
        <p:spPr>
          <a:xfrm>
            <a:off x="7560231" y="6012537"/>
            <a:ext cx="4384953" cy="13880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1957268"/>
            <a:ext cx="9877544"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Compare with other results on Kaggle</a:t>
            </a:r>
            <a:endParaRPr lang="en-US" sz="4374" dirty="0"/>
          </a:p>
        </p:txBody>
      </p:sp>
      <p:sp>
        <p:nvSpPr>
          <p:cNvPr id="5" name="Text 3"/>
          <p:cNvSpPr/>
          <p:nvPr/>
        </p:nvSpPr>
        <p:spPr>
          <a:xfrm>
            <a:off x="2037993" y="3207068"/>
            <a:ext cx="3332917" cy="431721"/>
          </a:xfrm>
          <a:prstGeom prst="rect">
            <a:avLst/>
          </a:prstGeom>
          <a:noFill/>
          <a:ln/>
        </p:spPr>
        <p:txBody>
          <a:bodyPr wrap="none" rtlCol="0" anchor="t"/>
          <a:lstStyle/>
          <a:p>
            <a:pPr marL="0" indent="0">
              <a:lnSpc>
                <a:spcPts val="3281"/>
              </a:lnSpc>
              <a:buNone/>
            </a:pPr>
            <a:r>
              <a:rPr lang="en-US" sz="2624" dirty="0">
                <a:solidFill>
                  <a:srgbClr val="599CE8"/>
                </a:solidFill>
                <a:latin typeface="Roboto Slab" pitchFamily="34" charset="0"/>
                <a:ea typeface="Roboto Slab" pitchFamily="34" charset="-122"/>
                <a:cs typeface="Roboto Slab" pitchFamily="34" charset="-120"/>
              </a:rPr>
              <a:t>Our Performance</a:t>
            </a:r>
            <a:r>
              <a:rPr lang="en-US" sz="2624" dirty="0">
                <a:solidFill>
                  <a:srgbClr val="000000"/>
                </a:solidFill>
                <a:latin typeface="Roboto Slab" pitchFamily="34" charset="0"/>
                <a:ea typeface="Roboto Slab" pitchFamily="34" charset="-122"/>
                <a:cs typeface="Roboto Slab" pitchFamily="34" charset="-120"/>
              </a:rPr>
              <a:t>👑</a:t>
            </a:r>
            <a:endParaRPr lang="en-US" sz="2624" dirty="0"/>
          </a:p>
        </p:txBody>
      </p:sp>
      <p:pic>
        <p:nvPicPr>
          <p:cNvPr id="6" name="Image 0" descr="preencoded.png"/>
          <p:cNvPicPr>
            <a:picLocks noChangeAspect="1"/>
          </p:cNvPicPr>
          <p:nvPr/>
        </p:nvPicPr>
        <p:blipFill>
          <a:blip r:embed="rId3"/>
          <a:stretch>
            <a:fillRect/>
          </a:stretch>
        </p:blipFill>
        <p:spPr>
          <a:xfrm>
            <a:off x="2037993" y="3888700"/>
            <a:ext cx="3601403" cy="1600557"/>
          </a:xfrm>
          <a:prstGeom prst="rect">
            <a:avLst/>
          </a:prstGeom>
        </p:spPr>
      </p:pic>
      <p:sp>
        <p:nvSpPr>
          <p:cNvPr id="7" name="Text 4"/>
          <p:cNvSpPr/>
          <p:nvPr/>
        </p:nvSpPr>
        <p:spPr>
          <a:xfrm>
            <a:off x="2037993" y="5739170"/>
            <a:ext cx="3601403" cy="333256"/>
          </a:xfrm>
          <a:prstGeom prst="rect">
            <a:avLst/>
          </a:prstGeom>
          <a:noFill/>
          <a:ln/>
        </p:spPr>
        <p:txBody>
          <a:bodyPr wrap="none" rtlCol="0" anchor="t"/>
          <a:lstStyle/>
          <a:p>
            <a:pPr marL="0" indent="0">
              <a:lnSpc>
                <a:spcPts val="2624"/>
              </a:lnSpc>
              <a:buNone/>
            </a:pPr>
            <a:endParaRPr lang="en-US" sz="1750" dirty="0"/>
          </a:p>
        </p:txBody>
      </p:sp>
      <p:sp>
        <p:nvSpPr>
          <p:cNvPr id="8" name="Text 5"/>
          <p:cNvSpPr/>
          <p:nvPr/>
        </p:nvSpPr>
        <p:spPr>
          <a:xfrm>
            <a:off x="6188988" y="3207068"/>
            <a:ext cx="3512582" cy="694373"/>
          </a:xfrm>
          <a:prstGeom prst="rect">
            <a:avLst/>
          </a:prstGeom>
          <a:noFill/>
          <a:ln/>
        </p:spPr>
        <p:txBody>
          <a:bodyPr wrap="square" rtlCol="0" anchor="t"/>
          <a:lstStyle/>
          <a:p>
            <a:pPr marL="0" indent="0">
              <a:lnSpc>
                <a:spcPts val="2734"/>
              </a:lnSpc>
              <a:buNone/>
            </a:pPr>
            <a:r>
              <a:rPr lang="en-US" sz="2187" u="sng" dirty="0">
                <a:solidFill>
                  <a:srgbClr val="599CE8"/>
                </a:solidFill>
                <a:latin typeface="Roboto Slab" pitchFamily="34" charset="0"/>
                <a:ea typeface="Roboto Slab" pitchFamily="34" charset="-122"/>
                <a:cs typeface="Roboto Slab" pitchFamily="34" charset="-120"/>
                <a:hlinkClick r:id="rId4">
                  <a:extLst>
                    <a:ext uri="{A12FA001-AC4F-418D-AE19-62706E023703}">
                      <ahyp:hlinkClr xmlns:ahyp="http://schemas.microsoft.com/office/drawing/2018/hyperlinkcolor" val="tx"/>
                    </a:ext>
                  </a:extLst>
                </a:hlinkClick>
              </a:rPr>
              <a:t>AIML salaries 2022-2024 AutoViz+CatBoost+SHAP</a:t>
            </a:r>
            <a:endParaRPr lang="en-US" sz="2187" dirty="0"/>
          </a:p>
        </p:txBody>
      </p:sp>
      <p:sp>
        <p:nvSpPr>
          <p:cNvPr id="9" name="Text 6"/>
          <p:cNvSpPr/>
          <p:nvPr/>
        </p:nvSpPr>
        <p:spPr>
          <a:xfrm>
            <a:off x="6188988" y="4123611"/>
            <a:ext cx="3512582" cy="333256"/>
          </a:xfrm>
          <a:prstGeom prst="rect">
            <a:avLst/>
          </a:prstGeom>
          <a:noFill/>
          <a:ln/>
        </p:spPr>
        <p:txBody>
          <a:bodyPr wrap="non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RMSE score for train </a:t>
            </a:r>
            <a:endParaRPr lang="en-US" sz="1750" dirty="0"/>
          </a:p>
        </p:txBody>
      </p:sp>
      <p:sp>
        <p:nvSpPr>
          <p:cNvPr id="10" name="Text 7"/>
          <p:cNvSpPr/>
          <p:nvPr/>
        </p:nvSpPr>
        <p:spPr>
          <a:xfrm>
            <a:off x="6188988" y="4656773"/>
            <a:ext cx="3512582" cy="333256"/>
          </a:xfrm>
          <a:prstGeom prst="rect">
            <a:avLst/>
          </a:prstGeom>
          <a:noFill/>
          <a:ln/>
        </p:spPr>
        <p:txBody>
          <a:bodyPr wrap="none" rtlCol="0" anchor="t"/>
          <a:lstStyle/>
          <a:p>
            <a:pPr marL="0" indent="0">
              <a:lnSpc>
                <a:spcPts val="2624"/>
              </a:lnSpc>
              <a:buNone/>
            </a:pPr>
            <a:r>
              <a:rPr lang="en-US" sz="1750" dirty="0">
                <a:solidFill>
                  <a:srgbClr val="F9D933"/>
                </a:solidFill>
                <a:latin typeface="Roboto" pitchFamily="34" charset="0"/>
                <a:ea typeface="Roboto" pitchFamily="34" charset="-122"/>
                <a:cs typeface="Roboto" pitchFamily="34" charset="-120"/>
              </a:rPr>
              <a:t>51.4 kUSD/year</a:t>
            </a:r>
            <a:r>
              <a:rPr lang="en-US" sz="1750" dirty="0">
                <a:solidFill>
                  <a:srgbClr val="D6E5EF"/>
                </a:solidFill>
                <a:latin typeface="Roboto" pitchFamily="34" charset="0"/>
                <a:ea typeface="Roboto" pitchFamily="34" charset="-122"/>
                <a:cs typeface="Roboto" pitchFamily="34" charset="-120"/>
              </a:rPr>
              <a:t>, </a:t>
            </a:r>
            <a:endParaRPr lang="en-US" sz="1750" dirty="0"/>
          </a:p>
        </p:txBody>
      </p:sp>
      <p:sp>
        <p:nvSpPr>
          <p:cNvPr id="11" name="Text 8"/>
          <p:cNvSpPr/>
          <p:nvPr/>
        </p:nvSpPr>
        <p:spPr>
          <a:xfrm>
            <a:off x="6188988" y="5189934"/>
            <a:ext cx="3512582" cy="333256"/>
          </a:xfrm>
          <a:prstGeom prst="rect">
            <a:avLst/>
          </a:prstGeom>
          <a:noFill/>
          <a:ln/>
        </p:spPr>
        <p:txBody>
          <a:bodyPr wrap="non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and for test </a:t>
            </a:r>
            <a:r>
              <a:rPr lang="en-US" sz="1750" dirty="0">
                <a:solidFill>
                  <a:srgbClr val="F9D933"/>
                </a:solidFill>
                <a:latin typeface="Roboto" pitchFamily="34" charset="0"/>
                <a:ea typeface="Roboto" pitchFamily="34" charset="-122"/>
                <a:cs typeface="Roboto" pitchFamily="34" charset="-120"/>
              </a:rPr>
              <a:t>52.0 kUSD/year</a:t>
            </a:r>
            <a:endParaRPr lang="en-US" sz="1750" dirty="0"/>
          </a:p>
        </p:txBody>
      </p:sp>
      <p:sp>
        <p:nvSpPr>
          <p:cNvPr id="12" name="Text 9"/>
          <p:cNvSpPr/>
          <p:nvPr/>
        </p:nvSpPr>
        <p:spPr>
          <a:xfrm>
            <a:off x="10251162" y="3207068"/>
            <a:ext cx="2356366" cy="1041559"/>
          </a:xfrm>
          <a:prstGeom prst="rect">
            <a:avLst/>
          </a:prstGeom>
          <a:noFill/>
          <a:ln/>
        </p:spPr>
        <p:txBody>
          <a:bodyPr wrap="square" rtlCol="0" anchor="t"/>
          <a:lstStyle/>
          <a:p>
            <a:pPr marL="0" indent="0">
              <a:lnSpc>
                <a:spcPts val="2734"/>
              </a:lnSpc>
              <a:buNone/>
            </a:pPr>
            <a:r>
              <a:rPr lang="en-US" sz="2187" u="sng" dirty="0">
                <a:solidFill>
                  <a:srgbClr val="599CE8"/>
                </a:solidFill>
                <a:latin typeface="Roboto Slab" pitchFamily="34" charset="0"/>
                <a:ea typeface="Roboto Slab" pitchFamily="34" charset="-122"/>
                <a:cs typeface="Roboto Slab" pitchFamily="34" charset="-120"/>
                <a:hlinkClick r:id="rId5">
                  <a:extLst>
                    <a:ext uri="{A12FA001-AC4F-418D-AE19-62706E023703}">
                      <ahyp:hlinkClr xmlns:ahyp="http://schemas.microsoft.com/office/drawing/2018/hyperlinkcolor" val="tx"/>
                    </a:ext>
                  </a:extLst>
                </a:hlinkClick>
              </a:rPr>
              <a:t>Neural Network Regression Models</a:t>
            </a:r>
            <a:endParaRPr lang="en-US" sz="2187" dirty="0"/>
          </a:p>
        </p:txBody>
      </p:sp>
      <p:sp>
        <p:nvSpPr>
          <p:cNvPr id="13" name="Text 10"/>
          <p:cNvSpPr/>
          <p:nvPr/>
        </p:nvSpPr>
        <p:spPr>
          <a:xfrm>
            <a:off x="10251162" y="4470797"/>
            <a:ext cx="2356366" cy="666512"/>
          </a:xfrm>
          <a:prstGeom prst="rect">
            <a:avLst/>
          </a:prstGeom>
          <a:noFill/>
          <a:ln/>
        </p:spPr>
        <p:txBody>
          <a:bodyPr wrap="square" rtlCol="0" anchor="t"/>
          <a:lstStyle/>
          <a:p>
            <a:pPr marL="0" indent="0">
              <a:lnSpc>
                <a:spcPts val="2624"/>
              </a:lnSpc>
              <a:buNone/>
            </a:pPr>
            <a:r>
              <a:rPr lang="en-US" sz="1750" dirty="0">
                <a:solidFill>
                  <a:srgbClr val="F9D933"/>
                </a:solidFill>
                <a:latin typeface="Roboto" pitchFamily="34" charset="0"/>
                <a:ea typeface="Roboto" pitchFamily="34" charset="-122"/>
                <a:cs typeface="Roboto" pitchFamily="34" charset="-120"/>
              </a:rPr>
              <a:t>test RMSE: 57857.07162184822</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32577"/>
          </a:xfrm>
          <a:prstGeom prst="rect">
            <a:avLst/>
          </a:prstGeom>
          <a:solidFill>
            <a:srgbClr val="202733"/>
          </a:solidFill>
          <a:ln/>
        </p:spPr>
      </p:sp>
      <p:sp>
        <p:nvSpPr>
          <p:cNvPr id="4" name="Text 2"/>
          <p:cNvSpPr/>
          <p:nvPr/>
        </p:nvSpPr>
        <p:spPr>
          <a:xfrm>
            <a:off x="2380655" y="571262"/>
            <a:ext cx="5194221" cy="649248"/>
          </a:xfrm>
          <a:prstGeom prst="rect">
            <a:avLst/>
          </a:prstGeom>
          <a:noFill/>
          <a:ln/>
        </p:spPr>
        <p:txBody>
          <a:bodyPr wrap="none" rtlCol="0" anchor="t"/>
          <a:lstStyle/>
          <a:p>
            <a:pPr marL="0" indent="0">
              <a:lnSpc>
                <a:spcPts val="5112"/>
              </a:lnSpc>
              <a:buNone/>
            </a:pPr>
            <a:r>
              <a:rPr lang="en-US" sz="4090" dirty="0">
                <a:solidFill>
                  <a:srgbClr val="60A9FF"/>
                </a:solidFill>
                <a:latin typeface="Roboto Slab" pitchFamily="34" charset="0"/>
                <a:ea typeface="Roboto Slab" pitchFamily="34" charset="-122"/>
                <a:cs typeface="Roboto Slab" pitchFamily="34" charset="-120"/>
              </a:rPr>
              <a:t>Conclusion</a:t>
            </a:r>
            <a:endParaRPr lang="en-US" sz="4090" dirty="0"/>
          </a:p>
        </p:txBody>
      </p:sp>
      <p:pic>
        <p:nvPicPr>
          <p:cNvPr id="5" name="Image 0" descr="preencoded.png"/>
          <p:cNvPicPr>
            <a:picLocks noChangeAspect="1"/>
          </p:cNvPicPr>
          <p:nvPr/>
        </p:nvPicPr>
        <p:blipFill>
          <a:blip r:embed="rId3"/>
          <a:stretch>
            <a:fillRect/>
          </a:stretch>
        </p:blipFill>
        <p:spPr>
          <a:xfrm>
            <a:off x="2380655" y="1636038"/>
            <a:ext cx="4778693" cy="2953345"/>
          </a:xfrm>
          <a:prstGeom prst="rect">
            <a:avLst/>
          </a:prstGeom>
        </p:spPr>
      </p:pic>
      <p:sp>
        <p:nvSpPr>
          <p:cNvPr id="6" name="Text 3"/>
          <p:cNvSpPr/>
          <p:nvPr/>
        </p:nvSpPr>
        <p:spPr>
          <a:xfrm>
            <a:off x="2380655" y="4849058"/>
            <a:ext cx="2597110" cy="324564"/>
          </a:xfrm>
          <a:prstGeom prst="rect">
            <a:avLst/>
          </a:prstGeom>
          <a:noFill/>
          <a:ln/>
        </p:spPr>
        <p:txBody>
          <a:bodyPr wrap="none" rtlCol="0" anchor="t"/>
          <a:lstStyle/>
          <a:p>
            <a:pPr marL="0" indent="0" algn="l">
              <a:lnSpc>
                <a:spcPts val="2556"/>
              </a:lnSpc>
              <a:buNone/>
            </a:pPr>
            <a:r>
              <a:rPr lang="en-US" sz="2045" dirty="0">
                <a:solidFill>
                  <a:srgbClr val="60A9FF"/>
                </a:solidFill>
                <a:latin typeface="Roboto Slab" pitchFamily="34" charset="0"/>
                <a:ea typeface="Roboto Slab" pitchFamily="34" charset="-122"/>
                <a:cs typeface="Roboto Slab" pitchFamily="34" charset="-120"/>
              </a:rPr>
              <a:t>Results</a:t>
            </a:r>
            <a:endParaRPr lang="en-US" sz="2045" dirty="0"/>
          </a:p>
        </p:txBody>
      </p:sp>
      <p:sp>
        <p:nvSpPr>
          <p:cNvPr id="7" name="Text 4"/>
          <p:cNvSpPr/>
          <p:nvPr/>
        </p:nvSpPr>
        <p:spPr>
          <a:xfrm>
            <a:off x="2380655" y="5298281"/>
            <a:ext cx="4778693" cy="1246346"/>
          </a:xfrm>
          <a:prstGeom prst="rect">
            <a:avLst/>
          </a:prstGeom>
          <a:noFill/>
          <a:ln/>
        </p:spPr>
        <p:txBody>
          <a:bodyPr wrap="square" rtlCol="0" anchor="t"/>
          <a:lstStyle/>
          <a:p>
            <a:pPr marL="0" indent="0" algn="l">
              <a:lnSpc>
                <a:spcPts val="2454"/>
              </a:lnSpc>
              <a:buNone/>
            </a:pPr>
            <a:r>
              <a:rPr lang="en-US" sz="1636" dirty="0">
                <a:solidFill>
                  <a:srgbClr val="D6E5EF"/>
                </a:solidFill>
                <a:latin typeface="Roboto" pitchFamily="34" charset="0"/>
                <a:ea typeface="Roboto" pitchFamily="34" charset="-122"/>
                <a:cs typeface="Roboto" pitchFamily="34" charset="-120"/>
              </a:rPr>
              <a:t>The accuracy of our model is already significantly better than other results on Kaggle, indicating the effectiveness of our ensemble approach and feature engineering efforts.</a:t>
            </a:r>
            <a:endParaRPr lang="en-US" sz="1636" dirty="0"/>
          </a:p>
        </p:txBody>
      </p:sp>
      <p:pic>
        <p:nvPicPr>
          <p:cNvPr id="8" name="Image 1" descr="preencoded.png"/>
          <p:cNvPicPr>
            <a:picLocks noChangeAspect="1"/>
          </p:cNvPicPr>
          <p:nvPr/>
        </p:nvPicPr>
        <p:blipFill>
          <a:blip r:embed="rId4"/>
          <a:stretch>
            <a:fillRect/>
          </a:stretch>
        </p:blipFill>
        <p:spPr>
          <a:xfrm>
            <a:off x="7470934" y="1636038"/>
            <a:ext cx="4778812" cy="2953464"/>
          </a:xfrm>
          <a:prstGeom prst="rect">
            <a:avLst/>
          </a:prstGeom>
        </p:spPr>
      </p:pic>
      <p:sp>
        <p:nvSpPr>
          <p:cNvPr id="9" name="Text 5"/>
          <p:cNvSpPr/>
          <p:nvPr/>
        </p:nvSpPr>
        <p:spPr>
          <a:xfrm>
            <a:off x="7470934" y="4849178"/>
            <a:ext cx="2597110" cy="324564"/>
          </a:xfrm>
          <a:prstGeom prst="rect">
            <a:avLst/>
          </a:prstGeom>
          <a:noFill/>
          <a:ln/>
        </p:spPr>
        <p:txBody>
          <a:bodyPr wrap="none" rtlCol="0" anchor="t"/>
          <a:lstStyle/>
          <a:p>
            <a:pPr marL="0" indent="0" algn="l">
              <a:lnSpc>
                <a:spcPts val="2556"/>
              </a:lnSpc>
              <a:buNone/>
            </a:pPr>
            <a:r>
              <a:rPr lang="en-US" sz="2045" dirty="0">
                <a:solidFill>
                  <a:srgbClr val="60A9FF"/>
                </a:solidFill>
                <a:latin typeface="Roboto Slab" pitchFamily="34" charset="0"/>
                <a:ea typeface="Roboto Slab" pitchFamily="34" charset="-122"/>
                <a:cs typeface="Roboto Slab" pitchFamily="34" charset="-120"/>
              </a:rPr>
              <a:t>Improvement</a:t>
            </a:r>
            <a:endParaRPr lang="en-US" sz="2045" dirty="0"/>
          </a:p>
        </p:txBody>
      </p:sp>
      <p:sp>
        <p:nvSpPr>
          <p:cNvPr id="10" name="Text 6"/>
          <p:cNvSpPr/>
          <p:nvPr/>
        </p:nvSpPr>
        <p:spPr>
          <a:xfrm>
            <a:off x="7470934" y="5298400"/>
            <a:ext cx="4778812" cy="1557933"/>
          </a:xfrm>
          <a:prstGeom prst="rect">
            <a:avLst/>
          </a:prstGeom>
          <a:noFill/>
          <a:ln/>
        </p:spPr>
        <p:txBody>
          <a:bodyPr wrap="square" rtlCol="0" anchor="t"/>
          <a:lstStyle/>
          <a:p>
            <a:pPr marL="0" indent="0" algn="l">
              <a:lnSpc>
                <a:spcPts val="2454"/>
              </a:lnSpc>
              <a:buNone/>
            </a:pPr>
            <a:r>
              <a:rPr lang="en-US" sz="1636" dirty="0">
                <a:solidFill>
                  <a:srgbClr val="D6E5EF"/>
                </a:solidFill>
                <a:latin typeface="Roboto" pitchFamily="34" charset="0"/>
                <a:ea typeface="Roboto" pitchFamily="34" charset="-122"/>
                <a:cs typeface="Roboto" pitchFamily="34" charset="-120"/>
              </a:rPr>
              <a:t>While the current results are passable, we believe that with additional data or features, we can further optimize the model to achieve even better predictive performance that meets industry standards.</a:t>
            </a:r>
            <a:endParaRPr lang="en-US" sz="1636" dirty="0"/>
          </a:p>
        </p:txBody>
      </p:sp>
      <p:pic>
        <p:nvPicPr>
          <p:cNvPr id="11" name="Image 2" descr="preencoded.png">
            <a:hlinkClick r:id="rId5"/>
          </p:cNvPr>
          <p:cNvPicPr>
            <a:picLocks noChangeAspect="1"/>
          </p:cNvPicPr>
          <p:nvPr/>
        </p:nvPicPr>
        <p:blipFill>
          <a:blip r:embed="rId6"/>
          <a:stretch>
            <a:fillRect/>
          </a:stretch>
        </p:blipFill>
        <p:spPr>
          <a:xfrm>
            <a:off x="6614636" y="7090053"/>
            <a:ext cx="1401128" cy="5712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2938582"/>
            <a:ext cx="555498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Contributors</a:t>
            </a:r>
            <a:endParaRPr lang="en-US" sz="4374" dirty="0"/>
          </a:p>
        </p:txBody>
      </p:sp>
      <p:sp>
        <p:nvSpPr>
          <p:cNvPr id="5" name="Text 3"/>
          <p:cNvSpPr/>
          <p:nvPr/>
        </p:nvSpPr>
        <p:spPr>
          <a:xfrm>
            <a:off x="2037993" y="4188381"/>
            <a:ext cx="2777490"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陳文遠 112971012</a:t>
            </a:r>
            <a:endParaRPr lang="en-US" sz="2187" dirty="0"/>
          </a:p>
        </p:txBody>
      </p:sp>
      <p:sp>
        <p:nvSpPr>
          <p:cNvPr id="6" name="Text 4"/>
          <p:cNvSpPr/>
          <p:nvPr/>
        </p:nvSpPr>
        <p:spPr>
          <a:xfrm>
            <a:off x="2037993" y="4757738"/>
            <a:ext cx="3156347" cy="333256"/>
          </a:xfrm>
          <a:prstGeom prst="rect">
            <a:avLst/>
          </a:prstGeom>
          <a:noFill/>
          <a:ln/>
        </p:spPr>
        <p:txBody>
          <a:bodyPr wrap="non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Data preprocessing</a:t>
            </a:r>
            <a:endParaRPr lang="en-US" sz="1750" dirty="0"/>
          </a:p>
        </p:txBody>
      </p:sp>
      <p:sp>
        <p:nvSpPr>
          <p:cNvPr id="7" name="Text 5"/>
          <p:cNvSpPr/>
          <p:nvPr/>
        </p:nvSpPr>
        <p:spPr>
          <a:xfrm>
            <a:off x="5743932" y="4188381"/>
            <a:ext cx="2777490"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王世儒 112971006</a:t>
            </a:r>
            <a:endParaRPr lang="en-US" sz="2187" dirty="0"/>
          </a:p>
        </p:txBody>
      </p:sp>
      <p:sp>
        <p:nvSpPr>
          <p:cNvPr id="8" name="Text 6"/>
          <p:cNvSpPr/>
          <p:nvPr/>
        </p:nvSpPr>
        <p:spPr>
          <a:xfrm>
            <a:off x="5743932" y="4757738"/>
            <a:ext cx="3156347" cy="333256"/>
          </a:xfrm>
          <a:prstGeom prst="rect">
            <a:avLst/>
          </a:prstGeom>
          <a:noFill/>
          <a:ln/>
        </p:spPr>
        <p:txBody>
          <a:bodyPr wrap="non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Model training</a:t>
            </a:r>
            <a:endParaRPr lang="en-US" sz="1750" dirty="0"/>
          </a:p>
        </p:txBody>
      </p:sp>
      <p:sp>
        <p:nvSpPr>
          <p:cNvPr id="9" name="Text 7"/>
          <p:cNvSpPr/>
          <p:nvPr/>
        </p:nvSpPr>
        <p:spPr>
          <a:xfrm>
            <a:off x="9449872" y="4188381"/>
            <a:ext cx="2777490"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任芝萱 112971020</a:t>
            </a:r>
            <a:endParaRPr lang="en-US" sz="2187" dirty="0"/>
          </a:p>
        </p:txBody>
      </p:sp>
      <p:sp>
        <p:nvSpPr>
          <p:cNvPr id="10" name="Text 8"/>
          <p:cNvSpPr/>
          <p:nvPr/>
        </p:nvSpPr>
        <p:spPr>
          <a:xfrm>
            <a:off x="9449872" y="4757738"/>
            <a:ext cx="3156347" cy="333256"/>
          </a:xfrm>
          <a:prstGeom prst="rect">
            <a:avLst/>
          </a:prstGeom>
          <a:noFill/>
          <a:ln/>
        </p:spPr>
        <p:txBody>
          <a:bodyPr wrap="non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Shiny app developing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753070"/>
            <a:ext cx="555498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About the Dataset</a:t>
            </a:r>
            <a:endParaRPr lang="en-US" sz="4374" dirty="0"/>
          </a:p>
        </p:txBody>
      </p:sp>
      <p:sp>
        <p:nvSpPr>
          <p:cNvPr id="6" name="Shape 3"/>
          <p:cNvSpPr/>
          <p:nvPr/>
        </p:nvSpPr>
        <p:spPr>
          <a:xfrm>
            <a:off x="4490799" y="2030611"/>
            <a:ext cx="499943" cy="499943"/>
          </a:xfrm>
          <a:prstGeom prst="roundRect">
            <a:avLst>
              <a:gd name="adj" fmla="val 26667"/>
            </a:avLst>
          </a:prstGeom>
          <a:solidFill>
            <a:srgbClr val="12161D"/>
          </a:solidFill>
          <a:ln/>
        </p:spPr>
      </p:sp>
      <p:sp>
        <p:nvSpPr>
          <p:cNvPr id="7" name="Text 4"/>
          <p:cNvSpPr/>
          <p:nvPr/>
        </p:nvSpPr>
        <p:spPr>
          <a:xfrm>
            <a:off x="4672013" y="2072283"/>
            <a:ext cx="137398"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1</a:t>
            </a:r>
            <a:endParaRPr lang="en-US" sz="2624" dirty="0"/>
          </a:p>
        </p:txBody>
      </p:sp>
      <p:sp>
        <p:nvSpPr>
          <p:cNvPr id="8" name="Text 5"/>
          <p:cNvSpPr/>
          <p:nvPr/>
        </p:nvSpPr>
        <p:spPr>
          <a:xfrm>
            <a:off x="5212913" y="2030611"/>
            <a:ext cx="3820001" cy="694373"/>
          </a:xfrm>
          <a:prstGeom prst="rect">
            <a:avLst/>
          </a:prstGeom>
          <a:noFill/>
          <a:ln/>
        </p:spPr>
        <p:txBody>
          <a:bodyPr wrap="squar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Insights into Data Engineer Salaries</a:t>
            </a:r>
            <a:endParaRPr lang="en-US" sz="2187" dirty="0"/>
          </a:p>
        </p:txBody>
      </p:sp>
      <p:sp>
        <p:nvSpPr>
          <p:cNvPr id="9" name="Text 6"/>
          <p:cNvSpPr/>
          <p:nvPr/>
        </p:nvSpPr>
        <p:spPr>
          <a:xfrm>
            <a:off x="5212913" y="2858214"/>
            <a:ext cx="3820001" cy="2666048"/>
          </a:xfrm>
          <a:prstGeom prst="rect">
            <a:avLst/>
          </a:prstGeom>
          <a:noFill/>
          <a:ln/>
        </p:spPr>
        <p:txBody>
          <a:bodyPr wrap="squar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This dataset provides insights into data engineer salaries and employment attributes for the year 2024. It includes information such as salary, job title, experience level, employment type, employee residence, remote work ratio, company location, and company size.</a:t>
            </a:r>
            <a:endParaRPr lang="en-US" sz="1750" dirty="0"/>
          </a:p>
        </p:txBody>
      </p:sp>
      <p:sp>
        <p:nvSpPr>
          <p:cNvPr id="10" name="Shape 7"/>
          <p:cNvSpPr/>
          <p:nvPr/>
        </p:nvSpPr>
        <p:spPr>
          <a:xfrm>
            <a:off x="9255085" y="2030611"/>
            <a:ext cx="499943" cy="499943"/>
          </a:xfrm>
          <a:prstGeom prst="roundRect">
            <a:avLst>
              <a:gd name="adj" fmla="val 26667"/>
            </a:avLst>
          </a:prstGeom>
          <a:solidFill>
            <a:srgbClr val="12161D"/>
          </a:solidFill>
          <a:ln/>
        </p:spPr>
      </p:sp>
      <p:sp>
        <p:nvSpPr>
          <p:cNvPr id="11" name="Text 8"/>
          <p:cNvSpPr/>
          <p:nvPr/>
        </p:nvSpPr>
        <p:spPr>
          <a:xfrm>
            <a:off x="9412962" y="2072283"/>
            <a:ext cx="184071"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2</a:t>
            </a:r>
            <a:endParaRPr lang="en-US" sz="2624" dirty="0"/>
          </a:p>
        </p:txBody>
      </p:sp>
      <p:sp>
        <p:nvSpPr>
          <p:cNvPr id="12" name="Text 9"/>
          <p:cNvSpPr/>
          <p:nvPr/>
        </p:nvSpPr>
        <p:spPr>
          <a:xfrm>
            <a:off x="9977199" y="2030611"/>
            <a:ext cx="3820001" cy="694373"/>
          </a:xfrm>
          <a:prstGeom prst="rect">
            <a:avLst/>
          </a:prstGeom>
          <a:noFill/>
          <a:ln/>
        </p:spPr>
        <p:txBody>
          <a:bodyPr wrap="squar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Analyzing Trends and Patterns</a:t>
            </a:r>
            <a:endParaRPr lang="en-US" sz="2187" dirty="0"/>
          </a:p>
        </p:txBody>
      </p:sp>
      <p:sp>
        <p:nvSpPr>
          <p:cNvPr id="13" name="Text 10"/>
          <p:cNvSpPr/>
          <p:nvPr/>
        </p:nvSpPr>
        <p:spPr>
          <a:xfrm>
            <a:off x="9977199" y="2858214"/>
            <a:ext cx="3820001" cy="2999303"/>
          </a:xfrm>
          <a:prstGeom prst="rect">
            <a:avLst/>
          </a:prstGeom>
          <a:noFill/>
          <a:ln/>
        </p:spPr>
        <p:txBody>
          <a:bodyPr wrap="squar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The dataset allows for analysis of salary trends, employment patterns, and geographic variations in data engineering roles. It can be used by researchers, analysts, and organizations to understand the evolving landscape of data engineering employment and compensation.</a:t>
            </a:r>
            <a:endParaRPr lang="en-US" sz="1750" dirty="0"/>
          </a:p>
        </p:txBody>
      </p:sp>
      <p:sp>
        <p:nvSpPr>
          <p:cNvPr id="14" name="Shape 11"/>
          <p:cNvSpPr/>
          <p:nvPr/>
        </p:nvSpPr>
        <p:spPr>
          <a:xfrm>
            <a:off x="4490799" y="6329601"/>
            <a:ext cx="499943" cy="499943"/>
          </a:xfrm>
          <a:prstGeom prst="roundRect">
            <a:avLst>
              <a:gd name="adj" fmla="val 26667"/>
            </a:avLst>
          </a:prstGeom>
          <a:solidFill>
            <a:srgbClr val="12161D"/>
          </a:solidFill>
          <a:ln/>
        </p:spPr>
      </p:sp>
      <p:sp>
        <p:nvSpPr>
          <p:cNvPr id="15" name="Text 12"/>
          <p:cNvSpPr/>
          <p:nvPr/>
        </p:nvSpPr>
        <p:spPr>
          <a:xfrm>
            <a:off x="4650700" y="6371273"/>
            <a:ext cx="180023"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3</a:t>
            </a:r>
            <a:endParaRPr lang="en-US" sz="2624" dirty="0"/>
          </a:p>
        </p:txBody>
      </p:sp>
      <p:sp>
        <p:nvSpPr>
          <p:cNvPr id="16" name="Text 13"/>
          <p:cNvSpPr/>
          <p:nvPr/>
        </p:nvSpPr>
        <p:spPr>
          <a:xfrm>
            <a:off x="5212913" y="6329601"/>
            <a:ext cx="2777490"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Feature Description</a:t>
            </a:r>
            <a:endParaRPr lang="en-US" sz="2187" dirty="0"/>
          </a:p>
        </p:txBody>
      </p:sp>
      <p:sp>
        <p:nvSpPr>
          <p:cNvPr id="17" name="Text 14"/>
          <p:cNvSpPr/>
          <p:nvPr/>
        </p:nvSpPr>
        <p:spPr>
          <a:xfrm>
            <a:off x="5212913" y="6810018"/>
            <a:ext cx="8584287" cy="666512"/>
          </a:xfrm>
          <a:prstGeom prst="rect">
            <a:avLst/>
          </a:prstGeom>
          <a:noFill/>
          <a:ln/>
        </p:spPr>
        <p:txBody>
          <a:bodyPr wrap="squar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The dataset includes features such as experience level, employment type, job title, salary, employee residence, remote work ratio, company location, and company size.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1065371"/>
            <a:ext cx="6840974"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Exploratory Data Analysis</a:t>
            </a:r>
            <a:endParaRPr lang="en-US" sz="4374" dirty="0"/>
          </a:p>
        </p:txBody>
      </p:sp>
      <p:sp>
        <p:nvSpPr>
          <p:cNvPr id="5" name="Shape 3"/>
          <p:cNvSpPr/>
          <p:nvPr/>
        </p:nvSpPr>
        <p:spPr>
          <a:xfrm>
            <a:off x="2037993" y="5017413"/>
            <a:ext cx="10554414" cy="44410"/>
          </a:xfrm>
          <a:prstGeom prst="rect">
            <a:avLst/>
          </a:prstGeom>
          <a:solidFill>
            <a:srgbClr val="295689"/>
          </a:solidFill>
          <a:ln/>
        </p:spPr>
      </p:sp>
      <p:sp>
        <p:nvSpPr>
          <p:cNvPr id="6" name="Shape 4"/>
          <p:cNvSpPr/>
          <p:nvPr/>
        </p:nvSpPr>
        <p:spPr>
          <a:xfrm>
            <a:off x="4598849" y="4239875"/>
            <a:ext cx="44410" cy="777597"/>
          </a:xfrm>
          <a:prstGeom prst="rect">
            <a:avLst/>
          </a:prstGeom>
          <a:solidFill>
            <a:srgbClr val="295689"/>
          </a:solidFill>
          <a:ln/>
        </p:spPr>
      </p:sp>
      <p:sp>
        <p:nvSpPr>
          <p:cNvPr id="7" name="Shape 5"/>
          <p:cNvSpPr/>
          <p:nvPr/>
        </p:nvSpPr>
        <p:spPr>
          <a:xfrm>
            <a:off x="4371142" y="4767441"/>
            <a:ext cx="499943" cy="499943"/>
          </a:xfrm>
          <a:prstGeom prst="roundRect">
            <a:avLst>
              <a:gd name="adj" fmla="val 26667"/>
            </a:avLst>
          </a:prstGeom>
          <a:solidFill>
            <a:srgbClr val="12161D"/>
          </a:solidFill>
          <a:ln/>
        </p:spPr>
      </p:sp>
      <p:sp>
        <p:nvSpPr>
          <p:cNvPr id="8" name="Text 6"/>
          <p:cNvSpPr/>
          <p:nvPr/>
        </p:nvSpPr>
        <p:spPr>
          <a:xfrm>
            <a:off x="4552355" y="4809113"/>
            <a:ext cx="137398"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1</a:t>
            </a:r>
            <a:endParaRPr lang="en-US" sz="2624" dirty="0"/>
          </a:p>
        </p:txBody>
      </p:sp>
      <p:sp>
        <p:nvSpPr>
          <p:cNvPr id="9" name="Text 7"/>
          <p:cNvSpPr/>
          <p:nvPr/>
        </p:nvSpPr>
        <p:spPr>
          <a:xfrm>
            <a:off x="3232309" y="2204085"/>
            <a:ext cx="2777490" cy="347186"/>
          </a:xfrm>
          <a:prstGeom prst="rect">
            <a:avLst/>
          </a:prstGeom>
          <a:noFill/>
          <a:ln/>
        </p:spPr>
        <p:txBody>
          <a:bodyPr wrap="none" rtlCol="0" anchor="t"/>
          <a:lstStyle/>
          <a:p>
            <a:pPr marL="0" indent="0" algn="ctr">
              <a:lnSpc>
                <a:spcPts val="2734"/>
              </a:lnSpc>
              <a:buNone/>
            </a:pPr>
            <a:r>
              <a:rPr lang="en-US" sz="2187" dirty="0">
                <a:solidFill>
                  <a:srgbClr val="60A9FF"/>
                </a:solidFill>
                <a:latin typeface="Roboto Slab" pitchFamily="34" charset="0"/>
                <a:ea typeface="Roboto Slab" pitchFamily="34" charset="-122"/>
                <a:cs typeface="Roboto Slab" pitchFamily="34" charset="-120"/>
              </a:rPr>
              <a:t>Boxplot</a:t>
            </a:r>
            <a:endParaRPr lang="en-US" sz="2187" dirty="0"/>
          </a:p>
        </p:txBody>
      </p:sp>
      <p:sp>
        <p:nvSpPr>
          <p:cNvPr id="10" name="Text 8"/>
          <p:cNvSpPr/>
          <p:nvPr/>
        </p:nvSpPr>
        <p:spPr>
          <a:xfrm>
            <a:off x="2260163" y="2684502"/>
            <a:ext cx="4721781" cy="1333024"/>
          </a:xfrm>
          <a:prstGeom prst="rect">
            <a:avLst/>
          </a:prstGeom>
          <a:noFill/>
          <a:ln/>
        </p:spPr>
        <p:txBody>
          <a:bodyPr wrap="square" rtlCol="0" anchor="t"/>
          <a:lstStyle/>
          <a:p>
            <a:pPr marL="0" indent="0" algn="ctr">
              <a:lnSpc>
                <a:spcPts val="2624"/>
              </a:lnSpc>
              <a:buNone/>
            </a:pPr>
            <a:r>
              <a:rPr lang="en-US" sz="1750" dirty="0">
                <a:solidFill>
                  <a:srgbClr val="D6E5EF"/>
                </a:solidFill>
                <a:latin typeface="Roboto" pitchFamily="34" charset="0"/>
                <a:ea typeface="Roboto" pitchFamily="34" charset="-122"/>
                <a:cs typeface="Roboto" pitchFamily="34" charset="-120"/>
              </a:rPr>
              <a:t>Visualize the distribution of salaries across different categorical features, such as experience level, employment type, and company size.</a:t>
            </a:r>
            <a:endParaRPr lang="en-US" sz="1750" dirty="0"/>
          </a:p>
        </p:txBody>
      </p:sp>
      <p:sp>
        <p:nvSpPr>
          <p:cNvPr id="11" name="Shape 9"/>
          <p:cNvSpPr/>
          <p:nvPr/>
        </p:nvSpPr>
        <p:spPr>
          <a:xfrm>
            <a:off x="7292995" y="5017353"/>
            <a:ext cx="44410" cy="777597"/>
          </a:xfrm>
          <a:prstGeom prst="rect">
            <a:avLst/>
          </a:prstGeom>
          <a:solidFill>
            <a:srgbClr val="295689"/>
          </a:solidFill>
          <a:ln/>
        </p:spPr>
      </p:sp>
      <p:sp>
        <p:nvSpPr>
          <p:cNvPr id="12" name="Shape 10"/>
          <p:cNvSpPr/>
          <p:nvPr/>
        </p:nvSpPr>
        <p:spPr>
          <a:xfrm>
            <a:off x="7065288" y="4767441"/>
            <a:ext cx="499943" cy="499943"/>
          </a:xfrm>
          <a:prstGeom prst="roundRect">
            <a:avLst>
              <a:gd name="adj" fmla="val 26667"/>
            </a:avLst>
          </a:prstGeom>
          <a:solidFill>
            <a:srgbClr val="12161D"/>
          </a:solidFill>
          <a:ln/>
        </p:spPr>
      </p:sp>
      <p:sp>
        <p:nvSpPr>
          <p:cNvPr id="13" name="Text 11"/>
          <p:cNvSpPr/>
          <p:nvPr/>
        </p:nvSpPr>
        <p:spPr>
          <a:xfrm>
            <a:off x="7223165" y="4809113"/>
            <a:ext cx="184071"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2</a:t>
            </a:r>
            <a:endParaRPr lang="en-US" sz="2624" dirty="0"/>
          </a:p>
        </p:txBody>
      </p:sp>
      <p:sp>
        <p:nvSpPr>
          <p:cNvPr id="14" name="Text 12"/>
          <p:cNvSpPr/>
          <p:nvPr/>
        </p:nvSpPr>
        <p:spPr>
          <a:xfrm>
            <a:off x="5926455" y="6017300"/>
            <a:ext cx="2777490" cy="347186"/>
          </a:xfrm>
          <a:prstGeom prst="rect">
            <a:avLst/>
          </a:prstGeom>
          <a:noFill/>
          <a:ln/>
        </p:spPr>
        <p:txBody>
          <a:bodyPr wrap="none" rtlCol="0" anchor="t"/>
          <a:lstStyle/>
          <a:p>
            <a:pPr marL="0" indent="0" algn="ctr">
              <a:lnSpc>
                <a:spcPts val="2734"/>
              </a:lnSpc>
              <a:buNone/>
            </a:pPr>
            <a:r>
              <a:rPr lang="en-US" sz="2187" dirty="0">
                <a:solidFill>
                  <a:srgbClr val="60A9FF"/>
                </a:solidFill>
                <a:latin typeface="Roboto Slab" pitchFamily="34" charset="0"/>
                <a:ea typeface="Roboto Slab" pitchFamily="34" charset="-122"/>
                <a:cs typeface="Roboto Slab" pitchFamily="34" charset="-120"/>
              </a:rPr>
              <a:t>Barplot</a:t>
            </a:r>
            <a:endParaRPr lang="en-US" sz="2187" dirty="0"/>
          </a:p>
        </p:txBody>
      </p:sp>
      <p:sp>
        <p:nvSpPr>
          <p:cNvPr id="15" name="Text 13"/>
          <p:cNvSpPr/>
          <p:nvPr/>
        </p:nvSpPr>
        <p:spPr>
          <a:xfrm>
            <a:off x="4954310" y="6497717"/>
            <a:ext cx="4721781" cy="666512"/>
          </a:xfrm>
          <a:prstGeom prst="rect">
            <a:avLst/>
          </a:prstGeom>
          <a:noFill/>
          <a:ln/>
        </p:spPr>
        <p:txBody>
          <a:bodyPr wrap="square" rtlCol="0" anchor="t"/>
          <a:lstStyle/>
          <a:p>
            <a:pPr marL="0" indent="0" algn="ctr">
              <a:lnSpc>
                <a:spcPts val="2624"/>
              </a:lnSpc>
              <a:buNone/>
            </a:pPr>
            <a:r>
              <a:rPr lang="en-US" sz="1750" dirty="0">
                <a:solidFill>
                  <a:srgbClr val="D6E5EF"/>
                </a:solidFill>
                <a:latin typeface="Roboto" pitchFamily="34" charset="0"/>
                <a:ea typeface="Roboto" pitchFamily="34" charset="-122"/>
                <a:cs typeface="Roboto" pitchFamily="34" charset="-120"/>
              </a:rPr>
              <a:t>Analyze the average salaries or counts for each category, ordered by descending value.</a:t>
            </a:r>
            <a:endParaRPr lang="en-US" sz="1750" dirty="0"/>
          </a:p>
        </p:txBody>
      </p:sp>
      <p:sp>
        <p:nvSpPr>
          <p:cNvPr id="16" name="Shape 14"/>
          <p:cNvSpPr/>
          <p:nvPr/>
        </p:nvSpPr>
        <p:spPr>
          <a:xfrm>
            <a:off x="9987141" y="4239875"/>
            <a:ext cx="44410" cy="777597"/>
          </a:xfrm>
          <a:prstGeom prst="rect">
            <a:avLst/>
          </a:prstGeom>
          <a:solidFill>
            <a:srgbClr val="295689"/>
          </a:solidFill>
          <a:ln/>
        </p:spPr>
      </p:sp>
      <p:sp>
        <p:nvSpPr>
          <p:cNvPr id="17" name="Shape 15"/>
          <p:cNvSpPr/>
          <p:nvPr/>
        </p:nvSpPr>
        <p:spPr>
          <a:xfrm>
            <a:off x="9759434" y="4767441"/>
            <a:ext cx="499943" cy="499943"/>
          </a:xfrm>
          <a:prstGeom prst="roundRect">
            <a:avLst>
              <a:gd name="adj" fmla="val 26667"/>
            </a:avLst>
          </a:prstGeom>
          <a:solidFill>
            <a:srgbClr val="12161D"/>
          </a:solidFill>
          <a:ln/>
        </p:spPr>
      </p:sp>
      <p:sp>
        <p:nvSpPr>
          <p:cNvPr id="18" name="Text 16"/>
          <p:cNvSpPr/>
          <p:nvPr/>
        </p:nvSpPr>
        <p:spPr>
          <a:xfrm>
            <a:off x="9919335" y="4809113"/>
            <a:ext cx="180023"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3</a:t>
            </a:r>
            <a:endParaRPr lang="en-US" sz="2624" dirty="0"/>
          </a:p>
        </p:txBody>
      </p:sp>
      <p:sp>
        <p:nvSpPr>
          <p:cNvPr id="19" name="Text 17"/>
          <p:cNvSpPr/>
          <p:nvPr/>
        </p:nvSpPr>
        <p:spPr>
          <a:xfrm>
            <a:off x="8620601" y="2537341"/>
            <a:ext cx="2777490" cy="347186"/>
          </a:xfrm>
          <a:prstGeom prst="rect">
            <a:avLst/>
          </a:prstGeom>
          <a:noFill/>
          <a:ln/>
        </p:spPr>
        <p:txBody>
          <a:bodyPr wrap="none" rtlCol="0" anchor="t"/>
          <a:lstStyle/>
          <a:p>
            <a:pPr marL="0" indent="0" algn="ctr">
              <a:lnSpc>
                <a:spcPts val="2734"/>
              </a:lnSpc>
              <a:buNone/>
            </a:pPr>
            <a:r>
              <a:rPr lang="en-US" sz="2187" dirty="0">
                <a:solidFill>
                  <a:srgbClr val="60A9FF"/>
                </a:solidFill>
                <a:latin typeface="Roboto Slab" pitchFamily="34" charset="0"/>
                <a:ea typeface="Roboto Slab" pitchFamily="34" charset="-122"/>
                <a:cs typeface="Roboto Slab" pitchFamily="34" charset="-120"/>
              </a:rPr>
              <a:t>Histogram</a:t>
            </a:r>
            <a:endParaRPr lang="en-US" sz="2187" dirty="0"/>
          </a:p>
        </p:txBody>
      </p:sp>
      <p:sp>
        <p:nvSpPr>
          <p:cNvPr id="20" name="Text 18"/>
          <p:cNvSpPr/>
          <p:nvPr/>
        </p:nvSpPr>
        <p:spPr>
          <a:xfrm>
            <a:off x="7648456" y="3017758"/>
            <a:ext cx="4721781" cy="999768"/>
          </a:xfrm>
          <a:prstGeom prst="rect">
            <a:avLst/>
          </a:prstGeom>
          <a:noFill/>
          <a:ln/>
        </p:spPr>
        <p:txBody>
          <a:bodyPr wrap="square" rtlCol="0" anchor="t"/>
          <a:lstStyle/>
          <a:p>
            <a:pPr marL="0" indent="0" algn="ctr">
              <a:lnSpc>
                <a:spcPts val="2624"/>
              </a:lnSpc>
              <a:buNone/>
            </a:pPr>
            <a:r>
              <a:rPr lang="en-US" sz="1750" dirty="0">
                <a:solidFill>
                  <a:srgbClr val="D6E5EF"/>
                </a:solidFill>
                <a:latin typeface="Roboto" pitchFamily="34" charset="0"/>
                <a:ea typeface="Roboto" pitchFamily="34" charset="-122"/>
                <a:cs typeface="Roboto" pitchFamily="34" charset="-120"/>
              </a:rPr>
              <a:t>Examine the frequency distribution of salaries, both in their original scale and after a log transformation.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1052274"/>
            <a:ext cx="555498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Dashboard</a:t>
            </a:r>
            <a:endParaRPr lang="en-US" sz="4374" dirty="0"/>
          </a:p>
        </p:txBody>
      </p:sp>
      <p:pic>
        <p:nvPicPr>
          <p:cNvPr id="5" name="Image 0" descr="preencoded.png"/>
          <p:cNvPicPr>
            <a:picLocks noChangeAspect="1"/>
          </p:cNvPicPr>
          <p:nvPr/>
        </p:nvPicPr>
        <p:blipFill>
          <a:blip r:embed="rId3"/>
          <a:stretch>
            <a:fillRect/>
          </a:stretch>
        </p:blipFill>
        <p:spPr>
          <a:xfrm>
            <a:off x="2037993" y="2190988"/>
            <a:ext cx="10554414" cy="49862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2198965"/>
            <a:ext cx="555498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Histogram of Salary</a:t>
            </a:r>
            <a:endParaRPr lang="en-US" sz="4374" dirty="0"/>
          </a:p>
        </p:txBody>
      </p:sp>
      <p:pic>
        <p:nvPicPr>
          <p:cNvPr id="5" name="Image 0" descr="preencoded.png"/>
          <p:cNvPicPr>
            <a:picLocks noChangeAspect="1"/>
          </p:cNvPicPr>
          <p:nvPr/>
        </p:nvPicPr>
        <p:blipFill>
          <a:blip r:embed="rId3"/>
          <a:stretch>
            <a:fillRect/>
          </a:stretch>
        </p:blipFill>
        <p:spPr>
          <a:xfrm>
            <a:off x="-70608" y="3207816"/>
            <a:ext cx="14771616" cy="37689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1009888"/>
            <a:ext cx="555498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Data Preprocessing</a:t>
            </a:r>
            <a:endParaRPr lang="en-US" sz="4374" dirty="0"/>
          </a:p>
        </p:txBody>
      </p:sp>
      <p:sp>
        <p:nvSpPr>
          <p:cNvPr id="5" name="Shape 3"/>
          <p:cNvSpPr/>
          <p:nvPr/>
        </p:nvSpPr>
        <p:spPr>
          <a:xfrm>
            <a:off x="2037993" y="2148602"/>
            <a:ext cx="5166122" cy="2257782"/>
          </a:xfrm>
          <a:prstGeom prst="roundRect">
            <a:avLst>
              <a:gd name="adj" fmla="val 5905"/>
            </a:avLst>
          </a:prstGeom>
          <a:solidFill>
            <a:srgbClr val="12161D"/>
          </a:solidFill>
          <a:ln/>
        </p:spPr>
      </p:sp>
      <p:sp>
        <p:nvSpPr>
          <p:cNvPr id="6" name="Text 4"/>
          <p:cNvSpPr/>
          <p:nvPr/>
        </p:nvSpPr>
        <p:spPr>
          <a:xfrm>
            <a:off x="2260163" y="2370773"/>
            <a:ext cx="3317796"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Handling Missing Values</a:t>
            </a:r>
            <a:endParaRPr lang="en-US" sz="2187" dirty="0"/>
          </a:p>
        </p:txBody>
      </p:sp>
      <p:sp>
        <p:nvSpPr>
          <p:cNvPr id="7" name="Text 5"/>
          <p:cNvSpPr/>
          <p:nvPr/>
        </p:nvSpPr>
        <p:spPr>
          <a:xfrm>
            <a:off x="2260163" y="2851190"/>
            <a:ext cx="4721781" cy="999768"/>
          </a:xfrm>
          <a:prstGeom prst="rect">
            <a:avLst/>
          </a:prstGeom>
          <a:noFill/>
          <a:ln/>
        </p:spPr>
        <p:txBody>
          <a:bodyPr wrap="squar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Identify and address any missing or null values in the dataset, ensuring a complete and clean dataset for analysis.</a:t>
            </a:r>
            <a:endParaRPr lang="en-US" sz="1750" dirty="0"/>
          </a:p>
        </p:txBody>
      </p:sp>
      <p:sp>
        <p:nvSpPr>
          <p:cNvPr id="8" name="Shape 6"/>
          <p:cNvSpPr/>
          <p:nvPr/>
        </p:nvSpPr>
        <p:spPr>
          <a:xfrm>
            <a:off x="7426285" y="2148602"/>
            <a:ext cx="5166122" cy="2257782"/>
          </a:xfrm>
          <a:prstGeom prst="roundRect">
            <a:avLst>
              <a:gd name="adj" fmla="val 5905"/>
            </a:avLst>
          </a:prstGeom>
          <a:solidFill>
            <a:srgbClr val="12161D"/>
          </a:solidFill>
          <a:ln/>
        </p:spPr>
      </p:sp>
      <p:sp>
        <p:nvSpPr>
          <p:cNvPr id="9" name="Text 7"/>
          <p:cNvSpPr/>
          <p:nvPr/>
        </p:nvSpPr>
        <p:spPr>
          <a:xfrm>
            <a:off x="7648456" y="2370773"/>
            <a:ext cx="3981212"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Outlier Detection and Removal</a:t>
            </a:r>
            <a:endParaRPr lang="en-US" sz="2187" dirty="0"/>
          </a:p>
        </p:txBody>
      </p:sp>
      <p:sp>
        <p:nvSpPr>
          <p:cNvPr id="10" name="Text 8"/>
          <p:cNvSpPr/>
          <p:nvPr/>
        </p:nvSpPr>
        <p:spPr>
          <a:xfrm>
            <a:off x="7648456" y="2851190"/>
            <a:ext cx="4721781" cy="1333024"/>
          </a:xfrm>
          <a:prstGeom prst="rect">
            <a:avLst/>
          </a:prstGeom>
          <a:noFill/>
          <a:ln/>
        </p:spPr>
        <p:txBody>
          <a:bodyPr wrap="squar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Detect and handle any outliers in the salary data, using techniques such as the interquartile range (IQR) method to identify and replace extreme values.</a:t>
            </a:r>
            <a:endParaRPr lang="en-US" sz="1750" dirty="0"/>
          </a:p>
        </p:txBody>
      </p:sp>
      <p:sp>
        <p:nvSpPr>
          <p:cNvPr id="11" name="Shape 9"/>
          <p:cNvSpPr/>
          <p:nvPr/>
        </p:nvSpPr>
        <p:spPr>
          <a:xfrm>
            <a:off x="2037993" y="4628555"/>
            <a:ext cx="5166122" cy="2591038"/>
          </a:xfrm>
          <a:prstGeom prst="roundRect">
            <a:avLst>
              <a:gd name="adj" fmla="val 5145"/>
            </a:avLst>
          </a:prstGeom>
          <a:solidFill>
            <a:srgbClr val="12161D"/>
          </a:solidFill>
          <a:ln/>
        </p:spPr>
      </p:sp>
      <p:sp>
        <p:nvSpPr>
          <p:cNvPr id="12" name="Text 10"/>
          <p:cNvSpPr/>
          <p:nvPr/>
        </p:nvSpPr>
        <p:spPr>
          <a:xfrm>
            <a:off x="2260163" y="4850725"/>
            <a:ext cx="3988594"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Encoding Categorical Features</a:t>
            </a:r>
            <a:endParaRPr lang="en-US" sz="2187" dirty="0"/>
          </a:p>
        </p:txBody>
      </p:sp>
      <p:sp>
        <p:nvSpPr>
          <p:cNvPr id="13" name="Text 11"/>
          <p:cNvSpPr/>
          <p:nvPr/>
        </p:nvSpPr>
        <p:spPr>
          <a:xfrm>
            <a:off x="2260163" y="5331143"/>
            <a:ext cx="4721781" cy="1666280"/>
          </a:xfrm>
          <a:prstGeom prst="rect">
            <a:avLst/>
          </a:prstGeom>
          <a:noFill/>
          <a:ln/>
        </p:spPr>
        <p:txBody>
          <a:bodyPr wrap="squar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Convert categorical features, such as experience level, employment type, and company size, into numerical representations using techniques like ordinal and target encoding.</a:t>
            </a:r>
            <a:endParaRPr lang="en-US" sz="1750" dirty="0"/>
          </a:p>
        </p:txBody>
      </p:sp>
      <p:sp>
        <p:nvSpPr>
          <p:cNvPr id="14" name="Shape 12"/>
          <p:cNvSpPr/>
          <p:nvPr/>
        </p:nvSpPr>
        <p:spPr>
          <a:xfrm>
            <a:off x="7426285" y="4628555"/>
            <a:ext cx="5166122" cy="2591038"/>
          </a:xfrm>
          <a:prstGeom prst="roundRect">
            <a:avLst>
              <a:gd name="adj" fmla="val 5145"/>
            </a:avLst>
          </a:prstGeom>
          <a:solidFill>
            <a:srgbClr val="12161D"/>
          </a:solidFill>
          <a:ln/>
        </p:spPr>
      </p:sp>
      <p:sp>
        <p:nvSpPr>
          <p:cNvPr id="15" name="Text 13"/>
          <p:cNvSpPr/>
          <p:nvPr/>
        </p:nvSpPr>
        <p:spPr>
          <a:xfrm>
            <a:off x="7648456" y="4850725"/>
            <a:ext cx="2777490" cy="347186"/>
          </a:xfrm>
          <a:prstGeom prst="rect">
            <a:avLst/>
          </a:prstGeom>
          <a:noFill/>
          <a:ln/>
        </p:spPr>
        <p:txBody>
          <a:bodyPr wrap="none" rtlCol="0" anchor="t"/>
          <a:lstStyle/>
          <a:p>
            <a:pPr marL="0" indent="0">
              <a:lnSpc>
                <a:spcPts val="2734"/>
              </a:lnSpc>
              <a:buNone/>
            </a:pPr>
            <a:r>
              <a:rPr lang="en-US" sz="2187" dirty="0">
                <a:solidFill>
                  <a:srgbClr val="60A9FF"/>
                </a:solidFill>
                <a:latin typeface="Roboto Slab" pitchFamily="34" charset="0"/>
                <a:ea typeface="Roboto Slab" pitchFamily="34" charset="-122"/>
                <a:cs typeface="Roboto Slab" pitchFamily="34" charset="-120"/>
              </a:rPr>
              <a:t>Train-Test Split</a:t>
            </a:r>
            <a:endParaRPr lang="en-US" sz="2187" dirty="0"/>
          </a:p>
        </p:txBody>
      </p:sp>
      <p:sp>
        <p:nvSpPr>
          <p:cNvPr id="16" name="Text 14"/>
          <p:cNvSpPr/>
          <p:nvPr/>
        </p:nvSpPr>
        <p:spPr>
          <a:xfrm>
            <a:off x="7648456" y="5331143"/>
            <a:ext cx="4721781" cy="1333024"/>
          </a:xfrm>
          <a:prstGeom prst="rect">
            <a:avLst/>
          </a:prstGeom>
          <a:noFill/>
          <a:ln/>
        </p:spPr>
        <p:txBody>
          <a:bodyPr wrap="squar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Split the dataset into training and testing sets, reserving a portion of the data for model evaluation and ensuring the robustness of the final model.</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988814"/>
            <a:ext cx="8944928"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Correlation Matrix for the features</a:t>
            </a:r>
            <a:endParaRPr lang="en-US" sz="4374" dirty="0"/>
          </a:p>
        </p:txBody>
      </p:sp>
      <p:pic>
        <p:nvPicPr>
          <p:cNvPr id="5" name="Image 0" descr="preencoded.png"/>
          <p:cNvPicPr>
            <a:picLocks noChangeAspect="1"/>
          </p:cNvPicPr>
          <p:nvPr/>
        </p:nvPicPr>
        <p:blipFill>
          <a:blip r:embed="rId3"/>
          <a:stretch>
            <a:fillRect/>
          </a:stretch>
        </p:blipFill>
        <p:spPr>
          <a:xfrm>
            <a:off x="2037993" y="2266355"/>
            <a:ext cx="4724400" cy="4724400"/>
          </a:xfrm>
          <a:prstGeom prst="rect">
            <a:avLst/>
          </a:prstGeom>
        </p:spPr>
      </p:pic>
      <p:sp>
        <p:nvSpPr>
          <p:cNvPr id="6" name="Text 3"/>
          <p:cNvSpPr/>
          <p:nvPr/>
        </p:nvSpPr>
        <p:spPr>
          <a:xfrm>
            <a:off x="7593806" y="2216348"/>
            <a:ext cx="5006221" cy="666512"/>
          </a:xfrm>
          <a:prstGeom prst="rect">
            <a:avLst/>
          </a:prstGeom>
          <a:noFill/>
          <a:ln/>
        </p:spPr>
        <p:txBody>
          <a:bodyPr wrap="squar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We use target encoding to calculate the mean of </a:t>
            </a:r>
            <a:r>
              <a:rPr lang="en-US" sz="1750" b="1" dirty="0">
                <a:solidFill>
                  <a:srgbClr val="D6E5EF"/>
                </a:solidFill>
                <a:latin typeface="Roboto" pitchFamily="34" charset="0"/>
                <a:ea typeface="Roboto" pitchFamily="34" charset="-122"/>
                <a:cs typeface="Roboto" pitchFamily="34" charset="-120"/>
              </a:rPr>
              <a:t>signedlog10(salary_in_usd)</a:t>
            </a:r>
            <a:r>
              <a:rPr lang="en-US" sz="1750" dirty="0">
                <a:solidFill>
                  <a:srgbClr val="D6E5EF"/>
                </a:solidFill>
                <a:latin typeface="Roboto" pitchFamily="34" charset="0"/>
                <a:ea typeface="Roboto" pitchFamily="34" charset="-122"/>
                <a:cs typeface="Roboto" pitchFamily="34" charset="-120"/>
              </a:rPr>
              <a:t> for each feature.</a:t>
            </a:r>
            <a:endParaRPr lang="en-US" sz="1750" dirty="0"/>
          </a:p>
        </p:txBody>
      </p:sp>
      <p:sp>
        <p:nvSpPr>
          <p:cNvPr id="7" name="Text 4"/>
          <p:cNvSpPr/>
          <p:nvPr/>
        </p:nvSpPr>
        <p:spPr>
          <a:xfrm>
            <a:off x="7593806" y="3082766"/>
            <a:ext cx="5006221" cy="666512"/>
          </a:xfrm>
          <a:prstGeom prst="rect">
            <a:avLst/>
          </a:prstGeom>
          <a:noFill/>
          <a:ln/>
        </p:spPr>
        <p:txBody>
          <a:bodyPr wrap="squar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After target encoding, we use </a:t>
            </a:r>
            <a:r>
              <a:rPr lang="en-US" sz="1750" u="sng" dirty="0">
                <a:solidFill>
                  <a:srgbClr val="599CE8"/>
                </a:solidFill>
                <a:latin typeface="Roboto" pitchFamily="34" charset="0"/>
                <a:ea typeface="Roboto" pitchFamily="34" charset="-122"/>
                <a:cs typeface="Roboto" pitchFamily="34" charset="-120"/>
                <a:hlinkClick r:id="rId4">
                  <a:extLst>
                    <a:ext uri="{A12FA001-AC4F-418D-AE19-62706E023703}">
                      <ahyp:hlinkClr xmlns:ahyp="http://schemas.microsoft.com/office/drawing/2018/hyperlinkcolor" val="tx"/>
                    </a:ext>
                  </a:extLst>
                </a:hlinkClick>
              </a:rPr>
              <a:t>ggcorrplot</a:t>
            </a:r>
            <a:r>
              <a:rPr lang="en-US" sz="1750" dirty="0">
                <a:solidFill>
                  <a:srgbClr val="D6E5EF"/>
                </a:solidFill>
                <a:latin typeface="Roboto" pitchFamily="34" charset="0"/>
                <a:ea typeface="Roboto" pitchFamily="34" charset="-122"/>
                <a:cs typeface="Roboto" pitchFamily="34" charset="-120"/>
              </a:rPr>
              <a:t> to generate the correlation matrix for the features.</a:t>
            </a:r>
            <a:endParaRPr lang="en-US" sz="1750" dirty="0"/>
          </a:p>
        </p:txBody>
      </p:sp>
      <p:sp>
        <p:nvSpPr>
          <p:cNvPr id="8" name="Text 5"/>
          <p:cNvSpPr/>
          <p:nvPr/>
        </p:nvSpPr>
        <p:spPr>
          <a:xfrm>
            <a:off x="7593806" y="3949184"/>
            <a:ext cx="5006221" cy="1666280"/>
          </a:xfrm>
          <a:prstGeom prst="rect">
            <a:avLst/>
          </a:prstGeom>
          <a:noFill/>
          <a:ln/>
        </p:spPr>
        <p:txBody>
          <a:bodyPr wrap="square" rtlCol="0" anchor="t"/>
          <a:lstStyle/>
          <a:p>
            <a:pPr marL="0" indent="0">
              <a:lnSpc>
                <a:spcPts val="2624"/>
              </a:lnSpc>
              <a:buNone/>
            </a:pPr>
            <a:r>
              <a:rPr lang="en-US" sz="1750" dirty="0">
                <a:solidFill>
                  <a:srgbClr val="D6E5EF"/>
                </a:solidFill>
                <a:latin typeface="Roboto" pitchFamily="34" charset="0"/>
                <a:ea typeface="Roboto" pitchFamily="34" charset="-122"/>
                <a:cs typeface="Roboto" pitchFamily="34" charset="-120"/>
              </a:rPr>
              <a:t>After comparing the correlation between each feature, we found that there is a high correlation coefficient of 0.97 between two variables. Therefore, we have decided to remove </a:t>
            </a:r>
            <a:r>
              <a:rPr lang="en-US" sz="1750" dirty="0">
                <a:solidFill>
                  <a:srgbClr val="F9D933"/>
                </a:solidFill>
                <a:latin typeface="Roboto" pitchFamily="34" charset="0"/>
                <a:ea typeface="Roboto" pitchFamily="34" charset="-122"/>
                <a:cs typeface="Roboto" pitchFamily="34" charset="-120"/>
              </a:rPr>
              <a:t>"company_location_encoded"</a:t>
            </a:r>
            <a:r>
              <a:rPr lang="en-US" sz="1750" dirty="0">
                <a:solidFill>
                  <a:srgbClr val="D6E5EF"/>
                </a:solidFill>
                <a:latin typeface="Roboto" pitchFamily="34" charset="0"/>
                <a:ea typeface="Roboto" pitchFamily="34" charset="-122"/>
                <a:cs typeface="Roboto" pitchFamily="34" charset="-120"/>
              </a:rPr>
              <a:t>.</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1916668"/>
            <a:ext cx="7282220"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Model Training and Results</a:t>
            </a:r>
            <a:endParaRPr lang="en-US" sz="4374" dirty="0"/>
          </a:p>
        </p:txBody>
      </p:sp>
      <p:pic>
        <p:nvPicPr>
          <p:cNvPr id="5" name="Image 0" descr="preencoded.png"/>
          <p:cNvPicPr>
            <a:picLocks noChangeAspect="1"/>
          </p:cNvPicPr>
          <p:nvPr/>
        </p:nvPicPr>
        <p:blipFill>
          <a:blip r:embed="rId3"/>
          <a:stretch>
            <a:fillRect/>
          </a:stretch>
        </p:blipFill>
        <p:spPr>
          <a:xfrm>
            <a:off x="2037993" y="3055382"/>
            <a:ext cx="555427" cy="555427"/>
          </a:xfrm>
          <a:prstGeom prst="rect">
            <a:avLst/>
          </a:prstGeom>
        </p:spPr>
      </p:pic>
      <p:sp>
        <p:nvSpPr>
          <p:cNvPr id="6" name="Text 3"/>
          <p:cNvSpPr/>
          <p:nvPr/>
        </p:nvSpPr>
        <p:spPr>
          <a:xfrm>
            <a:off x="2037993" y="3832979"/>
            <a:ext cx="2388632" cy="347186"/>
          </a:xfrm>
          <a:prstGeom prst="rect">
            <a:avLst/>
          </a:prstGeom>
          <a:noFill/>
          <a:ln/>
        </p:spPr>
        <p:txBody>
          <a:bodyPr wrap="non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Random Forest</a:t>
            </a:r>
            <a:endParaRPr lang="en-US" sz="2187" dirty="0"/>
          </a:p>
        </p:txBody>
      </p:sp>
      <p:sp>
        <p:nvSpPr>
          <p:cNvPr id="7" name="Text 4"/>
          <p:cNvSpPr/>
          <p:nvPr/>
        </p:nvSpPr>
        <p:spPr>
          <a:xfrm>
            <a:off x="2037993" y="4313396"/>
            <a:ext cx="2388632" cy="1999536"/>
          </a:xfrm>
          <a:prstGeom prst="rect">
            <a:avLst/>
          </a:prstGeom>
          <a:noFill/>
          <a:ln/>
        </p:spPr>
        <p:txBody>
          <a:bodyPr wrap="square" rtlCol="0" anchor="t"/>
          <a:lstStyle/>
          <a:p>
            <a:pPr marL="0" indent="0" algn="l">
              <a:lnSpc>
                <a:spcPts val="2624"/>
              </a:lnSpc>
              <a:buNone/>
            </a:pPr>
            <a:r>
              <a:rPr lang="en-US" sz="1750" dirty="0">
                <a:solidFill>
                  <a:srgbClr val="D6E5EF"/>
                </a:solidFill>
                <a:latin typeface="Roboto" pitchFamily="34" charset="0"/>
                <a:ea typeface="Roboto" pitchFamily="34" charset="-122"/>
                <a:cs typeface="Roboto" pitchFamily="34" charset="-120"/>
              </a:rPr>
              <a:t>Utilize the random forest algorithm to build an ensemble model for predicting the transformed salary target variable.</a:t>
            </a:r>
            <a:endParaRPr lang="en-US" sz="1750" dirty="0"/>
          </a:p>
        </p:txBody>
      </p:sp>
      <p:pic>
        <p:nvPicPr>
          <p:cNvPr id="8" name="Image 1" descr="preencoded.png"/>
          <p:cNvPicPr>
            <a:picLocks noChangeAspect="1"/>
          </p:cNvPicPr>
          <p:nvPr/>
        </p:nvPicPr>
        <p:blipFill>
          <a:blip r:embed="rId4"/>
          <a:stretch>
            <a:fillRect/>
          </a:stretch>
        </p:blipFill>
        <p:spPr>
          <a:xfrm>
            <a:off x="4759881" y="3055382"/>
            <a:ext cx="555427" cy="555427"/>
          </a:xfrm>
          <a:prstGeom prst="rect">
            <a:avLst/>
          </a:prstGeom>
        </p:spPr>
      </p:pic>
      <p:sp>
        <p:nvSpPr>
          <p:cNvPr id="9" name="Text 5"/>
          <p:cNvSpPr/>
          <p:nvPr/>
        </p:nvSpPr>
        <p:spPr>
          <a:xfrm>
            <a:off x="4759881" y="3832979"/>
            <a:ext cx="2388632" cy="347186"/>
          </a:xfrm>
          <a:prstGeom prst="rect">
            <a:avLst/>
          </a:prstGeom>
          <a:noFill/>
          <a:ln/>
        </p:spPr>
        <p:txBody>
          <a:bodyPr wrap="non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Gradient Boosting</a:t>
            </a:r>
            <a:endParaRPr lang="en-US" sz="2187" dirty="0"/>
          </a:p>
        </p:txBody>
      </p:sp>
      <p:sp>
        <p:nvSpPr>
          <p:cNvPr id="10" name="Text 6"/>
          <p:cNvSpPr/>
          <p:nvPr/>
        </p:nvSpPr>
        <p:spPr>
          <a:xfrm>
            <a:off x="4759881" y="4313396"/>
            <a:ext cx="2388632" cy="1666280"/>
          </a:xfrm>
          <a:prstGeom prst="rect">
            <a:avLst/>
          </a:prstGeom>
          <a:noFill/>
          <a:ln/>
        </p:spPr>
        <p:txBody>
          <a:bodyPr wrap="square" rtlCol="0" anchor="t"/>
          <a:lstStyle/>
          <a:p>
            <a:pPr marL="0" indent="0" algn="l">
              <a:lnSpc>
                <a:spcPts val="2624"/>
              </a:lnSpc>
              <a:buNone/>
            </a:pPr>
            <a:r>
              <a:rPr lang="en-US" sz="1750" dirty="0">
                <a:solidFill>
                  <a:srgbClr val="D6E5EF"/>
                </a:solidFill>
                <a:latin typeface="Roboto" pitchFamily="34" charset="0"/>
                <a:ea typeface="Roboto" pitchFamily="34" charset="-122"/>
                <a:cs typeface="Roboto" pitchFamily="34" charset="-120"/>
              </a:rPr>
              <a:t>Employ gradient boosting techniques to further enhance the predictive performance of the ensemble model.</a:t>
            </a:r>
            <a:endParaRPr lang="en-US" sz="1750" dirty="0"/>
          </a:p>
        </p:txBody>
      </p:sp>
      <p:pic>
        <p:nvPicPr>
          <p:cNvPr id="11" name="Image 2" descr="preencoded.png"/>
          <p:cNvPicPr>
            <a:picLocks noChangeAspect="1"/>
          </p:cNvPicPr>
          <p:nvPr/>
        </p:nvPicPr>
        <p:blipFill>
          <a:blip r:embed="rId5"/>
          <a:stretch>
            <a:fillRect/>
          </a:stretch>
        </p:blipFill>
        <p:spPr>
          <a:xfrm>
            <a:off x="7481768" y="3055382"/>
            <a:ext cx="555427" cy="555427"/>
          </a:xfrm>
          <a:prstGeom prst="rect">
            <a:avLst/>
          </a:prstGeom>
        </p:spPr>
      </p:pic>
      <p:sp>
        <p:nvSpPr>
          <p:cNvPr id="12" name="Text 7"/>
          <p:cNvSpPr/>
          <p:nvPr/>
        </p:nvSpPr>
        <p:spPr>
          <a:xfrm>
            <a:off x="7481768" y="3832979"/>
            <a:ext cx="2388632" cy="347186"/>
          </a:xfrm>
          <a:prstGeom prst="rect">
            <a:avLst/>
          </a:prstGeom>
          <a:noFill/>
          <a:ln/>
        </p:spPr>
        <p:txBody>
          <a:bodyPr wrap="non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Cross-Validation</a:t>
            </a:r>
            <a:endParaRPr lang="en-US" sz="2187" dirty="0"/>
          </a:p>
        </p:txBody>
      </p:sp>
      <p:sp>
        <p:nvSpPr>
          <p:cNvPr id="13" name="Text 8"/>
          <p:cNvSpPr/>
          <p:nvPr/>
        </p:nvSpPr>
        <p:spPr>
          <a:xfrm>
            <a:off x="7481768" y="4313396"/>
            <a:ext cx="2388632" cy="1666280"/>
          </a:xfrm>
          <a:prstGeom prst="rect">
            <a:avLst/>
          </a:prstGeom>
          <a:noFill/>
          <a:ln/>
        </p:spPr>
        <p:txBody>
          <a:bodyPr wrap="square" rtlCol="0" anchor="t"/>
          <a:lstStyle/>
          <a:p>
            <a:pPr marL="0" indent="0" algn="l">
              <a:lnSpc>
                <a:spcPts val="2624"/>
              </a:lnSpc>
              <a:buNone/>
            </a:pPr>
            <a:r>
              <a:rPr lang="en-US" sz="1750" dirty="0">
                <a:solidFill>
                  <a:srgbClr val="D6E5EF"/>
                </a:solidFill>
                <a:latin typeface="Roboto" pitchFamily="34" charset="0"/>
                <a:ea typeface="Roboto" pitchFamily="34" charset="-122"/>
                <a:cs typeface="Roboto" pitchFamily="34" charset="-120"/>
              </a:rPr>
              <a:t>Implement 5-fold cross-validation to ensure the robustness and generalization of the final model.</a:t>
            </a:r>
            <a:endParaRPr lang="en-US" sz="1750" dirty="0"/>
          </a:p>
        </p:txBody>
      </p:sp>
      <p:pic>
        <p:nvPicPr>
          <p:cNvPr id="14" name="Image 3" descr="preencoded.png"/>
          <p:cNvPicPr>
            <a:picLocks noChangeAspect="1"/>
          </p:cNvPicPr>
          <p:nvPr/>
        </p:nvPicPr>
        <p:blipFill>
          <a:blip r:embed="rId6"/>
          <a:stretch>
            <a:fillRect/>
          </a:stretch>
        </p:blipFill>
        <p:spPr>
          <a:xfrm>
            <a:off x="10203656" y="3055382"/>
            <a:ext cx="555427" cy="555427"/>
          </a:xfrm>
          <a:prstGeom prst="rect">
            <a:avLst/>
          </a:prstGeom>
        </p:spPr>
      </p:pic>
      <p:sp>
        <p:nvSpPr>
          <p:cNvPr id="15" name="Text 9"/>
          <p:cNvSpPr/>
          <p:nvPr/>
        </p:nvSpPr>
        <p:spPr>
          <a:xfrm>
            <a:off x="10203656" y="3832979"/>
            <a:ext cx="2388751" cy="347186"/>
          </a:xfrm>
          <a:prstGeom prst="rect">
            <a:avLst/>
          </a:prstGeom>
          <a:noFill/>
          <a:ln/>
        </p:spPr>
        <p:txBody>
          <a:bodyPr wrap="none" rtlCol="0" anchor="t"/>
          <a:lstStyle/>
          <a:p>
            <a:pPr marL="0" indent="0" algn="l">
              <a:lnSpc>
                <a:spcPts val="2734"/>
              </a:lnSpc>
              <a:buNone/>
            </a:pPr>
            <a:r>
              <a:rPr lang="en-US" sz="2187" dirty="0">
                <a:solidFill>
                  <a:srgbClr val="60A9FF"/>
                </a:solidFill>
                <a:latin typeface="Roboto Slab" pitchFamily="34" charset="0"/>
                <a:ea typeface="Roboto Slab" pitchFamily="34" charset="-122"/>
                <a:cs typeface="Roboto Slab" pitchFamily="34" charset="-120"/>
              </a:rPr>
              <a:t>Grid Search</a:t>
            </a:r>
            <a:endParaRPr lang="en-US" sz="2187" dirty="0"/>
          </a:p>
        </p:txBody>
      </p:sp>
      <p:sp>
        <p:nvSpPr>
          <p:cNvPr id="16" name="Text 10"/>
          <p:cNvSpPr/>
          <p:nvPr/>
        </p:nvSpPr>
        <p:spPr>
          <a:xfrm>
            <a:off x="10203656" y="4313396"/>
            <a:ext cx="2388751" cy="1666280"/>
          </a:xfrm>
          <a:prstGeom prst="rect">
            <a:avLst/>
          </a:prstGeom>
          <a:noFill/>
          <a:ln/>
        </p:spPr>
        <p:txBody>
          <a:bodyPr wrap="square" rtlCol="0" anchor="t"/>
          <a:lstStyle/>
          <a:p>
            <a:pPr marL="0" indent="0" algn="l">
              <a:lnSpc>
                <a:spcPts val="2624"/>
              </a:lnSpc>
              <a:buNone/>
            </a:pPr>
            <a:r>
              <a:rPr lang="en-US" sz="1750" dirty="0">
                <a:solidFill>
                  <a:srgbClr val="D6E5EF"/>
                </a:solidFill>
                <a:latin typeface="Roboto" pitchFamily="34" charset="0"/>
                <a:ea typeface="Roboto" pitchFamily="34" charset="-122"/>
                <a:cs typeface="Roboto" pitchFamily="34" charset="-120"/>
              </a:rPr>
              <a:t>Utilize grid search to optimize the hyperparameters of the individual models within the ensemble.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757</Words>
  <Application>Microsoft Macintosh PowerPoint</Application>
  <PresentationFormat>自訂</PresentationFormat>
  <Paragraphs>93</Paragraphs>
  <Slides>14</Slides>
  <Notes>14</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14</vt:i4>
      </vt:variant>
    </vt:vector>
  </HeadingPairs>
  <TitlesOfParts>
    <vt:vector size="18" baseType="lpstr">
      <vt:lpstr>Arial</vt:lpstr>
      <vt:lpstr>Roboto</vt:lpstr>
      <vt:lpstr>Roboto Slab</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Rita</cp:lastModifiedBy>
  <cp:revision>2</cp:revision>
  <dcterms:created xsi:type="dcterms:W3CDTF">2024-06-06T11:02:33Z</dcterms:created>
  <dcterms:modified xsi:type="dcterms:W3CDTF">2024-06-06T11:08:34Z</dcterms:modified>
</cp:coreProperties>
</file>