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79" r:id="rId7"/>
    <p:sldId id="278" r:id="rId8"/>
    <p:sldId id="277" r:id="rId9"/>
    <p:sldId id="275" r:id="rId10"/>
    <p:sldId id="262" r:id="rId11"/>
    <p:sldId id="276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15" d="100"/>
          <a:sy n="215" d="100"/>
        </p:scale>
        <p:origin x="-3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802F5-931F-400E-8020-7B31F1936841}" type="datetimeFigureOut">
              <a:rPr lang="en-US" smtClean="0"/>
              <a:pPr/>
              <a:t>12/2/14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8FDB-D93E-4A9F-A57D-E1468A8587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48FDB-D93E-4A9F-A57D-E1468A8587C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48FDB-D93E-4A9F-A57D-E1468A8587C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48FDB-D93E-4A9F-A57D-E1468A8587C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48FDB-D93E-4A9F-A57D-E1468A8587C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48FDB-D93E-4A9F-A57D-E1468A8587C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48FDB-D93E-4A9F-A57D-E1468A8587C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48FDB-D93E-4A9F-A57D-E1468A8587C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48FDB-D93E-4A9F-A57D-E1468A8587C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48FDB-D93E-4A9F-A57D-E1468A8587C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48FDB-D93E-4A9F-A57D-E1468A8587C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48FDB-D93E-4A9F-A57D-E1468A8587C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48FDB-D93E-4A9F-A57D-E1468A8587C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12/2/14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12/2/14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12/2/14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C699CB88-5E1A-4FAC-892A-60949ACB1F6F}" type="datetimeFigureOut">
              <a:rPr lang="en-US" smtClean="0"/>
              <a:pPr/>
              <a:t>12/2/14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atware.com" TargetMode="External"/><Relationship Id="rId4" Type="http://schemas.openxmlformats.org/officeDocument/2006/relationships/hyperlink" Target="http://www.phatware.com/developer" TargetMode="External"/><Relationship Id="rId5" Type="http://schemas.openxmlformats.org/officeDocument/2006/relationships/hyperlink" Target="mailto:developer@phatware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WritePad® SDK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WritePad handwriting recognition technology</a:t>
            </a:r>
            <a:endParaRPr lang="en-US" dirty="0"/>
          </a:p>
        </p:txBody>
      </p:sp>
      <p:pic>
        <p:nvPicPr>
          <p:cNvPr id="4" name="Picture 3" descr="phatware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09827" y="4599432"/>
            <a:ext cx="3711726" cy="9528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5906" y="5877442"/>
            <a:ext cx="658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Copyright © 1997-2014 PhatWare® Corp. All rights reserved.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 Engine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1"/>
            <a:ext cx="8183880" cy="50663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</a:t>
            </a:r>
            <a:r>
              <a:rPr lang="en-US" dirty="0" smtClean="0"/>
              <a:t>ncludes Ink </a:t>
            </a:r>
            <a:r>
              <a:rPr lang="en-US" dirty="0" smtClean="0"/>
              <a:t>Data object which can be used to serialize digital ink in the most compact form for the deferred recognition or other purposes.</a:t>
            </a:r>
          </a:p>
          <a:p>
            <a:r>
              <a:rPr lang="en-US" dirty="0" smtClean="0"/>
              <a:t>The ink data stored in the WritePad ink format can be exchanged between different platforms </a:t>
            </a:r>
            <a:r>
              <a:rPr lang="en-US" dirty="0" smtClean="0"/>
              <a:t>(iOS</a:t>
            </a:r>
            <a:r>
              <a:rPr lang="en-US" dirty="0" smtClean="0"/>
              <a:t>, Android, </a:t>
            </a:r>
            <a:r>
              <a:rPr lang="en-US" dirty="0" smtClean="0"/>
              <a:t>Windows, Linux, and MAC OS)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ink data consists of lists of strokes, while each stroke is a set of {</a:t>
            </a:r>
            <a:r>
              <a:rPr lang="en-US" dirty="0" err="1" smtClean="0"/>
              <a:t>x,y</a:t>
            </a:r>
            <a:r>
              <a:rPr lang="en-US" dirty="0" smtClean="0"/>
              <a:t>} coordinates and optional </a:t>
            </a:r>
            <a:r>
              <a:rPr lang="en-US" dirty="0" smtClean="0"/>
              <a:t>pressure in a highly compressed format.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 Engine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93360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Build-in gesture recognition engine recognized 16 basic gestures that can be used for standard editing operations (such as cut, copy, paste) or others</a:t>
            </a:r>
          </a:p>
          <a:p>
            <a:r>
              <a:rPr lang="en-US" dirty="0" smtClean="0"/>
              <a:t>User-trainable neural network-based gesture recognition engine is available separately, but can be provided with the SDK, if </a:t>
            </a:r>
            <a:r>
              <a:rPr lang="en-US" dirty="0" smtClean="0"/>
              <a:t>needed</a:t>
            </a:r>
          </a:p>
          <a:p>
            <a:r>
              <a:rPr lang="en-US" dirty="0" smtClean="0"/>
              <a:t>The engine can be easily integrated with other user-provided technologies, such as mobile devices, word processing software, grammar, predictive input databases, on-screen keyboards, and others.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PhatWare Web Site: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www.phatware.com</a:t>
            </a:r>
            <a:endParaRPr lang="en-US" dirty="0" smtClean="0"/>
          </a:p>
          <a:p>
            <a:r>
              <a:rPr lang="en-US" dirty="0" smtClean="0"/>
              <a:t>Developer Web Site: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www.phatware.com/developer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Developer Support:</a:t>
            </a:r>
            <a:br>
              <a:rPr lang="en-US" dirty="0" smtClean="0"/>
            </a:br>
            <a:r>
              <a:rPr lang="en-US" dirty="0" smtClean="0">
                <a:hlinkClick r:id="rId5"/>
              </a:rPr>
              <a:t>developer@phatware.com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SDK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components of the WritePad SDK are recognizer libraries and dictionaries for each supported language.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WritePad handwriting recognition engine is the smallest, fastest, most reliable</a:t>
            </a:r>
            <a:r>
              <a:rPr lang="en-US" dirty="0" smtClean="0">
                <a:solidFill>
                  <a:srgbClr val="0000FF"/>
                </a:solidFill>
              </a:rPr>
              <a:t>, easily customizable, and cost</a:t>
            </a:r>
            <a:r>
              <a:rPr lang="en-US" dirty="0" smtClean="0">
                <a:solidFill>
                  <a:srgbClr val="0000FF"/>
                </a:solidFill>
              </a:rPr>
              <a:t>-effective </a:t>
            </a:r>
            <a:r>
              <a:rPr lang="en-US" dirty="0">
                <a:solidFill>
                  <a:srgbClr val="0000FF"/>
                </a:solidFill>
              </a:rPr>
              <a:t>cross-</a:t>
            </a:r>
            <a:r>
              <a:rPr lang="en-US" dirty="0" smtClean="0">
                <a:solidFill>
                  <a:srgbClr val="0000FF"/>
                </a:solidFill>
              </a:rPr>
              <a:t>platform technology </a:t>
            </a:r>
            <a:r>
              <a:rPr lang="en-US" dirty="0" smtClean="0">
                <a:solidFill>
                  <a:srgbClr val="0000FF"/>
                </a:solidFill>
              </a:rPr>
              <a:t>(comparing to competitors) and, therefore, most suitable for mobile and embedded platforms.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1"/>
            <a:ext cx="8183880" cy="47453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engine supports cursive, print, and mixed handwriting styles and operates in terms of words, </a:t>
            </a:r>
            <a:r>
              <a:rPr lang="en-US" dirty="0" smtClean="0"/>
              <a:t>or individual characters depending on configuration.</a:t>
            </a:r>
            <a:endParaRPr lang="en-US" dirty="0" smtClean="0"/>
          </a:p>
          <a:p>
            <a:r>
              <a:rPr lang="en-US" dirty="0" smtClean="0"/>
              <a:t>Average speed is 6-8 words per second on 500MHz ARM or equivalent.</a:t>
            </a:r>
          </a:p>
          <a:p>
            <a:r>
              <a:rPr lang="en-US" dirty="0" smtClean="0"/>
              <a:t>Average recognition quality is 96%, which may be improved further, by constraining recognition parameters in cases when input possibilities (words that can be used) are limited.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1"/>
            <a:ext cx="8183880" cy="492883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Input: digital ink {</a:t>
            </a:r>
            <a:r>
              <a:rPr lang="en-US" dirty="0" err="1" smtClean="0"/>
              <a:t>x,y</a:t>
            </a:r>
            <a:r>
              <a:rPr lang="en-US" dirty="0" smtClean="0"/>
              <a:t>} coordinates with implicit time (meaning that the sequence of pixels in the stroke is important). May also include pressure.</a:t>
            </a:r>
          </a:p>
          <a:p>
            <a:r>
              <a:rPr lang="en-US" dirty="0" smtClean="0"/>
              <a:t>Output: </a:t>
            </a:r>
          </a:p>
          <a:p>
            <a:pPr lvl="1"/>
            <a:r>
              <a:rPr lang="en-US" dirty="0" smtClean="0"/>
              <a:t>1) string of words containing the most probable result; </a:t>
            </a:r>
          </a:p>
          <a:p>
            <a:pPr lvl="1"/>
            <a:r>
              <a:rPr lang="en-US" dirty="0" smtClean="0"/>
              <a:t>2) list of words for each recognized word with probability coefficients (in %)</a:t>
            </a:r>
          </a:p>
          <a:p>
            <a:r>
              <a:rPr lang="en-US" dirty="0" smtClean="0"/>
              <a:t>Synchronous and asynchronous recognition </a:t>
            </a:r>
            <a:r>
              <a:rPr lang="en-US" dirty="0" smtClean="0"/>
              <a:t>modes, allows to run multiple recognizers concurrently in different threads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4540128" cy="4187952"/>
          </a:xfrm>
        </p:spPr>
        <p:txBody>
          <a:bodyPr>
            <a:normAutofit/>
          </a:bodyPr>
          <a:lstStyle/>
          <a:p>
            <a:r>
              <a:rPr lang="en-US" dirty="0" smtClean="0"/>
              <a:t>Supported languages: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English (US, UK, US Medical)</a:t>
            </a:r>
          </a:p>
          <a:p>
            <a:r>
              <a:rPr lang="en-US" dirty="0" smtClean="0"/>
              <a:t>German</a:t>
            </a:r>
          </a:p>
          <a:p>
            <a:r>
              <a:rPr lang="en-US" dirty="0" smtClean="0"/>
              <a:t>French</a:t>
            </a:r>
          </a:p>
          <a:p>
            <a:r>
              <a:rPr lang="en-US" dirty="0" smtClean="0"/>
              <a:t>Spanish</a:t>
            </a:r>
          </a:p>
          <a:p>
            <a:r>
              <a:rPr lang="en-US" dirty="0" smtClean="0"/>
              <a:t>Italian</a:t>
            </a:r>
          </a:p>
          <a:p>
            <a:r>
              <a:rPr lang="en-US" dirty="0" smtClean="0"/>
              <a:t>Finnish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23910" y="525150"/>
            <a:ext cx="3930612" cy="4187952"/>
          </a:xfrm>
          <a:prstGeom prst="rect">
            <a:avLst/>
          </a:prstGeom>
        </p:spPr>
        <p:txBody>
          <a:bodyPr vert="horz" lIns="182880" tIns="91440">
            <a:normAutofit fontScale="85000" lnSpcReduction="10000"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lang="en-US" sz="2800" dirty="0" smtClean="0"/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dirty="0" smtClean="0"/>
              <a:t>Norwegian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dirty="0" smtClean="0"/>
              <a:t>Danish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dirty="0" smtClean="0"/>
              <a:t>Dutch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dirty="0" smtClean="0"/>
              <a:t>Swedish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dirty="0" smtClean="0"/>
              <a:t>Portuguese (BR)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Portuguese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(EU)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Support for additional languages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in development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19" y="530352"/>
            <a:ext cx="7737314" cy="44531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Supported Platforms: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iOS 6.0+</a:t>
            </a:r>
          </a:p>
          <a:p>
            <a:r>
              <a:rPr lang="en-US" dirty="0" smtClean="0"/>
              <a:t>Android OS 2.4+</a:t>
            </a:r>
          </a:p>
          <a:p>
            <a:r>
              <a:rPr lang="en-US" dirty="0" smtClean="0"/>
              <a:t>Windows 8.0+(</a:t>
            </a:r>
            <a:r>
              <a:rPr lang="en-US" dirty="0" smtClean="0"/>
              <a:t>Desktop, Metro, RT)</a:t>
            </a:r>
            <a:endParaRPr lang="en-US" dirty="0" smtClean="0"/>
          </a:p>
          <a:p>
            <a:r>
              <a:rPr lang="en-US" dirty="0" smtClean="0"/>
              <a:t>Windows Phone 8.0+</a:t>
            </a:r>
          </a:p>
          <a:p>
            <a:r>
              <a:rPr lang="en-US" dirty="0" smtClean="0"/>
              <a:t>Embedded Windows/Windows CE</a:t>
            </a:r>
          </a:p>
          <a:p>
            <a:r>
              <a:rPr lang="en-US" dirty="0" smtClean="0"/>
              <a:t>MAC OS (available per request)</a:t>
            </a:r>
          </a:p>
          <a:p>
            <a:r>
              <a:rPr lang="en-US" dirty="0" smtClean="0"/>
              <a:t>Linux/Embedded Linux (custom build</a:t>
            </a:r>
            <a:r>
              <a:rPr lang="en-US" dirty="0" smtClean="0"/>
              <a:t>)</a:t>
            </a:r>
          </a:p>
          <a:p>
            <a:r>
              <a:rPr lang="en-US" dirty="0" smtClean="0"/>
              <a:t>Xamarin-compatible SDK (iOS and Android)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25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211790"/>
            <a:ext cx="8183880" cy="8232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Handwriting Recognition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1"/>
            <a:ext cx="8183880" cy="499857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Mixed</a:t>
            </a:r>
            <a:r>
              <a:rPr lang="en-US" dirty="0" smtClean="0"/>
              <a:t>: cursive, print, or both randomly mixed; alphabet characters, punctuation, numbers, and some special characters, like ©, ®.</a:t>
            </a:r>
          </a:p>
          <a:p>
            <a:r>
              <a:rPr lang="en-US" b="1" dirty="0" smtClean="0"/>
              <a:t>Upper case only</a:t>
            </a:r>
            <a:r>
              <a:rPr lang="en-US" dirty="0" smtClean="0"/>
              <a:t>: input same as mixed, output capital letters only</a:t>
            </a:r>
          </a:p>
          <a:p>
            <a:r>
              <a:rPr lang="en-US" b="1" dirty="0" smtClean="0"/>
              <a:t>Numeric</a:t>
            </a:r>
            <a:r>
              <a:rPr lang="en-US" dirty="0" smtClean="0"/>
              <a:t>: punctuation and numbers only</a:t>
            </a:r>
          </a:p>
          <a:p>
            <a:r>
              <a:rPr lang="en-US" b="1" dirty="0" smtClean="0"/>
              <a:t>Internet</a:t>
            </a:r>
            <a:r>
              <a:rPr lang="en-US" dirty="0" smtClean="0"/>
              <a:t>: same as mixed, no spaces, uses special internet dictionary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Custom character set: </a:t>
            </a:r>
            <a:r>
              <a:rPr lang="en-US" dirty="0" smtClean="0"/>
              <a:t>a limited set of characters and/or words can be specified as needed</a:t>
            </a:r>
            <a:endParaRPr lang="en-US" dirty="0" smtClean="0"/>
          </a:p>
          <a:p>
            <a:r>
              <a:rPr lang="en-US" b="1" dirty="0" smtClean="0"/>
              <a:t>Separate characters</a:t>
            </a:r>
            <a:r>
              <a:rPr lang="en-US" dirty="0" smtClean="0"/>
              <a:t>: same as mixed, but individual characters within a word can’t be connected.</a:t>
            </a:r>
          </a:p>
          <a:p>
            <a:r>
              <a:rPr lang="en-US" b="1" dirty="0" smtClean="0"/>
              <a:t>Single character</a:t>
            </a:r>
            <a:r>
              <a:rPr lang="en-US" dirty="0" smtClean="0"/>
              <a:t>: same as mixed, but recognizes a single character per session. Separate API call.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 diagram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37716" y="2037687"/>
            <a:ext cx="2190930" cy="15564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Recognition</a:t>
            </a:r>
          </a:p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0932" y="2679696"/>
            <a:ext cx="2023472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Ink Data</a:t>
            </a:r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1" name="Right Arrow Callout 10"/>
          <p:cNvSpPr/>
          <p:nvPr/>
        </p:nvSpPr>
        <p:spPr>
          <a:xfrm>
            <a:off x="502920" y="2679696"/>
            <a:ext cx="1688012" cy="914400"/>
          </a:xfrm>
          <a:prstGeom prst="righ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</a:p>
          <a:p>
            <a:pPr algn="ctr"/>
            <a:r>
              <a:rPr lang="en-US" dirty="0" smtClean="0"/>
              <a:t>{</a:t>
            </a:r>
            <a:r>
              <a:rPr lang="en-US" dirty="0" err="1" smtClean="0"/>
              <a:t>x,y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3" name="Snip and Round Single Corner Rectangle 12"/>
          <p:cNvSpPr/>
          <p:nvPr/>
        </p:nvSpPr>
        <p:spPr>
          <a:xfrm>
            <a:off x="4915641" y="4526280"/>
            <a:ext cx="1611799" cy="914400"/>
          </a:xfrm>
          <a:prstGeom prst="snip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14" name="Snip and Round Single Corner Rectangle 13"/>
          <p:cNvSpPr/>
          <p:nvPr/>
        </p:nvSpPr>
        <p:spPr>
          <a:xfrm>
            <a:off x="3203208" y="4526280"/>
            <a:ext cx="1534508" cy="914400"/>
          </a:xfrm>
          <a:prstGeom prst="snip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15" name="Snip and Round Single Corner Rectangle 14"/>
          <p:cNvSpPr/>
          <p:nvPr/>
        </p:nvSpPr>
        <p:spPr>
          <a:xfrm>
            <a:off x="6761186" y="4526280"/>
            <a:ext cx="1688553" cy="914400"/>
          </a:xfrm>
          <a:prstGeom prst="snip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</a:t>
            </a:r>
          </a:p>
          <a:p>
            <a:pPr algn="ctr"/>
            <a:r>
              <a:rPr lang="en-US" dirty="0" smtClean="0"/>
              <a:t>Corrector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955285" y="711794"/>
            <a:ext cx="2494454" cy="108862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Statistical</a:t>
            </a:r>
          </a:p>
          <a:p>
            <a:pPr algn="ctr"/>
            <a:r>
              <a:rPr lang="en-US" dirty="0" smtClean="0"/>
              <a:t>Analyzer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535339" y="2679696"/>
            <a:ext cx="1151461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19" name="Shape 18"/>
          <p:cNvCxnSpPr>
            <a:stCxn id="16" idx="2"/>
            <a:endCxn id="7" idx="3"/>
          </p:cNvCxnSpPr>
          <p:nvPr/>
        </p:nvCxnSpPr>
        <p:spPr>
          <a:xfrm rot="5400000">
            <a:off x="6557844" y="2171223"/>
            <a:ext cx="1015471" cy="27386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0"/>
          </p:cNvCxnSpPr>
          <p:nvPr/>
        </p:nvCxnSpPr>
        <p:spPr>
          <a:xfrm rot="16200000" flipV="1">
            <a:off x="7669820" y="2238445"/>
            <a:ext cx="879275" cy="32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8" idx="3"/>
          </p:cNvCxnSpPr>
          <p:nvPr/>
        </p:nvCxnSpPr>
        <p:spPr>
          <a:xfrm>
            <a:off x="4214404" y="3136896"/>
            <a:ext cx="523312" cy="33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1" idx="0"/>
          </p:cNvCxnSpPr>
          <p:nvPr/>
        </p:nvCxnSpPr>
        <p:spPr>
          <a:xfrm rot="5400000" flipH="1" flipV="1">
            <a:off x="2699129" y="641109"/>
            <a:ext cx="390788" cy="368638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6928646" y="2922013"/>
            <a:ext cx="606693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7" idx="2"/>
          </p:cNvCxnSpPr>
          <p:nvPr/>
        </p:nvCxnSpPr>
        <p:spPr>
          <a:xfrm rot="16200000" flipH="1">
            <a:off x="7644976" y="4060189"/>
            <a:ext cx="932189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5400000" flipH="1" flipV="1">
            <a:off x="5213585" y="4060189"/>
            <a:ext cx="932186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5400000" flipH="1" flipV="1">
            <a:off x="3947306" y="3128832"/>
            <a:ext cx="932183" cy="18627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16200000" flipV="1">
            <a:off x="6375334" y="3174046"/>
            <a:ext cx="932183" cy="177228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Snip Same Side Corner Rectangle 51"/>
          <p:cNvSpPr/>
          <p:nvPr/>
        </p:nvSpPr>
        <p:spPr>
          <a:xfrm>
            <a:off x="2714784" y="711794"/>
            <a:ext cx="1736854" cy="1088627"/>
          </a:xfrm>
          <a:prstGeom prst="snip2Same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Stat</a:t>
            </a:r>
          </a:p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54" name="Elbow Connector 53"/>
          <p:cNvCxnSpPr>
            <a:stCxn id="52" idx="0"/>
            <a:endCxn id="16" idx="1"/>
          </p:cNvCxnSpPr>
          <p:nvPr/>
        </p:nvCxnSpPr>
        <p:spPr>
          <a:xfrm>
            <a:off x="4451638" y="1256108"/>
            <a:ext cx="1503647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 Engine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1"/>
            <a:ext cx="8183880" cy="50663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Can be used as a system-wide spell checker with word auto-complete feature.</a:t>
            </a:r>
          </a:p>
          <a:p>
            <a:r>
              <a:rPr lang="en-US" dirty="0" smtClean="0"/>
              <a:t>Includes statistical analyzer to improve recognition quality over time (creates user-specific database)</a:t>
            </a:r>
          </a:p>
          <a:p>
            <a:r>
              <a:rPr lang="en-US" dirty="0" smtClean="0"/>
              <a:t>Customizable user dictionary</a:t>
            </a:r>
          </a:p>
          <a:p>
            <a:r>
              <a:rPr lang="en-US" dirty="0" smtClean="0"/>
              <a:t>Autocorrector with customizable word list</a:t>
            </a:r>
          </a:p>
          <a:p>
            <a:r>
              <a:rPr lang="en-US" dirty="0" smtClean="0"/>
              <a:t>Mixed, upper-case only, and numbers only recognition modes.</a:t>
            </a:r>
          </a:p>
          <a:p>
            <a:r>
              <a:rPr lang="en-US" dirty="0" smtClean="0"/>
              <a:t>Separate (unconnected) letters recognition mode.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Aspect.thmx</Template>
  <TotalTime>222</TotalTime>
  <Words>667</Words>
  <Application>Microsoft Macintosh PowerPoint</Application>
  <PresentationFormat>On-screen Show (4:3)</PresentationFormat>
  <Paragraphs>102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Aspect</vt:lpstr>
      <vt:lpstr>WritePad® SDK Overview</vt:lpstr>
      <vt:lpstr>SDK Components</vt:lpstr>
      <vt:lpstr>Specifications</vt:lpstr>
      <vt:lpstr>Specifications</vt:lpstr>
      <vt:lpstr>Specifications</vt:lpstr>
      <vt:lpstr>Specifications</vt:lpstr>
      <vt:lpstr>Handwriting Recognition Modes</vt:lpstr>
      <vt:lpstr>Engine diagram</vt:lpstr>
      <vt:lpstr>Recognition Engine Features</vt:lpstr>
      <vt:lpstr>Recognition Engine Features</vt:lpstr>
      <vt:lpstr>Recognition Engine Features</vt:lpstr>
      <vt:lpstr>Online Resources</vt:lpstr>
      <vt:lpstr>Thank you!</vt:lpstr>
    </vt:vector>
  </TitlesOfParts>
  <Company>PhatWare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PhatWare Corp.</dc:title>
  <dc:creator>Stan Miasnikov</dc:creator>
  <cp:lastModifiedBy>Stan Miasnikov</cp:lastModifiedBy>
  <cp:revision>22</cp:revision>
  <dcterms:created xsi:type="dcterms:W3CDTF">2012-09-03T18:21:51Z</dcterms:created>
  <dcterms:modified xsi:type="dcterms:W3CDTF">2014-12-03T03:25:58Z</dcterms:modified>
</cp:coreProperties>
</file>