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304" r:id="rId2"/>
    <p:sldId id="1053" r:id="rId3"/>
    <p:sldId id="1136" r:id="rId4"/>
    <p:sldId id="1137" r:id="rId5"/>
    <p:sldId id="1138" r:id="rId6"/>
    <p:sldId id="1139" r:id="rId7"/>
    <p:sldId id="1140" r:id="rId8"/>
    <p:sldId id="1141" r:id="rId9"/>
    <p:sldId id="1142" r:id="rId10"/>
    <p:sldId id="1143" r:id="rId11"/>
    <p:sldId id="1144" r:id="rId12"/>
    <p:sldId id="1145" r:id="rId13"/>
    <p:sldId id="1146" r:id="rId14"/>
    <p:sldId id="1147" r:id="rId15"/>
    <p:sldId id="1148" r:id="rId16"/>
    <p:sldId id="1149" r:id="rId17"/>
    <p:sldId id="1150" r:id="rId18"/>
    <p:sldId id="1151" r:id="rId19"/>
    <p:sldId id="1152" r:id="rId20"/>
    <p:sldId id="1153" r:id="rId21"/>
    <p:sldId id="1154" r:id="rId22"/>
    <p:sldId id="1155" r:id="rId23"/>
    <p:sldId id="1156" r:id="rId24"/>
    <p:sldId id="1157" r:id="rId25"/>
    <p:sldId id="1158" r:id="rId26"/>
    <p:sldId id="1159" r:id="rId27"/>
    <p:sldId id="1160" r:id="rId28"/>
    <p:sldId id="1161" r:id="rId29"/>
    <p:sldId id="1162" r:id="rId30"/>
    <p:sldId id="1163" r:id="rId31"/>
    <p:sldId id="1164" r:id="rId32"/>
    <p:sldId id="1165" r:id="rId33"/>
    <p:sldId id="1166" r:id="rId34"/>
    <p:sldId id="1167" r:id="rId35"/>
    <p:sldId id="1168" r:id="rId36"/>
    <p:sldId id="1169" r:id="rId37"/>
    <p:sldId id="1170" r:id="rId38"/>
    <p:sldId id="1071" r:id="rId3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6">
          <p15:clr>
            <a:srgbClr val="A4A3A4"/>
          </p15:clr>
        </p15:guide>
        <p15:guide id="2" orient="horz" pos="315">
          <p15:clr>
            <a:srgbClr val="A4A3A4"/>
          </p15:clr>
        </p15:guide>
        <p15:guide id="3" orient="horz" pos="3359">
          <p15:clr>
            <a:srgbClr val="A4A3A4"/>
          </p15:clr>
        </p15:guide>
        <p15:guide id="4" orient="horz" pos="1912">
          <p15:clr>
            <a:srgbClr val="A4A3A4"/>
          </p15:clr>
        </p15:guide>
        <p15:guide id="5" orient="horz" pos="636">
          <p15:clr>
            <a:srgbClr val="A4A3A4"/>
          </p15:clr>
        </p15:guide>
        <p15:guide id="6" orient="horz" pos="3267">
          <p15:clr>
            <a:srgbClr val="A4A3A4"/>
          </p15:clr>
        </p15:guide>
        <p15:guide id="7" orient="horz" pos="3497">
          <p15:clr>
            <a:srgbClr val="A4A3A4"/>
          </p15:clr>
        </p15:guide>
        <p15:guide id="8" pos="2984">
          <p15:clr>
            <a:srgbClr val="A4A3A4"/>
          </p15:clr>
        </p15:guide>
        <p15:guide id="9" pos="3072">
          <p15:clr>
            <a:srgbClr val="A4A3A4"/>
          </p15:clr>
        </p15:guide>
        <p15:guide id="10" pos="1771">
          <p15:clr>
            <a:srgbClr val="A4A3A4"/>
          </p15:clr>
        </p15:guide>
        <p15:guide id="11" pos="5453">
          <p15:clr>
            <a:srgbClr val="A4A3A4"/>
          </p15:clr>
        </p15:guide>
        <p15:guide id="12" pos="1855">
          <p15:clr>
            <a:srgbClr val="A4A3A4"/>
          </p15:clr>
        </p15:guide>
        <p15:guide id="13" pos="3608">
          <p15:clr>
            <a:srgbClr val="A4A3A4"/>
          </p15:clr>
        </p15:guide>
        <p15:guide id="14" pos="3695">
          <p15:clr>
            <a:srgbClr val="A4A3A4"/>
          </p15:clr>
        </p15:guide>
        <p15:guide id="15" pos="4215">
          <p15:clr>
            <a:srgbClr val="A4A3A4"/>
          </p15:clr>
        </p15:guide>
        <p15:guide id="16" pos="4313">
          <p15:clr>
            <a:srgbClr val="A4A3A4"/>
          </p15:clr>
        </p15:guide>
        <p15:guide id="17" pos="4815">
          <p15:clr>
            <a:srgbClr val="A4A3A4"/>
          </p15:clr>
        </p15:guide>
        <p15:guide id="18" pos="4914">
          <p15:clr>
            <a:srgbClr val="A4A3A4"/>
          </p15:clr>
        </p15:guide>
        <p15:guide id="19" pos="602">
          <p15:clr>
            <a:srgbClr val="A4A3A4"/>
          </p15:clr>
        </p15:guide>
        <p15:guide id="20" pos="2466">
          <p15:clr>
            <a:srgbClr val="A4A3A4"/>
          </p15:clr>
        </p15:guide>
        <p15:guide id="21" pos="2378">
          <p15:clr>
            <a:srgbClr val="A4A3A4"/>
          </p15:clr>
        </p15:guide>
        <p15:guide id="22" pos="69">
          <p15:clr>
            <a:srgbClr val="A4A3A4"/>
          </p15:clr>
        </p15:guide>
        <p15:guide id="23" pos="1159">
          <p15:clr>
            <a:srgbClr val="A4A3A4"/>
          </p15:clr>
        </p15:guide>
        <p15:guide id="24" pos="125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an Klawitter" initials="CK"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DD3"/>
    <a:srgbClr val="EDE8DD"/>
    <a:srgbClr val="C2B7A1"/>
    <a:srgbClr val="918873"/>
    <a:srgbClr val="3C3623"/>
    <a:srgbClr val="D0A760"/>
    <a:srgbClr val="434A44"/>
    <a:srgbClr val="36052E"/>
    <a:srgbClr val="296549"/>
    <a:srgbClr val="0057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36"/>
    <p:restoredTop sz="86240"/>
  </p:normalViewPr>
  <p:slideViewPr>
    <p:cSldViewPr snapToGrid="0" snapToObjects="1" showGuides="1">
      <p:cViewPr varScale="1">
        <p:scale>
          <a:sx n="111" d="100"/>
          <a:sy n="111" d="100"/>
        </p:scale>
        <p:origin x="200" y="688"/>
      </p:cViewPr>
      <p:guideLst>
        <p:guide orient="horz" pos="1986"/>
        <p:guide orient="horz" pos="315"/>
        <p:guide orient="horz" pos="3359"/>
        <p:guide orient="horz" pos="1912"/>
        <p:guide orient="horz" pos="636"/>
        <p:guide orient="horz" pos="3267"/>
        <p:guide orient="horz" pos="3497"/>
        <p:guide pos="2984"/>
        <p:guide pos="3072"/>
        <p:guide pos="1771"/>
        <p:guide pos="5453"/>
        <p:guide pos="1855"/>
        <p:guide pos="3608"/>
        <p:guide pos="3695"/>
        <p:guide pos="4215"/>
        <p:guide pos="4313"/>
        <p:guide pos="4815"/>
        <p:guide pos="4914"/>
        <p:guide pos="602"/>
        <p:guide pos="2466"/>
        <p:guide pos="2378"/>
        <p:guide pos="69"/>
        <p:guide pos="1159"/>
        <p:guide pos="12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0"/>
    </p:cViewPr>
  </p:sorterViewPr>
  <p:notesViewPr>
    <p:cSldViewPr snapToGrid="0" snapToObjects="1">
      <p:cViewPr varScale="1">
        <p:scale>
          <a:sx n="97" d="100"/>
          <a:sy n="97" d="100"/>
        </p:scale>
        <p:origin x="276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964B9E-706D-9244-A1DC-4FB421A588C6}" type="datetimeFigureOut">
              <a:rPr lang="en-US" smtClean="0"/>
              <a:pPr/>
              <a:t>4/29/24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7F75D2-35A5-0946-AF7D-00D5D28A091C}" type="slidenum">
              <a:rPr lang="en-US" smtClean="0"/>
              <a:pPr/>
              <a:t>‹#›</a:t>
            </a:fld>
            <a:endParaRPr lang="en-US" dirty="0"/>
          </a:p>
        </p:txBody>
      </p:sp>
    </p:spTree>
    <p:extLst>
      <p:ext uri="{BB962C8B-B14F-4D97-AF65-F5344CB8AC3E}">
        <p14:creationId xmlns:p14="http://schemas.microsoft.com/office/powerpoint/2010/main" val="593543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BC6610-5836-4B43-8846-CBEDBE42B4FC}" type="datetimeFigureOut">
              <a:rPr lang="en-US" smtClean="0"/>
              <a:pPr/>
              <a:t>4/29/24</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2AB22-521B-D346-B43B-D3C730C6EC9B}" type="slidenum">
              <a:rPr lang="en-US" smtClean="0"/>
              <a:pPr/>
              <a:t>‹#›</a:t>
            </a:fld>
            <a:endParaRPr lang="en-US" dirty="0"/>
          </a:p>
        </p:txBody>
      </p:sp>
    </p:spTree>
    <p:extLst>
      <p:ext uri="{BB962C8B-B14F-4D97-AF65-F5344CB8AC3E}">
        <p14:creationId xmlns:p14="http://schemas.microsoft.com/office/powerpoint/2010/main" val="38085601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812AB22-521B-D346-B43B-D3C730C6EC9B}" type="slidenum">
              <a:rPr lang="en-US" smtClean="0"/>
              <a:pPr/>
              <a:t>1</a:t>
            </a:fld>
            <a:endParaRPr lang="en-US" dirty="0"/>
          </a:p>
        </p:txBody>
      </p:sp>
    </p:spTree>
    <p:extLst>
      <p:ext uri="{BB962C8B-B14F-4D97-AF65-F5344CB8AC3E}">
        <p14:creationId xmlns:p14="http://schemas.microsoft.com/office/powerpoint/2010/main" val="2606701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 Placeholder 33"/>
          <p:cNvSpPr>
            <a:spLocks noGrp="1"/>
          </p:cNvSpPr>
          <p:nvPr>
            <p:ph type="body" sz="quarter" idx="18" hasCustomPrompt="1"/>
          </p:nvPr>
        </p:nvSpPr>
        <p:spPr>
          <a:xfrm>
            <a:off x="1603375" y="3998913"/>
            <a:ext cx="6059488" cy="22860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dirty="0"/>
              <a:t>Stanford - Site Visit 10/21-22/2019</a:t>
            </a:r>
          </a:p>
        </p:txBody>
      </p:sp>
      <p:sp>
        <p:nvSpPr>
          <p:cNvPr id="13" name="Subtitle 2"/>
          <p:cNvSpPr>
            <a:spLocks noGrp="1"/>
          </p:cNvSpPr>
          <p:nvPr>
            <p:ph type="subTitle" idx="1"/>
          </p:nvPr>
        </p:nvSpPr>
        <p:spPr>
          <a:xfrm>
            <a:off x="457200" y="2996469"/>
            <a:ext cx="8229600" cy="513218"/>
          </a:xfrm>
          <a:prstGeom prst="rect">
            <a:avLst/>
          </a:prstGeom>
        </p:spPr>
        <p:txBody>
          <a:bodyPr>
            <a:noAutofit/>
          </a:bodyPr>
          <a:lstStyle>
            <a:lvl1pPr marL="0" indent="0" algn="ctr">
              <a:buNone/>
              <a:defRPr sz="24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ubtitle 2">
            <a:extLst>
              <a:ext uri="{FF2B5EF4-FFF2-40B4-BE49-F238E27FC236}">
                <a16:creationId xmlns:a16="http://schemas.microsoft.com/office/drawing/2014/main" id="{61945EC1-6429-3845-A34D-3B59597E2FA0}"/>
              </a:ext>
            </a:extLst>
          </p:cNvPr>
          <p:cNvSpPr txBox="1">
            <a:spLocks/>
          </p:cNvSpPr>
          <p:nvPr userDrawn="1"/>
        </p:nvSpPr>
        <p:spPr>
          <a:xfrm>
            <a:off x="176691" y="5305380"/>
            <a:ext cx="2827766" cy="513218"/>
          </a:xfrm>
          <a:prstGeom prst="rect">
            <a:avLst/>
          </a:prstGeom>
        </p:spPr>
        <p:txBody>
          <a:bodyPr vert="horz" lIns="0" tIns="45720" rIns="0" bIns="45720" rtlCol="0">
            <a:noAutofit/>
          </a:bodyPr>
          <a:lstStyle>
            <a:lvl1pPr marL="0" indent="0" algn="ctr" defTabSz="457200" rtl="0" eaLnBrk="1" latinLnBrk="0" hangingPunct="1">
              <a:spcBef>
                <a:spcPct val="20000"/>
              </a:spcBef>
              <a:buFont typeface="Arial"/>
              <a:buNone/>
              <a:defRPr sz="2400" kern="1200" cap="small" spc="300" baseline="0">
                <a:solidFill>
                  <a:srgbClr val="A4001D"/>
                </a:solidFill>
                <a:latin typeface="+mn-lt"/>
                <a:ea typeface="+mn-ea"/>
                <a:cs typeface="+mn-cs"/>
              </a:defRPr>
            </a:lvl1pPr>
            <a:lvl2pPr marL="457200" indent="0" algn="ctr" defTabSz="457200" rtl="0" eaLnBrk="1" latinLnBrk="0" hangingPunct="1">
              <a:spcBef>
                <a:spcPct val="20000"/>
              </a:spcBef>
              <a:buClr>
                <a:schemeClr val="bg2"/>
              </a:buClr>
              <a:buFont typeface="Wingdings" pitchFamily="2" charset="2"/>
              <a:buNone/>
              <a:defRPr sz="1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bg2"/>
              </a:buClr>
              <a:buSzPct val="102000"/>
              <a:buFont typeface="Source Sans Pro" pitchFamily="34" charset="0"/>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bg2"/>
              </a:buClr>
              <a:buFont typeface="Arial" pitchFamily="34" charset="0"/>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bg2"/>
              </a:buClr>
              <a:buFont typeface="Source Sans Pro" pitchFamily="34" charset="0"/>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bg1"/>
              </a:solidFill>
            </a:endParaRPr>
          </a:p>
        </p:txBody>
      </p:sp>
      <p:sp>
        <p:nvSpPr>
          <p:cNvPr id="4" name="灯片编号占位符 3">
            <a:extLst>
              <a:ext uri="{FF2B5EF4-FFF2-40B4-BE49-F238E27FC236}">
                <a16:creationId xmlns:a16="http://schemas.microsoft.com/office/drawing/2014/main" id="{2990BBFE-AADF-DD1D-0D93-BE008E341F1C}"/>
              </a:ext>
            </a:extLst>
          </p:cNvPr>
          <p:cNvSpPr>
            <a:spLocks noGrp="1"/>
          </p:cNvSpPr>
          <p:nvPr>
            <p:ph type="sldNum" sz="quarter" idx="19"/>
          </p:nvPr>
        </p:nvSpPr>
        <p:spPr/>
        <p:txBody>
          <a:bodyPr/>
          <a:lstStyle/>
          <a:p>
            <a:fld id="{E62723E9-58A5-4D18-81BD-E1D0CC324A1D}" type="slidenum">
              <a:rPr lang="en-US" smtClean="0"/>
              <a:pPr/>
              <a:t>‹#›</a:t>
            </a:fld>
            <a:endParaRPr lang="en-US" dirty="0"/>
          </a:p>
        </p:txBody>
      </p:sp>
      <p:pic>
        <p:nvPicPr>
          <p:cNvPr id="15" name="图片 14">
            <a:extLst>
              <a:ext uri="{FF2B5EF4-FFF2-40B4-BE49-F238E27FC236}">
                <a16:creationId xmlns:a16="http://schemas.microsoft.com/office/drawing/2014/main" id="{8EC08810-D80C-6970-D837-2C980691A440}"/>
              </a:ext>
            </a:extLst>
          </p:cNvPr>
          <p:cNvPicPr>
            <a:picLocks noChangeAspect="1"/>
          </p:cNvPicPr>
          <p:nvPr userDrawn="1"/>
        </p:nvPicPr>
        <p:blipFill>
          <a:blip r:embed="rId3"/>
          <a:stretch>
            <a:fillRect/>
          </a:stretch>
        </p:blipFill>
        <p:spPr>
          <a:xfrm>
            <a:off x="6875462" y="5329792"/>
            <a:ext cx="2159000" cy="304800"/>
          </a:xfrm>
          <a:prstGeom prst="rect">
            <a:avLst/>
          </a:prstGeom>
        </p:spPr>
      </p:pic>
      <p:sp>
        <p:nvSpPr>
          <p:cNvPr id="16" name="文本框 15">
            <a:extLst>
              <a:ext uri="{FF2B5EF4-FFF2-40B4-BE49-F238E27FC236}">
                <a16:creationId xmlns:a16="http://schemas.microsoft.com/office/drawing/2014/main" id="{73CD35DF-D2F9-F284-8E05-FDF91E2D643E}"/>
              </a:ext>
            </a:extLst>
          </p:cNvPr>
          <p:cNvSpPr txBox="1"/>
          <p:nvPr userDrawn="1"/>
        </p:nvSpPr>
        <p:spPr>
          <a:xfrm>
            <a:off x="7397649" y="5278967"/>
            <a:ext cx="1569660" cy="369332"/>
          </a:xfrm>
          <a:prstGeom prst="rect">
            <a:avLst/>
          </a:prstGeom>
          <a:noFill/>
        </p:spPr>
        <p:txBody>
          <a:bodyPr wrap="none" rtlCol="0">
            <a:spAutoFit/>
          </a:bodyPr>
          <a:lstStyle/>
          <a:p>
            <a:r>
              <a:rPr kumimoji="1" lang="zh-CN" altLang="en-US" dirty="0">
                <a:solidFill>
                  <a:schemeClr val="bg1"/>
                </a:solidFill>
                <a:latin typeface="SimHei" panose="02010609060101010101" pitchFamily="49" charset="-122"/>
                <a:ea typeface="SimHei" panose="02010609060101010101" pitchFamily="49" charset="-122"/>
              </a:rPr>
              <a:t>北京邮电大学</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6761A66-3359-6745-8A5C-67524F285BCB}"/>
              </a:ext>
            </a:extLst>
          </p:cNvPr>
          <p:cNvSpPr txBox="1">
            <a:spLocks/>
          </p:cNvSpPr>
          <p:nvPr userDrawn="1"/>
        </p:nvSpPr>
        <p:spPr>
          <a:xfrm>
            <a:off x="-133723" y="3919925"/>
            <a:ext cx="2827766" cy="513218"/>
          </a:xfrm>
          <a:prstGeom prst="rect">
            <a:avLst/>
          </a:prstGeom>
        </p:spPr>
        <p:txBody>
          <a:bodyPr vert="horz" lIns="0" tIns="45720" rIns="0" bIns="45720" rtlCol="0">
            <a:noAutofit/>
          </a:bodyPr>
          <a:lstStyle>
            <a:lvl1pPr marL="0" indent="0" algn="ctr" defTabSz="457200" rtl="0" eaLnBrk="1" latinLnBrk="0" hangingPunct="1">
              <a:spcBef>
                <a:spcPct val="20000"/>
              </a:spcBef>
              <a:buFont typeface="Arial"/>
              <a:buNone/>
              <a:defRPr sz="2400" kern="1200" cap="small" spc="300" baseline="0">
                <a:solidFill>
                  <a:srgbClr val="A4001D"/>
                </a:solidFill>
                <a:latin typeface="+mn-lt"/>
                <a:ea typeface="+mn-ea"/>
                <a:cs typeface="+mn-cs"/>
              </a:defRPr>
            </a:lvl1pPr>
            <a:lvl2pPr marL="457200" indent="0" algn="ctr" defTabSz="457200" rtl="0" eaLnBrk="1" latinLnBrk="0" hangingPunct="1">
              <a:spcBef>
                <a:spcPct val="20000"/>
              </a:spcBef>
              <a:buClr>
                <a:schemeClr val="bg2"/>
              </a:buClr>
              <a:buFont typeface="Wingdings" pitchFamily="2" charset="2"/>
              <a:buNone/>
              <a:defRPr sz="1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bg2"/>
              </a:buClr>
              <a:buSzPct val="102000"/>
              <a:buFont typeface="Source Sans Pro" pitchFamily="34" charset="0"/>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bg2"/>
              </a:buClr>
              <a:buFont typeface="Arial" pitchFamily="34" charset="0"/>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bg2"/>
              </a:buClr>
              <a:buFont typeface="Source Sans Pro" pitchFamily="34" charset="0"/>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bg1"/>
                </a:solidFill>
              </a:rPr>
              <a:t>INSIEME - PSAAP III</a:t>
            </a:r>
          </a:p>
        </p:txBody>
      </p:sp>
      <p:sp>
        <p:nvSpPr>
          <p:cNvPr id="9" name="Text Placeholder 3">
            <a:extLst>
              <a:ext uri="{FF2B5EF4-FFF2-40B4-BE49-F238E27FC236}">
                <a16:creationId xmlns:a16="http://schemas.microsoft.com/office/drawing/2014/main" id="{436C217F-B248-F345-B65D-629D7DE2B322}"/>
              </a:ext>
            </a:extLst>
          </p:cNvPr>
          <p:cNvSpPr>
            <a:spLocks noGrp="1"/>
          </p:cNvSpPr>
          <p:nvPr>
            <p:ph idx="1"/>
          </p:nvPr>
        </p:nvSpPr>
        <p:spPr>
          <a:xfrm>
            <a:off x="948776" y="1003777"/>
            <a:ext cx="7707862" cy="4182586"/>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标题 1">
            <a:extLst>
              <a:ext uri="{FF2B5EF4-FFF2-40B4-BE49-F238E27FC236}">
                <a16:creationId xmlns:a16="http://schemas.microsoft.com/office/drawing/2014/main" id="{FD25EADE-0665-A624-D400-E968EB1DBA83}"/>
              </a:ext>
            </a:extLst>
          </p:cNvPr>
          <p:cNvSpPr>
            <a:spLocks noGrp="1"/>
          </p:cNvSpPr>
          <p:nvPr>
            <p:ph type="title"/>
          </p:nvPr>
        </p:nvSpPr>
        <p:spPr/>
        <p:txBody>
          <a:bodyPr/>
          <a:lstStyle/>
          <a:p>
            <a:r>
              <a:rPr kumimoji="1" lang="zh-CN" altLang="en-US"/>
              <a:t>单击此处编辑母版标题样式</a:t>
            </a:r>
          </a:p>
        </p:txBody>
      </p:sp>
      <p:pic>
        <p:nvPicPr>
          <p:cNvPr id="5" name="图片 4">
            <a:extLst>
              <a:ext uri="{FF2B5EF4-FFF2-40B4-BE49-F238E27FC236}">
                <a16:creationId xmlns:a16="http://schemas.microsoft.com/office/drawing/2014/main" id="{9B4CF960-5E6A-17E2-7FFF-B09574EE26D8}"/>
              </a:ext>
            </a:extLst>
          </p:cNvPr>
          <p:cNvPicPr>
            <a:picLocks noChangeAspect="1"/>
          </p:cNvPicPr>
          <p:nvPr userDrawn="1"/>
        </p:nvPicPr>
        <p:blipFill>
          <a:blip r:embed="rId3"/>
          <a:stretch>
            <a:fillRect/>
          </a:stretch>
        </p:blipFill>
        <p:spPr>
          <a:xfrm>
            <a:off x="6828824" y="5315511"/>
            <a:ext cx="2159000" cy="304800"/>
          </a:xfrm>
          <a:prstGeom prst="rect">
            <a:avLst/>
          </a:prstGeom>
        </p:spPr>
      </p:pic>
      <p:sp>
        <p:nvSpPr>
          <p:cNvPr id="7" name="文本框 6">
            <a:extLst>
              <a:ext uri="{FF2B5EF4-FFF2-40B4-BE49-F238E27FC236}">
                <a16:creationId xmlns:a16="http://schemas.microsoft.com/office/drawing/2014/main" id="{5B41553C-9B17-AE21-478C-A5AA0FACDAA0}"/>
              </a:ext>
            </a:extLst>
          </p:cNvPr>
          <p:cNvSpPr txBox="1"/>
          <p:nvPr userDrawn="1"/>
        </p:nvSpPr>
        <p:spPr>
          <a:xfrm>
            <a:off x="7397649" y="5278967"/>
            <a:ext cx="1569660" cy="369332"/>
          </a:xfrm>
          <a:prstGeom prst="rect">
            <a:avLst/>
          </a:prstGeom>
          <a:noFill/>
        </p:spPr>
        <p:txBody>
          <a:bodyPr wrap="none" rtlCol="0">
            <a:spAutoFit/>
          </a:bodyPr>
          <a:lstStyle/>
          <a:p>
            <a:r>
              <a:rPr kumimoji="1" lang="zh-CN" altLang="en-US" dirty="0">
                <a:solidFill>
                  <a:schemeClr val="bg1"/>
                </a:solidFill>
                <a:latin typeface="SimHei" panose="02010609060101010101" pitchFamily="49" charset="-122"/>
                <a:ea typeface="SimHei" panose="02010609060101010101" pitchFamily="49" charset="-122"/>
              </a:rPr>
              <a:t>北京邮电大学</a:t>
            </a: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9348" y="399489"/>
            <a:ext cx="7337289" cy="542249"/>
          </a:xfrm>
          <a:prstGeom prst="rect">
            <a:avLst/>
          </a:prstGeom>
        </p:spPr>
        <p:txBody>
          <a:bodyPr anchor="b" anchorCtr="0"/>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5" y="1009650"/>
            <a:ext cx="7700963" cy="4176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4A7011A-96DE-7945-BFF6-041513C6342E}"/>
              </a:ext>
            </a:extLst>
          </p:cNvPr>
          <p:cNvSpPr>
            <a:spLocks noGrp="1"/>
          </p:cNvSpPr>
          <p:nvPr>
            <p:ph type="sldNum" sz="quarter" idx="11"/>
          </p:nvPr>
        </p:nvSpPr>
        <p:spPr/>
        <p:txBody>
          <a:bodyPr/>
          <a:lstStyle/>
          <a:p>
            <a:fld id="{E62723E9-58A5-4D18-81BD-E1D0CC324A1D}" type="slidenum">
              <a:rPr lang="en-US" smtClean="0"/>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Slide Number Placeholder 22"/>
          <p:cNvSpPr txBox="1">
            <a:spLocks/>
          </p:cNvSpPr>
          <p:nvPr userDrawn="1"/>
        </p:nvSpPr>
        <p:spPr>
          <a:xfrm>
            <a:off x="60886" y="8699"/>
            <a:ext cx="457200" cy="508000"/>
          </a:xfrm>
          <a:prstGeom prst="rect">
            <a:avLst/>
          </a:prstGeom>
        </p:spPr>
        <p:txBody>
          <a:bodyPr vert="horz" wrap="none" lIns="45720" tIns="0" rIns="45720" bIns="0" anchor="ctr" anchorCtr="1">
            <a:noAutofit/>
          </a:bodyPr>
          <a:lstStyle>
            <a:lvl1pPr algn="ctr" eaLnBrk="1" latinLnBrk="0" hangingPunct="1">
              <a:defRPr kumimoji="0" sz="1200">
                <a:solidFill>
                  <a:schemeClr val="tx1">
                    <a:lumMod val="50000"/>
                    <a:lumOff val="50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D8CF4F48-20BD-984A-8A89-2152FD4EC07B}" type="slidenum">
              <a:rPr kumimoji="0" lang="en-US" sz="10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7" name="Title 1"/>
          <p:cNvSpPr>
            <a:spLocks noGrp="1"/>
          </p:cNvSpPr>
          <p:nvPr>
            <p:ph type="title"/>
          </p:nvPr>
        </p:nvSpPr>
        <p:spPr>
          <a:xfrm>
            <a:off x="1293222" y="399489"/>
            <a:ext cx="7363415"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5" y="1009650"/>
            <a:ext cx="3787775"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1009650"/>
            <a:ext cx="3779838"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345474" y="399489"/>
            <a:ext cx="7311164"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1009650"/>
            <a:ext cx="7707862" cy="20184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1"/>
          </p:nvPr>
        </p:nvSpPr>
        <p:spPr>
          <a:xfrm>
            <a:off x="949325" y="3157014"/>
            <a:ext cx="7707313" cy="20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7096" y="399489"/>
            <a:ext cx="7389541"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5" y="1009650"/>
            <a:ext cx="3787775"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1009651"/>
            <a:ext cx="3779838" cy="202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3152775"/>
            <a:ext cx="3779838" cy="2033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54034" y="399489"/>
            <a:ext cx="7402604" cy="542249"/>
          </a:xfrm>
          <a:prstGeom prst="rect">
            <a:avLst/>
          </a:prstGeom>
        </p:spPr>
        <p:txBody>
          <a:bodyPr anchor="b" anchorCtr="0"/>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5" y="1009651"/>
            <a:ext cx="3787775" cy="202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5" y="3156236"/>
            <a:ext cx="3781425" cy="20301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1009651"/>
            <a:ext cx="3779838" cy="202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3156236"/>
            <a:ext cx="3779838" cy="20301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1280160" y="399489"/>
            <a:ext cx="7376478" cy="542249"/>
          </a:xfrm>
          <a:prstGeom prst="rect">
            <a:avLst/>
          </a:prstGeom>
        </p:spPr>
        <p:txBody>
          <a:bodyPr vert="horz" lIns="0" tIns="45720" rIns="91440" bIns="45720" rtlCol="0" anchor="b">
            <a:normAutofit/>
          </a:bodyPr>
          <a:lstStyle/>
          <a:p>
            <a:r>
              <a:rPr lang="en-US" dirty="0"/>
              <a:t>Click to edit Master title style</a:t>
            </a:r>
          </a:p>
        </p:txBody>
      </p:sp>
      <p:sp>
        <p:nvSpPr>
          <p:cNvPr id="4" name="Text Placeholder 3"/>
          <p:cNvSpPr>
            <a:spLocks noGrp="1"/>
          </p:cNvSpPr>
          <p:nvPr>
            <p:ph type="body" idx="1"/>
          </p:nvPr>
        </p:nvSpPr>
        <p:spPr>
          <a:xfrm>
            <a:off x="948776" y="1003777"/>
            <a:ext cx="7707862" cy="4182586"/>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4"/>
          </p:nvPr>
        </p:nvSpPr>
        <p:spPr>
          <a:xfrm>
            <a:off x="109538" y="5345613"/>
            <a:ext cx="846137" cy="303212"/>
          </a:xfrm>
          <a:prstGeom prst="rect">
            <a:avLst/>
          </a:prstGeom>
        </p:spPr>
        <p:txBody>
          <a:bodyPr vert="horz" lIns="91440" tIns="45720" rIns="91440" bIns="45720" rtlCol="0" anchor="ctr"/>
          <a:lstStyle>
            <a:lvl1pPr algn="l">
              <a:defRPr sz="1000">
                <a:solidFill>
                  <a:schemeClr val="tx1">
                    <a:tint val="75000"/>
                  </a:schemeClr>
                </a:solidFill>
              </a:defRPr>
            </a:lvl1pPr>
          </a:lstStyle>
          <a:p>
            <a:fld id="{E62723E9-58A5-4D18-81BD-E1D0CC324A1D}" type="slidenum">
              <a:rPr lang="en-US" smtClean="0"/>
              <a:pPr/>
              <a:t>‹#›</a:t>
            </a:fld>
            <a:endParaRPr lang="en-US"/>
          </a:p>
        </p:txBody>
      </p:sp>
      <p:sp>
        <p:nvSpPr>
          <p:cNvPr id="8" name="Subtitle 2">
            <a:extLst>
              <a:ext uri="{FF2B5EF4-FFF2-40B4-BE49-F238E27FC236}">
                <a16:creationId xmlns:a16="http://schemas.microsoft.com/office/drawing/2014/main" id="{5B3CB128-5C9B-2A41-B52F-367B331367A0}"/>
              </a:ext>
            </a:extLst>
          </p:cNvPr>
          <p:cNvSpPr txBox="1">
            <a:spLocks/>
          </p:cNvSpPr>
          <p:nvPr userDrawn="1"/>
        </p:nvSpPr>
        <p:spPr>
          <a:xfrm>
            <a:off x="292417" y="5345613"/>
            <a:ext cx="3234553" cy="513218"/>
          </a:xfrm>
          <a:prstGeom prst="rect">
            <a:avLst/>
          </a:prstGeom>
        </p:spPr>
        <p:txBody>
          <a:bodyPr vert="horz" lIns="0" tIns="45720" rIns="0" bIns="45720" rtlCol="0">
            <a:noAutofit/>
          </a:bodyPr>
          <a:lstStyle>
            <a:lvl1pPr marL="0" indent="0" algn="ctr" defTabSz="457200" rtl="0" eaLnBrk="1" latinLnBrk="0" hangingPunct="1">
              <a:spcBef>
                <a:spcPct val="20000"/>
              </a:spcBef>
              <a:buFont typeface="Arial"/>
              <a:buNone/>
              <a:defRPr sz="2400" kern="1200" cap="small" spc="300" baseline="0">
                <a:solidFill>
                  <a:srgbClr val="A4001D"/>
                </a:solidFill>
                <a:latin typeface="+mn-lt"/>
                <a:ea typeface="+mn-ea"/>
                <a:cs typeface="+mn-cs"/>
              </a:defRPr>
            </a:lvl1pPr>
            <a:lvl2pPr marL="457200" indent="0" algn="ctr" defTabSz="457200" rtl="0" eaLnBrk="1" latinLnBrk="0" hangingPunct="1">
              <a:spcBef>
                <a:spcPct val="20000"/>
              </a:spcBef>
              <a:buClr>
                <a:schemeClr val="bg2"/>
              </a:buClr>
              <a:buFont typeface="Wingdings" pitchFamily="2" charset="2"/>
              <a:buNone/>
              <a:defRPr sz="1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bg2"/>
              </a:buClr>
              <a:buSzPct val="102000"/>
              <a:buFont typeface="Source Sans Pro" pitchFamily="34" charset="0"/>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bg2"/>
              </a:buClr>
              <a:buFont typeface="Arial" pitchFamily="34" charset="0"/>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bg2"/>
              </a:buClr>
              <a:buFont typeface="Source Sans Pro" pitchFamily="34" charset="0"/>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bg2"/>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67" r:id="rId2"/>
    <p:sldLayoutId id="2147483670" r:id="rId3"/>
    <p:sldLayoutId id="2147483669" r:id="rId4"/>
    <p:sldLayoutId id="2147483698" r:id="rId5"/>
    <p:sldLayoutId id="2147483675" r:id="rId6"/>
    <p:sldLayoutId id="2147483692" r:id="rId7"/>
  </p:sldLayoutIdLst>
  <p:transition spd="slow">
    <p:fade/>
  </p:transition>
  <p:hf hdr="0" ftr="0" dt="0"/>
  <p:txStyles>
    <p:titleStyle>
      <a:lvl1pPr algn="l" defTabSz="457200" rtl="0" eaLnBrk="1" latinLnBrk="0" hangingPunct="1">
        <a:lnSpc>
          <a:spcPct val="85000"/>
        </a:lnSpc>
        <a:spcBef>
          <a:spcPct val="0"/>
        </a:spcBef>
        <a:buNone/>
        <a:defRPr sz="2400" kern="1200">
          <a:solidFill>
            <a:schemeClr val="bg2"/>
          </a:solidFill>
          <a:latin typeface="+mj-lt"/>
          <a:ea typeface="+mj-ea"/>
          <a:cs typeface="+mj-cs"/>
        </a:defRPr>
      </a:lvl1pPr>
    </p:titleStyle>
    <p:bodyStyle>
      <a:lvl1pPr marL="0" indent="0" algn="l" defTabSz="457200" rtl="0" eaLnBrk="1" latinLnBrk="0" hangingPunct="1">
        <a:spcBef>
          <a:spcPct val="20000"/>
        </a:spcBef>
        <a:buFont typeface="Arial"/>
        <a:buNone/>
        <a:defRPr sz="1800" kern="1200" cap="small" spc="20" baseline="0">
          <a:solidFill>
            <a:schemeClr val="tx1"/>
          </a:solidFill>
          <a:latin typeface="+mn-lt"/>
          <a:ea typeface="+mn-ea"/>
          <a:cs typeface="+mn-cs"/>
        </a:defRPr>
      </a:lvl1pPr>
      <a:lvl2pPr marL="288925" indent="-288925" algn="l" defTabSz="457200" rtl="0" eaLnBrk="1" latinLnBrk="0" hangingPunct="1">
        <a:spcBef>
          <a:spcPct val="20000"/>
        </a:spcBef>
        <a:buClr>
          <a:schemeClr val="bg2"/>
        </a:buClr>
        <a:buFont typeface="Wingdings" pitchFamily="2" charset="2"/>
        <a:buChar char="§"/>
        <a:defRPr sz="1800" kern="1200">
          <a:solidFill>
            <a:schemeClr val="tx1">
              <a:lumMod val="65000"/>
              <a:lumOff val="35000"/>
            </a:schemeClr>
          </a:solidFill>
          <a:latin typeface="+mn-lt"/>
          <a:ea typeface="+mn-ea"/>
          <a:cs typeface="+mn-cs"/>
        </a:defRPr>
      </a:lvl2pPr>
      <a:lvl3pPr marL="569913" indent="-225425" algn="l" defTabSz="457200" rtl="0" eaLnBrk="1" latinLnBrk="0" hangingPunct="1">
        <a:spcBef>
          <a:spcPct val="20000"/>
        </a:spcBef>
        <a:buClr>
          <a:schemeClr val="bg2"/>
        </a:buClr>
        <a:buSzPct val="102000"/>
        <a:buFont typeface="Source Sans Pro" pitchFamily="34" charset="0"/>
        <a:buChar char="›"/>
        <a:defRPr sz="1800" kern="1200">
          <a:solidFill>
            <a:schemeClr val="tx1">
              <a:lumMod val="65000"/>
              <a:lumOff val="35000"/>
            </a:schemeClr>
          </a:solidFill>
          <a:latin typeface="+mn-lt"/>
          <a:ea typeface="+mn-ea"/>
          <a:cs typeface="+mn-cs"/>
        </a:defRPr>
      </a:lvl3pPr>
      <a:lvl4pPr marL="914400" indent="-227013" algn="l" defTabSz="457200" rtl="0" eaLnBrk="1" latinLnBrk="0" hangingPunct="1">
        <a:spcBef>
          <a:spcPct val="20000"/>
        </a:spcBef>
        <a:buClr>
          <a:schemeClr val="bg2"/>
        </a:buClr>
        <a:buFont typeface="Arial" pitchFamily="34" charset="0"/>
        <a:buChar char="•"/>
        <a:defRPr sz="1800" kern="1200">
          <a:solidFill>
            <a:schemeClr val="tx1">
              <a:lumMod val="65000"/>
              <a:lumOff val="35000"/>
            </a:schemeClr>
          </a:solidFill>
          <a:latin typeface="+mn-lt"/>
          <a:ea typeface="+mn-ea"/>
          <a:cs typeface="+mn-cs"/>
        </a:defRPr>
      </a:lvl4pPr>
      <a:lvl5pPr marL="1258888" indent="-227013" algn="l" defTabSz="457200" rtl="0" eaLnBrk="1" latinLnBrk="0" hangingPunct="1">
        <a:spcBef>
          <a:spcPct val="20000"/>
        </a:spcBef>
        <a:buClr>
          <a:schemeClr val="bg2"/>
        </a:buClr>
        <a:buFont typeface="Source Sans Pro" pitchFamily="34" charset="0"/>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18319" y="3154803"/>
            <a:ext cx="8229600" cy="687192"/>
          </a:xfrm>
        </p:spPr>
        <p:txBody>
          <a:bodyPr/>
          <a:lstStyle/>
          <a:p>
            <a:pPr algn="ctr"/>
            <a:r>
              <a:rPr lang="en-US" sz="2000" b="1" dirty="0" err="1">
                <a:solidFill>
                  <a:schemeClr val="bg2"/>
                </a:solidFill>
                <a:latin typeface="+mn-lt"/>
              </a:rPr>
              <a:t>文本特征表示</a:t>
            </a:r>
            <a:endParaRPr lang="en-US" sz="2000" b="1" dirty="0">
              <a:solidFill>
                <a:schemeClr val="bg2"/>
              </a:solidFill>
              <a:latin typeface="+mn-lt"/>
            </a:endParaRPr>
          </a:p>
        </p:txBody>
      </p:sp>
      <p:sp>
        <p:nvSpPr>
          <p:cNvPr id="4" name="Subtitle 3"/>
          <p:cNvSpPr>
            <a:spLocks noGrp="1"/>
          </p:cNvSpPr>
          <p:nvPr>
            <p:ph type="subTitle" idx="1"/>
          </p:nvPr>
        </p:nvSpPr>
        <p:spPr>
          <a:xfrm>
            <a:off x="518319" y="832983"/>
            <a:ext cx="8229600" cy="513218"/>
          </a:xfrm>
        </p:spPr>
        <p:txBody>
          <a:bodyPr/>
          <a:lstStyle/>
          <a:p>
            <a:r>
              <a:rPr lang="en-US" altLang="zh-CN" dirty="0">
                <a:solidFill>
                  <a:schemeClr val="tx1"/>
                </a:solidFill>
              </a:rPr>
              <a:t>Lesson-10</a:t>
            </a:r>
            <a:endParaRPr lang="en-US" dirty="0">
              <a:solidFill>
                <a:schemeClr val="tx1"/>
              </a:solidFill>
            </a:endParaRPr>
          </a:p>
        </p:txBody>
      </p:sp>
      <p:sp>
        <p:nvSpPr>
          <p:cNvPr id="5" name="TextBox 4">
            <a:extLst>
              <a:ext uri="{FF2B5EF4-FFF2-40B4-BE49-F238E27FC236}">
                <a16:creationId xmlns:a16="http://schemas.microsoft.com/office/drawing/2014/main" id="{895D5432-E050-1B4A-9013-784C45EFECDF}"/>
              </a:ext>
            </a:extLst>
          </p:cNvPr>
          <p:cNvSpPr txBox="1"/>
          <p:nvPr/>
        </p:nvSpPr>
        <p:spPr>
          <a:xfrm>
            <a:off x="8159262" y="5451231"/>
            <a:ext cx="184731" cy="369332"/>
          </a:xfrm>
          <a:prstGeom prst="rect">
            <a:avLst/>
          </a:prstGeom>
          <a:noFill/>
        </p:spPr>
        <p:txBody>
          <a:bodyPr wrap="none" rtlCol="0">
            <a:spAutoFit/>
          </a:bodyPr>
          <a:lstStyle/>
          <a:p>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向量表示</a:t>
            </a:r>
            <a:r>
              <a:rPr lang="en-US" altLang="zh-CN" dirty="0"/>
              <a:t>-</a:t>
            </a:r>
            <a:r>
              <a:rPr lang="zh-CN" altLang="en-US" dirty="0"/>
              <a:t>基于上下文的表示</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分布式语义表示，一个词的含义实际上可以由跟它频繁共同出现的词表示。</a:t>
                </a:r>
                <a:endParaRPr lang="en-US" altLang="zh-CN" dirty="0"/>
              </a:p>
              <a:p>
                <a:pPr lvl="2"/>
                <a:r>
                  <a:rPr lang="en-US" altLang="zh-CN" dirty="0"/>
                  <a:t>“You shall know a word by the company it keeps” (J. R. Firth 1957: 11)</a:t>
                </a:r>
              </a:p>
              <a:p>
                <a:pPr lvl="2"/>
                <a:r>
                  <a:rPr lang="zh-CN" altLang="en-US" dirty="0"/>
                  <a:t>这是现代基于统计的</a:t>
                </a:r>
                <a:r>
                  <a:rPr lang="en-US" altLang="zh-CN" dirty="0"/>
                  <a:t>NLP</a:t>
                </a:r>
                <a:r>
                  <a:rPr lang="zh-CN" altLang="en-US" dirty="0"/>
                  <a:t>领域最成功的思想。</a:t>
                </a:r>
                <a:endParaRPr lang="en-US" altLang="zh-CN" dirty="0"/>
              </a:p>
              <a:p>
                <a:pPr lvl="1"/>
                <a:r>
                  <a:rPr lang="zh-CN" altLang="en-US" dirty="0"/>
                  <a:t>当一个词</a:t>
                </a:r>
                <a14:m>
                  <m:oMath xmlns:m="http://schemas.openxmlformats.org/officeDocument/2006/math">
                    <m:r>
                      <a:rPr lang="en-US" altLang="zh-CN" b="0" i="1" smtClean="0">
                        <a:latin typeface="Cambria Math" panose="02040503050406030204" pitchFamily="18" charset="0"/>
                      </a:rPr>
                      <m:t>𝑤</m:t>
                    </m:r>
                  </m:oMath>
                </a14:m>
                <a:r>
                  <a:rPr lang="zh-CN" altLang="en-US" dirty="0"/>
                  <a:t>出现在一段文本中时，它的上下文可以由附近的一组词表示（给定具体的窗口大小）</a:t>
                </a:r>
                <a:endParaRPr lang="en-US" altLang="zh-CN" dirty="0"/>
              </a:p>
              <a:p>
                <a:pPr lvl="1"/>
                <a:r>
                  <a:rPr lang="zh-CN" altLang="en-US" dirty="0"/>
                  <a:t>基于大量的上下文表示一个词</a:t>
                </a:r>
                <a:endParaRPr lang="en-US" altLang="zh-CN"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r="-362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10</a:t>
            </a:fld>
            <a:endParaRPr lang="en-US"/>
          </a:p>
        </p:txBody>
      </p:sp>
      <p:pic>
        <p:nvPicPr>
          <p:cNvPr id="6" name="图片 5">
            <a:extLst>
              <a:ext uri="{FF2B5EF4-FFF2-40B4-BE49-F238E27FC236}">
                <a16:creationId xmlns:a16="http://schemas.microsoft.com/office/drawing/2014/main" id="{67B14C92-8DA9-B3F4-C182-028DDDF4FC8A}"/>
              </a:ext>
            </a:extLst>
          </p:cNvPr>
          <p:cNvPicPr>
            <a:picLocks noChangeAspect="1"/>
          </p:cNvPicPr>
          <p:nvPr/>
        </p:nvPicPr>
        <p:blipFill>
          <a:blip r:embed="rId3"/>
          <a:stretch>
            <a:fillRect/>
          </a:stretch>
        </p:blipFill>
        <p:spPr>
          <a:xfrm>
            <a:off x="1293731" y="3098006"/>
            <a:ext cx="6955856" cy="868836"/>
          </a:xfrm>
          <a:prstGeom prst="rect">
            <a:avLst/>
          </a:prstGeom>
        </p:spPr>
      </p:pic>
    </p:spTree>
    <p:extLst>
      <p:ext uri="{BB962C8B-B14F-4D97-AF65-F5344CB8AC3E}">
        <p14:creationId xmlns:p14="http://schemas.microsoft.com/office/powerpoint/2010/main" val="286016365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向量表示</a:t>
            </a:r>
            <a:r>
              <a:rPr lang="en-US" altLang="zh-CN" dirty="0"/>
              <a:t>-embedding</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给每个词建立一个稠密向量，使得在相似的上下文语境中出现的词的向量具备较高的相似度</a:t>
            </a:r>
            <a:endParaRPr lang="en-US" altLang="zh-CN" dirty="0"/>
          </a:p>
          <a:p>
            <a:pPr lvl="1"/>
            <a:r>
              <a:rPr lang="en-US" altLang="zh-CN" dirty="0"/>
              <a:t>Word embeddings</a:t>
            </a:r>
            <a:r>
              <a:rPr lang="zh-CN" altLang="en-US" dirty="0"/>
              <a:t>的别称：</a:t>
            </a:r>
            <a:r>
              <a:rPr lang="en-US" altLang="zh-CN" dirty="0"/>
              <a:t>Word vectors</a:t>
            </a:r>
            <a:r>
              <a:rPr lang="zh-CN" altLang="en-US" dirty="0"/>
              <a:t>，</a:t>
            </a:r>
            <a:r>
              <a:rPr lang="en-US" altLang="zh-CN" dirty="0"/>
              <a:t>Word representations</a:t>
            </a:r>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11</a:t>
            </a:fld>
            <a:endParaRPr lang="en-US"/>
          </a:p>
        </p:txBody>
      </p:sp>
      <p:pic>
        <p:nvPicPr>
          <p:cNvPr id="5" name="内容占位符 3">
            <a:extLst>
              <a:ext uri="{FF2B5EF4-FFF2-40B4-BE49-F238E27FC236}">
                <a16:creationId xmlns:a16="http://schemas.microsoft.com/office/drawing/2014/main" id="{994340FD-3C88-4046-CC5E-2ADBCBB9389C}"/>
              </a:ext>
            </a:extLst>
          </p:cNvPr>
          <p:cNvPicPr>
            <a:picLocks noChangeAspect="1"/>
          </p:cNvPicPr>
          <p:nvPr/>
        </p:nvPicPr>
        <p:blipFill>
          <a:blip r:embed="rId2"/>
          <a:stretch>
            <a:fillRect/>
          </a:stretch>
        </p:blipFill>
        <p:spPr>
          <a:xfrm>
            <a:off x="1319348" y="2030029"/>
            <a:ext cx="6537605" cy="3618796"/>
          </a:xfrm>
          <a:prstGeom prst="rect">
            <a:avLst/>
          </a:prstGeom>
        </p:spPr>
      </p:pic>
    </p:spTree>
    <p:extLst>
      <p:ext uri="{BB962C8B-B14F-4D97-AF65-F5344CB8AC3E}">
        <p14:creationId xmlns:p14="http://schemas.microsoft.com/office/powerpoint/2010/main" val="5429126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dirty="0"/>
                  <a:t>Word2vec</a:t>
                </a:r>
                <a:r>
                  <a:rPr lang="zh-CN" altLang="en-US" dirty="0"/>
                  <a:t>（</a:t>
                </a:r>
                <a:r>
                  <a:rPr lang="en-US" altLang="zh-CN" dirty="0" err="1"/>
                  <a:t>Mikolov</a:t>
                </a:r>
                <a:r>
                  <a:rPr lang="en-US" altLang="zh-CN" dirty="0"/>
                  <a:t> et al. 2013</a:t>
                </a:r>
                <a:r>
                  <a:rPr lang="zh-CN" altLang="en-US" dirty="0"/>
                  <a:t>）是学习词向量的一个方法</a:t>
                </a:r>
                <a:endParaRPr lang="en-US" altLang="zh-CN" dirty="0"/>
              </a:p>
              <a:p>
                <a:pPr lvl="1"/>
                <a:r>
                  <a:rPr lang="zh-CN" altLang="en-US" dirty="0"/>
                  <a:t>核心思想</a:t>
                </a:r>
                <a:endParaRPr lang="en-US" altLang="zh-CN" dirty="0"/>
              </a:p>
              <a:p>
                <a:pPr lvl="2"/>
                <a:r>
                  <a:rPr lang="zh-CN" altLang="en-US" dirty="0"/>
                  <a:t>有很大规模的文本语料集</a:t>
                </a:r>
                <a:endParaRPr lang="en-US" altLang="zh-CN" dirty="0"/>
              </a:p>
              <a:p>
                <a:pPr lvl="2"/>
                <a:r>
                  <a:rPr lang="zh-CN" altLang="en-US" dirty="0"/>
                  <a:t>固定的词典里的每一个词都由一个向量表示</a:t>
                </a:r>
                <a:endParaRPr lang="en-US" altLang="zh-CN" dirty="0"/>
              </a:p>
              <a:p>
                <a:pPr lvl="2"/>
                <a:r>
                  <a:rPr lang="zh-CN" altLang="en-US" dirty="0"/>
                  <a:t>对于文本的每个位置</a:t>
                </a:r>
                <a14:m>
                  <m:oMath xmlns:m="http://schemas.openxmlformats.org/officeDocument/2006/math">
                    <m:r>
                      <a:rPr lang="en-US" altLang="zh-CN" b="0" i="1" smtClean="0">
                        <a:latin typeface="Cambria Math" panose="02040503050406030204" pitchFamily="18" charset="0"/>
                      </a:rPr>
                      <m:t>𝑡</m:t>
                    </m:r>
                  </m:oMath>
                </a14:m>
                <a:r>
                  <a:rPr lang="zh-CN" altLang="en-US" dirty="0"/>
                  <a:t>，都有一个中心词</a:t>
                </a:r>
                <a14:m>
                  <m:oMath xmlns:m="http://schemas.openxmlformats.org/officeDocument/2006/math">
                    <m:r>
                      <a:rPr lang="en-US" altLang="zh-CN" b="0" i="1" smtClean="0">
                        <a:latin typeface="Cambria Math" panose="02040503050406030204" pitchFamily="18" charset="0"/>
                      </a:rPr>
                      <m:t>𝑐</m:t>
                    </m:r>
                  </m:oMath>
                </a14:m>
                <a:r>
                  <a:rPr lang="zh-CN" altLang="en-US" dirty="0"/>
                  <a:t>和上下文词集</a:t>
                </a:r>
                <a14:m>
                  <m:oMath xmlns:m="http://schemas.openxmlformats.org/officeDocument/2006/math">
                    <m:r>
                      <a:rPr lang="en-US" altLang="zh-CN" b="0" i="1" smtClean="0">
                        <a:latin typeface="Cambria Math" panose="02040503050406030204" pitchFamily="18" charset="0"/>
                      </a:rPr>
                      <m:t>𝑜</m:t>
                    </m:r>
                  </m:oMath>
                </a14:m>
                <a:endParaRPr lang="en-US" altLang="zh-CN" dirty="0"/>
              </a:p>
              <a:p>
                <a:pPr lvl="2"/>
                <a:r>
                  <a:rPr lang="zh-CN" altLang="en-US" dirty="0"/>
                  <a:t>使用</a:t>
                </a:r>
                <a14:m>
                  <m:oMath xmlns:m="http://schemas.openxmlformats.org/officeDocument/2006/math">
                    <m:r>
                      <a:rPr lang="en-US" altLang="zh-CN" i="1">
                        <a:latin typeface="Cambria Math" panose="02040503050406030204" pitchFamily="18" charset="0"/>
                      </a:rPr>
                      <m:t>𝑐</m:t>
                    </m:r>
                    <m:r>
                      <a:rPr lang="zh-CN" altLang="en-US" i="1" smtClean="0">
                        <a:latin typeface="Cambria Math" panose="02040503050406030204" pitchFamily="18" charset="0"/>
                      </a:rPr>
                      <m:t>和</m:t>
                    </m:r>
                    <m:r>
                      <a:rPr lang="en-US" altLang="zh-CN" i="1">
                        <a:latin typeface="Cambria Math" panose="02040503050406030204" pitchFamily="18" charset="0"/>
                      </a:rPr>
                      <m:t>𝑜</m:t>
                    </m:r>
                  </m:oMath>
                </a14:m>
                <a:r>
                  <a:rPr lang="zh-CN" altLang="en-US" dirty="0"/>
                  <a:t>的词向量的相似度计算给定</a:t>
                </a:r>
                <a14:m>
                  <m:oMath xmlns:m="http://schemas.openxmlformats.org/officeDocument/2006/math">
                    <m:r>
                      <a:rPr lang="en-US" altLang="zh-CN" i="1">
                        <a:latin typeface="Cambria Math" panose="02040503050406030204" pitchFamily="18" charset="0"/>
                      </a:rPr>
                      <m:t>𝑐</m:t>
                    </m:r>
                  </m:oMath>
                </a14:m>
                <a:r>
                  <a:rPr lang="zh-CN" altLang="en-US" dirty="0"/>
                  <a:t>的情况下的上下文</a:t>
                </a:r>
                <a14:m>
                  <m:oMath xmlns:m="http://schemas.openxmlformats.org/officeDocument/2006/math">
                    <m:r>
                      <a:rPr lang="en-US" altLang="zh-CN" i="1">
                        <a:latin typeface="Cambria Math" panose="02040503050406030204" pitchFamily="18" charset="0"/>
                      </a:rPr>
                      <m:t>𝑜</m:t>
                    </m:r>
                  </m:oMath>
                </a14:m>
                <a:r>
                  <a:rPr lang="zh-CN" altLang="en-US" dirty="0"/>
                  <a:t>的概率，反之亦然</a:t>
                </a:r>
                <a:endParaRPr lang="en-US" altLang="zh-CN" dirty="0"/>
              </a:p>
              <a:p>
                <a:pPr lvl="2"/>
                <a:r>
                  <a:rPr lang="zh-CN" altLang="en-US" dirty="0"/>
                  <a:t>持续调整词向量，使得概率达到最大</a:t>
                </a:r>
                <a:endParaRPr lang="en-US" altLang="zh-CN"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r="-1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12</a:t>
            </a:fld>
            <a:endParaRPr lang="en-US"/>
          </a:p>
        </p:txBody>
      </p:sp>
    </p:spTree>
    <p:extLst>
      <p:ext uri="{BB962C8B-B14F-4D97-AF65-F5344CB8AC3E}">
        <p14:creationId xmlns:p14="http://schemas.microsoft.com/office/powerpoint/2010/main" val="287102473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计算概率</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e>
                    </m:d>
                  </m:oMath>
                </a14:m>
                <a:endParaRPr lang="en-US" altLang="zh-CN"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13</a:t>
            </a:fld>
            <a:endParaRPr lang="en-US"/>
          </a:p>
        </p:txBody>
      </p:sp>
      <p:pic>
        <p:nvPicPr>
          <p:cNvPr id="5" name="图片 4">
            <a:extLst>
              <a:ext uri="{FF2B5EF4-FFF2-40B4-BE49-F238E27FC236}">
                <a16:creationId xmlns:a16="http://schemas.microsoft.com/office/drawing/2014/main" id="{DFBBB98A-4B4B-06CF-408C-0CEA8126EB1F}"/>
              </a:ext>
            </a:extLst>
          </p:cNvPr>
          <p:cNvPicPr>
            <a:picLocks noChangeAspect="1"/>
          </p:cNvPicPr>
          <p:nvPr/>
        </p:nvPicPr>
        <p:blipFill>
          <a:blip r:embed="rId3"/>
          <a:stretch>
            <a:fillRect/>
          </a:stretch>
        </p:blipFill>
        <p:spPr>
          <a:xfrm>
            <a:off x="1732941" y="1433662"/>
            <a:ext cx="6455384" cy="2069933"/>
          </a:xfrm>
          <a:prstGeom prst="rect">
            <a:avLst/>
          </a:prstGeom>
        </p:spPr>
      </p:pic>
      <p:pic>
        <p:nvPicPr>
          <p:cNvPr id="6" name="图片 5">
            <a:extLst>
              <a:ext uri="{FF2B5EF4-FFF2-40B4-BE49-F238E27FC236}">
                <a16:creationId xmlns:a16="http://schemas.microsoft.com/office/drawing/2014/main" id="{EB2B46BF-D376-1E0F-0EA5-B01BD6BBE554}"/>
              </a:ext>
            </a:extLst>
          </p:cNvPr>
          <p:cNvPicPr>
            <a:picLocks noChangeAspect="1"/>
          </p:cNvPicPr>
          <p:nvPr/>
        </p:nvPicPr>
        <p:blipFill>
          <a:blip r:embed="rId4"/>
          <a:stretch>
            <a:fillRect/>
          </a:stretch>
        </p:blipFill>
        <p:spPr>
          <a:xfrm>
            <a:off x="1732941" y="3540442"/>
            <a:ext cx="6567649" cy="2069933"/>
          </a:xfrm>
          <a:prstGeom prst="rect">
            <a:avLst/>
          </a:prstGeom>
        </p:spPr>
      </p:pic>
    </p:spTree>
    <p:extLst>
      <p:ext uri="{BB962C8B-B14F-4D97-AF65-F5344CB8AC3E}">
        <p14:creationId xmlns:p14="http://schemas.microsoft.com/office/powerpoint/2010/main" val="192653194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fontScale="92500" lnSpcReduction="20000"/>
              </a:bodyPr>
              <a:lstStyle/>
              <a:p>
                <a:pPr lvl="1"/>
                <a:r>
                  <a:rPr lang="zh-CN" altLang="en-US" dirty="0"/>
                  <a:t>对于任意位置</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𝑇</m:t>
                    </m:r>
                  </m:oMath>
                </a14:m>
                <a:r>
                  <a:rPr lang="zh-CN" altLang="en-US" dirty="0"/>
                  <a:t>，预测给定中心词</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oMath>
                </a14:m>
                <a:r>
                  <a:rPr lang="zh-CN" altLang="en-US" dirty="0"/>
                  <a:t>的大小为</a:t>
                </a:r>
                <a14:m>
                  <m:oMath xmlns:m="http://schemas.openxmlformats.org/officeDocument/2006/math">
                    <m:r>
                      <a:rPr lang="en-US" altLang="zh-CN" i="1">
                        <a:latin typeface="Cambria Math" panose="02040503050406030204" pitchFamily="18" charset="0"/>
                      </a:rPr>
                      <m:t>𝑚</m:t>
                    </m:r>
                  </m:oMath>
                </a14:m>
                <a:r>
                  <a:rPr lang="zh-CN" altLang="en-US" dirty="0"/>
                  <a:t>的上下文词</a:t>
                </a:r>
                <a:endParaRPr lang="en-US" altLang="zh-CN" dirty="0"/>
              </a:p>
              <a:p>
                <a:pPr marL="0" lvl="1" indent="0">
                  <a:buNone/>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𝑙𝑖𝑘𝑒𝑙𝑖h𝑜𝑜𝑑</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𝐿</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𝜃</m:t>
                          </m:r>
                        </m:e>
                      </m:d>
                      <m:r>
                        <a:rPr lang="en-US" altLang="zh-CN" b="0" i="1" dirty="0" smtClean="0">
                          <a:latin typeface="Cambria Math" panose="02040503050406030204" pitchFamily="18" charset="0"/>
                        </a:rPr>
                        <m:t>=</m:t>
                      </m:r>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𝑇</m:t>
                          </m:r>
                        </m:sup>
                        <m:e>
                          <m:nary>
                            <m:naryPr>
                              <m:chr m:val="∑"/>
                              <m:supHide m:val="on"/>
                              <m:ctrlPr>
                                <a:rPr lang="en-US" altLang="zh-CN" b="0" i="1" dirty="0" smtClean="0">
                                  <a:latin typeface="Cambria Math" panose="02040503050406030204" pitchFamily="18" charset="0"/>
                                </a:rPr>
                              </m:ctrlPr>
                            </m:naryPr>
                            <m:sub>
                              <m:eqArr>
                                <m:eqArrPr>
                                  <m:ctrlPr>
                                    <a:rPr lang="en-US" altLang="zh-CN" b="0" i="1" dirty="0" smtClean="0">
                                      <a:latin typeface="Cambria Math" panose="02040503050406030204" pitchFamily="18" charset="0"/>
                                    </a:rPr>
                                  </m:ctrlPr>
                                </m:eqArrPr>
                                <m:e>
                                  <m:r>
                                    <m:rPr>
                                      <m:brk m:alnAt="7"/>
                                    </m:rP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e>
                                <m:e>
                                  <m:r>
                                    <a:rPr lang="en-US" altLang="zh-CN" b="0" i="1" dirty="0" smtClean="0">
                                      <a:latin typeface="Cambria Math" panose="02040503050406030204" pitchFamily="18" charset="0"/>
                                      <a:ea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≠0</m:t>
                                  </m:r>
                                </m:e>
                              </m:eqArr>
                            </m:sub>
                            <m:sup/>
                            <m:e>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𝜃</m:t>
                              </m:r>
                              <m:r>
                                <a:rPr lang="en-US" altLang="zh-CN" b="0" i="1" dirty="0" smtClean="0">
                                  <a:latin typeface="Cambria Math" panose="02040503050406030204" pitchFamily="18" charset="0"/>
                                </a:rPr>
                                <m:t>)</m:t>
                              </m:r>
                            </m:e>
                          </m:nary>
                        </m:e>
                      </m:nary>
                    </m:oMath>
                  </m:oMathPara>
                </a14:m>
                <a:endParaRPr lang="en-US" altLang="zh-CN" dirty="0"/>
              </a:p>
              <a:p>
                <a:pPr marL="0" lvl="1" indent="0">
                  <a:buNone/>
                </a:pPr>
                <a:r>
                  <a:rPr lang="zh-CN" altLang="en-US" b="0" dirty="0"/>
                  <a:t>其中，</a:t>
                </a:r>
                <a14:m>
                  <m:oMath xmlns:m="http://schemas.openxmlformats.org/officeDocument/2006/math">
                    <m:r>
                      <a:rPr lang="en-US" altLang="zh-CN" b="0" i="1" smtClean="0">
                        <a:latin typeface="Cambria Math" panose="02040503050406030204" pitchFamily="18" charset="0"/>
                      </a:rPr>
                      <m:t>𝜃</m:t>
                    </m:r>
                    <m:r>
                      <a:rPr lang="zh-CN" altLang="en-US" i="1">
                        <a:latin typeface="Cambria Math" panose="02040503050406030204" pitchFamily="18" charset="0"/>
                      </a:rPr>
                      <m:t>表示</m:t>
                    </m:r>
                  </m:oMath>
                </a14:m>
                <a:r>
                  <a:rPr lang="zh-CN" altLang="en-US" dirty="0"/>
                  <a:t>所有需要最优化的参数。</a:t>
                </a:r>
                <a:endParaRPr lang="en-US" altLang="zh-CN" dirty="0"/>
              </a:p>
              <a:p>
                <a:pPr lvl="1" indent="0">
                  <a:buNone/>
                </a:pPr>
                <a:r>
                  <a:rPr lang="zh-CN" altLang="en-US" dirty="0"/>
                  <a:t>目标函数</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en-US" altLang="zh-CN" i="1">
                        <a:latin typeface="Cambria Math" panose="02040503050406030204" pitchFamily="18" charset="0"/>
                      </a:rPr>
                      <m:t>𝜃</m:t>
                    </m:r>
                    <m:r>
                      <a:rPr lang="en-US" altLang="zh-CN" b="0" i="1" smtClean="0">
                        <a:latin typeface="Cambria Math" panose="02040503050406030204" pitchFamily="18" charset="0"/>
                      </a:rPr>
                      <m:t>)</m:t>
                    </m:r>
                  </m:oMath>
                </a14:m>
                <a:r>
                  <a:rPr lang="zh-CN" altLang="en-US" dirty="0"/>
                  <a:t>是似然估计的对数的（平均）负值</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𝐽</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r>
                        <a:rPr lang="en-US" altLang="zh-CN" b="0" i="1" smtClean="0">
                          <a:latin typeface="Cambria Math" panose="02040503050406030204" pitchFamily="18" charset="0"/>
                        </a:rPr>
                        <m:t>𝑙𝑜𝑔𝐿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nary>
                            <m:naryPr>
                              <m:chr m:val="∑"/>
                              <m:supHide m:val="on"/>
                              <m:ctrlPr>
                                <a:rPr lang="en-US" altLang="zh-CN" b="0" i="1" smtClean="0">
                                  <a:latin typeface="Cambria Math" panose="02040503050406030204" pitchFamily="18" charset="0"/>
                                </a:rPr>
                              </m:ctrlPr>
                            </m:naryPr>
                            <m:sub>
                              <m:eqArr>
                                <m:eqArrPr>
                                  <m:ctrlPr>
                                    <a:rPr lang="en-US" altLang="zh-CN" i="1" dirty="0">
                                      <a:latin typeface="Cambria Math" panose="02040503050406030204" pitchFamily="18" charset="0"/>
                                    </a:rPr>
                                  </m:ctrlPr>
                                </m:eqArrPr>
                                <m:e>
                                  <m:r>
                                    <m:rPr>
                                      <m:brk m:alnAt="7"/>
                                    </m:rPr>
                                    <a:rPr lang="en-US" altLang="zh-CN" i="1" dirty="0">
                                      <a:latin typeface="Cambria Math" panose="02040503050406030204" pitchFamily="18" charset="0"/>
                                    </a:rPr>
                                    <m:t>−</m:t>
                                  </m:r>
                                  <m:r>
                                    <a:rPr lang="en-US" altLang="zh-CN" i="1" dirty="0">
                                      <a:latin typeface="Cambria Math" panose="02040503050406030204" pitchFamily="18" charset="0"/>
                                    </a:rPr>
                                    <m:t>𝑚</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𝑗</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𝑚</m:t>
                                  </m:r>
                                </m:e>
                                <m:e>
                                  <m:r>
                                    <a:rPr lang="en-US" altLang="zh-CN" i="1" dirty="0">
                                      <a:latin typeface="Cambria Math" panose="02040503050406030204" pitchFamily="18" charset="0"/>
                                      <a:ea typeface="Cambria Math" panose="02040503050406030204" pitchFamily="18" charset="0"/>
                                    </a:rPr>
                                    <m:t>𝑗</m:t>
                                  </m:r>
                                  <m:r>
                                    <a:rPr lang="en-US" altLang="zh-CN" i="1" dirty="0">
                                      <a:latin typeface="Cambria Math" panose="02040503050406030204" pitchFamily="18" charset="0"/>
                                      <a:ea typeface="Cambria Math" panose="02040503050406030204" pitchFamily="18" charset="0"/>
                                    </a:rPr>
                                    <m:t>≠0</m:t>
                                  </m:r>
                                </m:e>
                              </m:eqArr>
                            </m:sub>
                            <m:sup/>
                            <m:e>
                              <m:r>
                                <a:rPr lang="en-US" altLang="zh-CN" b="0" i="1" smtClean="0">
                                  <a:latin typeface="Cambria Math" panose="02040503050406030204" pitchFamily="18" charset="0"/>
                                </a:rPr>
                                <m:t>𝑙𝑜𝑔𝑃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e>
                          </m:nary>
                        </m:e>
                      </m:nary>
                    </m:oMath>
                  </m:oMathPara>
                </a14:m>
                <a:endParaRPr lang="en-US" altLang="zh-CN" b="0" dirty="0"/>
              </a:p>
              <a:p>
                <a:pPr marL="0" indent="0">
                  <a:buNone/>
                </a:pPr>
                <a:r>
                  <a:rPr lang="zh-CN" altLang="en-US" dirty="0">
                    <a:solidFill>
                      <a:schemeClr val="tx1">
                        <a:lumMod val="65000"/>
                        <a:lumOff val="35000"/>
                      </a:schemeClr>
                    </a:solidFill>
                    <a:latin typeface="Cambria Math" panose="02040503050406030204" pitchFamily="18" charset="0"/>
                  </a:rPr>
                  <a:t>计算</a:t>
                </a:r>
                <a14:m>
                  <m:oMath xmlns:m="http://schemas.openxmlformats.org/officeDocument/2006/math">
                    <m:r>
                      <m:rPr>
                        <m:sty m:val="p"/>
                      </m:rPr>
                      <a:rPr lang="en-US" altLang="zh-CN" i="0">
                        <a:solidFill>
                          <a:schemeClr val="tx1">
                            <a:lumMod val="65000"/>
                            <a:lumOff val="35000"/>
                          </a:schemeClr>
                        </a:solidFill>
                        <a:latin typeface="Cambria Math" panose="02040503050406030204" pitchFamily="18" charset="0"/>
                      </a:rPr>
                      <m:t>P</m:t>
                    </m:r>
                    <m:d>
                      <m:dPr>
                        <m:ctrlPr>
                          <a:rPr lang="en-US" altLang="zh-CN">
                            <a:solidFill>
                              <a:schemeClr val="tx1">
                                <a:lumMod val="65000"/>
                                <a:lumOff val="35000"/>
                              </a:schemeClr>
                            </a:solidFill>
                            <a:latin typeface="Cambria Math" panose="02040503050406030204" pitchFamily="18" charset="0"/>
                          </a:rPr>
                        </m:ctrlPr>
                      </m:dPr>
                      <m:e>
                        <m:sSub>
                          <m:sSubPr>
                            <m:ctrlPr>
                              <a:rPr lang="en-US" altLang="zh-CN">
                                <a:solidFill>
                                  <a:schemeClr val="tx1">
                                    <a:lumMod val="65000"/>
                                    <a:lumOff val="35000"/>
                                  </a:schemeClr>
                                </a:solidFill>
                                <a:latin typeface="Cambria Math" panose="02040503050406030204" pitchFamily="18" charset="0"/>
                              </a:rPr>
                            </m:ctrlPr>
                          </m:sSubPr>
                          <m:e>
                            <m:r>
                              <m:rPr>
                                <m:sty m:val="p"/>
                              </m:rPr>
                              <a:rPr lang="en-US" altLang="zh-CN" i="0">
                                <a:solidFill>
                                  <a:schemeClr val="tx1">
                                    <a:lumMod val="65000"/>
                                    <a:lumOff val="35000"/>
                                  </a:schemeClr>
                                </a:solidFill>
                                <a:latin typeface="Cambria Math" panose="02040503050406030204" pitchFamily="18" charset="0"/>
                              </a:rPr>
                              <m:t>w</m:t>
                            </m:r>
                          </m:e>
                          <m:sub>
                            <m:r>
                              <m:rPr>
                                <m:sty m:val="p"/>
                              </m:rPr>
                              <a:rPr lang="en-US" altLang="zh-CN" i="0">
                                <a:solidFill>
                                  <a:schemeClr val="tx1">
                                    <a:lumMod val="65000"/>
                                    <a:lumOff val="35000"/>
                                  </a:schemeClr>
                                </a:solidFill>
                                <a:latin typeface="Cambria Math" panose="02040503050406030204" pitchFamily="18" charset="0"/>
                              </a:rPr>
                              <m:t>t</m:t>
                            </m:r>
                            <m:r>
                              <a:rPr lang="en-US" altLang="zh-CN" i="0">
                                <a:solidFill>
                                  <a:schemeClr val="tx1">
                                    <a:lumMod val="65000"/>
                                    <a:lumOff val="35000"/>
                                  </a:schemeClr>
                                </a:solidFill>
                                <a:latin typeface="Cambria Math" panose="02040503050406030204" pitchFamily="18" charset="0"/>
                              </a:rPr>
                              <m:t>+</m:t>
                            </m:r>
                            <m:r>
                              <m:rPr>
                                <m:sty m:val="p"/>
                              </m:rPr>
                              <a:rPr lang="en-US" altLang="zh-CN" i="0">
                                <a:solidFill>
                                  <a:schemeClr val="tx1">
                                    <a:lumMod val="65000"/>
                                    <a:lumOff val="35000"/>
                                  </a:schemeClr>
                                </a:solidFill>
                                <a:latin typeface="Cambria Math" panose="02040503050406030204" pitchFamily="18" charset="0"/>
                              </a:rPr>
                              <m:t>j</m:t>
                            </m:r>
                          </m:sub>
                        </m:sSub>
                      </m:e>
                      <m:e>
                        <m:sSub>
                          <m:sSubPr>
                            <m:ctrlPr>
                              <a:rPr lang="en-US" altLang="zh-CN">
                                <a:solidFill>
                                  <a:schemeClr val="tx1">
                                    <a:lumMod val="65000"/>
                                    <a:lumOff val="35000"/>
                                  </a:schemeClr>
                                </a:solidFill>
                                <a:latin typeface="Cambria Math" panose="02040503050406030204" pitchFamily="18" charset="0"/>
                              </a:rPr>
                            </m:ctrlPr>
                          </m:sSubPr>
                          <m:e>
                            <m:r>
                              <m:rPr>
                                <m:sty m:val="p"/>
                              </m:rPr>
                              <a:rPr lang="en-US" altLang="zh-CN" i="0">
                                <a:solidFill>
                                  <a:schemeClr val="tx1">
                                    <a:lumMod val="65000"/>
                                    <a:lumOff val="35000"/>
                                  </a:schemeClr>
                                </a:solidFill>
                                <a:latin typeface="Cambria Math" panose="02040503050406030204" pitchFamily="18" charset="0"/>
                              </a:rPr>
                              <m:t>w</m:t>
                            </m:r>
                          </m:e>
                          <m:sub>
                            <m:r>
                              <m:rPr>
                                <m:sty m:val="p"/>
                              </m:rPr>
                              <a:rPr lang="en-US" altLang="zh-CN" i="0">
                                <a:solidFill>
                                  <a:schemeClr val="tx1">
                                    <a:lumMod val="65000"/>
                                    <a:lumOff val="35000"/>
                                  </a:schemeClr>
                                </a:solidFill>
                                <a:latin typeface="Cambria Math" panose="02040503050406030204" pitchFamily="18" charset="0"/>
                              </a:rPr>
                              <m:t>t</m:t>
                            </m:r>
                          </m:sub>
                        </m:sSub>
                        <m:r>
                          <a:rPr lang="en-US" altLang="zh-CN" i="0">
                            <a:solidFill>
                              <a:schemeClr val="tx1">
                                <a:lumMod val="65000"/>
                                <a:lumOff val="35000"/>
                              </a:schemeClr>
                            </a:solidFill>
                            <a:latin typeface="Cambria Math" panose="02040503050406030204" pitchFamily="18" charset="0"/>
                          </a:rPr>
                          <m:t>;</m:t>
                        </m:r>
                        <m:r>
                          <m:rPr>
                            <m:sty m:val="p"/>
                          </m:rPr>
                          <a:rPr lang="en-US" altLang="zh-CN" i="0">
                            <a:solidFill>
                              <a:schemeClr val="tx1">
                                <a:lumMod val="65000"/>
                                <a:lumOff val="35000"/>
                              </a:schemeClr>
                            </a:solidFill>
                            <a:latin typeface="Cambria Math" panose="02040503050406030204" pitchFamily="18" charset="0"/>
                          </a:rPr>
                          <m:t>θ</m:t>
                        </m:r>
                      </m:e>
                    </m:d>
                    <m:r>
                      <a:rPr lang="zh-CN" altLang="en-US" i="0">
                        <a:solidFill>
                          <a:schemeClr val="tx1">
                            <a:lumMod val="65000"/>
                            <a:lumOff val="35000"/>
                          </a:schemeClr>
                        </a:solidFill>
                        <a:latin typeface="Cambria Math" panose="02040503050406030204" pitchFamily="18" charset="0"/>
                      </a:rPr>
                      <m:t>，</m:t>
                    </m:r>
                  </m:oMath>
                </a14:m>
                <a:r>
                  <a:rPr lang="zh-CN" altLang="en-US" dirty="0">
                    <a:solidFill>
                      <a:schemeClr val="tx1">
                        <a:lumMod val="65000"/>
                        <a:lumOff val="35000"/>
                      </a:schemeClr>
                    </a:solidFill>
                    <a:latin typeface="Cambria Math" panose="02040503050406030204" pitchFamily="18" charset="0"/>
                  </a:rPr>
                  <a:t>对于每个词</a:t>
                </a:r>
                <a14:m>
                  <m:oMath xmlns:m="http://schemas.openxmlformats.org/officeDocument/2006/math">
                    <m:r>
                      <m:rPr>
                        <m:sty m:val="p"/>
                      </m:rPr>
                      <a:rPr lang="en-US" altLang="zh-CN" i="0">
                        <a:solidFill>
                          <a:schemeClr val="tx1">
                            <a:lumMod val="65000"/>
                            <a:lumOff val="35000"/>
                          </a:schemeClr>
                        </a:solidFill>
                        <a:latin typeface="Cambria Math" panose="02040503050406030204" pitchFamily="18" charset="0"/>
                      </a:rPr>
                      <m:t>w</m:t>
                    </m:r>
                    <m:r>
                      <a:rPr lang="zh-CN" altLang="en-US" i="0">
                        <a:solidFill>
                          <a:schemeClr val="tx1">
                            <a:lumMod val="65000"/>
                            <a:lumOff val="35000"/>
                          </a:schemeClr>
                        </a:solidFill>
                        <a:latin typeface="Cambria Math" panose="02040503050406030204" pitchFamily="18" charset="0"/>
                      </a:rPr>
                      <m:t>使用</m:t>
                    </m:r>
                  </m:oMath>
                </a14:m>
                <a:r>
                  <a:rPr lang="zh-CN" altLang="en-US" dirty="0">
                    <a:solidFill>
                      <a:schemeClr val="tx1">
                        <a:lumMod val="65000"/>
                        <a:lumOff val="35000"/>
                      </a:schemeClr>
                    </a:solidFill>
                    <a:latin typeface="Cambria Math" panose="02040503050406030204" pitchFamily="18" charset="0"/>
                  </a:rPr>
                  <a:t>两个向量，</a:t>
                </a:r>
                <a14:m>
                  <m:oMath xmlns:m="http://schemas.openxmlformats.org/officeDocument/2006/math">
                    <m:sSub>
                      <m:sSubPr>
                        <m:ctrlPr>
                          <a:rPr lang="en-US" altLang="zh-CN">
                            <a:solidFill>
                              <a:schemeClr val="tx1">
                                <a:lumMod val="65000"/>
                                <a:lumOff val="35000"/>
                              </a:schemeClr>
                            </a:solidFill>
                            <a:latin typeface="Cambria Math" panose="02040503050406030204" pitchFamily="18" charset="0"/>
                          </a:rPr>
                        </m:ctrlPr>
                      </m:sSubPr>
                      <m:e>
                        <m:r>
                          <m:rPr>
                            <m:sty m:val="p"/>
                          </m:rPr>
                          <a:rPr lang="en-US" altLang="zh-CN" i="0">
                            <a:solidFill>
                              <a:schemeClr val="tx1">
                                <a:lumMod val="65000"/>
                                <a:lumOff val="35000"/>
                              </a:schemeClr>
                            </a:solidFill>
                            <a:latin typeface="Cambria Math" panose="02040503050406030204" pitchFamily="18" charset="0"/>
                          </a:rPr>
                          <m:t>v</m:t>
                        </m:r>
                      </m:e>
                      <m:sub>
                        <m:r>
                          <m:rPr>
                            <m:sty m:val="p"/>
                          </m:rPr>
                          <a:rPr lang="en-US" altLang="zh-CN" i="0">
                            <a:solidFill>
                              <a:schemeClr val="tx1">
                                <a:lumMod val="65000"/>
                                <a:lumOff val="35000"/>
                              </a:schemeClr>
                            </a:solidFill>
                            <a:latin typeface="Cambria Math" panose="02040503050406030204" pitchFamily="18" charset="0"/>
                          </a:rPr>
                          <m:t>w</m:t>
                        </m:r>
                      </m:sub>
                    </m:sSub>
                    <m:r>
                      <a:rPr lang="zh-CN" altLang="en-US" i="0">
                        <a:solidFill>
                          <a:schemeClr val="tx1">
                            <a:lumMod val="65000"/>
                            <a:lumOff val="35000"/>
                          </a:schemeClr>
                        </a:solidFill>
                        <a:latin typeface="Cambria Math" panose="02040503050406030204" pitchFamily="18" charset="0"/>
                      </a:rPr>
                      <m:t>表示</m:t>
                    </m:r>
                  </m:oMath>
                </a14:m>
                <a:r>
                  <a:rPr lang="zh-CN" altLang="en-US" dirty="0">
                    <a:solidFill>
                      <a:schemeClr val="tx1">
                        <a:lumMod val="65000"/>
                        <a:lumOff val="35000"/>
                      </a:schemeClr>
                    </a:solidFill>
                    <a:latin typeface="Cambria Math" panose="02040503050406030204" pitchFamily="18" charset="0"/>
                  </a:rPr>
                  <a:t>当</a:t>
                </a:r>
                <a14:m>
                  <m:oMath xmlns:m="http://schemas.openxmlformats.org/officeDocument/2006/math">
                    <m:r>
                      <m:rPr>
                        <m:sty m:val="p"/>
                      </m:rPr>
                      <a:rPr lang="en-US" altLang="zh-CN" i="0">
                        <a:solidFill>
                          <a:schemeClr val="tx1">
                            <a:lumMod val="65000"/>
                            <a:lumOff val="35000"/>
                          </a:schemeClr>
                        </a:solidFill>
                        <a:latin typeface="Cambria Math" panose="02040503050406030204" pitchFamily="18" charset="0"/>
                      </a:rPr>
                      <m:t>w</m:t>
                    </m:r>
                  </m:oMath>
                </a14:m>
                <a:r>
                  <a:rPr lang="zh-CN" altLang="en-US" dirty="0">
                    <a:solidFill>
                      <a:schemeClr val="tx1">
                        <a:lumMod val="65000"/>
                        <a:lumOff val="35000"/>
                      </a:schemeClr>
                    </a:solidFill>
                    <a:latin typeface="Cambria Math" panose="02040503050406030204" pitchFamily="18" charset="0"/>
                  </a:rPr>
                  <a:t>是中心词时的向量，</a:t>
                </a:r>
                <a14:m>
                  <m:oMath xmlns:m="http://schemas.openxmlformats.org/officeDocument/2006/math">
                    <m:sSub>
                      <m:sSubPr>
                        <m:ctrlPr>
                          <a:rPr lang="en-US" altLang="zh-CN" dirty="0">
                            <a:solidFill>
                              <a:schemeClr val="tx1">
                                <a:lumMod val="65000"/>
                                <a:lumOff val="35000"/>
                              </a:schemeClr>
                            </a:solidFill>
                            <a:latin typeface="Cambria Math" panose="02040503050406030204" pitchFamily="18" charset="0"/>
                          </a:rPr>
                        </m:ctrlPr>
                      </m:sSubPr>
                      <m:e>
                        <m:r>
                          <m:rPr>
                            <m:sty m:val="p"/>
                          </m:rPr>
                          <a:rPr lang="en-US" altLang="zh-CN" i="0" dirty="0">
                            <a:solidFill>
                              <a:schemeClr val="tx1">
                                <a:lumMod val="65000"/>
                                <a:lumOff val="35000"/>
                              </a:schemeClr>
                            </a:solidFill>
                            <a:latin typeface="Cambria Math" panose="02040503050406030204" pitchFamily="18" charset="0"/>
                          </a:rPr>
                          <m:t>u</m:t>
                        </m:r>
                      </m:e>
                      <m:sub>
                        <m:r>
                          <m:rPr>
                            <m:sty m:val="p"/>
                          </m:rPr>
                          <a:rPr lang="en-US" altLang="zh-CN" i="0" dirty="0">
                            <a:solidFill>
                              <a:schemeClr val="tx1">
                                <a:lumMod val="65000"/>
                                <a:lumOff val="35000"/>
                              </a:schemeClr>
                            </a:solidFill>
                            <a:latin typeface="Cambria Math" panose="02040503050406030204" pitchFamily="18" charset="0"/>
                          </a:rPr>
                          <m:t>w</m:t>
                        </m:r>
                      </m:sub>
                    </m:sSub>
                    <m:r>
                      <a:rPr lang="zh-CN" altLang="en-US" i="0">
                        <a:solidFill>
                          <a:schemeClr val="tx1">
                            <a:lumMod val="65000"/>
                            <a:lumOff val="35000"/>
                          </a:schemeClr>
                        </a:solidFill>
                        <a:latin typeface="Cambria Math" panose="02040503050406030204" pitchFamily="18" charset="0"/>
                      </a:rPr>
                      <m:t>表示</m:t>
                    </m:r>
                  </m:oMath>
                </a14:m>
                <a:r>
                  <a:rPr lang="zh-CN" altLang="en-US" dirty="0">
                    <a:solidFill>
                      <a:schemeClr val="tx1">
                        <a:lumMod val="65000"/>
                        <a:lumOff val="35000"/>
                      </a:schemeClr>
                    </a:solidFill>
                    <a:latin typeface="Cambria Math" panose="02040503050406030204" pitchFamily="18" charset="0"/>
                  </a:rPr>
                  <a:t>当</a:t>
                </a:r>
                <a14:m>
                  <m:oMath xmlns:m="http://schemas.openxmlformats.org/officeDocument/2006/math">
                    <m:r>
                      <m:rPr>
                        <m:sty m:val="p"/>
                      </m:rPr>
                      <a:rPr lang="en-US" altLang="zh-CN" i="0">
                        <a:solidFill>
                          <a:schemeClr val="tx1">
                            <a:lumMod val="65000"/>
                            <a:lumOff val="35000"/>
                          </a:schemeClr>
                        </a:solidFill>
                        <a:latin typeface="Cambria Math" panose="02040503050406030204" pitchFamily="18" charset="0"/>
                      </a:rPr>
                      <m:t>w</m:t>
                    </m:r>
                  </m:oMath>
                </a14:m>
                <a:r>
                  <a:rPr lang="zh-CN" altLang="en-US" dirty="0">
                    <a:solidFill>
                      <a:schemeClr val="tx1">
                        <a:lumMod val="65000"/>
                        <a:lumOff val="35000"/>
                      </a:schemeClr>
                    </a:solidFill>
                    <a:latin typeface="Cambria Math" panose="02040503050406030204" pitchFamily="18" charset="0"/>
                  </a:rPr>
                  <a:t>是语境词时的向量</a:t>
                </a:r>
                <a:endParaRPr lang="en-US" altLang="zh-CN" dirty="0">
                  <a:solidFill>
                    <a:schemeClr val="tx1">
                      <a:lumMod val="65000"/>
                      <a:lumOff val="35000"/>
                    </a:schemeClr>
                  </a:solidFill>
                  <a:latin typeface="Cambria Math" panose="02040503050406030204" pitchFamily="18" charset="0"/>
                </a:endParaRPr>
              </a:p>
              <a:p>
                <a:r>
                  <a:rPr lang="zh-CN" altLang="en-US" dirty="0">
                    <a:solidFill>
                      <a:schemeClr val="tx1">
                        <a:lumMod val="65000"/>
                        <a:lumOff val="35000"/>
                      </a:schemeClr>
                    </a:solidFill>
                    <a:latin typeface="Cambria Math" panose="02040503050406030204" pitchFamily="18" charset="0"/>
                  </a:rPr>
                  <a:t>对于中心词</a:t>
                </a:r>
                <a14:m>
                  <m:oMath xmlns:m="http://schemas.openxmlformats.org/officeDocument/2006/math">
                    <m:r>
                      <a:rPr lang="en-US" altLang="zh-CN">
                        <a:solidFill>
                          <a:schemeClr val="tx1">
                            <a:lumMod val="65000"/>
                            <a:lumOff val="35000"/>
                          </a:schemeClr>
                        </a:solidFill>
                        <a:latin typeface="Cambria Math" panose="02040503050406030204" pitchFamily="18" charset="0"/>
                      </a:rPr>
                      <m:t>𝑐</m:t>
                    </m:r>
                  </m:oMath>
                </a14:m>
                <a:r>
                  <a:rPr lang="zh-CN" altLang="en-US" dirty="0">
                    <a:solidFill>
                      <a:schemeClr val="tx1">
                        <a:lumMod val="65000"/>
                        <a:lumOff val="35000"/>
                      </a:schemeClr>
                    </a:solidFill>
                    <a:latin typeface="Cambria Math" panose="02040503050406030204" pitchFamily="18" charset="0"/>
                  </a:rPr>
                  <a:t>和语境词</a:t>
                </a:r>
                <a14:m>
                  <m:oMath xmlns:m="http://schemas.openxmlformats.org/officeDocument/2006/math">
                    <m:r>
                      <a:rPr lang="en-US" altLang="zh-CN">
                        <a:solidFill>
                          <a:schemeClr val="tx1">
                            <a:lumMod val="65000"/>
                            <a:lumOff val="35000"/>
                          </a:schemeClr>
                        </a:solidFill>
                        <a:latin typeface="Cambria Math" panose="02040503050406030204" pitchFamily="18" charset="0"/>
                      </a:rPr>
                      <m:t>𝑜</m:t>
                    </m:r>
                  </m:oMath>
                </a14:m>
                <a:endParaRPr lang="en-US" altLang="zh-CN" dirty="0">
                  <a:solidFill>
                    <a:schemeClr val="tx1">
                      <a:lumMod val="65000"/>
                      <a:lumOff val="35000"/>
                    </a:schemeClr>
                  </a:solidFill>
                  <a:latin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m:t>
                        </m:r>
                      </m:e>
                      <m:e>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r>
                          <a:rPr lang="en-US" altLang="zh-CN" i="1">
                            <a:latin typeface="Cambria Math" panose="02040503050406030204" pitchFamily="18" charset="0"/>
                          </a:rPr>
                          <m:t>)</m:t>
                        </m:r>
                      </m:num>
                      <m:den>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𝑤</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e>
                                </m:d>
                              </m:e>
                            </m:func>
                          </m:e>
                        </m:nary>
                      </m:den>
                    </m:f>
                  </m:oMath>
                </a14:m>
                <a:endParaRPr lang="en-US" altLang="zh-CN"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13333" r="-1318" b="-66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14</a:t>
            </a:fld>
            <a:endParaRPr lang="en-US"/>
          </a:p>
        </p:txBody>
      </p:sp>
    </p:spTree>
    <p:extLst>
      <p:ext uri="{BB962C8B-B14F-4D97-AF65-F5344CB8AC3E}">
        <p14:creationId xmlns:p14="http://schemas.microsoft.com/office/powerpoint/2010/main" val="153642299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使用</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𝑝𝑟𝑜𝑏𝑙𝑒𝑚𝑠</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𝑖𝑛𝑡𝑜</m:t>
                            </m:r>
                          </m:sub>
                        </m:sSub>
                      </m:e>
                    </m:d>
                  </m:oMath>
                </a14:m>
                <a:r>
                  <a:rPr lang="zh-CN" altLang="en-US" dirty="0"/>
                  <a:t>表示</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𝑝𝑟𝑜𝑏𝑙𝑒𝑚𝑠</m:t>
                        </m:r>
                      </m:e>
                      <m:e>
                        <m:r>
                          <a:rPr lang="en-US" altLang="zh-CN" i="1">
                            <a:latin typeface="Cambria Math" panose="02040503050406030204" pitchFamily="18" charset="0"/>
                          </a:rPr>
                          <m:t>𝑖𝑛𝑡𝑜</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𝑝𝑟𝑜𝑏𝑙𝑒𝑚𝑠</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𝑖𝑛𝑡𝑜</m:t>
                            </m:r>
                          </m:sub>
                        </m:sSub>
                        <m:r>
                          <a:rPr lang="en-US" altLang="zh-CN" i="1">
                            <a:latin typeface="Cambria Math" panose="02040503050406030204" pitchFamily="18" charset="0"/>
                          </a:rPr>
                          <m:t>,</m:t>
                        </m:r>
                        <m:r>
                          <a:rPr lang="en-US" altLang="zh-CN" i="1">
                            <a:latin typeface="Cambria Math" panose="02040503050406030204" pitchFamily="18" charset="0"/>
                          </a:rPr>
                          <m:t>𝜃</m:t>
                        </m:r>
                      </m:e>
                    </m:d>
                  </m:oMath>
                </a14:m>
                <a:endParaRPr lang="en-US" altLang="zh-CN"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15</a:t>
            </a:fld>
            <a:endParaRPr lang="en-US"/>
          </a:p>
        </p:txBody>
      </p:sp>
      <p:pic>
        <p:nvPicPr>
          <p:cNvPr id="5" name="图片 4">
            <a:extLst>
              <a:ext uri="{FF2B5EF4-FFF2-40B4-BE49-F238E27FC236}">
                <a16:creationId xmlns:a16="http://schemas.microsoft.com/office/drawing/2014/main" id="{5FA5DB56-EB7B-902F-E3E3-53F390D3A528}"/>
              </a:ext>
            </a:extLst>
          </p:cNvPr>
          <p:cNvPicPr>
            <a:picLocks noChangeAspect="1"/>
          </p:cNvPicPr>
          <p:nvPr/>
        </p:nvPicPr>
        <p:blipFill>
          <a:blip r:embed="rId3"/>
          <a:stretch>
            <a:fillRect/>
          </a:stretch>
        </p:blipFill>
        <p:spPr>
          <a:xfrm>
            <a:off x="1397112" y="1553177"/>
            <a:ext cx="6349775" cy="1969670"/>
          </a:xfrm>
          <a:prstGeom prst="rect">
            <a:avLst/>
          </a:prstGeom>
        </p:spPr>
      </p:pic>
    </p:spTree>
    <p:extLst>
      <p:ext uri="{BB962C8B-B14F-4D97-AF65-F5344CB8AC3E}">
        <p14:creationId xmlns:p14="http://schemas.microsoft.com/office/powerpoint/2010/main" val="331538194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预测函数</a:t>
            </a:r>
            <a:endParaRPr lang="en-US" altLang="zh-CN"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16</a:t>
            </a:fld>
            <a:endParaRPr lang="en-US"/>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5738E16-260C-8DD4-65F1-48F8FAE7938C}"/>
                  </a:ext>
                </a:extLst>
              </p:cNvPr>
              <p:cNvSpPr txBox="1"/>
              <p:nvPr/>
            </p:nvSpPr>
            <p:spPr>
              <a:xfrm>
                <a:off x="955675" y="1390512"/>
                <a:ext cx="6569242" cy="3695307"/>
              </a:xfrm>
              <a:prstGeom prst="rect">
                <a:avLst/>
              </a:prstGeom>
              <a:noFill/>
            </p:spPr>
            <p:txBody>
              <a:bodyPr wrap="square">
                <a:spAutoFit/>
              </a:bodyPr>
              <a:lstStyle/>
              <a:p>
                <a:pPr marL="0" indent="0">
                  <a:buNone/>
                </a:pPr>
                <a14:m>
                  <m:oMathPara xmlns:m="http://schemas.openxmlformats.org/officeDocument/2006/math">
                    <m:oMathParaPr>
                      <m:jc m:val="center"/>
                    </m:oMathParaPr>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𝑜</m:t>
                          </m:r>
                        </m:e>
                        <m:e>
                          <m:r>
                            <a:rPr lang="en-US" altLang="zh-CN" i="1">
                              <a:latin typeface="Cambria Math" panose="02040503050406030204" pitchFamily="18" charset="0"/>
                            </a:rPr>
                            <m:t>𝑐</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r>
                            <a:rPr lang="en-US" altLang="zh-CN" i="1">
                              <a:latin typeface="Cambria Math" panose="02040503050406030204" pitchFamily="18" charset="0"/>
                            </a:rPr>
                            <m:t>)</m:t>
                          </m:r>
                        </m:num>
                        <m:den>
                          <m:nary>
                            <m:naryPr>
                              <m:chr m:val="∑"/>
                              <m:limLoc m:val="subSup"/>
                              <m:supHide m:val="on"/>
                              <m:ctrlPr>
                                <a:rPr lang="en-US" altLang="zh-CN" i="1">
                                  <a:latin typeface="Cambria Math" panose="02040503050406030204" pitchFamily="18" charset="0"/>
                                </a:rPr>
                              </m:ctrlPr>
                            </m:naryPr>
                            <m:sub>
                              <m:r>
                                <m:rPr>
                                  <m:brk m:alnAt="9"/>
                                </m:rP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𝑉</m:t>
                              </m:r>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𝑤</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e>
                          </m:nary>
                        </m:den>
                      </m:f>
                    </m:oMath>
                  </m:oMathPara>
                </a14:m>
                <a:endParaRPr lang="en-US" altLang="zh-CN" dirty="0"/>
              </a:p>
              <a:p>
                <a:pPr marL="342900" indent="-342900">
                  <a:buFont typeface="+mj-ea"/>
                  <a:buAutoNum type="circleNumDbPlain"/>
                </a:pPr>
                <a:r>
                  <a:rPr lang="zh-CN" altLang="en-US" dirty="0">
                    <a:solidFill>
                      <a:schemeClr val="tx1"/>
                    </a:solidFill>
                  </a:rPr>
                  <a:t>点积运算比较</a:t>
                </a:r>
                <a14:m>
                  <m:oMath xmlns:m="http://schemas.openxmlformats.org/officeDocument/2006/math">
                    <m:r>
                      <a:rPr lang="en-US" altLang="zh-CN" b="0" i="1" smtClean="0">
                        <a:solidFill>
                          <a:schemeClr val="tx1"/>
                        </a:solidFill>
                        <a:latin typeface="Cambria Math" panose="02040503050406030204" pitchFamily="18" charset="0"/>
                      </a:rPr>
                      <m:t>𝑜</m:t>
                    </m:r>
                  </m:oMath>
                </a14:m>
                <a:r>
                  <a:rPr lang="zh-CN" altLang="en-US" dirty="0">
                    <a:solidFill>
                      <a:schemeClr val="tx1"/>
                    </a:solidFill>
                  </a:rPr>
                  <a:t>和</a:t>
                </a:r>
                <a14:m>
                  <m:oMath xmlns:m="http://schemas.openxmlformats.org/officeDocument/2006/math">
                    <m:r>
                      <a:rPr lang="en-US" altLang="zh-CN" b="0" i="1" smtClean="0">
                        <a:solidFill>
                          <a:schemeClr val="tx1"/>
                        </a:solidFill>
                        <a:latin typeface="Cambria Math" panose="02040503050406030204" pitchFamily="18" charset="0"/>
                      </a:rPr>
                      <m:t>𝑐</m:t>
                    </m:r>
                  </m:oMath>
                </a14:m>
                <a:r>
                  <a:rPr lang="zh-CN" altLang="en-US" dirty="0">
                    <a:solidFill>
                      <a:schemeClr val="tx1"/>
                    </a:solidFill>
                  </a:rPr>
                  <a:t>的相似度，</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𝑢</m:t>
                        </m:r>
                      </m:e>
                      <m:sup>
                        <m:r>
                          <a:rPr lang="en-US" altLang="zh-CN" b="0" i="1" smtClean="0">
                            <a:solidFill>
                              <a:schemeClr val="tx1"/>
                            </a:solidFill>
                            <a:latin typeface="Cambria Math" panose="02040503050406030204" pitchFamily="18" charset="0"/>
                          </a:rPr>
                          <m:t>𝑇</m:t>
                        </m:r>
                      </m:sup>
                    </m:sSup>
                    <m:r>
                      <a:rPr lang="en-US" altLang="zh-CN" b="0" i="1" smtClean="0">
                        <a:solidFill>
                          <a:schemeClr val="tx1"/>
                        </a:solidFill>
                        <a:latin typeface="Cambria Math" panose="02040503050406030204" pitchFamily="18" charset="0"/>
                      </a:rPr>
                      <m:t>𝑣</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𝑢</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𝑣</m:t>
                    </m:r>
                    <m:r>
                      <a:rPr lang="en-US" altLang="zh-CN" b="0" i="1" smtClean="0">
                        <a:solidFill>
                          <a:schemeClr val="tx1"/>
                        </a:solidFill>
                        <a:latin typeface="Cambria Math" panose="02040503050406030204" pitchFamily="18" charset="0"/>
                      </a:rPr>
                      <m:t>=</m:t>
                    </m:r>
                    <m:nary>
                      <m:naryPr>
                        <m:chr m:val="∑"/>
                        <m:limLoc m:val="subSup"/>
                        <m:ctrlPr>
                          <a:rPr lang="en-US" altLang="zh-CN" b="0" i="1" smtClean="0">
                            <a:solidFill>
                              <a:schemeClr val="tx1"/>
                            </a:solidFill>
                            <a:latin typeface="Cambria Math" panose="02040503050406030204" pitchFamily="18" charset="0"/>
                          </a:rPr>
                        </m:ctrlPr>
                      </m:naryPr>
                      <m:sub>
                        <m:r>
                          <m:rPr>
                            <m:brk m:alnAt="25"/>
                          </m:rP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𝑛</m:t>
                        </m:r>
                      </m:sup>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𝑢</m:t>
                            </m:r>
                          </m:e>
                          <m:sub>
                            <m:r>
                              <a:rPr lang="en-US" altLang="zh-CN" b="0" i="1" smtClean="0">
                                <a:solidFill>
                                  <a:schemeClr val="tx1"/>
                                </a:solidFill>
                                <a:latin typeface="Cambria Math" panose="02040503050406030204" pitchFamily="18" charset="0"/>
                              </a:rPr>
                              <m:t>𝑖</m:t>
                            </m:r>
                          </m:sub>
                        </m:sSub>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𝑖</m:t>
                            </m:r>
                          </m:sub>
                        </m:sSub>
                      </m:e>
                    </m:nary>
                    <m:r>
                      <a:rPr lang="zh-CN" altLang="en-US" i="1">
                        <a:solidFill>
                          <a:schemeClr val="tx1"/>
                        </a:solidFill>
                        <a:latin typeface="Cambria Math" panose="02040503050406030204" pitchFamily="18" charset="0"/>
                      </a:rPr>
                      <m:t>，</m:t>
                    </m:r>
                  </m:oMath>
                </a14:m>
                <a:r>
                  <a:rPr lang="zh-CN" altLang="en-US" dirty="0">
                    <a:solidFill>
                      <a:schemeClr val="tx1"/>
                    </a:solidFill>
                  </a:rPr>
                  <a:t>更大的点积代表更大的概率</a:t>
                </a:r>
                <a:endParaRPr lang="en-US" altLang="zh-CN" dirty="0">
                  <a:solidFill>
                    <a:schemeClr val="tx1"/>
                  </a:solidFill>
                </a:endParaRPr>
              </a:p>
              <a:p>
                <a:pPr marL="342900" indent="-342900">
                  <a:buFont typeface="+mj-ea"/>
                  <a:buAutoNum type="circleNumDbPlain"/>
                </a:pPr>
                <a:endParaRPr lang="en-US" altLang="zh-CN" dirty="0">
                  <a:solidFill>
                    <a:schemeClr val="tx1"/>
                  </a:solidFill>
                </a:endParaRPr>
              </a:p>
              <a:p>
                <a:pPr marL="342900" indent="-342900">
                  <a:buFont typeface="+mj-ea"/>
                  <a:buAutoNum type="circleNumDbPlain"/>
                </a:pPr>
                <a:r>
                  <a:rPr lang="en-US" altLang="zh-CN" dirty="0">
                    <a:solidFill>
                      <a:schemeClr val="tx1"/>
                    </a:solidFill>
                  </a:rPr>
                  <a:t>exp</a:t>
                </a:r>
                <a:r>
                  <a:rPr lang="zh-CN" altLang="en-US" dirty="0">
                    <a:solidFill>
                      <a:schemeClr val="tx1"/>
                    </a:solidFill>
                  </a:rPr>
                  <a:t>指数运算将数值转换为正值</a:t>
                </a:r>
                <a:endParaRPr lang="en-US" altLang="zh-CN" dirty="0">
                  <a:solidFill>
                    <a:schemeClr val="tx1"/>
                  </a:solidFill>
                </a:endParaRPr>
              </a:p>
              <a:p>
                <a:pPr marL="342900" indent="-342900">
                  <a:buFont typeface="+mj-ea"/>
                  <a:buAutoNum type="circleNumDbPlain"/>
                </a:pPr>
                <a:endParaRPr lang="en-US" altLang="zh-CN" dirty="0">
                  <a:solidFill>
                    <a:schemeClr val="tx1"/>
                  </a:solidFill>
                </a:endParaRPr>
              </a:p>
              <a:p>
                <a:pPr marL="342900" indent="-342900">
                  <a:buFont typeface="+mj-ea"/>
                  <a:buAutoNum type="circleNumDbPlain"/>
                </a:pPr>
                <a:r>
                  <a:rPr lang="zh-CN" altLang="en-US" dirty="0">
                    <a:solidFill>
                      <a:schemeClr val="tx1"/>
                    </a:solidFill>
                  </a:rPr>
                  <a:t>给定概率分布对整个词典进行归一化处理。</a:t>
                </a:r>
                <a:endParaRPr lang="en-US" altLang="zh-CN" dirty="0">
                  <a:solidFill>
                    <a:schemeClr val="tx1"/>
                  </a:solidFill>
                </a:endParaRPr>
              </a:p>
              <a:p>
                <a:pPr marL="342900" indent="-342900">
                  <a:buFont typeface="+mj-ea"/>
                  <a:buAutoNum type="circleNumDbPlain"/>
                </a:pPr>
                <a:endParaRPr lang="en-US" altLang="zh-CN" dirty="0">
                  <a:solidFill>
                    <a:schemeClr val="tx1"/>
                  </a:solidFill>
                </a:endParaRPr>
              </a:p>
              <a:p>
                <a:pPr marL="342900" indent="-342900">
                  <a:buFont typeface="+mj-ea"/>
                  <a:buAutoNum type="circleNumDbPlain"/>
                </a:pPr>
                <a:r>
                  <a:rPr lang="zh-CN" altLang="en-US" dirty="0">
                    <a:solidFill>
                      <a:schemeClr val="tx1"/>
                    </a:solidFill>
                  </a:rPr>
                  <a:t>本质上，</a:t>
                </a:r>
                <a:r>
                  <a:rPr lang="en-US" altLang="zh-CN" dirty="0" err="1">
                    <a:solidFill>
                      <a:schemeClr val="tx1"/>
                    </a:solidFill>
                  </a:rPr>
                  <a:t>softmax</a:t>
                </a:r>
                <a:r>
                  <a:rPr lang="zh-CN" altLang="en-US" dirty="0">
                    <a:solidFill>
                      <a:schemeClr val="tx1"/>
                    </a:solidFill>
                  </a:rPr>
                  <a:t>函数将实数集映射到</a:t>
                </a:r>
                <a:r>
                  <a:rPr lang="en-US" altLang="zh-CN" dirty="0">
                    <a:solidFill>
                      <a:schemeClr val="tx1"/>
                    </a:solidFill>
                  </a:rPr>
                  <a:t>0-1</a:t>
                </a:r>
                <a:r>
                  <a:rPr lang="zh-CN" altLang="en-US" dirty="0">
                    <a:solidFill>
                      <a:schemeClr val="tx1"/>
                    </a:solidFill>
                  </a:rPr>
                  <a:t>，</a:t>
                </a:r>
                <a14:m>
                  <m:oMath xmlns:m="http://schemas.openxmlformats.org/officeDocument/2006/math">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r>
                          <a:rPr lang="en-US" altLang="zh-CN" i="1" smtClean="0">
                            <a:solidFill>
                              <a:schemeClr val="tx1"/>
                            </a:solidFill>
                            <a:latin typeface="Cambria Math" panose="02040503050406030204" pitchFamily="18" charset="0"/>
                            <a:ea typeface="Cambria Math" panose="02040503050406030204" pitchFamily="18" charset="0"/>
                          </a:rPr>
                          <m:t>ℝ</m:t>
                        </m:r>
                      </m:e>
                      <m:sup>
                        <m:r>
                          <a:rPr lang="en-US" altLang="zh-CN" b="0" i="1" smtClean="0">
                            <a:solidFill>
                              <a:schemeClr val="tx1"/>
                            </a:solidFill>
                            <a:latin typeface="Cambria Math" panose="02040503050406030204" pitchFamily="18" charset="0"/>
                            <a:ea typeface="Cambria Math" panose="02040503050406030204" pitchFamily="18" charset="0"/>
                          </a:rPr>
                          <m:t>𝑛</m:t>
                        </m:r>
                      </m:sup>
                    </m:sSup>
                    <m:r>
                      <a:rPr lang="en-US" altLang="zh-CN" b="0" i="1" smtClean="0">
                        <a:solidFill>
                          <a:schemeClr val="tx1"/>
                        </a:solidFill>
                        <a:latin typeface="Cambria Math" panose="02040503050406030204" pitchFamily="18" charset="0"/>
                        <a:ea typeface="Cambria Math" panose="02040503050406030204" pitchFamily="18"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d>
                          <m:dPr>
                            <m:ctrlPr>
                              <a:rPr lang="en-US" altLang="zh-CN" b="0"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0,1</m:t>
                            </m:r>
                          </m:e>
                        </m:d>
                      </m:e>
                      <m:sup>
                        <m:r>
                          <a:rPr lang="en-US" altLang="zh-CN" b="0" i="1" smtClean="0">
                            <a:solidFill>
                              <a:schemeClr val="tx1"/>
                            </a:solidFill>
                            <a:latin typeface="Cambria Math" panose="02040503050406030204" pitchFamily="18" charset="0"/>
                            <a:ea typeface="Cambria Math" panose="02040503050406030204" pitchFamily="18" charset="0"/>
                          </a:rPr>
                          <m:t>𝑛</m:t>
                        </m:r>
                      </m:sup>
                    </m:sSup>
                  </m:oMath>
                </a14:m>
                <a:endParaRPr lang="en-US" altLang="zh-CN" dirty="0">
                  <a:solidFill>
                    <a:schemeClr val="tx1"/>
                  </a:solidFill>
                </a:endParaRPr>
              </a:p>
              <a:p>
                <a:pPr marL="342900" indent="-342900">
                  <a:buFont typeface="+mj-ea"/>
                  <a:buAutoNum type="circleNumDbPlain"/>
                </a:pPr>
                <a:endParaRPr lang="en-US" altLang="zh-CN" dirty="0">
                  <a:solidFill>
                    <a:schemeClr val="tx1"/>
                  </a:solidFill>
                </a:endParaRPr>
              </a:p>
              <a:p>
                <a:pPr marL="342900" indent="-342900">
                  <a:buFont typeface="+mj-ea"/>
                  <a:buAutoNum type="circleNumDbPlain"/>
                </a:pPr>
                <a14:m>
                  <m:oMath xmlns:m="http://schemas.openxmlformats.org/officeDocument/2006/math">
                    <m:r>
                      <m:rPr>
                        <m:sty m:val="p"/>
                      </m:rPr>
                      <a:rPr lang="en-US" altLang="zh-CN" b="0" i="0" smtClean="0">
                        <a:solidFill>
                          <a:schemeClr val="tx1"/>
                        </a:solidFill>
                        <a:latin typeface="Cambria Math" panose="02040503050406030204" pitchFamily="18" charset="0"/>
                      </a:rPr>
                      <m:t>softmax</m:t>
                    </m:r>
                    <m:d>
                      <m:dPr>
                        <m:ctrlPr>
                          <a:rPr lang="en-US" altLang="zh-CN" b="0" smtClean="0">
                            <a:solidFill>
                              <a:schemeClr val="tx1"/>
                            </a:solidFill>
                            <a:latin typeface="Cambria Math" panose="02040503050406030204" pitchFamily="18" charset="0"/>
                          </a:rPr>
                        </m:ctrlPr>
                      </m:dPr>
                      <m:e>
                        <m:sSub>
                          <m:sSubPr>
                            <m:ctrlPr>
                              <a:rPr lang="en-US" altLang="zh-CN" b="0" smtClean="0">
                                <a:solidFill>
                                  <a:schemeClr val="tx1"/>
                                </a:solidFill>
                                <a:latin typeface="Cambria Math" panose="02040503050406030204" pitchFamily="18" charset="0"/>
                              </a:rPr>
                            </m:ctrlPr>
                          </m:sSubPr>
                          <m:e>
                            <m:r>
                              <m:rPr>
                                <m:sty m:val="p"/>
                              </m:rPr>
                              <a:rPr lang="en-US" altLang="zh-CN" b="0" i="0" smtClean="0">
                                <a:solidFill>
                                  <a:schemeClr val="tx1"/>
                                </a:solidFill>
                                <a:latin typeface="Cambria Math" panose="02040503050406030204" pitchFamily="18" charset="0"/>
                              </a:rPr>
                              <m:t>x</m:t>
                            </m:r>
                          </m:e>
                          <m:sub>
                            <m:r>
                              <m:rPr>
                                <m:sty m:val="p"/>
                              </m:rPr>
                              <a:rPr lang="en-US" altLang="zh-CN" b="0" i="0" smtClean="0">
                                <a:solidFill>
                                  <a:schemeClr val="tx1"/>
                                </a:solidFill>
                                <a:latin typeface="Cambria Math" panose="02040503050406030204" pitchFamily="18" charset="0"/>
                              </a:rPr>
                              <m:t>i</m:t>
                            </m:r>
                          </m:sub>
                        </m:sSub>
                      </m:e>
                    </m:d>
                    <m:r>
                      <a:rPr lang="en-US" altLang="zh-CN" b="0" i="0" smtClean="0">
                        <a:solidFill>
                          <a:schemeClr val="tx1"/>
                        </a:solidFill>
                        <a:latin typeface="Cambria Math" panose="02040503050406030204" pitchFamily="18" charset="0"/>
                      </a:rPr>
                      <m:t>=</m:t>
                    </m:r>
                    <m:f>
                      <m:fPr>
                        <m:ctrlPr>
                          <a:rPr lang="en-US" altLang="zh-CN" b="0"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exp</m:t>
                        </m:r>
                        <m:r>
                          <a:rPr lang="en-US" altLang="zh-CN" b="0" i="0" smtClean="0">
                            <a:solidFill>
                              <a:schemeClr val="tx1"/>
                            </a:solidFill>
                            <a:latin typeface="Cambria Math" panose="02040503050406030204" pitchFamily="18" charset="0"/>
                          </a:rPr>
                          <m:t>⁡(</m:t>
                        </m:r>
                        <m:sSub>
                          <m:sSubPr>
                            <m:ctrlPr>
                              <a:rPr lang="en-US" altLang="zh-CN" b="0" smtClean="0">
                                <a:solidFill>
                                  <a:schemeClr val="tx1"/>
                                </a:solidFill>
                                <a:latin typeface="Cambria Math" panose="02040503050406030204" pitchFamily="18" charset="0"/>
                              </a:rPr>
                            </m:ctrlPr>
                          </m:sSubPr>
                          <m:e>
                            <m:r>
                              <m:rPr>
                                <m:sty m:val="p"/>
                              </m:rPr>
                              <a:rPr lang="en-US" altLang="zh-CN" b="0" i="0" smtClean="0">
                                <a:solidFill>
                                  <a:schemeClr val="tx1"/>
                                </a:solidFill>
                                <a:latin typeface="Cambria Math" panose="02040503050406030204" pitchFamily="18" charset="0"/>
                              </a:rPr>
                              <m:t>x</m:t>
                            </m:r>
                          </m:e>
                          <m:sub>
                            <m:r>
                              <m:rPr>
                                <m:sty m:val="p"/>
                              </m:rPr>
                              <a:rPr lang="en-US" altLang="zh-CN" b="0" i="0" smtClean="0">
                                <a:solidFill>
                                  <a:schemeClr val="tx1"/>
                                </a:solidFill>
                                <a:latin typeface="Cambria Math" panose="02040503050406030204" pitchFamily="18" charset="0"/>
                              </a:rPr>
                              <m:t>i</m:t>
                            </m:r>
                          </m:sub>
                        </m:sSub>
                        <m:r>
                          <a:rPr lang="en-US" altLang="zh-CN" b="0" i="0" smtClean="0">
                            <a:solidFill>
                              <a:schemeClr val="tx1"/>
                            </a:solidFill>
                            <a:latin typeface="Cambria Math" panose="02040503050406030204" pitchFamily="18" charset="0"/>
                          </a:rPr>
                          <m:t>)</m:t>
                        </m:r>
                      </m:num>
                      <m:den>
                        <m:nary>
                          <m:naryPr>
                            <m:chr m:val="∑"/>
                            <m:limLoc m:val="subSup"/>
                            <m:ctrlPr>
                              <a:rPr lang="en-US" altLang="zh-CN" b="0" smtClean="0">
                                <a:solidFill>
                                  <a:schemeClr val="tx1"/>
                                </a:solidFill>
                                <a:latin typeface="Cambria Math" panose="02040503050406030204" pitchFamily="18" charset="0"/>
                              </a:rPr>
                            </m:ctrlPr>
                          </m:naryPr>
                          <m:sub>
                            <m:r>
                              <m:rPr>
                                <m:sty m:val="p"/>
                                <m:brk m:alnAt="25"/>
                              </m:rPr>
                              <a:rPr lang="en-US" altLang="zh-CN" b="0" i="0" smtClean="0">
                                <a:solidFill>
                                  <a:schemeClr val="tx1"/>
                                </a:solidFill>
                                <a:latin typeface="Cambria Math" panose="02040503050406030204" pitchFamily="18" charset="0"/>
                              </a:rPr>
                              <m:t>j</m:t>
                            </m:r>
                            <m:r>
                              <a:rPr lang="en-US" altLang="zh-CN" b="0" i="0" smtClean="0">
                                <a:solidFill>
                                  <a:schemeClr val="tx1"/>
                                </a:solidFill>
                                <a:latin typeface="Cambria Math" panose="02040503050406030204" pitchFamily="18" charset="0"/>
                              </a:rPr>
                              <m:t>=1</m:t>
                            </m:r>
                          </m:sub>
                          <m:sup>
                            <m:r>
                              <m:rPr>
                                <m:sty m:val="p"/>
                              </m:rPr>
                              <a:rPr lang="en-US" altLang="zh-CN" b="0" i="0" smtClean="0">
                                <a:solidFill>
                                  <a:schemeClr val="tx1"/>
                                </a:solidFill>
                                <a:latin typeface="Cambria Math" panose="02040503050406030204" pitchFamily="18" charset="0"/>
                              </a:rPr>
                              <m:t>n</m:t>
                            </m:r>
                          </m:sup>
                          <m:e>
                            <m:r>
                              <m:rPr>
                                <m:sty m:val="p"/>
                              </m:rPr>
                              <a:rPr lang="en-US" altLang="zh-CN" b="0" i="0" smtClean="0">
                                <a:solidFill>
                                  <a:schemeClr val="tx1"/>
                                </a:solidFill>
                                <a:latin typeface="Cambria Math" panose="02040503050406030204" pitchFamily="18" charset="0"/>
                              </a:rPr>
                              <m:t>exp</m:t>
                            </m:r>
                            <m:r>
                              <a:rPr lang="en-US" altLang="zh-CN" b="0" i="0" smtClean="0">
                                <a:solidFill>
                                  <a:schemeClr val="tx1"/>
                                </a:solidFill>
                                <a:latin typeface="Cambria Math" panose="02040503050406030204" pitchFamily="18" charset="0"/>
                              </a:rPr>
                              <m:t>⁡(</m:t>
                            </m:r>
                            <m:sSub>
                              <m:sSubPr>
                                <m:ctrlPr>
                                  <a:rPr lang="en-US" altLang="zh-CN" b="0" smtClean="0">
                                    <a:solidFill>
                                      <a:schemeClr val="tx1"/>
                                    </a:solidFill>
                                    <a:latin typeface="Cambria Math" panose="02040503050406030204" pitchFamily="18" charset="0"/>
                                  </a:rPr>
                                </m:ctrlPr>
                              </m:sSubPr>
                              <m:e>
                                <m:r>
                                  <m:rPr>
                                    <m:sty m:val="p"/>
                                  </m:rPr>
                                  <a:rPr lang="en-US" altLang="zh-CN" b="0" i="0" smtClean="0">
                                    <a:solidFill>
                                      <a:schemeClr val="tx1"/>
                                    </a:solidFill>
                                    <a:latin typeface="Cambria Math" panose="02040503050406030204" pitchFamily="18" charset="0"/>
                                  </a:rPr>
                                  <m:t>x</m:t>
                                </m:r>
                              </m:e>
                              <m:sub>
                                <m:r>
                                  <m:rPr>
                                    <m:sty m:val="p"/>
                                  </m:rPr>
                                  <a:rPr lang="en-US" altLang="zh-CN" b="0" i="0" smtClean="0">
                                    <a:solidFill>
                                      <a:schemeClr val="tx1"/>
                                    </a:solidFill>
                                    <a:latin typeface="Cambria Math" panose="02040503050406030204" pitchFamily="18" charset="0"/>
                                  </a:rPr>
                                  <m:t>j</m:t>
                                </m:r>
                              </m:sub>
                            </m:sSub>
                            <m:r>
                              <a:rPr lang="en-US" altLang="zh-CN" b="0" i="0" smtClean="0">
                                <a:solidFill>
                                  <a:schemeClr val="tx1"/>
                                </a:solidFill>
                                <a:latin typeface="Cambria Math" panose="02040503050406030204" pitchFamily="18" charset="0"/>
                              </a:rPr>
                              <m:t>)</m:t>
                            </m:r>
                          </m:e>
                        </m:nary>
                      </m:den>
                    </m:f>
                    <m:r>
                      <a:rPr lang="en-US" altLang="zh-CN" b="0" i="0" smtClean="0">
                        <a:solidFill>
                          <a:schemeClr val="tx1"/>
                        </a:solidFill>
                        <a:latin typeface="Cambria Math" panose="02040503050406030204" pitchFamily="18" charset="0"/>
                      </a:rPr>
                      <m:t>=</m:t>
                    </m:r>
                    <m:sSub>
                      <m:sSubPr>
                        <m:ctrlPr>
                          <a:rPr lang="en-US" altLang="zh-CN" b="0" smtClean="0">
                            <a:solidFill>
                              <a:schemeClr val="tx1"/>
                            </a:solidFill>
                            <a:latin typeface="Cambria Math" panose="02040503050406030204" pitchFamily="18" charset="0"/>
                          </a:rPr>
                        </m:ctrlPr>
                      </m:sSubPr>
                      <m:e>
                        <m:r>
                          <m:rPr>
                            <m:sty m:val="p"/>
                          </m:rPr>
                          <a:rPr lang="en-US" altLang="zh-CN" b="0" i="0" smtClean="0">
                            <a:solidFill>
                              <a:schemeClr val="tx1"/>
                            </a:solidFill>
                            <a:latin typeface="Cambria Math" panose="02040503050406030204" pitchFamily="18" charset="0"/>
                          </a:rPr>
                          <m:t>p</m:t>
                        </m:r>
                      </m:e>
                      <m:sub>
                        <m:r>
                          <m:rPr>
                            <m:sty m:val="p"/>
                          </m:rPr>
                          <a:rPr lang="en-US" altLang="zh-CN" b="0" i="0" smtClean="0">
                            <a:solidFill>
                              <a:schemeClr val="tx1"/>
                            </a:solidFill>
                            <a:latin typeface="Cambria Math" panose="02040503050406030204" pitchFamily="18" charset="0"/>
                          </a:rPr>
                          <m:t>i</m:t>
                        </m:r>
                      </m:sub>
                    </m:sSub>
                  </m:oMath>
                </a14:m>
                <a:endParaRPr lang="zh-CN" altLang="en-US" dirty="0">
                  <a:solidFill>
                    <a:schemeClr val="tx1"/>
                  </a:solidFill>
                </a:endParaRPr>
              </a:p>
            </p:txBody>
          </p:sp>
        </mc:Choice>
        <mc:Fallback>
          <p:sp>
            <p:nvSpPr>
              <p:cNvPr id="7" name="文本框 6">
                <a:extLst>
                  <a:ext uri="{FF2B5EF4-FFF2-40B4-BE49-F238E27FC236}">
                    <a16:creationId xmlns:a16="http://schemas.microsoft.com/office/drawing/2014/main" id="{25738E16-260C-8DD4-65F1-48F8FAE7938C}"/>
                  </a:ext>
                </a:extLst>
              </p:cNvPr>
              <p:cNvSpPr txBox="1">
                <a:spLocks noRot="1" noChangeAspect="1" noMove="1" noResize="1" noEditPoints="1" noAdjustHandles="1" noChangeArrowheads="1" noChangeShapeType="1" noTextEdit="1"/>
              </p:cNvSpPr>
              <p:nvPr/>
            </p:nvSpPr>
            <p:spPr>
              <a:xfrm>
                <a:off x="955675" y="1390512"/>
                <a:ext cx="6569242" cy="3695307"/>
              </a:xfrm>
              <a:prstGeom prst="rect">
                <a:avLst/>
              </a:prstGeom>
              <a:blipFill>
                <a:blip r:embed="rId2"/>
                <a:stretch>
                  <a:fillRect l="-386" t="-2397" r="-193" b="-10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31974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r>
              <a:rPr lang="zh-CN" altLang="en-US" dirty="0"/>
              <a:t>通过调整模型参数使得模型损失值（</a:t>
            </a:r>
            <a:r>
              <a:rPr lang="en-US" altLang="zh-CN" dirty="0"/>
              <a:t>loss</a:t>
            </a:r>
            <a:r>
              <a:rPr lang="zh-CN" altLang="en-US" dirty="0"/>
              <a:t>）极小化实现模型训练</a:t>
            </a:r>
            <a:endParaRPr lang="en-US" altLang="zh-CN" dirty="0"/>
          </a:p>
          <a:p>
            <a:pPr lvl="1"/>
            <a:r>
              <a:rPr lang="zh-CN" altLang="en-US" dirty="0"/>
              <a:t>例如：对于一个依赖于</a:t>
            </a:r>
            <a:r>
              <a:rPr lang="en-US" altLang="zh-CN" dirty="0"/>
              <a:t>2</a:t>
            </a:r>
            <a:r>
              <a:rPr lang="zh-CN" altLang="en-US" dirty="0"/>
              <a:t>个参数的凸函数，等高线反映了目标函数的值的大小等级</a:t>
            </a:r>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17</a:t>
            </a:fld>
            <a:endParaRPr lang="en-US"/>
          </a:p>
        </p:txBody>
      </p:sp>
      <p:pic>
        <p:nvPicPr>
          <p:cNvPr id="5" name="图片 4">
            <a:extLst>
              <a:ext uri="{FF2B5EF4-FFF2-40B4-BE49-F238E27FC236}">
                <a16:creationId xmlns:a16="http://schemas.microsoft.com/office/drawing/2014/main" id="{EBF987CA-9C76-0A18-4D24-F1A49366B216}"/>
              </a:ext>
            </a:extLst>
          </p:cNvPr>
          <p:cNvPicPr>
            <a:picLocks noChangeAspect="1"/>
          </p:cNvPicPr>
          <p:nvPr/>
        </p:nvPicPr>
        <p:blipFill>
          <a:blip r:embed="rId2"/>
          <a:stretch>
            <a:fillRect/>
          </a:stretch>
        </p:blipFill>
        <p:spPr>
          <a:xfrm>
            <a:off x="2544437" y="1819174"/>
            <a:ext cx="3817862" cy="3696015"/>
          </a:xfrm>
          <a:prstGeom prst="rect">
            <a:avLst/>
          </a:prstGeom>
        </p:spPr>
      </p:pic>
    </p:spTree>
    <p:extLst>
      <p:ext uri="{BB962C8B-B14F-4D97-AF65-F5344CB8AC3E}">
        <p14:creationId xmlns:p14="http://schemas.microsoft.com/office/powerpoint/2010/main" val="51890724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通过调整模型参数使得模型损失值（</a:t>
            </a:r>
            <a:r>
              <a:rPr lang="en-US" altLang="zh-CN" dirty="0"/>
              <a:t>loss</a:t>
            </a:r>
            <a:r>
              <a:rPr lang="zh-CN" altLang="en-US" dirty="0"/>
              <a:t>）极小化实现模型训练</a:t>
            </a:r>
            <a:endParaRPr lang="en-US" altLang="zh-CN" dirty="0"/>
          </a:p>
          <a:p>
            <a:pPr lvl="2"/>
            <a:r>
              <a:rPr lang="zh-CN" altLang="en-US" dirty="0"/>
              <a:t>𝜃表示所有的模型参数，通常以长向量表示</a:t>
            </a:r>
          </a:p>
          <a:p>
            <a:pPr lvl="2"/>
            <a:r>
              <a:rPr lang="zh-CN" altLang="en-US" dirty="0"/>
              <a:t>在当前的</a:t>
            </a:r>
            <a:r>
              <a:rPr lang="en" altLang="zh-CN" dirty="0"/>
              <a:t>word2vec</a:t>
            </a:r>
            <a:r>
              <a:rPr lang="zh-CN" altLang="en-US" dirty="0"/>
              <a:t>模型中， 𝜃是由</a:t>
            </a:r>
            <a:r>
              <a:rPr lang="en" altLang="zh-CN" dirty="0"/>
              <a:t>d</a:t>
            </a:r>
            <a:r>
              <a:rPr lang="zh-CN" altLang="en-US" dirty="0"/>
              <a:t>维向量构成，包含</a:t>
            </a:r>
            <a:r>
              <a:rPr lang="en" altLang="zh-CN" dirty="0"/>
              <a:t>V</a:t>
            </a:r>
            <a:r>
              <a:rPr lang="zh-CN" altLang="en-US" dirty="0"/>
              <a:t>个词</a:t>
            </a:r>
          </a:p>
          <a:p>
            <a:pPr lvl="2"/>
            <a:r>
              <a:rPr lang="zh-CN" altLang="en-US" dirty="0"/>
              <a:t>每个词都有两个向量，</a:t>
            </a:r>
          </a:p>
          <a:p>
            <a:pPr lvl="2"/>
            <a:r>
              <a:rPr lang="zh-CN" altLang="en-US" dirty="0"/>
              <a:t>通过使梯度下降优化模型参数。</a:t>
            </a:r>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18</a:t>
            </a:fld>
            <a:endParaRPr lang="en-US"/>
          </a:p>
        </p:txBody>
      </p:sp>
      <p:pic>
        <p:nvPicPr>
          <p:cNvPr id="6" name="图片 5">
            <a:extLst>
              <a:ext uri="{FF2B5EF4-FFF2-40B4-BE49-F238E27FC236}">
                <a16:creationId xmlns:a16="http://schemas.microsoft.com/office/drawing/2014/main" id="{2BFDC929-78CC-33E4-ACF9-F387569DB439}"/>
              </a:ext>
            </a:extLst>
          </p:cNvPr>
          <p:cNvPicPr>
            <a:picLocks noChangeAspect="1"/>
          </p:cNvPicPr>
          <p:nvPr/>
        </p:nvPicPr>
        <p:blipFill>
          <a:blip r:embed="rId2"/>
          <a:stretch>
            <a:fillRect/>
          </a:stretch>
        </p:blipFill>
        <p:spPr>
          <a:xfrm>
            <a:off x="4850813" y="2194111"/>
            <a:ext cx="3337512" cy="2992252"/>
          </a:xfrm>
          <a:prstGeom prst="rect">
            <a:avLst/>
          </a:prstGeom>
        </p:spPr>
      </p:pic>
    </p:spTree>
    <p:extLst>
      <p:ext uri="{BB962C8B-B14F-4D97-AF65-F5344CB8AC3E}">
        <p14:creationId xmlns:p14="http://schemas.microsoft.com/office/powerpoint/2010/main" val="104439592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r>
              <a:rPr lang="en-US" altLang="zh-CN" dirty="0"/>
              <a:t>-</a:t>
            </a:r>
            <a:r>
              <a:rPr lang="zh-CN" altLang="en-US" dirty="0"/>
              <a:t>目标函数</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𝜃</m:t>
                              </m:r>
                            </m:lim>
                          </m:limLow>
                        </m:fName>
                        <m:e>
                          <m:r>
                            <a:rPr lang="en-US" altLang="zh-CN" i="1">
                              <a:latin typeface="Cambria Math" panose="02040503050406030204" pitchFamily="18" charset="0"/>
                            </a:rPr>
                            <m:t>𝐽</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r>
                            <a:rPr lang="en-US" altLang="zh-CN" i="1">
                              <a:latin typeface="Cambria Math" panose="02040503050406030204" pitchFamily="18" charset="0"/>
                            </a:rPr>
                            <m:t>𝑙𝑜𝑔𝐿</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nary>
                                <m:naryPr>
                                  <m:chr m:val="∑"/>
                                  <m:limLoc m:val="subSup"/>
                                  <m:supHide m:val="on"/>
                                  <m:ctrlPr>
                                    <a:rPr lang="en-US" altLang="zh-CN" i="1" smtClean="0">
                                      <a:latin typeface="Cambria Math" panose="02040503050406030204" pitchFamily="18" charset="0"/>
                                    </a:rPr>
                                  </m:ctrlPr>
                                </m:naryPr>
                                <m:sub>
                                  <m:r>
                                    <m:rPr>
                                      <m:brk m:alnAt="7"/>
                                    </m:rPr>
                                    <a:rPr lang="en-US" altLang="zh-CN" i="1" dirty="0">
                                      <a:latin typeface="Cambria Math" panose="02040503050406030204" pitchFamily="18" charset="0"/>
                                    </a:rPr>
                                    <m:t>−</m:t>
                                  </m:r>
                                  <m:r>
                                    <a:rPr lang="en-US" altLang="zh-CN" i="1" dirty="0">
                                      <a:latin typeface="Cambria Math" panose="02040503050406030204" pitchFamily="18" charset="0"/>
                                    </a:rPr>
                                    <m:t>𝑚</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𝑗</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𝑚</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𝑗</m:t>
                                  </m:r>
                                  <m:r>
                                    <a:rPr lang="en-US" altLang="zh-CN" i="1" dirty="0">
                                      <a:latin typeface="Cambria Math" panose="02040503050406030204" pitchFamily="18" charset="0"/>
                                      <a:ea typeface="Cambria Math" panose="02040503050406030204" pitchFamily="18" charset="0"/>
                                    </a:rPr>
                                    <m:t>≠0</m:t>
                                  </m:r>
                                </m:sub>
                                <m:sup/>
                                <m:e>
                                  <m:r>
                                    <a:rPr lang="en-US" altLang="zh-CN" i="1">
                                      <a:latin typeface="Cambria Math" panose="02040503050406030204" pitchFamily="18" charset="0"/>
                                    </a:rPr>
                                    <m:t>𝑙𝑜𝑔𝑃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e>
                              </m:nary>
                            </m:e>
                          </m:nary>
                        </m:e>
                      </m:func>
                    </m:oMath>
                  </m:oMathPara>
                </a14:m>
                <a:endParaRPr lang="en-US" altLang="zh-CN" dirty="0"/>
              </a:p>
              <a:p>
                <a:pPr marL="0" indent="0">
                  <a:buNone/>
                </a:pPr>
                <a:r>
                  <a:rPr lang="zh-CN" altLang="en-US" dirty="0"/>
                  <a:t>对中心词</a:t>
                </a:r>
                <a:r>
                  <a:rPr lang="en-US" altLang="zh-CN" dirty="0"/>
                  <a:t>c</a:t>
                </a:r>
                <a:r>
                  <a:rPr lang="zh-CN" altLang="en-US" dirty="0"/>
                  <a:t>求梯度，对于给定的窗口大小和语境词</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m:t>
                          </m:r>
                        </m:e>
                        <m:e>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num>
                        <m:den>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𝑤</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𝑣</m:t>
                              </m:r>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𝑤</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e>
                          </m:nary>
                        </m:den>
                      </m:f>
                    </m:oMath>
                  </m:oMathPara>
                </a14:m>
                <a:endParaRPr lang="en-US" altLang="zh-CN" dirty="0"/>
              </a:p>
              <a:p>
                <a:pPr marL="0" indent="0">
                  <a:buNone/>
                </a:pP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num>
                      <m:den>
                        <m:r>
                          <a:rPr lang="zh-CN" altLang="en-US"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num>
                      <m:den>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𝑤</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e>
                        </m:nary>
                      </m:den>
                    </m:f>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𝑐</m:t>
                            </m:r>
                          </m:sub>
                        </m:sSub>
                      </m:den>
                    </m:f>
                    <m:r>
                      <a:rPr lang="en-US" altLang="zh-CN" i="1">
                        <a:latin typeface="Cambria Math" panose="02040503050406030204" pitchFamily="18" charset="0"/>
                      </a:rPr>
                      <m:t>𝑙𝑜𝑔</m:t>
                    </m:r>
                    <m:r>
                      <m:rPr>
                        <m:sty m:val="p"/>
                      </m:rPr>
                      <a:rPr lang="en-US" altLang="zh-CN">
                        <a:latin typeface="Cambria Math" panose="02040503050406030204" pitchFamily="18" charset="0"/>
                      </a:rPr>
                      <m:t>exp</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𝑐</m:t>
                            </m:r>
                          </m:sub>
                        </m:sSub>
                      </m:den>
                    </m:f>
                    <m:r>
                      <a:rPr lang="en-US" altLang="zh-CN" i="1">
                        <a:latin typeface="Cambria Math" panose="02040503050406030204" pitchFamily="18" charset="0"/>
                      </a:rPr>
                      <m:t>𝑙𝑜𝑔</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𝑤</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b="0" i="1" smtClean="0">
                                        <a:latin typeface="Cambria Math" panose="02040503050406030204" pitchFamily="18" charset="0"/>
                                      </a:rPr>
                                      <m:t>𝑤</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e>
                    </m:nary>
                  </m:oMath>
                </a14:m>
                <a:endParaRPr lang="en-US" altLang="zh-CN" dirty="0"/>
              </a:p>
              <a:p>
                <a:pPr lvl="1"/>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977" t="-2000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19</a:t>
            </a:fld>
            <a:endParaRPr lang="en-US"/>
          </a:p>
        </p:txBody>
      </p:sp>
    </p:spTree>
    <p:extLst>
      <p:ext uri="{BB962C8B-B14F-4D97-AF65-F5344CB8AC3E}">
        <p14:creationId xmlns:p14="http://schemas.microsoft.com/office/powerpoint/2010/main" val="309913203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文本的语义表示</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语义</a:t>
                </a:r>
                <a:endParaRPr lang="en-US" altLang="zh-CN" dirty="0"/>
              </a:p>
              <a:p>
                <a:pPr lvl="2"/>
                <a:r>
                  <a:rPr lang="zh-CN" altLang="en-US" dirty="0"/>
                  <a:t>词或短语表达的含义</a:t>
                </a:r>
                <a:endParaRPr lang="en-US" altLang="zh-CN" dirty="0"/>
              </a:p>
              <a:p>
                <a:pPr lvl="2"/>
                <a14:m>
                  <m:oMath xmlns:m="http://schemas.openxmlformats.org/officeDocument/2006/math">
                    <m:r>
                      <a:rPr lang="zh-CN" altLang="en-US" b="0" i="1" dirty="0">
                        <a:latin typeface="Cambria Math" panose="02040503050406030204" pitchFamily="18" charset="0"/>
                      </a:rPr>
                      <m:t>人们</m:t>
                    </m:r>
                  </m:oMath>
                </a14:m>
                <a:r>
                  <a:rPr lang="zh-CN" altLang="en-US" dirty="0"/>
                  <a:t>通过词汇或符号表达的含义</a:t>
                </a:r>
                <a:endParaRPr lang="en-US" altLang="zh-CN" dirty="0"/>
              </a:p>
              <a:p>
                <a:pPr lvl="2"/>
                <a:r>
                  <a:rPr lang="zh-CN" altLang="en-US" dirty="0"/>
                  <a:t>文学或艺术作品表达的含义</a:t>
                </a:r>
                <a:endParaRPr lang="en-US" altLang="zh-CN" dirty="0"/>
              </a:p>
              <a:p>
                <a:pPr lvl="2"/>
                <a:r>
                  <a:rPr lang="zh-CN" altLang="en-US" dirty="0"/>
                  <a:t>文本摘要，文本搜索，问答</a:t>
                </a:r>
                <a:endParaRPr lang="en-US" altLang="zh-CN" dirty="0"/>
              </a:p>
              <a:p>
                <a:pPr lvl="1"/>
                <a:r>
                  <a:rPr lang="zh-CN" altLang="en-US" dirty="0"/>
                  <a:t>语义表示</a:t>
                </a:r>
                <a:endParaRPr lang="en-US" altLang="zh-CN" dirty="0"/>
              </a:p>
              <a:p>
                <a:pPr lvl="2"/>
                <a:r>
                  <a:rPr lang="zh-CN" altLang="en-US" dirty="0"/>
                  <a:t>指称语义（如西语字符）</a:t>
                </a:r>
                <a:endParaRPr lang="en-US" altLang="zh-CN" dirty="0"/>
              </a:p>
              <a:p>
                <a:pPr lvl="2"/>
                <a:r>
                  <a:rPr lang="zh-CN" altLang="en-US" dirty="0"/>
                  <a:t>符号表义（如象形文字）</a:t>
                </a:r>
                <a:endParaRPr lang="en-US" altLang="zh-CN" dirty="0"/>
              </a:p>
              <a:p>
                <a:pPr marL="0" marR="0" lvl="1" indent="0" algn="l" defTabSz="457200" rtl="0" eaLnBrk="1" fontAlgn="auto" latinLnBrk="0" hangingPunct="1">
                  <a:lnSpc>
                    <a:spcPct val="100000"/>
                  </a:lnSpc>
                  <a:spcBef>
                    <a:spcPct val="20000"/>
                  </a:spcBef>
                  <a:spcAft>
                    <a:spcPts val="0"/>
                  </a:spcAft>
                  <a:buClr>
                    <a:srgbClr val="8C1515"/>
                  </a:buClr>
                  <a:buSzTx/>
                  <a:buNone/>
                  <a:tabLst/>
                  <a:defRPr/>
                </a:pPr>
                <a:br>
                  <a:rPr kumimoji="1" lang="en" altLang="zh-CN" dirty="0"/>
                </a:br>
                <a:endParaRPr kumimoji="1"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a:t>
            </a:fld>
            <a:endParaRPr lang="en-US"/>
          </a:p>
        </p:txBody>
      </p:sp>
    </p:spTree>
    <p:extLst>
      <p:ext uri="{BB962C8B-B14F-4D97-AF65-F5344CB8AC3E}">
        <p14:creationId xmlns:p14="http://schemas.microsoft.com/office/powerpoint/2010/main" val="312297485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r>
              <a:rPr lang="en-US" altLang="zh-CN" dirty="0"/>
              <a:t>-</a:t>
            </a:r>
            <a:r>
              <a:rPr lang="zh-CN" altLang="en-US" dirty="0"/>
              <a:t>目标函数</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r>
                        <a:rPr lang="en-US" altLang="zh-CN" i="1">
                          <a:latin typeface="Cambria Math" panose="02040503050406030204" pitchFamily="18" charset="0"/>
                        </a:rPr>
                        <m:t>𝑙𝑜𝑔</m:t>
                      </m:r>
                      <m:r>
                        <m:rPr>
                          <m:sty m:val="p"/>
                        </m:rPr>
                        <a:rPr lang="en-US" altLang="zh-CN">
                          <a:latin typeface="Cambria Math" panose="02040503050406030204" pitchFamily="18" charset="0"/>
                        </a:rPr>
                        <m:t>exp</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r>
                        <m:rPr>
                          <m:nor/>
                        </m:rPr>
                        <a:rPr lang="en-US" altLang="zh-CN" dirty="0"/>
                        <m:t>= </m:t>
                      </m:r>
                      <m:sSub>
                        <m:sSubPr>
                          <m:ctrlPr>
                            <a:rPr lang="en-US" altLang="zh-CN" b="0" i="1" dirty="0"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Sub>
                    </m:oMath>
                  </m:oMathPara>
                </a14:m>
                <a:endParaRPr lang="en-US" altLang="zh-CN" dirty="0"/>
              </a:p>
              <a:p>
                <a:pPr marL="0" indent="0">
                  <a:buNone/>
                </a:pPr>
                <a:endParaRPr lang="en-US" altLang="zh-CN" dirty="0"/>
              </a:p>
              <a:p>
                <a:pPr marL="0" indent="0">
                  <a:buNone/>
                </a:pPr>
                <a14:m>
                  <m:oMathPara xmlns:m="http://schemas.openxmlformats.org/officeDocument/2006/math">
                    <m:oMathParaPr>
                      <m:jc m:val="left"/>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r>
                        <a:rPr lang="en-US" altLang="zh-CN" i="1">
                          <a:latin typeface="Cambria Math" panose="02040503050406030204" pitchFamily="18" charset="0"/>
                        </a:rPr>
                        <m:t>𝑙𝑜𝑔</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𝑤</m:t>
                          </m:r>
                          <m:r>
                            <a:rPr lang="en-US" altLang="zh-CN" i="1">
                              <a:latin typeface="Cambria Math" panose="02040503050406030204" pitchFamily="18" charset="0"/>
                            </a:rPr>
                            <m:t>=1</m:t>
                          </m:r>
                        </m:sub>
                        <m:sup>
                          <m:r>
                            <a:rPr lang="en-US" altLang="zh-CN" i="1">
                              <a:latin typeface="Cambria Math" panose="02040503050406030204" pitchFamily="18" charset="0"/>
                            </a:rPr>
                            <m:t>𝑉</m:t>
                          </m:r>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b="0" i="1" smtClean="0">
                                          <a:latin typeface="Cambria Math" panose="02040503050406030204" pitchFamily="18" charset="0"/>
                                        </a:rPr>
                                        <m:t>𝑤</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r>
                            <a:rPr lang="en-US" altLang="zh-CN" b="0" i="1" smtClean="0">
                              <a:latin typeface="Cambria Math" panose="02040503050406030204" pitchFamily="18" charset="0"/>
                            </a:rPr>
                            <m:t>=</m:t>
                          </m:r>
                        </m:e>
                      </m:nary>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𝑤</m:t>
                              </m:r>
                              <m:r>
                                <a:rPr lang="en-US" altLang="zh-CN" i="1">
                                  <a:latin typeface="Cambria Math" panose="02040503050406030204" pitchFamily="18" charset="0"/>
                                </a:rPr>
                                <m:t>=1</m:t>
                              </m:r>
                            </m:sub>
                            <m:sup>
                              <m:r>
                                <a:rPr lang="en-US" altLang="zh-CN" i="1">
                                  <a:latin typeface="Cambria Math" panose="02040503050406030204" pitchFamily="18" charset="0"/>
                                </a:rPr>
                                <m:t>𝑉</m:t>
                              </m:r>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b="0" i="1" smtClean="0">
                                              <a:latin typeface="Cambria Math" panose="02040503050406030204" pitchFamily="18" charset="0"/>
                                            </a:rPr>
                                            <m:t>𝑤</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e>
                          </m:nary>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b="0" i="1" smtClean="0">
                                  <a:latin typeface="Cambria Math" panose="02040503050406030204" pitchFamily="18" charset="0"/>
                                </a:rPr>
                                <m:t>𝑥</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𝑤</m:t>
                              </m:r>
                              <m:r>
                                <a:rPr lang="en-US" altLang="zh-CN" i="1">
                                  <a:latin typeface="Cambria Math" panose="02040503050406030204" pitchFamily="18" charset="0"/>
                                </a:rPr>
                                <m:t>=1</m:t>
                              </m:r>
                            </m:sub>
                            <m:sup>
                              <m:r>
                                <a:rPr lang="en-US" altLang="zh-CN" i="1">
                                  <a:latin typeface="Cambria Math" panose="02040503050406030204" pitchFamily="18" charset="0"/>
                                </a:rPr>
                                <m:t>𝑉</m:t>
                              </m:r>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b="0" i="1" smtClean="0">
                                              <a:latin typeface="Cambria Math" panose="02040503050406030204" pitchFamily="18" charset="0"/>
                                            </a:rPr>
                                            <m:t>𝑤</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e>
                          </m:nary>
                        </m:den>
                      </m:f>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r>
                            <m:rPr>
                              <m:sty m:val="p"/>
                            </m:rPr>
                            <a:rPr lang="en-US" altLang="zh-CN">
                              <a:latin typeface="Cambria Math" panose="02040503050406030204" pitchFamily="18" charset="0"/>
                            </a:rPr>
                            <m:t>exp</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b="0" i="1" smtClean="0">
                                  <a:latin typeface="Cambria Math" panose="02040503050406030204" pitchFamily="18" charset="0"/>
                                </a:rPr>
                                <m:t>𝑥</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b="0" i="1" smtClean="0">
                                  <a:latin typeface="Cambria Math" panose="02040503050406030204" pitchFamily="18" charset="0"/>
                                </a:rPr>
                                <m:t>𝑥</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nary>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𝑥</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𝑤</m:t>
                                  </m:r>
                                  <m:r>
                                    <a:rPr lang="en-US" altLang="zh-CN" i="1">
                                      <a:latin typeface="Cambria Math" panose="02040503050406030204" pitchFamily="18" charset="0"/>
                                    </a:rPr>
                                    <m:t>=1</m:t>
                                  </m:r>
                                </m:sub>
                                <m:sup>
                                  <m:r>
                                    <a:rPr lang="en-US" altLang="zh-CN" i="1">
                                      <a:latin typeface="Cambria Math" panose="02040503050406030204" pitchFamily="18" charset="0"/>
                                    </a:rPr>
                                    <m:t>𝑉</m:t>
                                  </m:r>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𝑤</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e>
                              </m:nary>
                            </m:den>
                          </m:f>
                        </m:e>
                      </m:nary>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𝑥</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𝑐</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𝑥</m:t>
                              </m:r>
                            </m:sub>
                          </m:sSub>
                        </m:e>
                      </m:nary>
                    </m:oMath>
                  </m:oMathPara>
                </a14:m>
                <a:endParaRPr lang="en-US" altLang="zh-CN" dirty="0"/>
              </a:p>
              <a:p>
                <a:pPr lvl="1"/>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8237" b="-454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20</a:t>
            </a:fld>
            <a:endParaRPr lang="en-US"/>
          </a:p>
        </p:txBody>
      </p:sp>
    </p:spTree>
    <p:extLst>
      <p:ext uri="{BB962C8B-B14F-4D97-AF65-F5344CB8AC3E}">
        <p14:creationId xmlns:p14="http://schemas.microsoft.com/office/powerpoint/2010/main" val="3253411610"/>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r>
              <a:rPr lang="en-US" altLang="zh-CN" dirty="0"/>
              <a:t>-</a:t>
            </a:r>
            <a:r>
              <a:rPr lang="zh-CN" altLang="en-US" dirty="0"/>
              <a:t>目标函数</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a14:m>
                  <m:oMathPara xmlns:m="http://schemas.openxmlformats.org/officeDocument/2006/math">
                    <m:oMathParaPr>
                      <m:jc m:val="left"/>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r>
                        <a:rPr lang="en-US" altLang="zh-CN" i="1">
                          <a:latin typeface="Cambria Math" panose="02040503050406030204" pitchFamily="18" charset="0"/>
                        </a:rPr>
                        <m:t>𝑙𝑜𝑔</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r>
                            <a:rPr lang="en-US" altLang="zh-CN" i="1">
                              <a:latin typeface="Cambria Math" panose="02040503050406030204" pitchFamily="18" charset="0"/>
                            </a:rPr>
                            <m:t>)</m:t>
                          </m:r>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𝑤</m:t>
                              </m:r>
                              <m:r>
                                <a:rPr lang="en-US" altLang="zh-CN" i="1">
                                  <a:latin typeface="Cambria Math" panose="02040503050406030204" pitchFamily="18" charset="0"/>
                                </a:rPr>
                                <m:t>=1</m:t>
                              </m:r>
                            </m:sub>
                            <m:sup>
                              <m:r>
                                <a:rPr lang="en-US" altLang="zh-CN" i="1">
                                  <a:latin typeface="Cambria Math" panose="02040503050406030204" pitchFamily="18" charset="0"/>
                                </a:rPr>
                                <m:t>𝑉</m:t>
                              </m:r>
                            </m:sup>
                            <m:e>
                              <m:r>
                                <m:rPr>
                                  <m:sty m:val="p"/>
                                </m:rPr>
                                <a:rPr lang="en-US" altLang="zh-CN">
                                  <a:latin typeface="Cambria Math" panose="02040503050406030204" pitchFamily="18" charset="0"/>
                                </a:rPr>
                                <m:t>exp</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r>
                                <a:rPr lang="en-US" altLang="zh-CN" i="1">
                                  <a:latin typeface="Cambria Math" panose="02040503050406030204" pitchFamily="18" charset="0"/>
                                </a:rPr>
                                <m:t>)</m:t>
                              </m:r>
                            </m:e>
                          </m:nary>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r>
                        <a:rPr lang="en-US" altLang="zh-CN" i="1">
                          <a:latin typeface="Cambria Math" panose="02040503050406030204" pitchFamily="18" charset="0"/>
                        </a:rPr>
                        <m:t>𝑙𝑜𝑔</m:t>
                      </m:r>
                      <m:r>
                        <m:rPr>
                          <m:sty m:val="p"/>
                        </m:rPr>
                        <a:rPr lang="en-US" altLang="zh-CN">
                          <a:latin typeface="Cambria Math" panose="02040503050406030204" pitchFamily="18" charset="0"/>
                        </a:rPr>
                        <m:t>exp</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𝑜</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den>
                      </m:f>
                      <m:r>
                        <a:rPr lang="en-US" altLang="zh-CN" i="1">
                          <a:latin typeface="Cambria Math" panose="02040503050406030204" pitchFamily="18" charset="0"/>
                        </a:rPr>
                        <m:t>𝑙𝑜𝑔</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𝑤</m:t>
                          </m:r>
                          <m:r>
                            <a:rPr lang="en-US" altLang="zh-CN" i="1">
                              <a:latin typeface="Cambria Math" panose="02040503050406030204" pitchFamily="18" charset="0"/>
                            </a:rPr>
                            <m:t>=1</m:t>
                          </m:r>
                        </m:sub>
                        <m:sup>
                          <m:r>
                            <a:rPr lang="en-US" altLang="zh-CN" i="1">
                              <a:latin typeface="Cambria Math" panose="02040503050406030204" pitchFamily="18" charset="0"/>
                            </a:rPr>
                            <m:t>𝑉</m:t>
                          </m:r>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𝑤</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𝑐</m:t>
                                      </m:r>
                                    </m:sub>
                                  </m:sSub>
                                </m:e>
                              </m:d>
                            </m:e>
                          </m:func>
                        </m:e>
                      </m:nary>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𝑜</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𝑥</m:t>
                          </m:r>
                          <m:r>
                            <a:rPr lang="en-US" altLang="zh-CN" i="1">
                              <a:latin typeface="Cambria Math" panose="02040503050406030204" pitchFamily="18" charset="0"/>
                            </a:rPr>
                            <m:t>=1</m:t>
                          </m:r>
                        </m:sub>
                        <m:sup>
                          <m:r>
                            <a:rPr lang="en-US" altLang="zh-CN" i="1">
                              <a:latin typeface="Cambria Math" panose="02040503050406030204" pitchFamily="18" charset="0"/>
                            </a:rPr>
                            <m:t>𝑉</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r>
                                <a:rPr lang="en-US" altLang="zh-CN" i="1">
                                  <a:latin typeface="Cambria Math" panose="02040503050406030204" pitchFamily="18" charset="0"/>
                                </a:rPr>
                                <m:t>𝑐</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𝑥</m:t>
                              </m:r>
                            </m:sub>
                          </m:sSub>
                        </m:e>
                      </m:nary>
                    </m:oMath>
                  </m:oMathPara>
                </a14:m>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318" t="-2000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21</a:t>
            </a:fld>
            <a:endParaRPr lang="en-US"/>
          </a:p>
        </p:txBody>
      </p:sp>
    </p:spTree>
    <p:extLst>
      <p:ext uri="{BB962C8B-B14F-4D97-AF65-F5344CB8AC3E}">
        <p14:creationId xmlns:p14="http://schemas.microsoft.com/office/powerpoint/2010/main" val="584568299"/>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对于一个窗口的中心词向量</a:t>
                </a:r>
                <a14:m>
                  <m:oMath xmlns:m="http://schemas.openxmlformats.org/officeDocument/2006/math">
                    <m:r>
                      <a:rPr lang="en-US" altLang="zh-CN" b="0" i="1" smtClean="0">
                        <a:latin typeface="Cambria Math" panose="02040503050406030204" pitchFamily="18" charset="0"/>
                      </a:rPr>
                      <m:t>𝑣</m:t>
                    </m:r>
                  </m:oMath>
                </a14:m>
                <a:r>
                  <a:rPr lang="zh-CN" altLang="en-US" dirty="0"/>
                  <a:t>的梯度</a:t>
                </a:r>
                <a:endParaRPr lang="en-US" altLang="zh-CN" dirty="0"/>
              </a:p>
              <a:p>
                <a:pPr lvl="1"/>
                <a:r>
                  <a:rPr lang="zh-CN" altLang="en-US" dirty="0"/>
                  <a:t>另外也计算语境词向量</a:t>
                </a:r>
                <a14:m>
                  <m:oMath xmlns:m="http://schemas.openxmlformats.org/officeDocument/2006/math">
                    <m:r>
                      <a:rPr lang="en-US" altLang="zh-CN" b="0" i="1" smtClean="0">
                        <a:latin typeface="Cambria Math" panose="02040503050406030204" pitchFamily="18" charset="0"/>
                      </a:rPr>
                      <m:t>𝑢</m:t>
                    </m:r>
                  </m:oMath>
                </a14:m>
                <a:endParaRPr lang="en-US" altLang="zh-CN" dirty="0"/>
              </a:p>
              <a:p>
                <a:pPr lvl="1"/>
                <a:r>
                  <a:rPr lang="zh-CN" altLang="en-US" dirty="0"/>
                  <a:t>在每一个窗口中，利用梯度更新该窗口中利用到的所有参数，例如，</a:t>
                </a:r>
              </a:p>
              <a:p>
                <a:pPr/>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22</a:t>
            </a:fld>
            <a:endParaRPr lang="en-US"/>
          </a:p>
        </p:txBody>
      </p:sp>
      <p:pic>
        <p:nvPicPr>
          <p:cNvPr id="5" name="图片 4">
            <a:extLst>
              <a:ext uri="{FF2B5EF4-FFF2-40B4-BE49-F238E27FC236}">
                <a16:creationId xmlns:a16="http://schemas.microsoft.com/office/drawing/2014/main" id="{AFC94241-3C84-8B38-6A93-EF6DF43BDA77}"/>
              </a:ext>
            </a:extLst>
          </p:cNvPr>
          <p:cNvPicPr>
            <a:picLocks noChangeAspect="1"/>
          </p:cNvPicPr>
          <p:nvPr/>
        </p:nvPicPr>
        <p:blipFill>
          <a:blip r:embed="rId3"/>
          <a:stretch>
            <a:fillRect/>
          </a:stretch>
        </p:blipFill>
        <p:spPr>
          <a:xfrm>
            <a:off x="1193533" y="2144778"/>
            <a:ext cx="6452534" cy="2080807"/>
          </a:xfrm>
          <a:prstGeom prst="rect">
            <a:avLst/>
          </a:prstGeom>
        </p:spPr>
      </p:pic>
    </p:spTree>
    <p:extLst>
      <p:ext uri="{BB962C8B-B14F-4D97-AF65-F5344CB8AC3E}">
        <p14:creationId xmlns:p14="http://schemas.microsoft.com/office/powerpoint/2010/main" val="4113176873"/>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US" altLang="zh-CN" dirty="0"/>
              <a:t>Skip-gram</a:t>
            </a:r>
            <a:r>
              <a:rPr lang="zh-CN" altLang="en-US" dirty="0"/>
              <a:t>（</a:t>
            </a:r>
            <a:r>
              <a:rPr lang="en-US" altLang="zh-CN" dirty="0"/>
              <a:t>SG</a:t>
            </a:r>
            <a:r>
              <a:rPr lang="zh-CN" altLang="en-US" dirty="0"/>
              <a:t>）</a:t>
            </a:r>
            <a:endParaRPr lang="en-US" altLang="zh-CN" dirty="0"/>
          </a:p>
          <a:p>
            <a:pPr lvl="2"/>
            <a:r>
              <a:rPr lang="zh-CN" altLang="en-US" dirty="0"/>
              <a:t>给定中心词预测语境词</a:t>
            </a:r>
            <a:endParaRPr lang="en-US" altLang="zh-CN" dirty="0"/>
          </a:p>
          <a:p>
            <a:pPr lvl="1"/>
            <a:r>
              <a:rPr lang="en-US" altLang="zh-CN" dirty="0"/>
              <a:t>Continuous Bag of Words</a:t>
            </a:r>
            <a:r>
              <a:rPr lang="zh-CN" altLang="en-US" dirty="0"/>
              <a:t>（</a:t>
            </a:r>
            <a:r>
              <a:rPr lang="en-US" altLang="zh-CN" dirty="0"/>
              <a:t>CBOW</a:t>
            </a:r>
            <a:r>
              <a:rPr lang="zh-CN" altLang="en-US" dirty="0"/>
              <a:t>）</a:t>
            </a:r>
            <a:endParaRPr lang="en-US" altLang="zh-CN" dirty="0"/>
          </a:p>
          <a:p>
            <a:pPr lvl="2"/>
            <a:r>
              <a:rPr lang="zh-CN" altLang="en-US" dirty="0"/>
              <a:t>根据语境词的词袋预测中心词</a:t>
            </a:r>
            <a:endParaRPr lang="en-US" altLang="zh-CN" dirty="0"/>
          </a:p>
          <a:p>
            <a:endParaRPr lang="en-US" altLang="zh-CN" dirty="0"/>
          </a:p>
          <a:p>
            <a:pPr lvl="1"/>
            <a:r>
              <a:rPr lang="zh-CN" altLang="en-US" dirty="0"/>
              <a:t>在实际训练中提高效率的方法</a:t>
            </a:r>
            <a:endParaRPr lang="en-US" altLang="zh-CN" dirty="0"/>
          </a:p>
          <a:p>
            <a:pPr lvl="2"/>
            <a:r>
              <a:rPr lang="zh-CN" altLang="en-US" dirty="0"/>
              <a:t>负采样，</a:t>
            </a:r>
            <a:r>
              <a:rPr lang="en-US" altLang="zh-CN" dirty="0"/>
              <a:t>negative sampling</a:t>
            </a:r>
          </a:p>
          <a:p>
            <a:pPr lvl="2"/>
            <a:r>
              <a:rPr lang="zh-CN" altLang="en-US" dirty="0"/>
              <a:t>前文主要讲的</a:t>
            </a:r>
            <a:r>
              <a:rPr lang="en-US" altLang="zh-CN" dirty="0" err="1"/>
              <a:t>softmax</a:t>
            </a:r>
            <a:r>
              <a:rPr lang="zh-CN" altLang="en-US" dirty="0"/>
              <a:t>变换</a:t>
            </a:r>
            <a:endParaRPr lang="en-US" altLang="zh-CN" dirty="0"/>
          </a:p>
          <a:p>
            <a:endParaRPr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23</a:t>
            </a:fld>
            <a:endParaRPr lang="en-US"/>
          </a:p>
        </p:txBody>
      </p:sp>
    </p:spTree>
    <p:extLst>
      <p:ext uri="{BB962C8B-B14F-4D97-AF65-F5344CB8AC3E}">
        <p14:creationId xmlns:p14="http://schemas.microsoft.com/office/powerpoint/2010/main" val="1530636519"/>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r>
              <a:rPr lang="en-US" altLang="zh-CN" dirty="0"/>
              <a:t>-</a:t>
            </a:r>
            <a:r>
              <a:rPr lang="zh-CN" altLang="en-US" dirty="0"/>
              <a:t>梯度下降</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参数更新方法（矩阵计算）</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𝑛𝑒𝑤</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𝑜𝑙𝑑</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𝛼</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𝐽</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marL="0" indent="0">
                  <a:buNone/>
                </a:pPr>
                <a:r>
                  <a:rPr lang="zh-CN" altLang="en-US" dirty="0"/>
                  <a:t>其中</a:t>
                </a:r>
                <a14:m>
                  <m:oMath xmlns:m="http://schemas.openxmlformats.org/officeDocument/2006/math">
                    <m:r>
                      <a:rPr lang="zh-CN" altLang="en-US" i="1" smtClean="0">
                        <a:latin typeface="Cambria Math" panose="02040503050406030204" pitchFamily="18" charset="0"/>
                      </a:rPr>
                      <m:t>，</m:t>
                    </m:r>
                    <m:r>
                      <a:rPr lang="en-US" altLang="zh-CN" i="1">
                        <a:latin typeface="Cambria Math" panose="02040503050406030204" pitchFamily="18" charset="0"/>
                      </a:rPr>
                      <m:t>𝛼</m:t>
                    </m:r>
                  </m:oMath>
                </a14:m>
                <a:r>
                  <a:rPr lang="zh-CN" altLang="en-US" dirty="0"/>
                  <a:t>是学习率</a:t>
                </a:r>
                <a:endParaRPr lang="en-US" altLang="zh-CN" dirty="0"/>
              </a:p>
              <a:p>
                <a:pPr lvl="1"/>
                <a:r>
                  <a:rPr lang="zh-CN" altLang="en-US" dirty="0"/>
                  <a:t>单个参数的更新</a:t>
                </a:r>
                <a:endParaRPr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𝜃</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𝜃</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r>
                        <a:rPr lang="en-US" altLang="zh-CN" i="1">
                          <a:latin typeface="Cambria Math" panose="02040503050406030204" pitchFamily="18" charset="0"/>
                        </a:rPr>
                        <m:t>𝛼</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num>
                        <m:den>
                          <m:r>
                            <a:rPr lang="zh-CN" altLang="en-US"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𝑜𝑙𝑑</m:t>
                              </m:r>
                            </m:sup>
                          </m:sSubSup>
                        </m:den>
                      </m:f>
                      <m:r>
                        <a:rPr lang="en-US" altLang="zh-CN" i="1">
                          <a:latin typeface="Cambria Math" panose="02040503050406030204" pitchFamily="18" charset="0"/>
                          <a:ea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oMath>
                  </m:oMathPara>
                </a14:m>
                <a:endParaRPr lang="en-US" altLang="zh-CN" dirty="0"/>
              </a:p>
              <a:p>
                <a:pPr lvl="1"/>
                <a:r>
                  <a:rPr lang="zh-CN" altLang="en-US" dirty="0"/>
                  <a:t>程序实现</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977"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24</a:t>
            </a:fld>
            <a:endParaRPr lang="en-US"/>
          </a:p>
        </p:txBody>
      </p:sp>
      <p:pic>
        <p:nvPicPr>
          <p:cNvPr id="5" name="图片 4">
            <a:extLst>
              <a:ext uri="{FF2B5EF4-FFF2-40B4-BE49-F238E27FC236}">
                <a16:creationId xmlns:a16="http://schemas.microsoft.com/office/drawing/2014/main" id="{0156335B-21E7-EC4D-DE8F-379DF4891AC6}"/>
              </a:ext>
            </a:extLst>
          </p:cNvPr>
          <p:cNvPicPr>
            <a:picLocks noChangeAspect="1"/>
          </p:cNvPicPr>
          <p:nvPr/>
        </p:nvPicPr>
        <p:blipFill>
          <a:blip r:embed="rId3"/>
          <a:stretch>
            <a:fillRect/>
          </a:stretch>
        </p:blipFill>
        <p:spPr>
          <a:xfrm>
            <a:off x="1188720" y="3483347"/>
            <a:ext cx="5460976" cy="886522"/>
          </a:xfrm>
          <a:prstGeom prst="rect">
            <a:avLst/>
          </a:prstGeom>
        </p:spPr>
      </p:pic>
    </p:spTree>
    <p:extLst>
      <p:ext uri="{BB962C8B-B14F-4D97-AF65-F5344CB8AC3E}">
        <p14:creationId xmlns:p14="http://schemas.microsoft.com/office/powerpoint/2010/main" val="1275431702"/>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r>
              <a:rPr lang="en-US" altLang="zh-CN" dirty="0"/>
              <a:t>-</a:t>
            </a:r>
            <a:r>
              <a:rPr lang="zh-CN" altLang="en-US" dirty="0"/>
              <a:t>随机梯度下降</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14:m>
                  <m:oMath xmlns:m="http://schemas.openxmlformats.org/officeDocument/2006/math">
                    <m:r>
                      <a:rPr lang="en-US" altLang="zh-CN" i="1" smtClean="0">
                        <a:latin typeface="Cambria Math" panose="02040503050406030204" pitchFamily="18" charset="0"/>
                        <a:ea typeface="Cambria Math" panose="02040503050406030204" pitchFamily="18" charset="0"/>
                      </a:rPr>
                      <m:t>𝐽</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𝜃</m:t>
                    </m:r>
                    <m:r>
                      <a:rPr lang="en-US" altLang="zh-CN" i="1" smtClean="0">
                        <a:latin typeface="Cambria Math" panose="02040503050406030204" pitchFamily="18" charset="0"/>
                        <a:ea typeface="Cambria Math" panose="02040503050406030204" pitchFamily="18" charset="0"/>
                      </a:rPr>
                      <m:t>)</m:t>
                    </m:r>
                  </m:oMath>
                </a14:m>
                <a:r>
                  <a:rPr lang="zh-CN" altLang="en-US" dirty="0"/>
                  <a:t>是语料中所有窗口的函数，这决定了</a:t>
                </a:r>
                <a14:m>
                  <m:oMath xmlns:m="http://schemas.openxmlformats.org/officeDocument/2006/math">
                    <m:r>
                      <a:rPr lang="en-US" altLang="zh-CN" i="1">
                        <a:latin typeface="Cambria Math" panose="02040503050406030204" pitchFamily="18" charset="0"/>
                        <a:ea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oMath>
                </a14:m>
                <a:r>
                  <a:rPr lang="zh-CN" altLang="en-US" dirty="0"/>
                  <a:t>的计算量很大</a:t>
                </a:r>
                <a:endParaRPr lang="en-US" altLang="zh-CN" dirty="0"/>
              </a:p>
              <a:p>
                <a:pPr lvl="1"/>
                <a:r>
                  <a:rPr lang="zh-CN" altLang="en-US" dirty="0"/>
                  <a:t>实现一次基于所有窗口样本的参数更新需要花费很长时间</a:t>
                </a:r>
                <a:endParaRPr lang="en-US" altLang="zh-CN" dirty="0"/>
              </a:p>
              <a:p>
                <a:pPr lvl="1"/>
                <a:r>
                  <a:rPr lang="zh-CN" altLang="en-US" dirty="0"/>
                  <a:t>对大多数神经网络都不是好方法</a:t>
                </a:r>
                <a:endParaRPr lang="en-US" altLang="zh-CN" dirty="0"/>
              </a:p>
              <a:p>
                <a:pPr lvl="1"/>
                <a:r>
                  <a:rPr lang="zh-CN" altLang="en-US" dirty="0"/>
                  <a:t>解决方案</a:t>
                </a:r>
                <a:endParaRPr lang="en-US" altLang="zh-CN" dirty="0"/>
              </a:p>
              <a:p>
                <a:pPr lvl="2"/>
                <a:r>
                  <a:rPr lang="zh-CN" altLang="en-US" dirty="0"/>
                  <a:t>随机梯度下降</a:t>
                </a:r>
                <a:r>
                  <a:rPr lang="en-US" altLang="zh-CN" dirty="0"/>
                  <a:t>(Stochastic gradient </a:t>
                </a:r>
                <a:r>
                  <a:rPr lang="en-US" altLang="zh-CN" dirty="0" err="1"/>
                  <a:t>descent,SGD</a:t>
                </a:r>
                <a:r>
                  <a:rPr lang="en-US" altLang="zh-CN" dirty="0"/>
                  <a:t>)</a:t>
                </a:r>
              </a:p>
              <a:p>
                <a:pPr lvl="2"/>
                <a:r>
                  <a:rPr lang="zh-CN" altLang="en-US" dirty="0"/>
                  <a:t>随机采样窗口，每次采样后实现一次参数更新</a:t>
                </a:r>
                <a:endParaRPr lang="en-US" altLang="zh-CN" dirty="0"/>
              </a:p>
              <a:p>
                <a:pPr lvl="2"/>
                <a:r>
                  <a:rPr lang="zh-CN" altLang="en-US" dirty="0"/>
                  <a:t>算法实现</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25</a:t>
            </a:fld>
            <a:endParaRPr lang="en-US"/>
          </a:p>
        </p:txBody>
      </p:sp>
      <p:pic>
        <p:nvPicPr>
          <p:cNvPr id="6" name="图片 5">
            <a:extLst>
              <a:ext uri="{FF2B5EF4-FFF2-40B4-BE49-F238E27FC236}">
                <a16:creationId xmlns:a16="http://schemas.microsoft.com/office/drawing/2014/main" id="{2A10FB3D-5643-9CF9-F960-954BAB2F3D90}"/>
              </a:ext>
            </a:extLst>
          </p:cNvPr>
          <p:cNvPicPr>
            <a:picLocks noChangeAspect="1"/>
          </p:cNvPicPr>
          <p:nvPr/>
        </p:nvPicPr>
        <p:blipFill>
          <a:blip r:embed="rId3"/>
          <a:stretch>
            <a:fillRect/>
          </a:stretch>
        </p:blipFill>
        <p:spPr>
          <a:xfrm>
            <a:off x="1304583" y="3440037"/>
            <a:ext cx="6534833" cy="1160030"/>
          </a:xfrm>
          <a:prstGeom prst="rect">
            <a:avLst/>
          </a:prstGeom>
        </p:spPr>
      </p:pic>
    </p:spTree>
    <p:extLst>
      <p:ext uri="{BB962C8B-B14F-4D97-AF65-F5344CB8AC3E}">
        <p14:creationId xmlns:p14="http://schemas.microsoft.com/office/powerpoint/2010/main" val="35233335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参数学习</a:t>
            </a:r>
            <a:r>
              <a:rPr lang="en-US" altLang="zh-CN" dirty="0"/>
              <a:t>-</a:t>
            </a:r>
            <a:r>
              <a:rPr lang="zh-CN" altLang="en-US" dirty="0"/>
              <a:t>随机梯度下降</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随机梯度下降方法对每一个窗口采样计算梯度</a:t>
                </a:r>
                <a:endParaRPr lang="en-US" altLang="zh-CN" dirty="0"/>
              </a:p>
              <a:p>
                <a:pPr lvl="1"/>
                <a:r>
                  <a:rPr lang="zh-CN" altLang="en-US" dirty="0"/>
                  <a:t>在一个窗口中，实际最多有</a:t>
                </a:r>
                <a14:m>
                  <m:oMath xmlns:m="http://schemas.openxmlformats.org/officeDocument/2006/math">
                    <m:r>
                      <a:rPr lang="en-US" altLang="zh-CN" i="1">
                        <a:latin typeface="Cambria Math" panose="02040503050406030204" pitchFamily="18" charset="0"/>
                      </a:rPr>
                      <m:t>2</m:t>
                    </m:r>
                    <m:r>
                      <a:rPr lang="en-US" altLang="zh-CN" i="1">
                        <a:latin typeface="Cambria Math" panose="02040503050406030204" pitchFamily="18" charset="0"/>
                      </a:rPr>
                      <m:t>𝑚</m:t>
                    </m:r>
                    <m:r>
                      <a:rPr lang="en-US" altLang="zh-CN" i="1">
                        <a:latin typeface="Cambria Math" panose="02040503050406030204" pitchFamily="18" charset="0"/>
                      </a:rPr>
                      <m:t>+1</m:t>
                    </m:r>
                  </m:oMath>
                </a14:m>
                <a:r>
                  <a:rPr lang="zh-CN" altLang="en-US" dirty="0"/>
                  <a:t>个单词，因此</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𝜃</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𝐽</m:t>
                        </m:r>
                      </m:e>
                      <m:sub>
                        <m:r>
                          <a:rPr lang="en-US" altLang="zh-CN" i="1">
                            <a:latin typeface="Cambria Math" panose="02040503050406030204" pitchFamily="18" charset="0"/>
                            <a:ea typeface="Cambria Math" panose="02040503050406030204" pitchFamily="18" charset="0"/>
                          </a:rPr>
                          <m:t>𝑡</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)非常</m:t>
                    </m:r>
                  </m:oMath>
                </a14:m>
                <a:r>
                  <a:rPr lang="zh-CN" altLang="en-US" dirty="0"/>
                  <a:t>稀疏</a:t>
                </a:r>
              </a:p>
              <a:p>
                <a:pPr lvl="1"/>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26</a:t>
            </a:fld>
            <a:endParaRPr lang="en-US"/>
          </a:p>
        </p:txBody>
      </p:sp>
      <p:pic>
        <p:nvPicPr>
          <p:cNvPr id="5" name="图片 4">
            <a:extLst>
              <a:ext uri="{FF2B5EF4-FFF2-40B4-BE49-F238E27FC236}">
                <a16:creationId xmlns:a16="http://schemas.microsoft.com/office/drawing/2014/main" id="{E0A9CE2A-7A13-7228-7FBD-A3F6DC9C56BE}"/>
              </a:ext>
            </a:extLst>
          </p:cNvPr>
          <p:cNvPicPr>
            <a:picLocks noChangeAspect="1"/>
          </p:cNvPicPr>
          <p:nvPr/>
        </p:nvPicPr>
        <p:blipFill>
          <a:blip r:embed="rId3"/>
          <a:stretch>
            <a:fillRect/>
          </a:stretch>
        </p:blipFill>
        <p:spPr>
          <a:xfrm>
            <a:off x="2286000" y="1893080"/>
            <a:ext cx="3476447" cy="3055499"/>
          </a:xfrm>
          <a:prstGeom prst="rect">
            <a:avLst/>
          </a:prstGeom>
        </p:spPr>
      </p:pic>
    </p:spTree>
    <p:extLst>
      <p:ext uri="{BB962C8B-B14F-4D97-AF65-F5344CB8AC3E}">
        <p14:creationId xmlns:p14="http://schemas.microsoft.com/office/powerpoint/2010/main" val="41574685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实现技巧</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为什么需要两个向量？</a:t>
                </a:r>
                <a:endParaRPr lang="en-US" altLang="zh-CN" dirty="0"/>
              </a:p>
              <a:p>
                <a:pPr lvl="2"/>
                <a:r>
                  <a:rPr lang="zh-CN" altLang="en-US" dirty="0"/>
                  <a:t>便于在训练过程中优化参数，在模型训练完成后对二者取均值。</a:t>
                </a:r>
                <a:endParaRPr lang="en-US" altLang="zh-CN" dirty="0"/>
              </a:p>
              <a:p>
                <a:pPr lvl="1"/>
                <a:r>
                  <a:rPr lang="zh-CN" altLang="en-US" dirty="0"/>
                  <a:t>两个模型变体</a:t>
                </a:r>
                <a:endParaRPr lang="en-US" altLang="zh-CN" dirty="0"/>
              </a:p>
              <a:p>
                <a:pPr lvl="2"/>
                <a:r>
                  <a:rPr lang="en-US" altLang="zh-CN" dirty="0"/>
                  <a:t>Skip-gram</a:t>
                </a:r>
                <a:r>
                  <a:rPr lang="zh-CN" altLang="en-US" dirty="0"/>
                  <a:t>（</a:t>
                </a:r>
                <a:r>
                  <a:rPr lang="en-US" altLang="zh-CN" dirty="0"/>
                  <a:t>SG</a:t>
                </a:r>
                <a:r>
                  <a:rPr lang="zh-CN" altLang="en-US" dirty="0"/>
                  <a:t>）</a:t>
                </a:r>
                <a:endParaRPr lang="en-US" altLang="zh-CN" dirty="0"/>
              </a:p>
              <a:p>
                <a:pPr lvl="2"/>
                <a:r>
                  <a:rPr lang="en-US" altLang="zh-CN" dirty="0"/>
                  <a:t>Continuous bag of words</a:t>
                </a:r>
                <a:r>
                  <a:rPr lang="zh-CN" altLang="en-US" dirty="0"/>
                  <a:t>（</a:t>
                </a:r>
                <a:r>
                  <a:rPr lang="en-US" altLang="zh-CN" dirty="0"/>
                  <a:t>CBOW</a:t>
                </a:r>
                <a:r>
                  <a:rPr lang="zh-CN" altLang="en-US" dirty="0"/>
                  <a:t>）</a:t>
                </a:r>
                <a:endParaRPr lang="en-US" altLang="zh-CN" dirty="0"/>
              </a:p>
              <a:p>
                <a:pPr lvl="1"/>
                <a:r>
                  <a:rPr lang="zh-CN" altLang="en-US" dirty="0"/>
                  <a:t>提高训练效率的方法</a:t>
                </a:r>
                <a:endParaRPr lang="en-US" altLang="zh-CN" dirty="0"/>
              </a:p>
              <a:p>
                <a:pPr lvl="2"/>
                <a:r>
                  <a:rPr lang="en-US" altLang="zh-CN" dirty="0"/>
                  <a:t>Negative sampling</a:t>
                </a:r>
              </a:p>
              <a:p>
                <a:pPr lvl="2"/>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m:t>
                        </m:r>
                      </m:e>
                      <m:e>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num>
                      <m:den>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sub>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𝑤</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e>
                        </m:nary>
                      </m:den>
                    </m:f>
                  </m:oMath>
                </a14:m>
                <a:endParaRPr lang="en-US" altLang="zh-CN" dirty="0"/>
              </a:p>
              <a:p>
                <a:pPr lvl="2"/>
                <a:r>
                  <a:rPr lang="zh-CN" altLang="en-US" dirty="0"/>
                  <a:t>对窗口中的真实词对（中心词和上下文词构成的词对）与若干噪声词对（中心词与若干随机词构成）训练二元</a:t>
                </a:r>
                <a:r>
                  <a:rPr lang="en-US" altLang="zh-CN" dirty="0"/>
                  <a:t>logistic</a:t>
                </a:r>
                <a:r>
                  <a:rPr lang="zh-CN" altLang="en-US" dirty="0"/>
                  <a:t>回归模型，</a:t>
                </a:r>
                <a:endParaRPr lang="en-US" altLang="zh-CN" dirty="0"/>
              </a:p>
              <a:p>
                <a:pPr lvl="2"/>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r="-131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27</a:t>
            </a:fld>
            <a:endParaRPr lang="en-US"/>
          </a:p>
        </p:txBody>
      </p:sp>
    </p:spTree>
    <p:extLst>
      <p:ext uri="{BB962C8B-B14F-4D97-AF65-F5344CB8AC3E}">
        <p14:creationId xmlns:p14="http://schemas.microsoft.com/office/powerpoint/2010/main" val="3267663406"/>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使用</a:t>
            </a:r>
            <a:r>
              <a:rPr lang="en-US" altLang="zh-CN" dirty="0"/>
              <a:t>negative sampling</a:t>
            </a:r>
            <a:r>
              <a:rPr lang="zh-CN" altLang="en-US" dirty="0"/>
              <a:t>的</a:t>
            </a:r>
            <a:r>
              <a:rPr lang="en-US" altLang="zh-CN" dirty="0"/>
              <a:t>Skip-gram</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方法出自</a:t>
                </a:r>
                <a:r>
                  <a:rPr lang="en-US" altLang="zh-CN" dirty="0"/>
                  <a:t>“Distributed Representations of Words and Phrases and their Compositionality” (</a:t>
                </a:r>
                <a:r>
                  <a:rPr lang="en-US" altLang="zh-CN" dirty="0" err="1"/>
                  <a:t>Mikolov</a:t>
                </a:r>
                <a:r>
                  <a:rPr lang="en-US" altLang="zh-CN" dirty="0"/>
                  <a:t> et al. 2013)</a:t>
                </a:r>
              </a:p>
              <a:p>
                <a:pPr lvl="1"/>
                <a:r>
                  <a:rPr lang="zh-CN" altLang="en-US" dirty="0"/>
                  <a:t>总体目标函数，</a:t>
                </a:r>
                <a:endParaRPr lang="en-US" altLang="zh-CN" dirty="0"/>
              </a:p>
              <a:p>
                <a:pPr lvl="2"/>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e>
                    </m:nary>
                  </m:oMath>
                </a14:m>
                <a:endParaRPr lang="en-US" altLang="zh-CN" dirty="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Ε</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sub>
                        </m:sSub>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log</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𝜎</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𝑢</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𝑇</m:t>
                            </m:r>
                          </m:sup>
                        </m:sSub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𝑐</m:t>
                            </m:r>
                          </m:sub>
                        </m:sSub>
                        <m:r>
                          <a:rPr lang="en-US" altLang="zh-CN" b="0" i="1" smtClean="0">
                            <a:latin typeface="Cambria Math" panose="02040503050406030204" pitchFamily="18" charset="0"/>
                            <a:ea typeface="Cambria Math" panose="02040503050406030204" pitchFamily="18" charset="0"/>
                          </a:rPr>
                          <m:t>)]</m:t>
                        </m:r>
                      </m:e>
                    </m:nary>
                  </m:oMath>
                </a14:m>
                <a:endParaRPr lang="en-US" altLang="zh-CN" dirty="0"/>
              </a:p>
              <a:p>
                <a:pPr lvl="1"/>
                <a:r>
                  <a:rPr lang="en-US" altLang="zh-CN" dirty="0"/>
                  <a:t>Sigmoid</a:t>
                </a:r>
                <a:r>
                  <a:rPr lang="zh-CN" altLang="en-US" dirty="0"/>
                  <a:t>函数</a:t>
                </a:r>
                <a14:m>
                  <m:oMath xmlns:m="http://schemas.openxmlformats.org/officeDocument/2006/math">
                    <m:r>
                      <a:rPr lang="zh-CN" altLang="en-US"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den>
                    </m:f>
                  </m:oMath>
                </a14:m>
                <a:endParaRPr lang="en-US" altLang="zh-CN" b="0" dirty="0"/>
              </a:p>
              <a:p>
                <a:pPr lvl="1"/>
                <a:r>
                  <a:rPr lang="zh-CN" altLang="en-US" dirty="0"/>
                  <a:t>最大化两个词共现概率</a:t>
                </a:r>
                <a:endParaRPr lang="en-US" altLang="zh-CN" dirty="0"/>
              </a:p>
              <a:p>
                <a:pPr lvl="2"/>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28</a:t>
            </a:fld>
            <a:endParaRPr lang="en-US"/>
          </a:p>
        </p:txBody>
      </p:sp>
      <p:pic>
        <p:nvPicPr>
          <p:cNvPr id="5" name="图片 4">
            <a:extLst>
              <a:ext uri="{FF2B5EF4-FFF2-40B4-BE49-F238E27FC236}">
                <a16:creationId xmlns:a16="http://schemas.microsoft.com/office/drawing/2014/main" id="{A746CA05-D4D4-5A76-1E09-0F33ECCC02BD}"/>
              </a:ext>
            </a:extLst>
          </p:cNvPr>
          <p:cNvPicPr>
            <a:picLocks noChangeAspect="1"/>
          </p:cNvPicPr>
          <p:nvPr/>
        </p:nvPicPr>
        <p:blipFill>
          <a:blip r:embed="rId3"/>
          <a:stretch>
            <a:fillRect/>
          </a:stretch>
        </p:blipFill>
        <p:spPr>
          <a:xfrm>
            <a:off x="4892675" y="2951413"/>
            <a:ext cx="3295650" cy="2314575"/>
          </a:xfrm>
          <a:prstGeom prst="rect">
            <a:avLst/>
          </a:prstGeom>
        </p:spPr>
      </p:pic>
    </p:spTree>
    <p:extLst>
      <p:ext uri="{BB962C8B-B14F-4D97-AF65-F5344CB8AC3E}">
        <p14:creationId xmlns:p14="http://schemas.microsoft.com/office/powerpoint/2010/main" val="651919279"/>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使用</a:t>
            </a:r>
            <a:r>
              <a:rPr lang="en-US" altLang="zh-CN" dirty="0"/>
              <a:t>negative sampling</a:t>
            </a:r>
            <a:r>
              <a:rPr lang="zh-CN" altLang="en-US" dirty="0"/>
              <a:t>的</a:t>
            </a:r>
            <a:r>
              <a:rPr lang="en-US" altLang="zh-CN" dirty="0"/>
              <a:t>Skip-gram</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与课程方法更接近的公式，</a:t>
                </a:r>
                <a:endParaRPr lang="en-US" altLang="zh-CN" dirty="0"/>
              </a:p>
              <a:p>
                <a:pPr marL="0"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𝑛𝑒𝑔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𝑠𝑎𝑚𝑝𝑙𝑒</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𝑜</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𝑈</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e>
                              </m:d>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r>
                            <m:rPr>
                              <m:sty m:val="p"/>
                            </m:rPr>
                            <a:rPr lang="en-US" altLang="zh-CN" b="0" i="0" smtClean="0">
                              <a:latin typeface="Cambria Math" panose="02040503050406030204" pitchFamily="18" charset="0"/>
                              <a:ea typeface="Cambria Math" panose="02040503050406030204" pitchFamily="18" charset="0"/>
                            </a:rPr>
                            <m:t>log</m:t>
                          </m:r>
                          <m:func>
                            <m:funcPr>
                              <m:ctrlPr>
                                <a:rPr lang="en-US" altLang="zh-CN" b="0" i="1" smtClean="0">
                                  <a:latin typeface="Cambria Math" panose="02040503050406030204" pitchFamily="18" charset="0"/>
                                  <a:ea typeface="Cambria Math" panose="02040503050406030204" pitchFamily="18" charset="0"/>
                                </a:rPr>
                              </m:ctrlPr>
                            </m:funcPr>
                            <m:fName>
                              <m:r>
                                <a:rPr lang="en-US" altLang="zh-CN" b="0" i="0" smtClean="0">
                                  <a:latin typeface="Cambria Math" panose="02040503050406030204" pitchFamily="18" charset="0"/>
                                  <a:ea typeface="Cambria Math" panose="02040503050406030204" pitchFamily="18" charset="0"/>
                                </a:rPr>
                                <m:t>(</m:t>
                              </m:r>
                            </m:fName>
                            <m:e>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𝑢</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𝑇</m:t>
                                      </m:r>
                                    </m:sup>
                                  </m:sSub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𝑐</m:t>
                                      </m:r>
                                    </m:sub>
                                  </m:sSub>
                                </m:e>
                              </m:d>
                            </m:e>
                          </m:func>
                          <m:r>
                            <a:rPr lang="en-US" altLang="zh-CN" b="0" i="1" smtClean="0">
                              <a:latin typeface="Cambria Math" panose="02040503050406030204" pitchFamily="18" charset="0"/>
                              <a:ea typeface="Cambria Math" panose="02040503050406030204" pitchFamily="18" charset="0"/>
                            </a:rPr>
                            <m:t>)</m:t>
                          </m:r>
                        </m:e>
                      </m:nary>
                    </m:oMath>
                  </m:oMathPara>
                </a14:m>
                <a:endParaRPr lang="en-US" altLang="zh-CN" b="0" dirty="0"/>
              </a:p>
              <a:p>
                <a:pPr lvl="1"/>
                <a:r>
                  <a:rPr lang="zh-CN" altLang="en-US" dirty="0"/>
                  <a:t>使用词概率选择</a:t>
                </a:r>
                <a:r>
                  <a:rPr lang="en-US" altLang="zh-CN" dirty="0"/>
                  <a:t>k</a:t>
                </a:r>
                <a:r>
                  <a:rPr lang="zh-CN" altLang="en-US" dirty="0"/>
                  <a:t>个负样本（</a:t>
                </a:r>
                <a:r>
                  <a:rPr lang="en-US" altLang="zh-CN" dirty="0"/>
                  <a:t>negative samples</a:t>
                </a:r>
                <a:r>
                  <a:rPr lang="zh-CN" altLang="en-US" dirty="0"/>
                  <a:t>）</a:t>
                </a:r>
                <a:endParaRPr lang="en-US" altLang="zh-CN" dirty="0"/>
              </a:p>
              <a:p>
                <a:pPr lvl="1"/>
                <a:r>
                  <a:rPr lang="zh-CN" altLang="en-US" dirty="0"/>
                  <a:t>最大化真实上下文词出现的概率，最小化随即词出现在中心词周围的概率</a:t>
                </a:r>
                <a:endParaRPr lang="en-US" altLang="zh-CN" dirty="0"/>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𝑈</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e>
                      <m:sup>
                        <m:r>
                          <a:rPr lang="en-US" altLang="zh-CN" b="0" i="1" smtClean="0">
                            <a:latin typeface="Cambria Math" panose="02040503050406030204" pitchFamily="18" charset="0"/>
                          </a:rPr>
                          <m:t>3/4</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𝑍</m:t>
                    </m:r>
                  </m:oMath>
                </a14:m>
                <a:r>
                  <a:rPr lang="zh-CN" altLang="en-US" dirty="0"/>
                  <a:t>，</a:t>
                </a:r>
                <a:r>
                  <a:rPr lang="en-US" altLang="zh-CN" dirty="0"/>
                  <a:t>unigram</a:t>
                </a:r>
                <a:r>
                  <a:rPr lang="zh-CN" altLang="en-US" dirty="0"/>
                  <a:t>分布</a:t>
                </a:r>
                <a14:m>
                  <m:oMath xmlns:m="http://schemas.openxmlformats.org/officeDocument/2006/math">
                    <m:r>
                      <a:rPr lang="en-US" altLang="zh-CN" i="1">
                        <a:latin typeface="Cambria Math" panose="02040503050406030204" pitchFamily="18" charset="0"/>
                      </a:rPr>
                      <m:t>𝑈</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幂律提升到</a:t>
                </a:r>
                <a:r>
                  <a:rPr lang="en-US" altLang="zh-CN" dirty="0"/>
                  <a:t>3/4</a:t>
                </a:r>
              </a:p>
              <a:p>
                <a:pPr lvl="1"/>
                <a:r>
                  <a:rPr lang="zh-CN" altLang="en-US" dirty="0"/>
                  <a:t>幂律可以使得低频出现的词更容易被采样选中</a:t>
                </a:r>
                <a:endParaRPr lang="en-US" altLang="zh-CN" dirty="0"/>
              </a:p>
              <a:p>
                <a:pPr lvl="1"/>
                <a:r>
                  <a:rPr lang="en-US" altLang="zh-CN" dirty="0"/>
                  <a:t>https://zhuanlan.zhihu.com/p/39684349</a:t>
                </a:r>
              </a:p>
              <a:p>
                <a:pPr lvl="2"/>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13030" r="-65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29</a:t>
            </a:fld>
            <a:endParaRPr lang="en-US"/>
          </a:p>
        </p:txBody>
      </p:sp>
    </p:spTree>
    <p:extLst>
      <p:ext uri="{BB962C8B-B14F-4D97-AF65-F5344CB8AC3E}">
        <p14:creationId xmlns:p14="http://schemas.microsoft.com/office/powerpoint/2010/main" val="348107984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机器可读的语义表示方法</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 altLang="zh-CN" dirty="0"/>
              <a:t>WordNet</a:t>
            </a:r>
            <a:r>
              <a:rPr lang="zh-CN" altLang="en" dirty="0"/>
              <a:t>，</a:t>
            </a:r>
            <a:r>
              <a:rPr lang="en" altLang="zh-CN" dirty="0"/>
              <a:t>https://</a:t>
            </a:r>
            <a:r>
              <a:rPr lang="en" altLang="zh-CN" dirty="0" err="1"/>
              <a:t>www.nltk.org</a:t>
            </a:r>
            <a:r>
              <a:rPr lang="en" altLang="zh-CN" dirty="0"/>
              <a:t>/</a:t>
            </a:r>
            <a:r>
              <a:rPr lang="en" altLang="zh-CN" dirty="0" err="1"/>
              <a:t>howto</a:t>
            </a:r>
            <a:r>
              <a:rPr lang="en" altLang="zh-CN" dirty="0"/>
              <a:t>/</a:t>
            </a:r>
            <a:r>
              <a:rPr lang="en" altLang="zh-CN" dirty="0" err="1"/>
              <a:t>wordnet.html</a:t>
            </a:r>
            <a:endParaRPr lang="en" altLang="zh-CN" dirty="0"/>
          </a:p>
          <a:p>
            <a:pPr lvl="2"/>
            <a:r>
              <a:rPr lang="zh-CN" altLang="en-US" dirty="0"/>
              <a:t>同义词集（</a:t>
            </a:r>
            <a:r>
              <a:rPr lang="en-US" altLang="zh-CN" dirty="0"/>
              <a:t>synonym set</a:t>
            </a:r>
            <a:r>
              <a:rPr lang="zh-CN" altLang="en-US" dirty="0"/>
              <a:t>）</a:t>
            </a:r>
            <a:endParaRPr lang="en-US" altLang="zh-CN" dirty="0"/>
          </a:p>
          <a:p>
            <a:pPr marL="0" marR="0" lvl="1" indent="0" algn="l" defTabSz="457200" rtl="0" eaLnBrk="1" fontAlgn="auto" latinLnBrk="0" hangingPunct="1">
              <a:lnSpc>
                <a:spcPct val="100000"/>
              </a:lnSpc>
              <a:spcBef>
                <a:spcPct val="20000"/>
              </a:spcBef>
              <a:spcAft>
                <a:spcPts val="0"/>
              </a:spcAft>
              <a:buClr>
                <a:srgbClr val="8C1515"/>
              </a:buClr>
              <a:buSzTx/>
              <a:buNone/>
              <a:tabLst/>
              <a:defRPr/>
            </a:pP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a:t>
            </a:fld>
            <a:endParaRPr lang="en-US"/>
          </a:p>
        </p:txBody>
      </p:sp>
      <p:pic>
        <p:nvPicPr>
          <p:cNvPr id="5" name="图片 4">
            <a:extLst>
              <a:ext uri="{FF2B5EF4-FFF2-40B4-BE49-F238E27FC236}">
                <a16:creationId xmlns:a16="http://schemas.microsoft.com/office/drawing/2014/main" id="{C5A03A0E-2747-4B92-C352-E789EACA987A}"/>
              </a:ext>
            </a:extLst>
          </p:cNvPr>
          <p:cNvPicPr>
            <a:picLocks noChangeAspect="1"/>
          </p:cNvPicPr>
          <p:nvPr/>
        </p:nvPicPr>
        <p:blipFill>
          <a:blip r:embed="rId2"/>
          <a:stretch>
            <a:fillRect/>
          </a:stretch>
        </p:blipFill>
        <p:spPr>
          <a:xfrm>
            <a:off x="1212782" y="1648896"/>
            <a:ext cx="6235090" cy="1199625"/>
          </a:xfrm>
          <a:prstGeom prst="rect">
            <a:avLst/>
          </a:prstGeom>
        </p:spPr>
      </p:pic>
      <p:pic>
        <p:nvPicPr>
          <p:cNvPr id="6" name="图片 5">
            <a:extLst>
              <a:ext uri="{FF2B5EF4-FFF2-40B4-BE49-F238E27FC236}">
                <a16:creationId xmlns:a16="http://schemas.microsoft.com/office/drawing/2014/main" id="{BDD360BE-987F-E082-EC4C-4DE993F9CA4C}"/>
              </a:ext>
            </a:extLst>
          </p:cNvPr>
          <p:cNvPicPr>
            <a:picLocks noChangeAspect="1"/>
          </p:cNvPicPr>
          <p:nvPr/>
        </p:nvPicPr>
        <p:blipFill>
          <a:blip r:embed="rId3"/>
          <a:stretch>
            <a:fillRect/>
          </a:stretch>
        </p:blipFill>
        <p:spPr>
          <a:xfrm>
            <a:off x="2194745" y="2848521"/>
            <a:ext cx="4271164" cy="2825461"/>
          </a:xfrm>
          <a:prstGeom prst="rect">
            <a:avLst/>
          </a:prstGeom>
        </p:spPr>
      </p:pic>
    </p:spTree>
    <p:extLst>
      <p:ext uri="{BB962C8B-B14F-4D97-AF65-F5344CB8AC3E}">
        <p14:creationId xmlns:p14="http://schemas.microsoft.com/office/powerpoint/2010/main" val="2798312067"/>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en-US" altLang="zh-CN" dirty="0"/>
              <a:t>Word2vec-</a:t>
            </a:r>
            <a:r>
              <a:rPr lang="zh-CN" altLang="en-US" dirty="0"/>
              <a:t>使用</a:t>
            </a:r>
            <a:r>
              <a:rPr lang="en-US" altLang="zh-CN" dirty="0"/>
              <a:t>negative sampling</a:t>
            </a:r>
            <a:r>
              <a:rPr lang="zh-CN" altLang="en-US" dirty="0"/>
              <a:t>的</a:t>
            </a:r>
            <a:r>
              <a:rPr lang="en-US" altLang="zh-CN" dirty="0"/>
              <a:t>Skip-gram</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与课程方法更接近的公式，</a:t>
                </a:r>
                <a:endParaRPr lang="en-US" altLang="zh-CN" dirty="0"/>
              </a:p>
              <a:p>
                <a:pPr marL="0"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𝑛𝑒𝑔</m:t>
                          </m:r>
                          <m:r>
                            <a:rPr lang="en-US" altLang="zh-CN" b="0" i="1" smtClean="0">
                              <a:latin typeface="Cambria Math" panose="02040503050406030204" pitchFamily="18" charset="0"/>
                            </a:rPr>
                            <m:t>−</m:t>
                          </m:r>
                          <m:r>
                            <a:rPr lang="en-US" altLang="zh-CN" b="0" i="1" smtClean="0">
                              <a:latin typeface="Cambria Math" panose="02040503050406030204" pitchFamily="18" charset="0"/>
                            </a:rPr>
                            <m:t>𝑠𝑎𝑚𝑝𝑙𝑒</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𝑜</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𝑈</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e>
                              </m:d>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r>
                            <m:rPr>
                              <m:sty m:val="p"/>
                            </m:rPr>
                            <a:rPr lang="en-US" altLang="zh-CN" b="0" i="0" smtClean="0">
                              <a:latin typeface="Cambria Math" panose="02040503050406030204" pitchFamily="18" charset="0"/>
                              <a:ea typeface="Cambria Math" panose="02040503050406030204" pitchFamily="18" charset="0"/>
                            </a:rPr>
                            <m:t>log</m:t>
                          </m:r>
                          <m:func>
                            <m:funcPr>
                              <m:ctrlPr>
                                <a:rPr lang="en-US" altLang="zh-CN" b="0" i="1" smtClean="0">
                                  <a:latin typeface="Cambria Math" panose="02040503050406030204" pitchFamily="18" charset="0"/>
                                  <a:ea typeface="Cambria Math" panose="02040503050406030204" pitchFamily="18" charset="0"/>
                                </a:rPr>
                              </m:ctrlPr>
                            </m:funcPr>
                            <m:fName>
                              <m:r>
                                <a:rPr lang="en-US" altLang="zh-CN" b="0" i="0" smtClean="0">
                                  <a:latin typeface="Cambria Math" panose="02040503050406030204" pitchFamily="18" charset="0"/>
                                  <a:ea typeface="Cambria Math" panose="02040503050406030204" pitchFamily="18" charset="0"/>
                                </a:rPr>
                                <m:t>(</m:t>
                              </m:r>
                            </m:fName>
                            <m:e>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𝑢</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𝑇</m:t>
                                      </m:r>
                                    </m:sup>
                                  </m:sSub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𝑐</m:t>
                                      </m:r>
                                    </m:sub>
                                  </m:sSub>
                                </m:e>
                              </m:d>
                            </m:e>
                          </m:func>
                          <m:r>
                            <a:rPr lang="en-US" altLang="zh-CN" b="0" i="1" smtClean="0">
                              <a:latin typeface="Cambria Math" panose="02040503050406030204" pitchFamily="18" charset="0"/>
                              <a:ea typeface="Cambria Math" panose="02040503050406030204" pitchFamily="18" charset="0"/>
                            </a:rPr>
                            <m:t>)</m:t>
                          </m:r>
                        </m:e>
                      </m:nary>
                    </m:oMath>
                  </m:oMathPara>
                </a14:m>
                <a:endParaRPr lang="en-US" altLang="zh-CN" b="0" dirty="0"/>
              </a:p>
              <a:p>
                <a:pPr lvl="1"/>
                <a:r>
                  <a:rPr lang="zh-CN" altLang="en-US" dirty="0"/>
                  <a:t>使用词概率选择</a:t>
                </a:r>
                <a:r>
                  <a:rPr lang="en-US" altLang="zh-CN" dirty="0"/>
                  <a:t>k</a:t>
                </a:r>
                <a:r>
                  <a:rPr lang="zh-CN" altLang="en-US" dirty="0"/>
                  <a:t>个负样本（</a:t>
                </a:r>
                <a:r>
                  <a:rPr lang="en-US" altLang="zh-CN" dirty="0"/>
                  <a:t>negative samples</a:t>
                </a:r>
                <a:r>
                  <a:rPr lang="zh-CN" altLang="en-US" dirty="0"/>
                  <a:t>）</a:t>
                </a:r>
                <a:endParaRPr lang="en-US" altLang="zh-CN" dirty="0"/>
              </a:p>
              <a:p>
                <a:pPr lvl="1"/>
                <a:r>
                  <a:rPr lang="zh-CN" altLang="en-US" dirty="0"/>
                  <a:t>最大化真实上下文词出现的概率，最小化随即词出现在中心词周围的概率</a:t>
                </a:r>
                <a:endParaRPr lang="en-US" altLang="zh-CN" dirty="0"/>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𝑈</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e>
                      <m:sup>
                        <m:r>
                          <a:rPr lang="en-US" altLang="zh-CN" b="0" i="1" smtClean="0">
                            <a:latin typeface="Cambria Math" panose="02040503050406030204" pitchFamily="18" charset="0"/>
                          </a:rPr>
                          <m:t>3/4</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𝑍</m:t>
                    </m:r>
                  </m:oMath>
                </a14:m>
                <a:r>
                  <a:rPr lang="zh-CN" altLang="en-US" dirty="0"/>
                  <a:t>，</a:t>
                </a:r>
                <a:r>
                  <a:rPr lang="en-US" altLang="zh-CN" dirty="0"/>
                  <a:t>unigram</a:t>
                </a:r>
                <a:r>
                  <a:rPr lang="zh-CN" altLang="en-US" dirty="0"/>
                  <a:t>分布</a:t>
                </a:r>
                <a14:m>
                  <m:oMath xmlns:m="http://schemas.openxmlformats.org/officeDocument/2006/math">
                    <m:r>
                      <a:rPr lang="en-US" altLang="zh-CN" i="1">
                        <a:latin typeface="Cambria Math" panose="02040503050406030204" pitchFamily="18" charset="0"/>
                      </a:rPr>
                      <m:t>𝑈</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幂律提升到</a:t>
                </a:r>
                <a:r>
                  <a:rPr lang="en-US" altLang="zh-CN" dirty="0"/>
                  <a:t>3/4</a:t>
                </a:r>
              </a:p>
              <a:p>
                <a:pPr lvl="1"/>
                <a:r>
                  <a:rPr lang="zh-CN" altLang="en-US" dirty="0"/>
                  <a:t>幂律可以使得低频出现的词更容易被采样选中</a:t>
                </a:r>
                <a:endParaRPr lang="en-US" altLang="zh-CN" dirty="0"/>
              </a:p>
              <a:p>
                <a:pPr lvl="1"/>
                <a:r>
                  <a:rPr lang="en-US" altLang="zh-CN" dirty="0"/>
                  <a:t>https://zhuanlan.zhihu.com/p/39684349</a:t>
                </a:r>
              </a:p>
              <a:p>
                <a:pPr lvl="2"/>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13030" r="-65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30</a:t>
            </a:fld>
            <a:endParaRPr lang="en-US"/>
          </a:p>
        </p:txBody>
      </p:sp>
    </p:spTree>
    <p:extLst>
      <p:ext uri="{BB962C8B-B14F-4D97-AF65-F5344CB8AC3E}">
        <p14:creationId xmlns:p14="http://schemas.microsoft.com/office/powerpoint/2010/main" val="106643130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a:xfrm>
            <a:off x="955674" y="399489"/>
            <a:ext cx="8188326" cy="542249"/>
          </a:xfrm>
        </p:spPr>
        <p:txBody>
          <a:bodyPr>
            <a:normAutofit fontScale="90000"/>
          </a:bodyPr>
          <a:lstStyle/>
          <a:p>
            <a:r>
              <a:rPr lang="en-US" altLang="zh-CN" sz="4000" dirty="0"/>
              <a:t>Encoding meaning in vector</a:t>
            </a:r>
            <a:r>
              <a:rPr lang="zh-CN" altLang="en-US" sz="4000" dirty="0"/>
              <a:t> </a:t>
            </a:r>
            <a:r>
              <a:rPr lang="en-US" altLang="zh-CN" sz="4000" dirty="0"/>
              <a:t>differences</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关键思路：</a:t>
            </a:r>
            <a:endParaRPr lang="en-US" altLang="zh-CN" dirty="0"/>
          </a:p>
          <a:p>
            <a:pPr lvl="2"/>
            <a:r>
              <a:rPr lang="zh-CN" altLang="en-US" dirty="0"/>
              <a:t>共现概率的比值可以编码有意义的语义信息</a:t>
            </a:r>
            <a:endParaRPr lang="en-US" altLang="zh-CN" dirty="0"/>
          </a:p>
          <a:p>
            <a:pPr lvl="2"/>
            <a:endParaRPr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31</a:t>
            </a:fld>
            <a:endParaRPr lang="en-US"/>
          </a:p>
        </p:txBody>
      </p:sp>
      <p:pic>
        <p:nvPicPr>
          <p:cNvPr id="5" name="图片 4">
            <a:extLst>
              <a:ext uri="{FF2B5EF4-FFF2-40B4-BE49-F238E27FC236}">
                <a16:creationId xmlns:a16="http://schemas.microsoft.com/office/drawing/2014/main" id="{322563BA-EDAA-5159-9532-0BBD4AB7570A}"/>
              </a:ext>
            </a:extLst>
          </p:cNvPr>
          <p:cNvPicPr>
            <a:picLocks noChangeAspect="1"/>
          </p:cNvPicPr>
          <p:nvPr/>
        </p:nvPicPr>
        <p:blipFill>
          <a:blip r:embed="rId2"/>
          <a:stretch>
            <a:fillRect/>
          </a:stretch>
        </p:blipFill>
        <p:spPr>
          <a:xfrm>
            <a:off x="955674" y="2073122"/>
            <a:ext cx="7696200" cy="3113241"/>
          </a:xfrm>
          <a:prstGeom prst="rect">
            <a:avLst/>
          </a:prstGeom>
        </p:spPr>
      </p:pic>
    </p:spTree>
    <p:extLst>
      <p:ext uri="{BB962C8B-B14F-4D97-AF65-F5344CB8AC3E}">
        <p14:creationId xmlns:p14="http://schemas.microsoft.com/office/powerpoint/2010/main" val="937020085"/>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a:xfrm>
            <a:off x="955674" y="399489"/>
            <a:ext cx="8188326" cy="542249"/>
          </a:xfrm>
        </p:spPr>
        <p:txBody>
          <a:bodyPr>
            <a:normAutofit fontScale="90000"/>
          </a:bodyPr>
          <a:lstStyle/>
          <a:p>
            <a:r>
              <a:rPr lang="en-US" altLang="zh-CN" sz="4000" dirty="0"/>
              <a:t>Encoding meaning in vector</a:t>
            </a:r>
            <a:r>
              <a:rPr lang="zh-CN" altLang="en-US" sz="4000" dirty="0"/>
              <a:t> </a:t>
            </a:r>
            <a:r>
              <a:rPr lang="en-US" altLang="zh-CN" sz="4000" dirty="0"/>
              <a:t>differences</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关键思路：</a:t>
            </a:r>
            <a:endParaRPr lang="en-US" altLang="zh-CN" dirty="0"/>
          </a:p>
          <a:p>
            <a:pPr lvl="2"/>
            <a:r>
              <a:rPr lang="zh-CN" altLang="en-US" dirty="0"/>
              <a:t>共现概率的比值可以编码有意义的语义信息</a:t>
            </a:r>
            <a:endParaRPr lang="en-US" altLang="zh-CN" dirty="0"/>
          </a:p>
          <a:p>
            <a:pPr lvl="2"/>
            <a:endParaRPr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32</a:t>
            </a:fld>
            <a:endParaRPr lang="en-US"/>
          </a:p>
        </p:txBody>
      </p:sp>
      <p:pic>
        <p:nvPicPr>
          <p:cNvPr id="6" name="图片 5">
            <a:extLst>
              <a:ext uri="{FF2B5EF4-FFF2-40B4-BE49-F238E27FC236}">
                <a16:creationId xmlns:a16="http://schemas.microsoft.com/office/drawing/2014/main" id="{67580D37-6346-7680-617D-7C1AA51FBEF9}"/>
              </a:ext>
            </a:extLst>
          </p:cNvPr>
          <p:cNvPicPr>
            <a:picLocks noChangeAspect="1"/>
          </p:cNvPicPr>
          <p:nvPr/>
        </p:nvPicPr>
        <p:blipFill>
          <a:blip r:embed="rId2"/>
          <a:stretch>
            <a:fillRect/>
          </a:stretch>
        </p:blipFill>
        <p:spPr>
          <a:xfrm>
            <a:off x="955674" y="2047002"/>
            <a:ext cx="7858125" cy="3268509"/>
          </a:xfrm>
          <a:prstGeom prst="rect">
            <a:avLst/>
          </a:prstGeom>
        </p:spPr>
      </p:pic>
    </p:spTree>
    <p:extLst>
      <p:ext uri="{BB962C8B-B14F-4D97-AF65-F5344CB8AC3E}">
        <p14:creationId xmlns:p14="http://schemas.microsoft.com/office/powerpoint/2010/main" val="1334812430"/>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a:xfrm>
            <a:off x="955674" y="399489"/>
            <a:ext cx="8188326" cy="542249"/>
          </a:xfrm>
        </p:spPr>
        <p:txBody>
          <a:bodyPr>
            <a:normAutofit fontScale="90000"/>
          </a:bodyPr>
          <a:lstStyle/>
          <a:p>
            <a:r>
              <a:rPr lang="en-US" altLang="zh-CN" sz="4000" dirty="0"/>
              <a:t>Encoding meaning in vector</a:t>
            </a:r>
            <a:r>
              <a:rPr lang="zh-CN" altLang="en-US" sz="4000" dirty="0"/>
              <a:t> </a:t>
            </a:r>
            <a:r>
              <a:rPr lang="en-US" altLang="zh-CN" sz="4000" dirty="0"/>
              <a:t>differences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在词向量空间中如何利用共现概率的比值表示线性语义</a:t>
                </a:r>
                <a:endParaRPr lang="en-US" altLang="zh-CN" dirty="0"/>
              </a:p>
              <a:p>
                <a:pPr lvl="1"/>
                <a:r>
                  <a:rPr lang="en-US" altLang="zh-CN" dirty="0"/>
                  <a:t>Log-bilinear </a:t>
                </a:r>
                <a:r>
                  <a:rPr lang="zh-CN" altLang="en-US" dirty="0"/>
                  <a:t>模型</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𝑙𝑜𝑔𝑃</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𝑖</m:t>
                          </m:r>
                        </m:e>
                        <m:e>
                          <m:r>
                            <a:rPr lang="en-US" altLang="zh-CN" b="0" i="1" smtClean="0">
                              <a:latin typeface="Cambria Math" panose="02040503050406030204" pitchFamily="18" charset="0"/>
                              <a:ea typeface="Cambria Math" panose="02040503050406030204" pitchFamily="18" charset="0"/>
                            </a:rPr>
                            <m:t>𝑗</m:t>
                          </m:r>
                        </m:e>
                      </m:d>
                    </m:oMath>
                  </m:oMathPara>
                </a14:m>
                <a:endParaRPr lang="en-US" altLang="zh-CN" b="0" dirty="0">
                  <a:ea typeface="Cambria Math" panose="02040503050406030204" pitchFamily="18" charset="0"/>
                </a:endParaRPr>
              </a:p>
              <a:p>
                <a:pPr lvl="1"/>
                <a:r>
                  <a:rPr lang="zh-CN" altLang="en-US" dirty="0"/>
                  <a:t>向量差异</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𝑥</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𝑎</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𝑏</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𝑙𝑜𝑔</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𝑃</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e>
                          </m:d>
                        </m:num>
                        <m:den>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den>
                      </m:f>
                    </m:oMath>
                  </m:oMathPara>
                </a14:m>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33</a:t>
            </a:fld>
            <a:endParaRPr lang="en-US"/>
          </a:p>
        </p:txBody>
      </p:sp>
    </p:spTree>
    <p:extLst>
      <p:ext uri="{BB962C8B-B14F-4D97-AF65-F5344CB8AC3E}">
        <p14:creationId xmlns:p14="http://schemas.microsoft.com/office/powerpoint/2010/main" val="1598846074"/>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a:xfrm>
            <a:off x="955674" y="399489"/>
            <a:ext cx="8188326" cy="542249"/>
          </a:xfrm>
        </p:spPr>
        <p:txBody>
          <a:bodyPr>
            <a:normAutofit fontScale="90000"/>
          </a:bodyPr>
          <a:lstStyle/>
          <a:p>
            <a:r>
              <a:rPr lang="en-US" altLang="zh-CN" sz="4400" dirty="0" err="1"/>
              <a:t>GloVe</a:t>
            </a:r>
            <a:r>
              <a:rPr lang="zh-CN" altLang="en-US" sz="4400" dirty="0"/>
              <a:t>，</a:t>
            </a:r>
            <a:r>
              <a:rPr lang="en-US" altLang="zh-CN" sz="4000" dirty="0"/>
              <a:t>EMNLP 2014</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𝑙𝑜𝑔𝑃</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e>
                        <m:e>
                          <m:r>
                            <a:rPr lang="en-US" altLang="zh-CN" i="1">
                              <a:latin typeface="Cambria Math" panose="02040503050406030204" pitchFamily="18" charset="0"/>
                              <a:ea typeface="Cambria Math" panose="02040503050406030204" pitchFamily="18" charset="0"/>
                            </a:rPr>
                            <m:t>𝑗</m:t>
                          </m:r>
                        </m:e>
                      </m:d>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𝑤</m:t>
                                          </m:r>
                                        </m:e>
                                      </m:acc>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𝑏</m:t>
                                          </m:r>
                                        </m:e>
                                      </m:acc>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e>
                              </m:d>
                            </m:e>
                            <m:sup>
                              <m:r>
                                <a:rPr lang="en-US" altLang="zh-CN" b="0" i="1" smtClean="0">
                                  <a:latin typeface="Cambria Math" panose="02040503050406030204" pitchFamily="18" charset="0"/>
                                </a:rPr>
                                <m:t>2</m:t>
                              </m:r>
                            </m:sup>
                          </m:sSup>
                        </m:e>
                      </m:nary>
                    </m:oMath>
                  </m:oMathPara>
                </a14:m>
                <a:endParaRPr lang="en-US" altLang="zh-CN" dirty="0"/>
              </a:p>
              <a:p>
                <a:pPr lvl="1"/>
                <a:r>
                  <a:rPr lang="zh-CN" altLang="en-US" dirty="0"/>
                  <a:t>优势</a:t>
                </a:r>
                <a:endParaRPr lang="en-US" altLang="zh-CN" dirty="0"/>
              </a:p>
              <a:p>
                <a:pPr lvl="2"/>
                <a:r>
                  <a:rPr lang="zh-CN" altLang="en-US" dirty="0"/>
                  <a:t>训练速度快</a:t>
                </a:r>
                <a:endParaRPr lang="en-US" altLang="zh-CN" dirty="0"/>
              </a:p>
              <a:p>
                <a:pPr lvl="2"/>
                <a:r>
                  <a:rPr lang="zh-CN" altLang="en-US" dirty="0"/>
                  <a:t>对大规模语料同样适用</a:t>
                </a:r>
                <a:endParaRPr lang="en-US" altLang="zh-CN" dirty="0"/>
              </a:p>
              <a:p>
                <a:pPr lvl="2"/>
                <a:r>
                  <a:rPr lang="zh-CN" altLang="en-US" dirty="0"/>
                  <a:t>在小规模语料和低维向量中性能依然不错</a:t>
                </a:r>
              </a:p>
              <a:p>
                <a:pPr marL="0" indent="0">
                  <a:buNone/>
                </a:pPr>
                <a:endParaRPr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1303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34</a:t>
            </a:fld>
            <a:endParaRPr lang="en-US"/>
          </a:p>
        </p:txBody>
      </p:sp>
    </p:spTree>
    <p:extLst>
      <p:ext uri="{BB962C8B-B14F-4D97-AF65-F5344CB8AC3E}">
        <p14:creationId xmlns:p14="http://schemas.microsoft.com/office/powerpoint/2010/main" val="555627333"/>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a:xfrm>
            <a:off x="955674" y="399489"/>
            <a:ext cx="8188326" cy="542249"/>
          </a:xfrm>
        </p:spPr>
        <p:txBody>
          <a:bodyPr>
            <a:normAutofit fontScale="90000"/>
          </a:bodyPr>
          <a:lstStyle/>
          <a:p>
            <a:r>
              <a:rPr lang="en-US" altLang="zh-CN" sz="4400" dirty="0" err="1"/>
              <a:t>GloVe</a:t>
            </a:r>
            <a:r>
              <a:rPr lang="zh-CN" altLang="en-US" sz="4400" dirty="0"/>
              <a:t>，</a:t>
            </a:r>
            <a:r>
              <a:rPr lang="en-US" altLang="zh-CN" sz="4000" dirty="0"/>
              <a:t>EMNLP 2014</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效果</a:t>
            </a:r>
            <a:endParaRPr lang="en-US" altLang="zh-CN" dirty="0"/>
          </a:p>
          <a:p>
            <a:pPr lvl="1"/>
            <a:r>
              <a:rPr lang="zh-CN" altLang="en-US" dirty="0"/>
              <a:t>最接近</a:t>
            </a:r>
            <a:r>
              <a:rPr lang="en-US" altLang="zh-CN" dirty="0"/>
              <a:t>frog</a:t>
            </a:r>
            <a:r>
              <a:rPr lang="zh-CN" altLang="en-US" dirty="0"/>
              <a:t>的单词</a:t>
            </a:r>
            <a:endParaRPr lang="en-US" altLang="zh-CN" dirty="0"/>
          </a:p>
          <a:p>
            <a:pPr lvl="2"/>
            <a:r>
              <a:rPr lang="en-US" altLang="zh-CN" dirty="0"/>
              <a:t>Frogs</a:t>
            </a:r>
            <a:r>
              <a:rPr lang="zh-CN" altLang="en-US" dirty="0"/>
              <a:t>，</a:t>
            </a:r>
            <a:r>
              <a:rPr lang="en-US" altLang="zh-CN" dirty="0"/>
              <a:t>toad</a:t>
            </a:r>
            <a:r>
              <a:rPr lang="zh-CN" altLang="en-US" dirty="0"/>
              <a:t>，</a:t>
            </a:r>
            <a:r>
              <a:rPr lang="en-US" altLang="zh-CN" dirty="0" err="1"/>
              <a:t>litoria</a:t>
            </a:r>
            <a:r>
              <a:rPr lang="zh-CN" altLang="en-US" dirty="0"/>
              <a:t>，</a:t>
            </a:r>
            <a:r>
              <a:rPr lang="en-US" altLang="zh-CN" dirty="0" err="1"/>
              <a:t>leptodactylidae</a:t>
            </a:r>
            <a:r>
              <a:rPr lang="zh-CN" altLang="en-US" dirty="0"/>
              <a:t>，</a:t>
            </a:r>
            <a:r>
              <a:rPr lang="en-US" altLang="zh-CN" dirty="0"/>
              <a:t>rana</a:t>
            </a:r>
            <a:r>
              <a:rPr lang="zh-CN" altLang="en-US" dirty="0"/>
              <a:t>，</a:t>
            </a:r>
            <a:r>
              <a:rPr lang="en-US" altLang="zh-CN" dirty="0"/>
              <a:t>lizard</a:t>
            </a:r>
          </a:p>
          <a:p>
            <a:pPr marL="0" indent="0">
              <a:buNone/>
            </a:pPr>
            <a:endParaRPr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35</a:t>
            </a:fld>
            <a:endParaRPr lang="en-US"/>
          </a:p>
        </p:txBody>
      </p:sp>
      <p:pic>
        <p:nvPicPr>
          <p:cNvPr id="5" name="图片 4">
            <a:extLst>
              <a:ext uri="{FF2B5EF4-FFF2-40B4-BE49-F238E27FC236}">
                <a16:creationId xmlns:a16="http://schemas.microsoft.com/office/drawing/2014/main" id="{6A69A128-3F81-74D5-C8B9-051DD0B4D874}"/>
              </a:ext>
            </a:extLst>
          </p:cNvPr>
          <p:cNvPicPr>
            <a:picLocks noChangeAspect="1"/>
          </p:cNvPicPr>
          <p:nvPr/>
        </p:nvPicPr>
        <p:blipFill>
          <a:blip r:embed="rId2"/>
          <a:stretch>
            <a:fillRect/>
          </a:stretch>
        </p:blipFill>
        <p:spPr>
          <a:xfrm>
            <a:off x="594336" y="2551520"/>
            <a:ext cx="4224552" cy="1815453"/>
          </a:xfrm>
          <a:prstGeom prst="rect">
            <a:avLst/>
          </a:prstGeom>
        </p:spPr>
      </p:pic>
      <p:pic>
        <p:nvPicPr>
          <p:cNvPr id="6" name="图片 5">
            <a:extLst>
              <a:ext uri="{FF2B5EF4-FFF2-40B4-BE49-F238E27FC236}">
                <a16:creationId xmlns:a16="http://schemas.microsoft.com/office/drawing/2014/main" id="{B9D3B788-4677-E955-9BE2-6CCB868DF497}"/>
              </a:ext>
            </a:extLst>
          </p:cNvPr>
          <p:cNvPicPr>
            <a:picLocks noChangeAspect="1"/>
          </p:cNvPicPr>
          <p:nvPr/>
        </p:nvPicPr>
        <p:blipFill>
          <a:blip r:embed="rId3"/>
          <a:stretch>
            <a:fillRect/>
          </a:stretch>
        </p:blipFill>
        <p:spPr>
          <a:xfrm>
            <a:off x="5049837" y="2551520"/>
            <a:ext cx="4099844" cy="1815453"/>
          </a:xfrm>
          <a:prstGeom prst="rect">
            <a:avLst/>
          </a:prstGeom>
        </p:spPr>
      </p:pic>
    </p:spTree>
    <p:extLst>
      <p:ext uri="{BB962C8B-B14F-4D97-AF65-F5344CB8AC3E}">
        <p14:creationId xmlns:p14="http://schemas.microsoft.com/office/powerpoint/2010/main" val="1253659481"/>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a:xfrm>
            <a:off x="955674" y="399489"/>
            <a:ext cx="8188326" cy="542249"/>
          </a:xfrm>
        </p:spPr>
        <p:txBody>
          <a:bodyPr>
            <a:noAutofit/>
          </a:bodyPr>
          <a:lstStyle/>
          <a:p>
            <a:r>
              <a:rPr lang="en-US" altLang="zh-CN" sz="3200" dirty="0" err="1"/>
              <a:t>GloVe</a:t>
            </a:r>
            <a:r>
              <a:rPr lang="en-US" altLang="zh-CN" sz="3200" dirty="0"/>
              <a:t>-</a:t>
            </a:r>
            <a:r>
              <a:rPr lang="zh-CN" altLang="en-US" sz="3200" dirty="0"/>
              <a:t>效果评价</a:t>
            </a:r>
            <a:endParaRPr kumimoji="1" lang="zh-CN" altLang="en-US" sz="1800"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词向量类比</a:t>
                </a:r>
                <a:endParaRPr lang="en-US" altLang="zh-CN" dirty="0"/>
              </a:p>
              <a:p>
                <a:pPr lvl="2"/>
                <a:r>
                  <a:rPr lang="en-US" altLang="zh-CN" dirty="0"/>
                  <a:t>a:b::c:</a:t>
                </a:r>
                <a:r>
                  <a:rPr lang="zh-CN" altLang="en-US" dirty="0"/>
                  <a:t>？</a:t>
                </a:r>
                <a:r>
                  <a:rPr lang="en-US" altLang="zh-CN" dirty="0"/>
                  <a:t>(</a:t>
                </a:r>
                <a:r>
                  <a:rPr lang="en-US" altLang="zh-CN" dirty="0" err="1"/>
                  <a:t>man:woman</a:t>
                </a:r>
                <a:r>
                  <a:rPr lang="en-US" altLang="zh-CN" dirty="0"/>
                  <a:t>::king:</a:t>
                </a:r>
                <a:r>
                  <a:rPr lang="zh-CN" altLang="en-US" dirty="0"/>
                  <a:t>？</a:t>
                </a:r>
                <a:r>
                  <a:rPr lang="en-US" altLang="zh-CN" dirty="0"/>
                  <a:t>)</a:t>
                </a:r>
                <a:r>
                  <a:rPr lang="zh-CN" altLang="en-US" dirty="0"/>
                  <a:t>→</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𝑎𝑟𝑔𝑚𝑎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𝑐</m:t>
                                    </m:r>
                                  </m:sub>
                                </m:sSub>
                              </m:e>
                            </m:d>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𝑐</m:t>
                                </m:r>
                              </m:sub>
                            </m:sSub>
                          </m:e>
                        </m:d>
                      </m:den>
                    </m:f>
                  </m:oMath>
                </a14:m>
                <a:endParaRPr lang="en-US" altLang="zh-CN" dirty="0"/>
              </a:p>
              <a:p>
                <a:pPr lvl="2"/>
                <a:r>
                  <a:rPr lang="zh-CN" altLang="en-US" dirty="0"/>
                  <a:t>通过评价词向量的余弦距离相加后捕获的语义信息和语法类比问题的效果评测词向量</a:t>
                </a:r>
              </a:p>
              <a:p>
                <a:pPr lvl="1"/>
                <a:r>
                  <a:rPr lang="zh-CN" altLang="en-US" dirty="0"/>
                  <a:t>问题：</a:t>
                </a:r>
                <a:endParaRPr lang="en-US" altLang="zh-CN" dirty="0"/>
              </a:p>
              <a:p>
                <a:pPr lvl="2"/>
                <a:r>
                  <a:rPr lang="zh-CN" altLang="en-US" dirty="0"/>
                  <a:t>如果带评测的信息是非线性的</a:t>
                </a:r>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r="-131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36</a:t>
            </a:fld>
            <a:endParaRPr lang="en-US"/>
          </a:p>
        </p:txBody>
      </p:sp>
      <p:pic>
        <p:nvPicPr>
          <p:cNvPr id="7" name="图片 6">
            <a:extLst>
              <a:ext uri="{FF2B5EF4-FFF2-40B4-BE49-F238E27FC236}">
                <a16:creationId xmlns:a16="http://schemas.microsoft.com/office/drawing/2014/main" id="{83F4307E-2B43-7EF2-ECD0-1F92FF2E50B7}"/>
              </a:ext>
            </a:extLst>
          </p:cNvPr>
          <p:cNvPicPr>
            <a:picLocks noChangeAspect="1"/>
          </p:cNvPicPr>
          <p:nvPr/>
        </p:nvPicPr>
        <p:blipFill>
          <a:blip r:embed="rId3"/>
          <a:stretch>
            <a:fillRect/>
          </a:stretch>
        </p:blipFill>
        <p:spPr>
          <a:xfrm>
            <a:off x="4806156" y="2463618"/>
            <a:ext cx="3051615" cy="2722745"/>
          </a:xfrm>
          <a:prstGeom prst="rect">
            <a:avLst/>
          </a:prstGeom>
        </p:spPr>
      </p:pic>
    </p:spTree>
    <p:extLst>
      <p:ext uri="{BB962C8B-B14F-4D97-AF65-F5344CB8AC3E}">
        <p14:creationId xmlns:p14="http://schemas.microsoft.com/office/powerpoint/2010/main" val="1647977622"/>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a:xfrm>
            <a:off x="955674" y="399489"/>
            <a:ext cx="8188326" cy="542249"/>
          </a:xfrm>
        </p:spPr>
        <p:txBody>
          <a:bodyPr>
            <a:noAutofit/>
          </a:bodyPr>
          <a:lstStyle/>
          <a:p>
            <a:r>
              <a:rPr lang="en-US" altLang="zh-CN" sz="3200" dirty="0" err="1"/>
              <a:t>GloVe</a:t>
            </a:r>
            <a:r>
              <a:rPr lang="en-US" altLang="zh-CN" sz="3200" dirty="0"/>
              <a:t>-</a:t>
            </a:r>
            <a:r>
              <a:rPr lang="zh-CN" altLang="en-US" sz="3200"/>
              <a:t>效果评价</a:t>
            </a:r>
            <a:endParaRPr kumimoji="1" lang="zh-CN" altLang="en-US" sz="1800"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endParaRPr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37</a:t>
            </a:fld>
            <a:endParaRPr lang="en-US"/>
          </a:p>
        </p:txBody>
      </p:sp>
      <p:pic>
        <p:nvPicPr>
          <p:cNvPr id="5" name="内容占位符 3">
            <a:extLst>
              <a:ext uri="{FF2B5EF4-FFF2-40B4-BE49-F238E27FC236}">
                <a16:creationId xmlns:a16="http://schemas.microsoft.com/office/drawing/2014/main" id="{8469910A-9447-DECB-4BD9-172DC16DCBA0}"/>
              </a:ext>
            </a:extLst>
          </p:cNvPr>
          <p:cNvPicPr>
            <a:picLocks noChangeAspect="1"/>
          </p:cNvPicPr>
          <p:nvPr/>
        </p:nvPicPr>
        <p:blipFill>
          <a:blip r:embed="rId2"/>
          <a:stretch>
            <a:fillRect/>
          </a:stretch>
        </p:blipFill>
        <p:spPr>
          <a:xfrm>
            <a:off x="547489" y="1207767"/>
            <a:ext cx="3873001" cy="3093749"/>
          </a:xfrm>
          <a:prstGeom prst="rect">
            <a:avLst/>
          </a:prstGeom>
        </p:spPr>
      </p:pic>
      <p:pic>
        <p:nvPicPr>
          <p:cNvPr id="6" name="图片 5">
            <a:extLst>
              <a:ext uri="{FF2B5EF4-FFF2-40B4-BE49-F238E27FC236}">
                <a16:creationId xmlns:a16="http://schemas.microsoft.com/office/drawing/2014/main" id="{A34F4B7B-506B-29D6-16B0-9E6F9FA1AB2D}"/>
              </a:ext>
            </a:extLst>
          </p:cNvPr>
          <p:cNvPicPr>
            <a:picLocks noChangeAspect="1"/>
          </p:cNvPicPr>
          <p:nvPr/>
        </p:nvPicPr>
        <p:blipFill>
          <a:blip r:embed="rId3"/>
          <a:stretch>
            <a:fillRect/>
          </a:stretch>
        </p:blipFill>
        <p:spPr>
          <a:xfrm>
            <a:off x="4420492" y="1539"/>
            <a:ext cx="3936430" cy="3093750"/>
          </a:xfrm>
          <a:prstGeom prst="rect">
            <a:avLst/>
          </a:prstGeom>
        </p:spPr>
      </p:pic>
      <p:pic>
        <p:nvPicPr>
          <p:cNvPr id="8" name="图片 7">
            <a:extLst>
              <a:ext uri="{FF2B5EF4-FFF2-40B4-BE49-F238E27FC236}">
                <a16:creationId xmlns:a16="http://schemas.microsoft.com/office/drawing/2014/main" id="{C0FCF57A-FC55-61BB-8E22-8B4643D5F659}"/>
              </a:ext>
            </a:extLst>
          </p:cNvPr>
          <p:cNvPicPr>
            <a:picLocks noChangeAspect="1"/>
          </p:cNvPicPr>
          <p:nvPr/>
        </p:nvPicPr>
        <p:blipFill>
          <a:blip r:embed="rId4"/>
          <a:stretch>
            <a:fillRect/>
          </a:stretch>
        </p:blipFill>
        <p:spPr>
          <a:xfrm>
            <a:off x="4420491" y="2500432"/>
            <a:ext cx="4019861" cy="3166983"/>
          </a:xfrm>
          <a:prstGeom prst="rect">
            <a:avLst/>
          </a:prstGeom>
        </p:spPr>
      </p:pic>
    </p:spTree>
    <p:extLst>
      <p:ext uri="{BB962C8B-B14F-4D97-AF65-F5344CB8AC3E}">
        <p14:creationId xmlns:p14="http://schemas.microsoft.com/office/powerpoint/2010/main" val="42449869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a:extLst>
              <a:ext uri="{FF2B5EF4-FFF2-40B4-BE49-F238E27FC236}">
                <a16:creationId xmlns:a16="http://schemas.microsoft.com/office/drawing/2014/main" id="{2B409678-A895-425D-98D3-99EB1298205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2"/>
            <a:endParaRPr lang="en" altLang="zh-CN" dirty="0"/>
          </a:p>
          <a:p>
            <a:pPr marL="0" marR="0" lvl="1" indent="0" algn="l" defTabSz="457200" rtl="0" eaLnBrk="1" fontAlgn="auto" latinLnBrk="0" hangingPunct="1">
              <a:lnSpc>
                <a:spcPct val="100000"/>
              </a:lnSpc>
              <a:spcBef>
                <a:spcPct val="20000"/>
              </a:spcBef>
              <a:spcAft>
                <a:spcPts val="0"/>
              </a:spcAft>
              <a:buClr>
                <a:srgbClr val="8C1515"/>
              </a:buClr>
              <a:buSzTx/>
              <a:buNone/>
              <a:tabLst/>
              <a:defRPr/>
            </a:pPr>
            <a:br>
              <a:rPr kumimoji="1" lang="en" altLang="zh-CN" dirty="0"/>
            </a:br>
            <a:endParaRPr kumimoji="1" lang="zh-CN" altLang="en-US" dirty="0"/>
          </a:p>
        </p:txBody>
      </p:sp>
      <p:sp>
        <p:nvSpPr>
          <p:cNvPr id="14" name="内容占位符 13">
            <a:extLst>
              <a:ext uri="{FF2B5EF4-FFF2-40B4-BE49-F238E27FC236}">
                <a16:creationId xmlns:a16="http://schemas.microsoft.com/office/drawing/2014/main" id="{C658F813-1584-D0BE-DD00-D474735550CE}"/>
              </a:ext>
            </a:extLst>
          </p:cNvPr>
          <p:cNvSpPr>
            <a:spLocks noGrp="1"/>
          </p:cNvSpPr>
          <p:nvPr>
            <p:ph sz="quarter" idx="11"/>
          </p:nvPr>
        </p:nvSpPr>
        <p:spPr>
          <a:xfrm>
            <a:off x="949325" y="2489502"/>
            <a:ext cx="7707313" cy="2018452"/>
          </a:xfrm>
        </p:spPr>
        <p:txBody>
          <a:bodyPr>
            <a:normAutofit/>
          </a:bodyPr>
          <a:lstStyle/>
          <a:p>
            <a:pPr algn="ctr"/>
            <a:r>
              <a:rPr lang="zh-CN" altLang="en-US" sz="4000" dirty="0"/>
              <a:t>编程练习</a:t>
            </a:r>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4294967295"/>
          </p:nvPr>
        </p:nvSpPr>
        <p:spPr>
          <a:xfrm>
            <a:off x="0" y="5345113"/>
            <a:ext cx="846138" cy="303212"/>
          </a:xfrm>
        </p:spPr>
        <p:txBody>
          <a:bodyPr/>
          <a:lstStyle/>
          <a:p>
            <a:fld id="{E62723E9-58A5-4D18-81BD-E1D0CC324A1D}" type="slidenum">
              <a:rPr lang="en-US" smtClean="0"/>
              <a:pPr/>
              <a:t>38</a:t>
            </a:fld>
            <a:endParaRPr lang="en-US"/>
          </a:p>
        </p:txBody>
      </p:sp>
    </p:spTree>
    <p:extLst>
      <p:ext uri="{BB962C8B-B14F-4D97-AF65-F5344CB8AC3E}">
        <p14:creationId xmlns:p14="http://schemas.microsoft.com/office/powerpoint/2010/main" val="329756617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机器可读的语义表示方法</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en" altLang="zh-CN" dirty="0"/>
              <a:t>WordNet</a:t>
            </a:r>
            <a:r>
              <a:rPr lang="zh-CN" altLang="en" dirty="0"/>
              <a:t>，</a:t>
            </a:r>
            <a:r>
              <a:rPr lang="en" altLang="zh-CN" dirty="0"/>
              <a:t>https://</a:t>
            </a:r>
            <a:r>
              <a:rPr lang="en" altLang="zh-CN" dirty="0" err="1"/>
              <a:t>www.nltk.org</a:t>
            </a:r>
            <a:r>
              <a:rPr lang="en" altLang="zh-CN" dirty="0"/>
              <a:t>/</a:t>
            </a:r>
            <a:r>
              <a:rPr lang="en" altLang="zh-CN" dirty="0" err="1"/>
              <a:t>howto</a:t>
            </a:r>
            <a:r>
              <a:rPr lang="en" altLang="zh-CN" dirty="0"/>
              <a:t>/</a:t>
            </a:r>
            <a:r>
              <a:rPr lang="en" altLang="zh-CN" dirty="0" err="1"/>
              <a:t>wordnet.html</a:t>
            </a:r>
            <a:endParaRPr lang="en" altLang="zh-CN" dirty="0"/>
          </a:p>
          <a:p>
            <a:pPr lvl="2"/>
            <a:r>
              <a:rPr lang="zh-CN" altLang="en-US" dirty="0"/>
              <a:t>上位关系集（</a:t>
            </a:r>
            <a:r>
              <a:rPr lang="en-US" altLang="zh-CN" dirty="0"/>
              <a:t>hypernyms</a:t>
            </a:r>
            <a:r>
              <a:rPr lang="zh-CN" altLang="en-US" dirty="0"/>
              <a:t>），</a:t>
            </a:r>
            <a:r>
              <a:rPr lang="en-US" altLang="zh-CN" dirty="0"/>
              <a:t>“is-a”</a:t>
            </a:r>
          </a:p>
          <a:p>
            <a:pPr marL="0" marR="0" lvl="1" indent="0" algn="l" defTabSz="457200" rtl="0" eaLnBrk="1" fontAlgn="auto" latinLnBrk="0" hangingPunct="1">
              <a:lnSpc>
                <a:spcPct val="100000"/>
              </a:lnSpc>
              <a:spcBef>
                <a:spcPct val="20000"/>
              </a:spcBef>
              <a:spcAft>
                <a:spcPts val="0"/>
              </a:spcAft>
              <a:buClr>
                <a:srgbClr val="8C1515"/>
              </a:buClr>
              <a:buSzTx/>
              <a:buNone/>
              <a:tabLst/>
              <a:defRPr/>
            </a:pP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4</a:t>
            </a:fld>
            <a:endParaRPr lang="en-US"/>
          </a:p>
        </p:txBody>
      </p:sp>
      <p:pic>
        <p:nvPicPr>
          <p:cNvPr id="7" name="图片 6">
            <a:extLst>
              <a:ext uri="{FF2B5EF4-FFF2-40B4-BE49-F238E27FC236}">
                <a16:creationId xmlns:a16="http://schemas.microsoft.com/office/drawing/2014/main" id="{1AFADE0A-DB39-D684-5C10-9F8F24925E51}"/>
              </a:ext>
            </a:extLst>
          </p:cNvPr>
          <p:cNvPicPr>
            <a:picLocks noChangeAspect="1"/>
          </p:cNvPicPr>
          <p:nvPr/>
        </p:nvPicPr>
        <p:blipFill>
          <a:blip r:embed="rId2"/>
          <a:stretch>
            <a:fillRect/>
          </a:stretch>
        </p:blipFill>
        <p:spPr>
          <a:xfrm>
            <a:off x="1397368" y="1643714"/>
            <a:ext cx="3319012" cy="953039"/>
          </a:xfrm>
          <a:prstGeom prst="rect">
            <a:avLst/>
          </a:prstGeom>
        </p:spPr>
      </p:pic>
      <p:pic>
        <p:nvPicPr>
          <p:cNvPr id="8" name="图片 7">
            <a:extLst>
              <a:ext uri="{FF2B5EF4-FFF2-40B4-BE49-F238E27FC236}">
                <a16:creationId xmlns:a16="http://schemas.microsoft.com/office/drawing/2014/main" id="{34B124A8-280B-4A6E-3B46-552BE46AF317}"/>
              </a:ext>
            </a:extLst>
          </p:cNvPr>
          <p:cNvPicPr>
            <a:picLocks noChangeAspect="1"/>
          </p:cNvPicPr>
          <p:nvPr/>
        </p:nvPicPr>
        <p:blipFill>
          <a:blip r:embed="rId3"/>
          <a:stretch>
            <a:fillRect/>
          </a:stretch>
        </p:blipFill>
        <p:spPr>
          <a:xfrm>
            <a:off x="1491915" y="2543744"/>
            <a:ext cx="3224465" cy="2999503"/>
          </a:xfrm>
          <a:prstGeom prst="rect">
            <a:avLst/>
          </a:prstGeom>
        </p:spPr>
      </p:pic>
    </p:spTree>
    <p:extLst>
      <p:ext uri="{BB962C8B-B14F-4D97-AF65-F5344CB8AC3E}">
        <p14:creationId xmlns:p14="http://schemas.microsoft.com/office/powerpoint/2010/main" val="419787752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机器可读的语义表示方法</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14:m>
                  <m:oMath xmlns:m="http://schemas.openxmlformats.org/officeDocument/2006/math">
                    <m:r>
                      <m:rPr>
                        <m:sty m:val="p"/>
                      </m:rPr>
                      <a:rPr lang="en-US" altLang="zh-CN" i="1" dirty="0" smtClean="0">
                        <a:latin typeface="Cambria Math" panose="02040503050406030204" pitchFamily="18" charset="0"/>
                      </a:rPr>
                      <m:t>How</m:t>
                    </m:r>
                  </m:oMath>
                </a14:m>
                <a:r>
                  <a:rPr lang="en-US" altLang="zh-CN" dirty="0"/>
                  <a:t>Net</a:t>
                </a:r>
              </a:p>
              <a:p>
                <a:pPr lvl="2"/>
                <a:r>
                  <a:rPr lang="zh-CN" altLang="en-US" dirty="0"/>
                  <a:t>基于义原的语言知识库，</a:t>
                </a:r>
                <a:r>
                  <a:rPr lang="en-US" altLang="zh-CN" sz="1800" dirty="0"/>
                  <a:t>https://</a:t>
                </a:r>
                <a:r>
                  <a:rPr lang="en-US" altLang="zh-CN" sz="1800" dirty="0" err="1"/>
                  <a:t>github.com</a:t>
                </a:r>
                <a:r>
                  <a:rPr lang="en-US" altLang="zh-CN" sz="1800" dirty="0"/>
                  <a:t>/</a:t>
                </a:r>
                <a:r>
                  <a:rPr lang="en-US" altLang="zh-CN" sz="1800" dirty="0" err="1"/>
                  <a:t>thunlp</a:t>
                </a:r>
                <a:r>
                  <a:rPr lang="en-US" altLang="zh-CN" sz="1800" dirty="0"/>
                  <a:t>/</a:t>
                </a:r>
                <a:r>
                  <a:rPr lang="en-US" altLang="zh-CN" sz="1800" dirty="0" err="1"/>
                  <a:t>OpenHowNet</a:t>
                </a:r>
                <a:endParaRPr lang="zh-CN" altLang="en-US" sz="1800" dirty="0"/>
              </a:p>
              <a:p>
                <a:pPr marL="0" marR="0" lvl="1" indent="0" algn="l" defTabSz="457200" rtl="0" eaLnBrk="1" fontAlgn="auto" latinLnBrk="0" hangingPunct="1">
                  <a:lnSpc>
                    <a:spcPct val="100000"/>
                  </a:lnSpc>
                  <a:spcBef>
                    <a:spcPct val="20000"/>
                  </a:spcBef>
                  <a:spcAft>
                    <a:spcPts val="0"/>
                  </a:spcAft>
                  <a:buClr>
                    <a:srgbClr val="8C1515"/>
                  </a:buClr>
                  <a:buSzTx/>
                  <a:buNone/>
                  <a:tabLst/>
                  <a:defRPr/>
                </a:pPr>
                <a:br>
                  <a:rPr kumimoji="1" lang="en" altLang="zh-CN" dirty="0"/>
                </a:br>
                <a:endParaRPr kumimoji="1" lang="zh-CN" altLang="en-US" dirty="0"/>
              </a:p>
            </p:txBody>
          </p:sp>
        </mc:Choice>
        <mc:Fallback>
          <p:sp>
            <p:nvSpPr>
              <p:cNvPr id="3" name="内容占位符 2">
                <a:extLst>
                  <a:ext uri="{FF2B5EF4-FFF2-40B4-BE49-F238E27FC236}">
                    <a16:creationId xmlns:a16="http://schemas.microsoft.com/office/drawing/2014/main" id="{649FB1F3-2EC8-BE29-D866-0087EB3B8987}"/>
                  </a:ext>
                </a:extLst>
              </p:cNvPr>
              <p:cNvSpPr>
                <a:spLocks noGrp="1" noRot="1" noChangeAspect="1" noMove="1" noResize="1" noEditPoints="1" noAdjustHandles="1" noChangeArrowheads="1" noChangeShapeType="1" noTextEdit="1"/>
              </p:cNvSpPr>
              <p:nvPr>
                <p:ph sz="quarter" idx="10"/>
              </p:nvPr>
            </p:nvSpPr>
            <p:spPr>
              <a:blipFill>
                <a:blip r:embed="rId2"/>
                <a:stretch>
                  <a:fillRect l="-1812" t="-6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5</a:t>
            </a:fld>
            <a:endParaRPr lang="en-US"/>
          </a:p>
        </p:txBody>
      </p:sp>
      <p:pic>
        <p:nvPicPr>
          <p:cNvPr id="5" name="图片 4">
            <a:extLst>
              <a:ext uri="{FF2B5EF4-FFF2-40B4-BE49-F238E27FC236}">
                <a16:creationId xmlns:a16="http://schemas.microsoft.com/office/drawing/2014/main" id="{20312D58-B476-3C63-FF24-F73529FA0E56}"/>
              </a:ext>
            </a:extLst>
          </p:cNvPr>
          <p:cNvPicPr>
            <a:picLocks noChangeAspect="1"/>
          </p:cNvPicPr>
          <p:nvPr/>
        </p:nvPicPr>
        <p:blipFill>
          <a:blip r:embed="rId3"/>
          <a:stretch>
            <a:fillRect/>
          </a:stretch>
        </p:blipFill>
        <p:spPr>
          <a:xfrm>
            <a:off x="487362" y="1627739"/>
            <a:ext cx="4362546" cy="2792226"/>
          </a:xfrm>
          <a:prstGeom prst="rect">
            <a:avLst/>
          </a:prstGeom>
        </p:spPr>
      </p:pic>
      <p:pic>
        <p:nvPicPr>
          <p:cNvPr id="6" name="图片 5">
            <a:extLst>
              <a:ext uri="{FF2B5EF4-FFF2-40B4-BE49-F238E27FC236}">
                <a16:creationId xmlns:a16="http://schemas.microsoft.com/office/drawing/2014/main" id="{035871FC-5D13-04B8-46BE-C58E5FBEEB83}"/>
              </a:ext>
            </a:extLst>
          </p:cNvPr>
          <p:cNvPicPr>
            <a:picLocks noChangeAspect="1"/>
          </p:cNvPicPr>
          <p:nvPr/>
        </p:nvPicPr>
        <p:blipFill>
          <a:blip r:embed="rId4"/>
          <a:stretch>
            <a:fillRect/>
          </a:stretch>
        </p:blipFill>
        <p:spPr>
          <a:xfrm>
            <a:off x="3552203" y="3106882"/>
            <a:ext cx="5572748" cy="2414025"/>
          </a:xfrm>
          <a:prstGeom prst="rect">
            <a:avLst/>
          </a:prstGeom>
        </p:spPr>
      </p:pic>
    </p:spTree>
    <p:extLst>
      <p:ext uri="{BB962C8B-B14F-4D97-AF65-F5344CB8AC3E}">
        <p14:creationId xmlns:p14="http://schemas.microsoft.com/office/powerpoint/2010/main" val="169680773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语义词典的局限性</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作为语言知识库价值很大，单对语义细节的表示能力不强</a:t>
            </a:r>
            <a:endParaRPr lang="en-US" altLang="zh-CN" dirty="0"/>
          </a:p>
          <a:p>
            <a:pPr lvl="2"/>
            <a:r>
              <a:rPr lang="en-US" altLang="zh-CN" dirty="0"/>
              <a:t>WordNet</a:t>
            </a:r>
            <a:r>
              <a:rPr lang="zh-CN" altLang="en-US" dirty="0"/>
              <a:t>中</a:t>
            </a:r>
            <a:r>
              <a:rPr lang="en-US" altLang="zh-CN" dirty="0"/>
              <a:t>”proficient”</a:t>
            </a:r>
            <a:r>
              <a:rPr lang="zh-CN" altLang="en-US" dirty="0"/>
              <a:t>和</a:t>
            </a:r>
            <a:r>
              <a:rPr lang="en-US" altLang="zh-CN" dirty="0"/>
              <a:t>”good”</a:t>
            </a:r>
            <a:r>
              <a:rPr lang="zh-CN" altLang="en-US" dirty="0"/>
              <a:t>是同义词，但实际上，只在某些语言场景中两者才是同义词。</a:t>
            </a:r>
            <a:endParaRPr lang="en-US" altLang="zh-CN" dirty="0"/>
          </a:p>
          <a:p>
            <a:pPr lvl="1"/>
            <a:r>
              <a:rPr lang="zh-CN" altLang="en-US" dirty="0"/>
              <a:t>难以覆盖词汇产生的新语义</a:t>
            </a:r>
          </a:p>
          <a:p>
            <a:pPr lvl="2"/>
            <a:r>
              <a:rPr lang="zh-CN" altLang="en-US" dirty="0"/>
              <a:t>如“大模型”，“</a:t>
            </a:r>
            <a:r>
              <a:rPr lang="en-US" altLang="zh-CN" dirty="0" err="1"/>
              <a:t>ChatGPT</a:t>
            </a:r>
            <a:r>
              <a:rPr lang="zh-CN" altLang="en-US" dirty="0"/>
              <a:t>”</a:t>
            </a:r>
          </a:p>
          <a:p>
            <a:pPr lvl="1"/>
            <a:r>
              <a:rPr lang="zh-CN" altLang="en-US" dirty="0"/>
              <a:t>存在一定的主观性</a:t>
            </a:r>
          </a:p>
          <a:p>
            <a:pPr lvl="2"/>
            <a:r>
              <a:rPr lang="zh-CN" altLang="en-US" dirty="0"/>
              <a:t>需要人工创建和调整</a:t>
            </a: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6</a:t>
            </a:fld>
            <a:endParaRPr lang="en-US"/>
          </a:p>
        </p:txBody>
      </p:sp>
    </p:spTree>
    <p:extLst>
      <p:ext uri="{BB962C8B-B14F-4D97-AF65-F5344CB8AC3E}">
        <p14:creationId xmlns:p14="http://schemas.microsoft.com/office/powerpoint/2010/main" val="203062472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向量表示</a:t>
            </a:r>
            <a:r>
              <a:rPr lang="en-US" altLang="zh-CN" dirty="0"/>
              <a:t>-</a:t>
            </a:r>
            <a:r>
              <a:rPr lang="en-US" altLang="zh-CN" dirty="0" err="1"/>
              <a:t>onehot</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把词当初离散的符号</a:t>
            </a:r>
            <a:endParaRPr lang="en-US" altLang="zh-CN" dirty="0"/>
          </a:p>
          <a:p>
            <a:pPr lvl="2"/>
            <a:r>
              <a:rPr lang="zh-CN" altLang="en-US" dirty="0"/>
              <a:t>如对于</a:t>
            </a:r>
            <a:r>
              <a:rPr lang="en-US" altLang="zh-CN" dirty="0"/>
              <a:t>hotel</a:t>
            </a:r>
            <a:r>
              <a:rPr lang="zh-CN" altLang="en-US" dirty="0"/>
              <a:t>，</a:t>
            </a:r>
            <a:r>
              <a:rPr lang="en-US" altLang="zh-CN" dirty="0"/>
              <a:t>conference</a:t>
            </a:r>
            <a:r>
              <a:rPr lang="zh-CN" altLang="en-US" dirty="0"/>
              <a:t>，</a:t>
            </a:r>
            <a:r>
              <a:rPr lang="en-US" altLang="zh-CN" dirty="0"/>
              <a:t>motel</a:t>
            </a:r>
            <a:r>
              <a:rPr lang="zh-CN" altLang="en-US" dirty="0"/>
              <a:t>三个词，</a:t>
            </a:r>
            <a:endParaRPr lang="en-US" altLang="zh-CN" dirty="0"/>
          </a:p>
          <a:p>
            <a:pPr lvl="2"/>
            <a:r>
              <a:rPr lang="zh-CN" altLang="en-US" dirty="0"/>
              <a:t>给定包含</a:t>
            </a:r>
            <a:r>
              <a:rPr lang="en-US" altLang="zh-CN" dirty="0"/>
              <a:t>15</a:t>
            </a:r>
            <a:r>
              <a:rPr lang="zh-CN" altLang="en-US" dirty="0"/>
              <a:t>个词的本地词典，</a:t>
            </a:r>
            <a:endParaRPr lang="en-US" altLang="zh-CN" dirty="0"/>
          </a:p>
          <a:p>
            <a:pPr lvl="2"/>
            <a:r>
              <a:rPr lang="en-US" altLang="zh-CN" dirty="0"/>
              <a:t>motel</a:t>
            </a:r>
            <a:r>
              <a:rPr lang="zh-CN" altLang="en-US" dirty="0"/>
              <a:t>和</a:t>
            </a:r>
            <a:r>
              <a:rPr lang="en-US" altLang="zh-CN" dirty="0"/>
              <a:t>hotel</a:t>
            </a:r>
            <a:r>
              <a:rPr lang="zh-CN" altLang="en-US" dirty="0"/>
              <a:t>可以用独热向量（</a:t>
            </a:r>
            <a:r>
              <a:rPr lang="en-US" altLang="zh-CN" dirty="0"/>
              <a:t>one-hot</a:t>
            </a:r>
            <a:r>
              <a:rPr lang="zh-CN" altLang="en-US" dirty="0"/>
              <a:t>）表示，向量维度对应词典的词数</a:t>
            </a:r>
            <a:endParaRPr lang="en-US" altLang="zh-CN" dirty="0"/>
          </a:p>
          <a:p>
            <a:pPr marL="344488" lvl="2" indent="0">
              <a:buNone/>
            </a:pP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7</a:t>
            </a:fld>
            <a:endParaRPr lang="en-US"/>
          </a:p>
        </p:txBody>
      </p:sp>
      <p:pic>
        <p:nvPicPr>
          <p:cNvPr id="5" name="图片 4">
            <a:extLst>
              <a:ext uri="{FF2B5EF4-FFF2-40B4-BE49-F238E27FC236}">
                <a16:creationId xmlns:a16="http://schemas.microsoft.com/office/drawing/2014/main" id="{E2623552-B5BA-4BC6-E3D0-E4057E88F90B}"/>
              </a:ext>
            </a:extLst>
          </p:cNvPr>
          <p:cNvPicPr>
            <a:picLocks noChangeAspect="1"/>
          </p:cNvPicPr>
          <p:nvPr/>
        </p:nvPicPr>
        <p:blipFill>
          <a:blip r:embed="rId2"/>
          <a:stretch>
            <a:fillRect/>
          </a:stretch>
        </p:blipFill>
        <p:spPr>
          <a:xfrm>
            <a:off x="1483260" y="2690737"/>
            <a:ext cx="4099393" cy="613652"/>
          </a:xfrm>
          <a:prstGeom prst="rect">
            <a:avLst/>
          </a:prstGeom>
        </p:spPr>
      </p:pic>
    </p:spTree>
    <p:extLst>
      <p:ext uri="{BB962C8B-B14F-4D97-AF65-F5344CB8AC3E}">
        <p14:creationId xmlns:p14="http://schemas.microsoft.com/office/powerpoint/2010/main" val="237499271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向量表示</a:t>
            </a:r>
            <a:r>
              <a:rPr lang="en-US" altLang="zh-CN" dirty="0"/>
              <a:t>-</a:t>
            </a:r>
            <a:r>
              <a:rPr lang="en-US" altLang="zh-CN" dirty="0" err="1"/>
              <a:t>onehot</a:t>
            </a:r>
            <a:r>
              <a:rPr lang="en-US" altLang="zh-CN" dirty="0"/>
              <a:t>-</a:t>
            </a:r>
            <a:r>
              <a:rPr lang="zh-CN" altLang="en-US" dirty="0"/>
              <a:t>局限性</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示例</a:t>
            </a:r>
            <a:endParaRPr lang="en-US" altLang="zh-CN" dirty="0"/>
          </a:p>
          <a:p>
            <a:pPr lvl="2"/>
            <a:r>
              <a:rPr lang="zh-CN" altLang="en-US" dirty="0"/>
              <a:t>搜索“</a:t>
            </a:r>
            <a:r>
              <a:rPr lang="en-US" altLang="zh-CN" dirty="0"/>
              <a:t>Seattle motel</a:t>
            </a:r>
            <a:r>
              <a:rPr lang="zh-CN" altLang="en-US" dirty="0"/>
              <a:t>”，理想的结果应该包含“</a:t>
            </a:r>
            <a:r>
              <a:rPr lang="en-US" altLang="zh-CN" dirty="0"/>
              <a:t>Seattle hotel</a:t>
            </a:r>
            <a:r>
              <a:rPr lang="zh-CN" altLang="en-US" dirty="0"/>
              <a:t>”的信息</a:t>
            </a:r>
            <a:endParaRPr lang="en-US" altLang="zh-CN" dirty="0"/>
          </a:p>
          <a:p>
            <a:pPr lvl="2"/>
            <a:r>
              <a:rPr lang="zh-CN" altLang="en-US" dirty="0"/>
              <a:t>使用</a:t>
            </a:r>
            <a:r>
              <a:rPr lang="en-US" altLang="zh-CN" dirty="0" err="1"/>
              <a:t>onehot</a:t>
            </a:r>
            <a:r>
              <a:rPr lang="zh-CN" altLang="en-US" dirty="0"/>
              <a:t>编码</a:t>
            </a:r>
            <a:endParaRPr lang="en-US" altLang="zh-CN" dirty="0"/>
          </a:p>
          <a:p>
            <a:pPr lvl="2"/>
            <a:endParaRPr kumimoji="1" lang="en-US" altLang="zh-CN" dirty="0"/>
          </a:p>
          <a:p>
            <a:pPr lvl="2"/>
            <a:endParaRPr kumimoji="1" lang="en-US" altLang="zh-CN" dirty="0"/>
          </a:p>
          <a:p>
            <a:pPr lvl="2"/>
            <a:r>
              <a:rPr kumimoji="1" lang="zh-CN" altLang="en-US" dirty="0"/>
              <a:t>向量正交，</a:t>
            </a:r>
            <a:r>
              <a:rPr lang="en-US" altLang="zh-CN" dirty="0"/>
              <a:t>one-hot</a:t>
            </a:r>
            <a:r>
              <a:rPr lang="zh-CN" altLang="en-US" dirty="0"/>
              <a:t>向量之间是不存在相似性的</a:t>
            </a:r>
            <a:endParaRPr lang="en-US" altLang="zh-CN" dirty="0"/>
          </a:p>
          <a:p>
            <a:pPr lvl="2"/>
            <a:r>
              <a:rPr kumimoji="1" lang="zh-CN" altLang="en" dirty="0"/>
              <a:t>解决</a:t>
            </a:r>
            <a:r>
              <a:rPr kumimoji="1" lang="zh-CN" altLang="en-US" dirty="0"/>
              <a:t>方法</a:t>
            </a:r>
            <a:endParaRPr kumimoji="1" lang="en-US" altLang="zh-CN" dirty="0"/>
          </a:p>
          <a:p>
            <a:pPr lvl="3"/>
            <a:r>
              <a:rPr lang="zh-CN" altLang="en-US" dirty="0"/>
              <a:t>方法一：依赖</a:t>
            </a:r>
            <a:r>
              <a:rPr lang="en-US" altLang="zh-CN" dirty="0"/>
              <a:t>WordNet</a:t>
            </a:r>
            <a:r>
              <a:rPr lang="zh-CN" altLang="en-US" dirty="0"/>
              <a:t>或</a:t>
            </a:r>
            <a:r>
              <a:rPr lang="en-US" altLang="zh-CN" dirty="0" err="1"/>
              <a:t>HowNet</a:t>
            </a:r>
            <a:r>
              <a:rPr lang="zh-CN" altLang="en-US" dirty="0"/>
              <a:t>计算相似度，实际上词典往往覆盖度不够</a:t>
            </a:r>
            <a:endParaRPr lang="en-US" altLang="zh-CN" dirty="0"/>
          </a:p>
          <a:p>
            <a:pPr lvl="3"/>
            <a:r>
              <a:rPr lang="zh-CN" altLang="en-US" dirty="0"/>
              <a:t>方法二：利用向量本身的相似度描述词义的相似度</a:t>
            </a:r>
            <a:endParaRPr lang="en-US" altLang="zh-CN" dirty="0"/>
          </a:p>
          <a:p>
            <a:pPr lvl="2"/>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8</a:t>
            </a:fld>
            <a:endParaRPr lang="en-US"/>
          </a:p>
        </p:txBody>
      </p:sp>
      <p:pic>
        <p:nvPicPr>
          <p:cNvPr id="5" name="图片 4">
            <a:extLst>
              <a:ext uri="{FF2B5EF4-FFF2-40B4-BE49-F238E27FC236}">
                <a16:creationId xmlns:a16="http://schemas.microsoft.com/office/drawing/2014/main" id="{E2623552-B5BA-4BC6-E3D0-E4057E88F90B}"/>
              </a:ext>
            </a:extLst>
          </p:cNvPr>
          <p:cNvPicPr>
            <a:picLocks noChangeAspect="1"/>
          </p:cNvPicPr>
          <p:nvPr/>
        </p:nvPicPr>
        <p:blipFill>
          <a:blip r:embed="rId2"/>
          <a:stretch>
            <a:fillRect/>
          </a:stretch>
        </p:blipFill>
        <p:spPr>
          <a:xfrm>
            <a:off x="1781643" y="2065095"/>
            <a:ext cx="4099393" cy="613652"/>
          </a:xfrm>
          <a:prstGeom prst="rect">
            <a:avLst/>
          </a:prstGeom>
        </p:spPr>
      </p:pic>
    </p:spTree>
    <p:extLst>
      <p:ext uri="{BB962C8B-B14F-4D97-AF65-F5344CB8AC3E}">
        <p14:creationId xmlns:p14="http://schemas.microsoft.com/office/powerpoint/2010/main" val="285271494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1F048-7C94-FE1D-6DC0-B7D6D2789956}"/>
              </a:ext>
            </a:extLst>
          </p:cNvPr>
          <p:cNvSpPr>
            <a:spLocks noGrp="1"/>
          </p:cNvSpPr>
          <p:nvPr>
            <p:ph type="title"/>
          </p:nvPr>
        </p:nvSpPr>
        <p:spPr/>
        <p:txBody>
          <a:bodyPr>
            <a:normAutofit/>
          </a:bodyPr>
          <a:lstStyle/>
          <a:p>
            <a:r>
              <a:rPr lang="zh-CN" altLang="en-US" dirty="0"/>
              <a:t>向量表示</a:t>
            </a:r>
            <a:r>
              <a:rPr lang="en-US" altLang="zh-CN" dirty="0"/>
              <a:t>-</a:t>
            </a:r>
            <a:r>
              <a:rPr lang="en-US" altLang="zh-CN" dirty="0" err="1"/>
              <a:t>onehot</a:t>
            </a:r>
            <a:r>
              <a:rPr lang="en-US" altLang="zh-CN" dirty="0"/>
              <a:t>-</a:t>
            </a:r>
            <a:r>
              <a:rPr lang="zh-CN" altLang="en-US" dirty="0"/>
              <a:t>局限性</a:t>
            </a:r>
            <a:endParaRPr kumimoji="1" lang="zh-CN" altLang="en-US" dirty="0"/>
          </a:p>
        </p:txBody>
      </p:sp>
      <p:sp>
        <p:nvSpPr>
          <p:cNvPr id="3" name="内容占位符 2">
            <a:extLst>
              <a:ext uri="{FF2B5EF4-FFF2-40B4-BE49-F238E27FC236}">
                <a16:creationId xmlns:a16="http://schemas.microsoft.com/office/drawing/2014/main" id="{649FB1F3-2EC8-BE29-D866-0087EB3B8987}"/>
              </a:ext>
            </a:extLst>
          </p:cNvPr>
          <p:cNvSpPr>
            <a:spLocks noGrp="1"/>
          </p:cNvSpPr>
          <p:nvPr>
            <p:ph sz="quarter" idx="10"/>
          </p:nvPr>
        </p:nvSpPr>
        <p:spPr/>
        <p:txBody>
          <a:bodyPr>
            <a:normAutofit/>
          </a:bodyPr>
          <a:lstStyle/>
          <a:p>
            <a:pPr lvl="1"/>
            <a:r>
              <a:rPr lang="zh-CN" altLang="en-US" dirty="0"/>
              <a:t>示例</a:t>
            </a:r>
            <a:endParaRPr lang="en-US" altLang="zh-CN" dirty="0"/>
          </a:p>
          <a:p>
            <a:pPr lvl="2"/>
            <a:r>
              <a:rPr lang="zh-CN" altLang="en-US" dirty="0"/>
              <a:t>搜索“</a:t>
            </a:r>
            <a:r>
              <a:rPr lang="en-US" altLang="zh-CN" dirty="0"/>
              <a:t>Seattle motel</a:t>
            </a:r>
            <a:r>
              <a:rPr lang="zh-CN" altLang="en-US" dirty="0"/>
              <a:t>”，理想的结果应该包含“</a:t>
            </a:r>
            <a:r>
              <a:rPr lang="en-US" altLang="zh-CN" dirty="0"/>
              <a:t>Seattle hotel</a:t>
            </a:r>
            <a:r>
              <a:rPr lang="zh-CN" altLang="en-US" dirty="0"/>
              <a:t>”的信息</a:t>
            </a:r>
            <a:endParaRPr lang="en-US" altLang="zh-CN" dirty="0"/>
          </a:p>
          <a:p>
            <a:pPr lvl="2"/>
            <a:r>
              <a:rPr lang="zh-CN" altLang="en-US" dirty="0"/>
              <a:t>使用</a:t>
            </a:r>
            <a:r>
              <a:rPr lang="en-US" altLang="zh-CN" dirty="0" err="1"/>
              <a:t>onehot</a:t>
            </a:r>
            <a:r>
              <a:rPr lang="zh-CN" altLang="en-US" dirty="0"/>
              <a:t>编码</a:t>
            </a:r>
            <a:endParaRPr lang="en-US" altLang="zh-CN" dirty="0"/>
          </a:p>
          <a:p>
            <a:pPr lvl="2"/>
            <a:endParaRPr kumimoji="1" lang="en-US" altLang="zh-CN" dirty="0"/>
          </a:p>
          <a:p>
            <a:pPr lvl="2"/>
            <a:endParaRPr kumimoji="1" lang="en-US" altLang="zh-CN" dirty="0"/>
          </a:p>
          <a:p>
            <a:pPr lvl="2"/>
            <a:r>
              <a:rPr kumimoji="1" lang="zh-CN" altLang="en-US" dirty="0"/>
              <a:t>向量正交，</a:t>
            </a:r>
            <a:r>
              <a:rPr lang="en-US" altLang="zh-CN" dirty="0"/>
              <a:t>one-hot</a:t>
            </a:r>
            <a:r>
              <a:rPr lang="zh-CN" altLang="en-US" dirty="0"/>
              <a:t>向量之间是不存在相似性的</a:t>
            </a:r>
            <a:endParaRPr lang="en-US" altLang="zh-CN" dirty="0"/>
          </a:p>
          <a:p>
            <a:pPr lvl="2"/>
            <a:r>
              <a:rPr kumimoji="1" lang="zh-CN" altLang="en" dirty="0"/>
              <a:t>解决</a:t>
            </a:r>
            <a:r>
              <a:rPr kumimoji="1" lang="zh-CN" altLang="en-US" dirty="0"/>
              <a:t>方法</a:t>
            </a:r>
            <a:endParaRPr kumimoji="1" lang="en-US" altLang="zh-CN" dirty="0"/>
          </a:p>
          <a:p>
            <a:pPr lvl="3"/>
            <a:r>
              <a:rPr lang="zh-CN" altLang="en-US" dirty="0"/>
              <a:t>方法一：依赖</a:t>
            </a:r>
            <a:r>
              <a:rPr lang="en-US" altLang="zh-CN" dirty="0"/>
              <a:t>WordNet</a:t>
            </a:r>
            <a:r>
              <a:rPr lang="zh-CN" altLang="en-US" dirty="0"/>
              <a:t>或</a:t>
            </a:r>
            <a:r>
              <a:rPr lang="en-US" altLang="zh-CN" dirty="0" err="1"/>
              <a:t>HowNet</a:t>
            </a:r>
            <a:r>
              <a:rPr lang="zh-CN" altLang="en-US" dirty="0"/>
              <a:t>计算相似度，实际上词典往往覆盖度不够</a:t>
            </a:r>
            <a:endParaRPr lang="en-US" altLang="zh-CN" dirty="0"/>
          </a:p>
          <a:p>
            <a:pPr lvl="3"/>
            <a:r>
              <a:rPr lang="zh-CN" altLang="en-US" dirty="0"/>
              <a:t>方法二：利用向量本身的相似度描述词义的相似度</a:t>
            </a:r>
            <a:endParaRPr lang="en-US" altLang="zh-CN" dirty="0"/>
          </a:p>
          <a:p>
            <a:pPr lvl="2"/>
            <a:endParaRPr kumimoji="1" lang="zh-CN" altLang="en-US" dirty="0"/>
          </a:p>
        </p:txBody>
      </p:sp>
      <p:sp>
        <p:nvSpPr>
          <p:cNvPr id="4" name="灯片编号占位符 3">
            <a:extLst>
              <a:ext uri="{FF2B5EF4-FFF2-40B4-BE49-F238E27FC236}">
                <a16:creationId xmlns:a16="http://schemas.microsoft.com/office/drawing/2014/main" id="{BE63AEA6-9371-3259-9D38-404D0677D38B}"/>
              </a:ext>
            </a:extLst>
          </p:cNvPr>
          <p:cNvSpPr>
            <a:spLocks noGrp="1"/>
          </p:cNvSpPr>
          <p:nvPr>
            <p:ph type="sldNum" sz="quarter" idx="11"/>
          </p:nvPr>
        </p:nvSpPr>
        <p:spPr/>
        <p:txBody>
          <a:bodyPr/>
          <a:lstStyle/>
          <a:p>
            <a:fld id="{E62723E9-58A5-4D18-81BD-E1D0CC324A1D}" type="slidenum">
              <a:rPr lang="en-US" smtClean="0"/>
              <a:pPr/>
              <a:t>9</a:t>
            </a:fld>
            <a:endParaRPr lang="en-US"/>
          </a:p>
        </p:txBody>
      </p:sp>
      <p:pic>
        <p:nvPicPr>
          <p:cNvPr id="5" name="图片 4">
            <a:extLst>
              <a:ext uri="{FF2B5EF4-FFF2-40B4-BE49-F238E27FC236}">
                <a16:creationId xmlns:a16="http://schemas.microsoft.com/office/drawing/2014/main" id="{E2623552-B5BA-4BC6-E3D0-E4057E88F90B}"/>
              </a:ext>
            </a:extLst>
          </p:cNvPr>
          <p:cNvPicPr>
            <a:picLocks noChangeAspect="1"/>
          </p:cNvPicPr>
          <p:nvPr/>
        </p:nvPicPr>
        <p:blipFill>
          <a:blip r:embed="rId2"/>
          <a:stretch>
            <a:fillRect/>
          </a:stretch>
        </p:blipFill>
        <p:spPr>
          <a:xfrm>
            <a:off x="1781643" y="2065095"/>
            <a:ext cx="4099393" cy="613652"/>
          </a:xfrm>
          <a:prstGeom prst="rect">
            <a:avLst/>
          </a:prstGeom>
        </p:spPr>
      </p:pic>
    </p:spTree>
    <p:extLst>
      <p:ext uri="{BB962C8B-B14F-4D97-AF65-F5344CB8AC3E}">
        <p14:creationId xmlns:p14="http://schemas.microsoft.com/office/powerpoint/2010/main" val="3452160265"/>
      </p:ext>
    </p:extLst>
  </p:cSld>
  <p:clrMapOvr>
    <a:masterClrMapping/>
  </p:clrMapOvr>
  <p:transition spd="slow">
    <p:fade/>
  </p:transition>
</p:sld>
</file>

<file path=ppt/theme/theme1.xml><?xml version="1.0" encoding="utf-8"?>
<a:theme xmlns:a="http://schemas.openxmlformats.org/drawingml/2006/main" name="SU_Template_Side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7386</TotalTime>
  <Words>1872</Words>
  <Application>Microsoft Macintosh PowerPoint</Application>
  <PresentationFormat>全屏显示(16:10)</PresentationFormat>
  <Paragraphs>254</Paragraphs>
  <Slides>38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SimHei</vt:lpstr>
      <vt:lpstr>Arial</vt:lpstr>
      <vt:lpstr>Calibri</vt:lpstr>
      <vt:lpstr>Cambria Math</vt:lpstr>
      <vt:lpstr>Source Sans Pro</vt:lpstr>
      <vt:lpstr>Source Sans Pro Semibold</vt:lpstr>
      <vt:lpstr>Wingdings</vt:lpstr>
      <vt:lpstr>SU_Template_SideBar</vt:lpstr>
      <vt:lpstr>文本特征表示</vt:lpstr>
      <vt:lpstr>文本的语义表示</vt:lpstr>
      <vt:lpstr>机器可读的语义表示方法</vt:lpstr>
      <vt:lpstr>机器可读的语义表示方法</vt:lpstr>
      <vt:lpstr>机器可读的语义表示方法</vt:lpstr>
      <vt:lpstr>语义词典的局限性</vt:lpstr>
      <vt:lpstr>向量表示-onehot</vt:lpstr>
      <vt:lpstr>向量表示-onehot-局限性</vt:lpstr>
      <vt:lpstr>向量表示-onehot-局限性</vt:lpstr>
      <vt:lpstr>向量表示-基于上下文的表示</vt:lpstr>
      <vt:lpstr>向量表示-embedding</vt:lpstr>
      <vt:lpstr>Word2vec</vt:lpstr>
      <vt:lpstr>Word2vec</vt:lpstr>
      <vt:lpstr>Word2vec</vt:lpstr>
      <vt:lpstr>Word2vec</vt:lpstr>
      <vt:lpstr>Word2vec</vt:lpstr>
      <vt:lpstr>Word2vec-参数学习</vt:lpstr>
      <vt:lpstr>Word2vec-参数学习</vt:lpstr>
      <vt:lpstr>Word2vec-参数学习-目标函数</vt:lpstr>
      <vt:lpstr>Word2vec-参数学习-目标函数</vt:lpstr>
      <vt:lpstr>Word2vec-参数学习-目标函数</vt:lpstr>
      <vt:lpstr>Word2vec-参数学习</vt:lpstr>
      <vt:lpstr>Word2vec-参数学习</vt:lpstr>
      <vt:lpstr>Word2vec-参数学习-梯度下降</vt:lpstr>
      <vt:lpstr>Word2vec-参数学习-随机梯度下降</vt:lpstr>
      <vt:lpstr>Word2vec-参数学习-随机梯度下降</vt:lpstr>
      <vt:lpstr>Word2vec-实现技巧</vt:lpstr>
      <vt:lpstr>Word2vec-使用negative sampling的Skip-gram</vt:lpstr>
      <vt:lpstr>Word2vec-使用negative sampling的Skip-gram</vt:lpstr>
      <vt:lpstr>Word2vec-使用negative sampling的Skip-gram</vt:lpstr>
      <vt:lpstr>Encoding meaning in vector differences</vt:lpstr>
      <vt:lpstr>Encoding meaning in vector differences</vt:lpstr>
      <vt:lpstr>Encoding meaning in vector differences</vt:lpstr>
      <vt:lpstr>GloVe，EMNLP 2014</vt:lpstr>
      <vt:lpstr>GloVe，EMNLP 2014</vt:lpstr>
      <vt:lpstr>GloVe-效果评价</vt:lpstr>
      <vt:lpstr>GloVe-效果评价</vt:lpstr>
      <vt:lpstr>PowerPoint 演示文稿</vt:lpstr>
    </vt:vector>
  </TitlesOfParts>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Valerie Beeman</dc:creator>
  <dc:description>2012 PowerPoint template redesign</dc:description>
  <cp:lastModifiedBy>ray zhang</cp:lastModifiedBy>
  <cp:revision>502</cp:revision>
  <dcterms:created xsi:type="dcterms:W3CDTF">2012-12-05T23:46:21Z</dcterms:created>
  <dcterms:modified xsi:type="dcterms:W3CDTF">2024-04-29T16:21:39Z</dcterms:modified>
</cp:coreProperties>
</file>