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4" r:id="rId2"/>
    <p:sldId id="1053" r:id="rId3"/>
    <p:sldId id="1100" r:id="rId4"/>
    <p:sldId id="1101" r:id="rId5"/>
    <p:sldId id="1072" r:id="rId6"/>
    <p:sldId id="1102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7" r:id="rId21"/>
    <p:sldId id="1118" r:id="rId22"/>
    <p:sldId id="1119" r:id="rId23"/>
    <p:sldId id="1120" r:id="rId24"/>
    <p:sldId id="1121" r:id="rId25"/>
    <p:sldId id="1122" r:id="rId26"/>
    <p:sldId id="1123" r:id="rId27"/>
    <p:sldId id="1124" r:id="rId28"/>
    <p:sldId id="1125" r:id="rId29"/>
    <p:sldId id="1126" r:id="rId30"/>
    <p:sldId id="1127" r:id="rId31"/>
    <p:sldId id="1128" r:id="rId32"/>
    <p:sldId id="1129" r:id="rId33"/>
    <p:sldId id="1130" r:id="rId34"/>
    <p:sldId id="1131" r:id="rId35"/>
    <p:sldId id="1132" r:id="rId36"/>
    <p:sldId id="1133" r:id="rId37"/>
    <p:sldId id="1134" r:id="rId38"/>
    <p:sldId id="1135" r:id="rId39"/>
    <p:sldId id="1071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3"/>
    <p:restoredTop sz="86240"/>
  </p:normalViewPr>
  <p:slideViewPr>
    <p:cSldViewPr snapToGrid="0" snapToObjects="1" showGuides="1">
      <p:cViewPr varScale="1">
        <p:scale>
          <a:sx n="139" d="100"/>
          <a:sy n="139" d="100"/>
        </p:scale>
        <p:origin x="648" y="168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94433082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dirty="0"/>
              <a:t>概率语言模型</a:t>
            </a:r>
            <a:r>
              <a:rPr lang="en-US" altLang="zh-CN" sz="2000" dirty="0"/>
              <a:t>-n-gram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N-grams</a:t>
            </a:r>
            <a:r>
              <a:rPr lang="zh-CN" altLang="en-US" dirty="0"/>
              <a:t>的概率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" altLang="zh-CN" dirty="0"/>
                  <a:t>n−gram</a:t>
                </a:r>
                <a:r>
                  <a:rPr lang="zh-CN" altLang="en-US" dirty="0"/>
                  <a:t>语言模型构建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通常</m:t>
                    </m:r>
                  </m:oMath>
                </a14:m>
                <a:r>
                  <a:rPr lang="zh-CN" altLang="en-US" dirty="0"/>
                  <a:t>使用最大似然估计构造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语言模型，是对训练数据的最佳估计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对于句子集合：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I am Tom &lt;/s&gt;”</a:t>
                </a: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Tom I am&lt;/s&gt;”</a:t>
                </a: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I do not like eggs and milk &lt;/s&gt;”</a:t>
                </a:r>
              </a:p>
              <a:p>
                <a:pPr lvl="2"/>
                <a:r>
                  <a:rPr lang="en-US" altLang="zh-CN" dirty="0">
                    <a:latin typeface="Cambria Math" panose="02040503050406030204" pitchFamily="18" charset="0"/>
                  </a:rPr>
                  <a:t>Bi-gram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模型如下：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=0.67,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𝑇𝑜𝑚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=0.33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𝑇𝑜𝑚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974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Berkeley Restaurant Project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语料库示例</a:t>
            </a:r>
          </a:p>
          <a:p>
            <a:pPr lvl="2"/>
            <a:r>
              <a:rPr lang="en-US" altLang="zh-CN" dirty="0"/>
              <a:t>can you tell me about any good </a:t>
            </a:r>
            <a:r>
              <a:rPr lang="en-US" altLang="zh-CN" dirty="0" err="1"/>
              <a:t>cantonese</a:t>
            </a:r>
            <a:r>
              <a:rPr lang="en-US" altLang="zh-CN" dirty="0"/>
              <a:t> restaurants close by</a:t>
            </a:r>
          </a:p>
          <a:p>
            <a:pPr lvl="2"/>
            <a:r>
              <a:rPr lang="en-US" altLang="zh-CN" dirty="0"/>
              <a:t>mid priced </a:t>
            </a:r>
            <a:r>
              <a:rPr lang="en-US" altLang="zh-CN" dirty="0" err="1"/>
              <a:t>thai</a:t>
            </a:r>
            <a:r>
              <a:rPr lang="en-US" altLang="zh-CN" dirty="0"/>
              <a:t> food is what </a:t>
            </a:r>
            <a:r>
              <a:rPr lang="en-US" altLang="zh-CN" dirty="0" err="1"/>
              <a:t>i’m</a:t>
            </a:r>
            <a:r>
              <a:rPr lang="en-US" altLang="zh-CN" dirty="0"/>
              <a:t> looking for</a:t>
            </a:r>
          </a:p>
          <a:p>
            <a:pPr lvl="2"/>
            <a:r>
              <a:rPr lang="en-US" altLang="zh-CN" dirty="0"/>
              <a:t>tell me about chez </a:t>
            </a:r>
            <a:r>
              <a:rPr lang="en-US" altLang="zh-CN" dirty="0" err="1"/>
              <a:t>panisse</a:t>
            </a:r>
            <a:endParaRPr lang="en-US" altLang="zh-CN" dirty="0"/>
          </a:p>
          <a:p>
            <a:pPr lvl="2"/>
            <a:r>
              <a:rPr lang="en-US" altLang="zh-CN" dirty="0"/>
              <a:t>can you give me a listing of the kinds of food that are available</a:t>
            </a:r>
          </a:p>
          <a:p>
            <a:pPr lvl="2"/>
            <a:r>
              <a:rPr lang="en-US" altLang="zh-CN" dirty="0" err="1"/>
              <a:t>i’m</a:t>
            </a:r>
            <a:r>
              <a:rPr lang="en-US" altLang="zh-CN" dirty="0"/>
              <a:t> looking for a good place to eat breakfast</a:t>
            </a:r>
          </a:p>
          <a:p>
            <a:pPr lvl="2"/>
            <a:r>
              <a:rPr lang="en-US" altLang="zh-CN" dirty="0"/>
              <a:t>when is caffe </a:t>
            </a:r>
            <a:r>
              <a:rPr lang="en-US" altLang="zh-CN" dirty="0" err="1"/>
              <a:t>venezia</a:t>
            </a:r>
            <a:r>
              <a:rPr lang="en-US" altLang="zh-CN" dirty="0"/>
              <a:t> open during the day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530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粗略的</a:t>
            </a:r>
            <a:r>
              <a:rPr lang="en-US" altLang="zh-CN" dirty="0"/>
              <a:t>bi-gram</a:t>
            </a:r>
            <a:r>
              <a:rPr lang="zh-CN" altLang="en-US" dirty="0"/>
              <a:t>计数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从</a:t>
            </a:r>
            <a:r>
              <a:rPr lang="en-US" altLang="zh-CN" dirty="0"/>
              <a:t>9222</a:t>
            </a:r>
            <a:r>
              <a:rPr lang="zh-CN" altLang="en-US" dirty="0"/>
              <a:t>个语句中抽取</a:t>
            </a:r>
            <a:r>
              <a:rPr lang="en" altLang="zh-CN" dirty="0"/>
              <a:t>bi-gram</a:t>
            </a:r>
            <a:r>
              <a:rPr lang="zh-CN" altLang="en" dirty="0"/>
              <a:t>，</a:t>
            </a:r>
            <a:r>
              <a:rPr lang="en" altLang="zh-CN" dirty="0"/>
              <a:t>bi-gram</a:t>
            </a:r>
            <a:r>
              <a:rPr lang="zh-CN" altLang="en-US" dirty="0"/>
              <a:t>计数表部分数据如下：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46AED-D3B9-8094-6E39-1B771577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0" y="1587248"/>
            <a:ext cx="7904068" cy="28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155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bi-gram</a:t>
            </a:r>
            <a:r>
              <a:rPr lang="zh-CN" altLang="en-US" dirty="0"/>
              <a:t>模型计算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>
                    <a:latin typeface="Cambria Math" panose="02040503050406030204" pitchFamily="18" charset="0"/>
                  </a:rPr>
                  <a:t>Unigrams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部分如果如下：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Bi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grams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结果如下：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D2C21-0BEE-FEFC-427C-FA87376A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1304225"/>
            <a:ext cx="8038451" cy="744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29A8C-4477-E891-E5E1-8D82333C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5" y="2410743"/>
            <a:ext cx="8014858" cy="28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10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gram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语言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构建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句子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”&lt;s&gt;I want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english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food&lt;/s&gt;”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的概率是：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𝑒𝑛𝑔𝑙𝑖𝑠h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𝑓𝑜𝑜𝑑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</m:d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=0.000031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820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gram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语言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构建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=0.0011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𝑐h𝑖𝑛𝑒𝑠𝑒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=0.0065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=0.66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𝑒𝑎𝑡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=0.28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=0.25</a:t>
                </a: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989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计算技巧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在对数空间中计算条件概率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避免向下溢出（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underflow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转换成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log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后，乘法变成了加法，计算速度更快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∗…∗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808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57B88-360A-DC9D-2677-C8784ADD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15" y="1100988"/>
            <a:ext cx="8543885" cy="12986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055016-550C-9B91-1505-0BC09E5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" y="3710560"/>
            <a:ext cx="8479877" cy="7631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8A3FDC-AB98-AC2D-C456-86D856552069}"/>
              </a:ext>
            </a:extLst>
          </p:cNvPr>
          <p:cNvSpPr txBox="1"/>
          <p:nvPr/>
        </p:nvSpPr>
        <p:spPr>
          <a:xfrm>
            <a:off x="1285384" y="283869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……</a:t>
            </a:r>
            <a:endParaRPr lang="zh-CN" altLang="en-US" b="1" dirty="0" err="1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580039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books.google.com</a:t>
            </a:r>
            <a:r>
              <a:rPr lang="en-US" altLang="zh-CN" dirty="0"/>
              <a:t>/</a:t>
            </a:r>
            <a:r>
              <a:rPr lang="en-US" altLang="zh-CN" dirty="0" err="1"/>
              <a:t>ngrams</a:t>
            </a:r>
            <a:endParaRPr lang="en-US" altLang="zh-CN" dirty="0"/>
          </a:p>
          <a:p>
            <a:pPr lvl="2"/>
            <a:r>
              <a:rPr lang="en-US" altLang="zh-CN" dirty="0"/>
              <a:t>serve as the incoming 92</a:t>
            </a:r>
          </a:p>
          <a:p>
            <a:pPr lvl="2"/>
            <a:r>
              <a:rPr lang="en-US" altLang="zh-CN" dirty="0"/>
              <a:t>serve as the incubator 99</a:t>
            </a:r>
          </a:p>
          <a:p>
            <a:pPr lvl="2"/>
            <a:r>
              <a:rPr lang="en-US" altLang="zh-CN" dirty="0"/>
              <a:t>serve as the independent 794</a:t>
            </a:r>
          </a:p>
          <a:p>
            <a:pPr lvl="2"/>
            <a:r>
              <a:rPr lang="en-US" altLang="zh-CN" dirty="0"/>
              <a:t>serve as the index 223</a:t>
            </a:r>
          </a:p>
          <a:p>
            <a:pPr lvl="2"/>
            <a:r>
              <a:rPr lang="en-US" altLang="zh-CN" dirty="0"/>
              <a:t>serve as the indication 72</a:t>
            </a:r>
          </a:p>
          <a:p>
            <a:pPr lvl="2"/>
            <a:r>
              <a:rPr lang="en-US" altLang="zh-CN" dirty="0"/>
              <a:t>serve as the indicator 120</a:t>
            </a:r>
          </a:p>
          <a:p>
            <a:pPr lvl="2"/>
            <a:r>
              <a:rPr lang="en-US" altLang="zh-CN" dirty="0"/>
              <a:t>serve as the indicators 45</a:t>
            </a:r>
          </a:p>
          <a:p>
            <a:pPr lvl="2"/>
            <a:r>
              <a:rPr lang="en-US" altLang="zh-CN" dirty="0"/>
              <a:t>serve as the indispensable 111</a:t>
            </a:r>
          </a:p>
          <a:p>
            <a:pPr lvl="2"/>
            <a:r>
              <a:rPr lang="en-US" altLang="zh-CN" dirty="0"/>
              <a:t>serve as the </a:t>
            </a:r>
            <a:r>
              <a:rPr lang="en-US" altLang="zh-CN" dirty="0" err="1"/>
              <a:t>indispensible</a:t>
            </a:r>
            <a:r>
              <a:rPr lang="en-US" altLang="zh-CN" dirty="0"/>
              <a:t> 40</a:t>
            </a:r>
          </a:p>
          <a:p>
            <a:pPr lvl="2"/>
            <a:r>
              <a:rPr lang="en-US" altLang="zh-CN" dirty="0"/>
              <a:t>serve as the individual 234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335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BC8A4-ADB5-E270-BA0A-DAA7914A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1100988"/>
            <a:ext cx="8416181" cy="30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25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概率语言模型</a:t>
            </a:r>
            <a:r>
              <a:rPr lang="en-US" altLang="zh-CN" dirty="0"/>
              <a:t>(</a:t>
            </a:r>
            <a:r>
              <a:rPr lang="en" altLang="zh-CN" dirty="0"/>
              <a:t>Probabilistic language models)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计算语句概率的用途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文本生成，机器翻译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今天天气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不错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今天天气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不坏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拼写纠错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My office is about forty </a:t>
                </a:r>
                <a:r>
                  <a:rPr lang="en-US" altLang="zh-CN" b="1" dirty="0"/>
                  <a:t>minuets</a:t>
                </a:r>
                <a:r>
                  <a:rPr lang="en-US" altLang="zh-CN" dirty="0"/>
                  <a:t> from my home.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forty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minut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s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forty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minuets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语音识别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流浪织女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牛郎织女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文本摘要，文本搜索，问答</a:t>
                </a:r>
                <a:endParaRPr lang="en-US" altLang="zh-CN" dirty="0"/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None/>
                  <a:tabLst/>
                  <a:defRPr/>
                </a:pPr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模型效果评测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建立的语言模型是否能区分“正确语句”和“错误语句”？</a:t>
            </a:r>
            <a:endParaRPr lang="en-US" altLang="zh-CN" dirty="0"/>
          </a:p>
          <a:p>
            <a:pPr lvl="2"/>
            <a:r>
              <a:rPr lang="en-US" altLang="zh-CN" dirty="0"/>
              <a:t>N-gram</a:t>
            </a:r>
            <a:r>
              <a:rPr lang="zh-CN" altLang="en-US" dirty="0"/>
              <a:t>模型给真实的高频语句更高的概率，对于不合语法以及低频语句如何处理？</a:t>
            </a:r>
            <a:endParaRPr lang="en-US" altLang="zh-CN" dirty="0"/>
          </a:p>
          <a:p>
            <a:pPr lvl="1"/>
            <a:r>
              <a:rPr lang="zh-CN" altLang="en-US" dirty="0"/>
              <a:t>在训练数据集上学习模型参数，在另外的测试数据集上测试模型的性能</a:t>
            </a:r>
            <a:endParaRPr lang="en-US" altLang="zh-CN" dirty="0"/>
          </a:p>
          <a:p>
            <a:pPr lvl="2"/>
            <a:r>
              <a:rPr lang="zh-CN" altLang="en-US" dirty="0"/>
              <a:t>测试数据集与训练数据集不同</a:t>
            </a:r>
            <a:endParaRPr lang="en-US" altLang="zh-CN" dirty="0"/>
          </a:p>
          <a:p>
            <a:pPr lvl="2"/>
            <a:r>
              <a:rPr lang="zh-CN" altLang="en-US" dirty="0"/>
              <a:t>基于评测指标判断语言模型在测试数据集上的表现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281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模型效果评测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第一种方法：在实际应用任务中验证模型的效果</a:t>
            </a:r>
            <a:endParaRPr lang="en-US" altLang="zh-CN" dirty="0"/>
          </a:p>
          <a:p>
            <a:pPr lvl="2"/>
            <a:r>
              <a:rPr lang="zh-CN" altLang="en-US" dirty="0"/>
              <a:t>拼接纠错</a:t>
            </a:r>
            <a:r>
              <a:rPr lang="en-US" altLang="zh-CN" dirty="0"/>
              <a:t>——</a:t>
            </a:r>
            <a:r>
              <a:rPr lang="zh-CN" altLang="en-US" dirty="0"/>
              <a:t>多少个错误字词被识别出来</a:t>
            </a:r>
            <a:endParaRPr lang="en-US" altLang="zh-CN" dirty="0"/>
          </a:p>
          <a:p>
            <a:pPr lvl="2"/>
            <a:r>
              <a:rPr lang="zh-CN" altLang="en-US" dirty="0"/>
              <a:t>机器翻译</a:t>
            </a:r>
            <a:r>
              <a:rPr lang="en-US" altLang="zh-CN" dirty="0"/>
              <a:t>——</a:t>
            </a:r>
            <a:r>
              <a:rPr lang="zh-CN" altLang="en-US" dirty="0"/>
              <a:t>多少个单词被正确翻译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以上评测方法需要借助外部的应用任务，操作复杂，且需要花费大量时间</a:t>
            </a:r>
            <a:endParaRPr lang="en-US" altLang="zh-CN" dirty="0"/>
          </a:p>
          <a:p>
            <a:pPr lvl="1"/>
            <a:r>
              <a:rPr lang="zh-CN" altLang="en-US" dirty="0"/>
              <a:t>第二种方法：基于语言模型的内在特征的评测</a:t>
            </a:r>
            <a:endParaRPr lang="en-US" altLang="zh-CN" dirty="0"/>
          </a:p>
          <a:p>
            <a:pPr lvl="2"/>
            <a:r>
              <a:rPr lang="en-US" altLang="zh-CN" dirty="0"/>
              <a:t>Perplexity</a:t>
            </a:r>
            <a:r>
              <a:rPr lang="zh-CN" altLang="en-US" dirty="0"/>
              <a:t>（困惑度）</a:t>
            </a:r>
            <a:endParaRPr lang="en-US" altLang="zh-CN" dirty="0"/>
          </a:p>
          <a:p>
            <a:pPr lvl="2"/>
            <a:r>
              <a:rPr lang="zh-CN" altLang="en-US" dirty="0"/>
              <a:t>当测试数据与训练数据相似的时候，语言模型在困惑度指标上表现很好</a:t>
            </a:r>
            <a:endParaRPr lang="en-US" altLang="zh-CN" dirty="0"/>
          </a:p>
          <a:p>
            <a:pPr lvl="2"/>
            <a:r>
              <a:rPr lang="zh-CN" altLang="en-US" dirty="0"/>
              <a:t>但主要在中间测试环节使用</a:t>
            </a:r>
            <a:r>
              <a:rPr lang="en-US" altLang="zh-CN" dirty="0"/>
              <a:t>perplexity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323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The Shannon Game</a:t>
            </a:r>
          </a:p>
          <a:p>
            <a:pPr lvl="2"/>
            <a:r>
              <a:rPr lang="zh-CN" altLang="en-US" dirty="0"/>
              <a:t>预测下一个单词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Unigram</a:t>
            </a:r>
            <a:r>
              <a:rPr lang="zh-CN" altLang="en-US" dirty="0"/>
              <a:t>在这个游戏种效果很差</a:t>
            </a:r>
            <a:endParaRPr lang="en-US" altLang="zh-CN" dirty="0"/>
          </a:p>
          <a:p>
            <a:pPr lvl="1"/>
            <a:r>
              <a:rPr lang="zh-CN" altLang="en-US" dirty="0"/>
              <a:t>好的语言模型</a:t>
            </a:r>
            <a:endParaRPr lang="en-US" altLang="zh-CN" dirty="0"/>
          </a:p>
          <a:p>
            <a:pPr lvl="2"/>
            <a:r>
              <a:rPr lang="zh-CN" altLang="en-US" dirty="0"/>
              <a:t>对实际出现过的单词赋予更高的概率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12C2F5-5371-8762-3091-6324B74F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48" y="1905794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5969DA9-0222-721D-DC0C-A5A16E55FB4A}"/>
              </a:ext>
            </a:extLst>
          </p:cNvPr>
          <p:cNvSpPr>
            <a:spLocks/>
          </p:cNvSpPr>
          <p:nvPr/>
        </p:nvSpPr>
        <p:spPr bwMode="auto">
          <a:xfrm>
            <a:off x="5268386" y="1426587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D3B4833-9825-62F3-2F42-652FEDA1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74" y="1330414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and 1e-100</a:t>
            </a:r>
          </a:p>
        </p:txBody>
      </p:sp>
    </p:spTree>
    <p:extLst>
      <p:ext uri="{BB962C8B-B14F-4D97-AF65-F5344CB8AC3E}">
        <p14:creationId xmlns:p14="http://schemas.microsoft.com/office/powerpoint/2010/main" val="15741486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r>
                  <a:rPr lang="zh-CN" altLang="en-US" dirty="0"/>
                  <a:t>最好的语言模型能够预测测试数据集中没有看到过的数据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给定最高的句子概率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链式法则：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对于</a:t>
                </a:r>
                <a:r>
                  <a:rPr lang="en-US" altLang="zh-CN" dirty="0"/>
                  <a:t>bigram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最小化困惑度等价于最大化概率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205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假设一句话包含若干随机数字</a:t>
                </a:r>
              </a:p>
              <a:p>
                <a:pPr lvl="1"/>
                <a:r>
                  <a:rPr lang="zh-CN" altLang="en-US" dirty="0"/>
                  <a:t>对于一个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模型，给每个数字赋予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低困惑度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语言模型的建模效果越好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Training 38 million words, test 1.5 million words, WSJ (Wall Street Journal corpus)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FFF27-52EA-F391-F8F5-9A364B92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79207"/>
            <a:ext cx="5764910" cy="1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847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根据概率随机选择一个</a:t>
            </a:r>
            <a:r>
              <a:rPr lang="en-US" altLang="zh-CN" dirty="0"/>
              <a:t>bigram(&lt;s&gt;,w)</a:t>
            </a:r>
          </a:p>
          <a:p>
            <a:pPr lvl="1"/>
            <a:r>
              <a:rPr lang="zh-CN" altLang="en-US" dirty="0"/>
              <a:t>根据概率选择一个</a:t>
            </a:r>
            <a:r>
              <a:rPr lang="en-US" altLang="zh-CN" dirty="0"/>
              <a:t>bigram(</a:t>
            </a:r>
            <a:r>
              <a:rPr lang="en-US" altLang="zh-CN" dirty="0" err="1"/>
              <a:t>w,x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直到选中句子结束符号</a:t>
            </a:r>
            <a:r>
              <a:rPr lang="en-US" altLang="zh-CN" dirty="0"/>
              <a:t>&lt;/s&gt;</a:t>
            </a:r>
          </a:p>
          <a:p>
            <a:pPr lvl="1"/>
            <a:r>
              <a:rPr lang="zh-CN" altLang="en-US" dirty="0"/>
              <a:t>得到生成的句子。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44C886-ADE6-69F0-7AAD-219E5A8C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543" y="2386583"/>
            <a:ext cx="4978781" cy="266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sz="1800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sz="1800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sz="1800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sz="1800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sz="1800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92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n-gram</a:t>
            </a:r>
            <a:r>
              <a:rPr lang="zh-CN" altLang="en-US" dirty="0"/>
              <a:t>生成的莎士比亚的作品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8" descr="fig 4.3.jpg">
            <a:extLst>
              <a:ext uri="{FF2B5EF4-FFF2-40B4-BE49-F238E27FC236}">
                <a16:creationId xmlns:a16="http://schemas.microsoft.com/office/drawing/2014/main" id="{8D31C2DB-F758-73C0-A4A3-45CB72F0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1393266"/>
            <a:ext cx="7637702" cy="38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2239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以莎士比亚的作品作为语料库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共包括</a:t>
            </a:r>
            <a:r>
              <a:rPr lang="en-US" altLang="zh-CN" dirty="0"/>
              <a:t>N=884</a:t>
            </a:r>
            <a:r>
              <a:rPr lang="zh-CN" altLang="en-US" dirty="0"/>
              <a:t> </a:t>
            </a:r>
            <a:r>
              <a:rPr lang="en-US" altLang="zh-CN" dirty="0"/>
              <a:t>647</a:t>
            </a:r>
            <a:r>
              <a:rPr lang="zh-CN" altLang="en-US" dirty="0"/>
              <a:t>个</a:t>
            </a:r>
            <a:r>
              <a:rPr lang="en-US" altLang="zh-CN" dirty="0"/>
              <a:t>token(</a:t>
            </a:r>
            <a:r>
              <a:rPr lang="zh-CN" altLang="en-US" dirty="0"/>
              <a:t>单词</a:t>
            </a:r>
            <a:r>
              <a:rPr lang="en-US" altLang="zh-CN" dirty="0"/>
              <a:t>)</a:t>
            </a:r>
            <a:r>
              <a:rPr lang="zh-CN" altLang="en-US" dirty="0"/>
              <a:t>，词规模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29066</a:t>
            </a:r>
          </a:p>
          <a:p>
            <a:pPr lvl="1"/>
            <a:r>
              <a:rPr lang="zh-CN" altLang="en-US" dirty="0"/>
              <a:t>莎士比亚的作品共包括</a:t>
            </a:r>
            <a:r>
              <a:rPr lang="en-US" altLang="zh-CN" dirty="0"/>
              <a:t>300 000bigram</a:t>
            </a:r>
            <a:r>
              <a:rPr lang="zh-CN" altLang="en-US" dirty="0"/>
              <a:t>，而</a:t>
            </a:r>
            <a:r>
              <a:rPr lang="en-US" altLang="zh-CN" dirty="0"/>
              <a:t>29066</a:t>
            </a:r>
            <a:r>
              <a:rPr lang="zh-CN" altLang="en-US" dirty="0"/>
              <a:t>个词可以构成约</a:t>
            </a:r>
            <a:r>
              <a:rPr lang="en-US" altLang="zh-CN" dirty="0"/>
              <a:t>8.44</a:t>
            </a:r>
            <a:r>
              <a:rPr lang="zh-CN" altLang="en-US" dirty="0"/>
              <a:t>亿个</a:t>
            </a:r>
            <a:r>
              <a:rPr lang="en-US" altLang="zh-CN" dirty="0"/>
              <a:t>bigram</a:t>
            </a:r>
          </a:p>
          <a:p>
            <a:pPr lvl="1"/>
            <a:r>
              <a:rPr lang="en-US" altLang="zh-CN" dirty="0"/>
              <a:t>99.96%</a:t>
            </a:r>
            <a:r>
              <a:rPr lang="zh-CN" altLang="en-US" dirty="0"/>
              <a:t>的</a:t>
            </a:r>
            <a:r>
              <a:rPr lang="en-US" altLang="zh-CN" dirty="0"/>
              <a:t>bigram</a:t>
            </a:r>
            <a:r>
              <a:rPr lang="zh-CN" altLang="en-US" dirty="0"/>
              <a:t>在莎士比亚的作品中是不存在的，这意味着，</a:t>
            </a:r>
            <a:r>
              <a:rPr lang="en-US" altLang="zh-CN" dirty="0"/>
              <a:t>bigram</a:t>
            </a:r>
            <a:r>
              <a:rPr lang="zh-CN" altLang="en-US" dirty="0"/>
              <a:t>模型中大多数概率都是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trigram</a:t>
            </a:r>
            <a:r>
              <a:rPr lang="zh-CN" altLang="en-US" dirty="0"/>
              <a:t>以及</a:t>
            </a:r>
            <a:r>
              <a:rPr lang="en-US" altLang="zh-CN" dirty="0"/>
              <a:t>quadrigram</a:t>
            </a:r>
            <a:r>
              <a:rPr lang="zh-CN" altLang="en-US" dirty="0"/>
              <a:t>，数据稀疏的问题更加严重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372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wall street journal</a:t>
            </a:r>
            <a:r>
              <a:rPr lang="zh-CN" altLang="en-US" dirty="0"/>
              <a:t>的</a:t>
            </a:r>
            <a:r>
              <a:rPr lang="en-US" altLang="zh-CN" dirty="0"/>
              <a:t>n-gram</a:t>
            </a:r>
            <a:r>
              <a:rPr lang="zh-CN" altLang="en-US" dirty="0"/>
              <a:t>模型生成的语句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7EC24-2457-042A-30E5-F797548F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170432"/>
            <a:ext cx="7509921" cy="25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909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概率与过拟合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只有测试数据集与训练数据集非常相似的时候，</a:t>
            </a:r>
            <a:r>
              <a:rPr lang="en-US" altLang="zh-CN" dirty="0"/>
              <a:t>n-gram</a:t>
            </a:r>
            <a:r>
              <a:rPr lang="zh-CN" altLang="en-US" dirty="0"/>
              <a:t>模型在词预测方面表现良好。</a:t>
            </a:r>
            <a:endParaRPr lang="en-US" altLang="zh-CN" dirty="0"/>
          </a:p>
          <a:p>
            <a:pPr lvl="2"/>
            <a:r>
              <a:rPr lang="zh-CN" altLang="en-US" dirty="0"/>
              <a:t>在真实应用中，测试数据集与训练数据集往往差别很大</a:t>
            </a:r>
            <a:endParaRPr lang="en-US" altLang="zh-CN" dirty="0"/>
          </a:p>
          <a:p>
            <a:pPr lvl="2"/>
            <a:r>
              <a:rPr lang="zh-CN" altLang="en-US" dirty="0"/>
              <a:t>需要训练具有良好泛化能力的语言模型</a:t>
            </a:r>
            <a:endParaRPr lang="en-US" altLang="zh-CN" dirty="0"/>
          </a:p>
          <a:p>
            <a:pPr lvl="2"/>
            <a:r>
              <a:rPr lang="zh-CN" altLang="en-US" dirty="0"/>
              <a:t>方法之一</a:t>
            </a:r>
            <a:endParaRPr lang="en-US" altLang="zh-CN" dirty="0"/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0</a:t>
            </a:r>
            <a:r>
              <a:rPr lang="zh-CN" altLang="en-US" dirty="0"/>
              <a:t>概率问题进行平滑处理（在训练集中没出现过，但在测试数据集中存在）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0</a:t>
            </a:r>
            <a:r>
              <a:rPr lang="zh-CN" altLang="en-US" dirty="0"/>
              <a:t>概率的</a:t>
            </a:r>
            <a:r>
              <a:rPr lang="en-US" altLang="zh-CN" dirty="0"/>
              <a:t>bigram</a:t>
            </a:r>
          </a:p>
          <a:p>
            <a:pPr lvl="3"/>
            <a:r>
              <a:rPr lang="zh-CN" altLang="en-US" dirty="0"/>
              <a:t>在测试数据中对应的</a:t>
            </a:r>
            <a:r>
              <a:rPr lang="en-US" altLang="zh-CN" dirty="0"/>
              <a:t>bigram</a:t>
            </a:r>
            <a:r>
              <a:rPr lang="zh-CN" altLang="en-US" dirty="0"/>
              <a:t>的概率也为</a:t>
            </a:r>
            <a:r>
              <a:rPr lang="en-US" altLang="zh-CN" dirty="0"/>
              <a:t>0</a:t>
            </a:r>
          </a:p>
          <a:p>
            <a:pPr lvl="3"/>
            <a:r>
              <a:rPr lang="zh-CN" altLang="en-US" dirty="0"/>
              <a:t>因此，对于</a:t>
            </a:r>
            <a:r>
              <a:rPr lang="en-US" altLang="zh-CN" dirty="0"/>
              <a:t>0</a:t>
            </a:r>
            <a:r>
              <a:rPr lang="zh-CN" altLang="en-US" dirty="0"/>
              <a:t>概率的</a:t>
            </a:r>
            <a:r>
              <a:rPr lang="en-US" altLang="zh-CN" dirty="0"/>
              <a:t>bigram</a:t>
            </a:r>
            <a:r>
              <a:rPr lang="zh-CN" altLang="en-US" dirty="0"/>
              <a:t>，无法计算</a:t>
            </a:r>
            <a:r>
              <a:rPr lang="en-US" altLang="zh-CN" dirty="0"/>
              <a:t>perplexity</a:t>
            </a:r>
          </a:p>
          <a:p>
            <a:pPr lvl="3"/>
            <a:r>
              <a:rPr lang="zh-CN" altLang="en-US" dirty="0"/>
              <a:t>利用平滑方法实现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192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概率语言模型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目标：计算一句话或一段文本的概率？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或者计算下一个词的概率：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上述两种概率的模型就称为语言模型（</a:t>
                </a:r>
                <a:r>
                  <a:rPr lang="en" altLang="zh-CN" dirty="0"/>
                  <a:t>language model, LM)</a:t>
                </a:r>
              </a:p>
              <a:p>
                <a:pPr marL="344488" lvl="2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345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对于右图的稀疏统计数据：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3 allegations, 2 report,1 claims</a:t>
                </a:r>
              </a:p>
              <a:p>
                <a:pPr lvl="2"/>
                <a:r>
                  <a:rPr lang="en-US" altLang="zh-CN" dirty="0"/>
                  <a:t>1 request, 7 total</a:t>
                </a:r>
              </a:p>
              <a:p>
                <a:pPr lvl="1"/>
                <a:r>
                  <a:rPr lang="zh-CN" altLang="en-US" dirty="0"/>
                  <a:t>劫富济贫，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2.5 allegations, 1.5 report,0.5 claims</a:t>
                </a:r>
              </a:p>
              <a:p>
                <a:pPr lvl="2"/>
                <a:r>
                  <a:rPr lang="en-US" altLang="zh-CN" dirty="0"/>
                  <a:t>0.5 request, 2 other, 7 total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0DFBAE-1B7A-019B-20B8-26AA309D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69" y="1730062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0104D1B9-3DA5-25A6-A3E2-24EC0F24DF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0069" y="24539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162F50F-A41E-84CE-E1DA-5853BFF5E2C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5869" y="2682562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694A53F2-B58D-E4E7-EADE-E0DF99CFE5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98019" y="28964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69544AC3-5676-0DCA-414D-3BA71302105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37794" y="26587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DEB88454-20AF-5B69-E4B1-7A65BD4780C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55219" y="28964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750DFABC-1AFB-EC5E-D04B-705F7FBDD2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18794" y="2666687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74A18E32-7641-D821-481B-C37FB058082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9794" y="2666687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1EE43948-4C43-464F-908B-2969822C2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769" y="2720662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8E321D9-AB53-5470-78F9-24514C22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69" y="3772714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B6BCE177-024E-C2F5-3968-0D974631582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0069" y="4496614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56B6FE8-E479-323A-9603-FCAC668BF3D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5869" y="4725214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8F6A2B6-0439-A895-B938-C44C21A2C8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91669" y="49538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F1197F0D-3E9B-09DF-8D97-F84E92E4246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56159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2BE8B52-BE4F-D196-68A6-B313A0942B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48869" y="49538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4F60FDDA-0050-A77D-0ACB-9829101A1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7434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C2A6F804-9C0D-0268-56AE-2C9E98F0628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3154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782139-FB51-0868-9BAF-7B184FC5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769" y="476331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ABA32-3880-2257-5D27-D1499F3757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34369" y="4610914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69CE0-8944-59AC-6F00-3EA697F4F5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20169" y="4839514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836E0-813D-FE65-CFB6-AB5AAE1A79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67869" y="5030014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8A698E-222F-6FBB-7B84-C5F1E341DC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25069" y="5030014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1961C-D9A3-8C11-A5B2-5F7C57EE98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727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A803D-AF9B-7BBB-E63C-4900ACE724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299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5FD3B-44C9-DD31-45B5-F63AD5DBE33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871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1937782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估计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Laplace</a:t>
                </a:r>
                <a:r>
                  <a:rPr lang="zh-CN" altLang="en-US" dirty="0"/>
                  <a:t>平滑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认定每个单词比实际观察到的频次多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在所有单词的词频上加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最大斯然估计</a:t>
                </a:r>
                <a:r>
                  <a:rPr lang="en-US" altLang="zh-CN" dirty="0"/>
                  <a:t>(MLE estimate)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估计：</a:t>
                </a:r>
                <a:endParaRPr lang="en-US" altLang="zh-CN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𝐴𝑑𝑑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8163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最大似然估计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Maximum likelihood estimate</a:t>
            </a:r>
          </a:p>
          <a:p>
            <a:pPr lvl="2"/>
            <a:r>
              <a:rPr lang="zh-CN" altLang="en-US" dirty="0"/>
              <a:t>最大似然估计从训练数据集</a:t>
            </a:r>
            <a:r>
              <a:rPr lang="en-US" altLang="zh-CN" dirty="0"/>
              <a:t>T</a:t>
            </a:r>
            <a:r>
              <a:rPr lang="zh-CN" altLang="en-US" dirty="0"/>
              <a:t>中估计模型</a:t>
            </a:r>
            <a:r>
              <a:rPr lang="en-US" altLang="zh-CN" dirty="0"/>
              <a:t>M</a:t>
            </a:r>
            <a:r>
              <a:rPr lang="zh-CN" altLang="en-US" dirty="0"/>
              <a:t>的参数</a:t>
            </a:r>
            <a:endParaRPr lang="en-US" altLang="zh-CN" dirty="0"/>
          </a:p>
          <a:p>
            <a:pPr lvl="2"/>
            <a:r>
              <a:rPr lang="zh-CN" altLang="en-US" dirty="0"/>
              <a:t>给定模型</a:t>
            </a:r>
            <a:r>
              <a:rPr lang="en-US" altLang="zh-CN" dirty="0"/>
              <a:t>M</a:t>
            </a:r>
            <a:r>
              <a:rPr lang="zh-CN" altLang="en-US" dirty="0"/>
              <a:t>，使得模型在训练数据</a:t>
            </a:r>
            <a:r>
              <a:rPr lang="en-US" altLang="zh-CN" dirty="0"/>
              <a:t>T</a:t>
            </a:r>
            <a:r>
              <a:rPr lang="zh-CN" altLang="en-US" dirty="0"/>
              <a:t>上具有最大的似然概率</a:t>
            </a:r>
            <a:endParaRPr lang="en-US" altLang="zh-CN" dirty="0"/>
          </a:p>
          <a:p>
            <a:pPr lvl="1"/>
            <a:r>
              <a:rPr lang="zh-CN" altLang="en-US" dirty="0"/>
              <a:t>假如在包含</a:t>
            </a:r>
            <a:r>
              <a:rPr lang="en-US" altLang="zh-CN" dirty="0"/>
              <a:t>100</a:t>
            </a:r>
            <a:r>
              <a:rPr lang="zh-CN" altLang="en-US" dirty="0"/>
              <a:t>万个</a:t>
            </a:r>
            <a:r>
              <a:rPr lang="en-US" altLang="zh-CN" dirty="0"/>
              <a:t>token</a:t>
            </a:r>
            <a:r>
              <a:rPr lang="zh-CN" altLang="en-US" dirty="0"/>
              <a:t>的语料中，“北邮”出现了</a:t>
            </a:r>
            <a:r>
              <a:rPr lang="en-US" altLang="zh-CN" dirty="0"/>
              <a:t>400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对于其它文本中的任意一个单词刚好是“北邮”的概率是多少？</a:t>
            </a:r>
            <a:endParaRPr lang="en-US" altLang="zh-CN" dirty="0"/>
          </a:p>
          <a:p>
            <a:pPr lvl="1"/>
            <a:r>
              <a:rPr lang="en-US" altLang="zh-CN" dirty="0"/>
              <a:t>MLE</a:t>
            </a:r>
            <a:r>
              <a:rPr lang="zh-CN" altLang="en-US" dirty="0"/>
              <a:t>估计</a:t>
            </a:r>
            <a:r>
              <a:rPr lang="en-US" altLang="zh-CN" dirty="0"/>
              <a:t>400/100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0.0004</a:t>
            </a:r>
          </a:p>
          <a:p>
            <a:pPr lvl="1"/>
            <a:r>
              <a:rPr lang="zh-CN" altLang="en-US" dirty="0"/>
              <a:t>这个概率估计对其它语料可能不理想，但至少在训练数据集上是这样的概率。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5474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-Laplace</a:t>
            </a:r>
            <a:r>
              <a:rPr lang="zh-CN" altLang="en-US" dirty="0"/>
              <a:t>平滑后的</a:t>
            </a:r>
            <a:r>
              <a:rPr lang="en-US" altLang="zh-CN" dirty="0"/>
              <a:t>bigram</a:t>
            </a:r>
            <a:r>
              <a:rPr lang="zh-CN" altLang="en-US" dirty="0"/>
              <a:t>计数频次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9D66F5A4-FEFD-8494-69A3-44EDDE8669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5674" y="941738"/>
            <a:ext cx="7700963" cy="27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180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 Laplace</a:t>
            </a:r>
            <a:r>
              <a:rPr lang="zh-CN" altLang="en-US" dirty="0"/>
              <a:t>平滑后的</a:t>
            </a:r>
            <a:r>
              <a:rPr lang="en-US" altLang="zh-CN" dirty="0"/>
              <a:t>bigram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BA9E566-BC47-993A-401D-2C8CC753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5" y="1982822"/>
            <a:ext cx="8363031" cy="22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619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频次重构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EB2AD25-1FC9-D418-99C6-D27754E8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1" y="1935759"/>
            <a:ext cx="8302842" cy="27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663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对比</a:t>
            </a:r>
            <a:r>
              <a:rPr lang="en-US" altLang="zh-CN" dirty="0"/>
              <a:t>bigram</a:t>
            </a:r>
            <a:r>
              <a:rPr lang="zh-CN" altLang="en-US" dirty="0"/>
              <a:t>计数结果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E5969-D9F0-CD50-58F6-6FCECC70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46" y="933901"/>
            <a:ext cx="6304875" cy="22660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1DF6C7-A4D9-A8CF-33D3-B7212EFC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8" y="3355056"/>
            <a:ext cx="6301443" cy="21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036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回退（</a:t>
            </a:r>
            <a:r>
              <a:rPr lang="en-US" altLang="zh-CN" dirty="0"/>
              <a:t>backoff</a:t>
            </a:r>
            <a:r>
              <a:rPr lang="zh-CN" altLang="en-US" dirty="0"/>
              <a:t>）与插值（</a:t>
            </a:r>
            <a:r>
              <a:rPr lang="en-US" altLang="zh-CN" dirty="0"/>
              <a:t>interpolation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F5D2761-C265-0A7A-784D-01D247AACF79}"/>
              </a:ext>
            </a:extLst>
          </p:cNvPr>
          <p:cNvSpPr txBox="1">
            <a:spLocks/>
          </p:cNvSpPr>
          <p:nvPr/>
        </p:nvSpPr>
        <p:spPr>
          <a:xfrm>
            <a:off x="1108075" y="1162050"/>
            <a:ext cx="7700963" cy="4176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cap="sm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9913" indent="-2254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Char char="›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8888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回退和插值适用于基于小规模训练语料的模型学习</a:t>
            </a:r>
            <a:endParaRPr lang="en-US" altLang="zh-CN" dirty="0"/>
          </a:p>
          <a:p>
            <a:pPr lvl="2"/>
            <a:r>
              <a:rPr lang="zh-CN" altLang="en-US" dirty="0"/>
              <a:t>在小规模的文本语料中，模型学到的信息并不多</a:t>
            </a:r>
            <a:endParaRPr lang="en-US" altLang="zh-CN" dirty="0"/>
          </a:p>
          <a:p>
            <a:pPr lvl="1"/>
            <a:r>
              <a:rPr lang="zh-CN" altLang="en-US" dirty="0"/>
              <a:t>回退</a:t>
            </a:r>
            <a:endParaRPr lang="en-US" altLang="zh-CN" dirty="0"/>
          </a:p>
          <a:p>
            <a:pPr lvl="2"/>
            <a:r>
              <a:rPr lang="zh-CN" altLang="en-US" dirty="0"/>
              <a:t>当有很好的数据样本时使用</a:t>
            </a:r>
            <a:r>
              <a:rPr lang="en-US" altLang="zh-CN" dirty="0"/>
              <a:t>trigram</a:t>
            </a:r>
          </a:p>
          <a:p>
            <a:pPr lvl="2"/>
            <a:r>
              <a:rPr lang="zh-CN" altLang="en-US" dirty="0"/>
              <a:t>否则使用</a:t>
            </a:r>
            <a:r>
              <a:rPr lang="en-US" altLang="zh-CN" dirty="0"/>
              <a:t>bigram</a:t>
            </a:r>
            <a:r>
              <a:rPr lang="zh-CN" altLang="en-US" dirty="0"/>
              <a:t>或者</a:t>
            </a:r>
            <a:r>
              <a:rPr lang="en-US" altLang="zh-CN" dirty="0"/>
              <a:t>unigram</a:t>
            </a:r>
          </a:p>
          <a:p>
            <a:pPr lvl="1"/>
            <a:r>
              <a:rPr lang="zh-CN" altLang="en-US" dirty="0"/>
              <a:t>插值</a:t>
            </a:r>
            <a:endParaRPr lang="en-US" altLang="zh-CN" dirty="0"/>
          </a:p>
          <a:p>
            <a:pPr lvl="2"/>
            <a:r>
              <a:rPr lang="zh-CN" altLang="en-US" dirty="0"/>
              <a:t>混合使用（</a:t>
            </a:r>
            <a:r>
              <a:rPr lang="en-US" altLang="zh-CN" dirty="0"/>
              <a:t>unigram</a:t>
            </a:r>
            <a:r>
              <a:rPr lang="zh-CN" altLang="en-US" dirty="0"/>
              <a:t>，</a:t>
            </a:r>
            <a:r>
              <a:rPr lang="en-US" altLang="zh-CN" dirty="0"/>
              <a:t>bigram</a:t>
            </a:r>
            <a:r>
              <a:rPr lang="zh-CN" altLang="en-US" dirty="0"/>
              <a:t>，</a:t>
            </a:r>
            <a:r>
              <a:rPr lang="en-US" altLang="zh-CN" dirty="0"/>
              <a:t>trigram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插值法通常效果不错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26003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模型计算技巧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F5D2761-C265-0A7A-784D-01D247AACF79}"/>
              </a:ext>
            </a:extLst>
          </p:cNvPr>
          <p:cNvSpPr txBox="1">
            <a:spLocks/>
          </p:cNvSpPr>
          <p:nvPr/>
        </p:nvSpPr>
        <p:spPr>
          <a:xfrm>
            <a:off x="1108075" y="1162050"/>
            <a:ext cx="7700963" cy="4176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cap="sm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9913" indent="-2254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Char char="›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8888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如</a:t>
            </a:r>
            <a:r>
              <a:rPr lang="en-US" altLang="zh-CN" dirty="0"/>
              <a:t>Google N-gram</a:t>
            </a:r>
            <a:r>
              <a:rPr lang="zh-CN" altLang="en-US" dirty="0"/>
              <a:t>语料库</a:t>
            </a:r>
            <a:endParaRPr lang="en-US" altLang="zh-CN" dirty="0"/>
          </a:p>
          <a:p>
            <a:pPr lvl="1"/>
            <a:r>
              <a:rPr lang="zh-CN" altLang="en-US" dirty="0"/>
              <a:t>剪枝</a:t>
            </a:r>
            <a:r>
              <a:rPr lang="en-US" altLang="zh-CN" dirty="0"/>
              <a:t>(pruning)</a:t>
            </a:r>
          </a:p>
          <a:p>
            <a:pPr lvl="2"/>
            <a:r>
              <a:rPr lang="zh-CN" altLang="en-US" dirty="0"/>
              <a:t>仅存储出现频次大于指定阈值（</a:t>
            </a:r>
            <a:r>
              <a:rPr lang="en-US" altLang="zh-CN" dirty="0"/>
              <a:t>threshold</a:t>
            </a:r>
            <a:r>
              <a:rPr lang="zh-CN" altLang="en-US" dirty="0"/>
              <a:t>）的</a:t>
            </a:r>
            <a:r>
              <a:rPr lang="en-US" altLang="zh-CN" dirty="0"/>
              <a:t>n-grams</a:t>
            </a:r>
          </a:p>
          <a:p>
            <a:pPr lvl="2"/>
            <a:r>
              <a:rPr lang="zh-CN" altLang="en-US" dirty="0"/>
              <a:t>基于信息熵的剪枝</a:t>
            </a:r>
            <a:endParaRPr lang="en-US" altLang="zh-CN" dirty="0"/>
          </a:p>
          <a:p>
            <a:pPr lvl="1"/>
            <a:r>
              <a:rPr lang="zh-CN" altLang="en-US" dirty="0"/>
              <a:t>应用效率</a:t>
            </a:r>
            <a:endParaRPr lang="en-US" altLang="zh-CN" dirty="0"/>
          </a:p>
          <a:p>
            <a:pPr lvl="2"/>
            <a:r>
              <a:rPr lang="zh-CN" altLang="en-US" dirty="0"/>
              <a:t>使用高效的数据结构</a:t>
            </a:r>
            <a:r>
              <a:rPr lang="en-US" altLang="zh-CN" dirty="0"/>
              <a:t>tries</a:t>
            </a:r>
          </a:p>
          <a:p>
            <a:pPr lvl="2"/>
            <a:r>
              <a:rPr lang="zh-CN" altLang="en-US" dirty="0">
                <a:hlinkClick r:id="rId2"/>
              </a:rPr>
              <a:t>布隆过滤器</a:t>
            </a:r>
            <a:r>
              <a:rPr lang="en-US" altLang="zh-CN" dirty="0">
                <a:hlinkClick r:id="rId2"/>
              </a:rPr>
              <a:t>(Bloom Filter)</a:t>
            </a:r>
            <a:endParaRPr lang="en-US" altLang="zh-CN" dirty="0"/>
          </a:p>
          <a:p>
            <a:pPr lvl="2"/>
            <a:r>
              <a:rPr lang="zh-CN" altLang="en-US" dirty="0"/>
              <a:t>以索引的方式存储单词</a:t>
            </a:r>
            <a:endParaRPr lang="en-US" altLang="zh-CN" dirty="0"/>
          </a:p>
          <a:p>
            <a:pPr lvl="2"/>
            <a:r>
              <a:rPr lang="zh-CN" altLang="en-US" dirty="0"/>
              <a:t>降低概率的精度，如</a:t>
            </a:r>
            <a:r>
              <a:rPr lang="en-US" altLang="zh-CN" dirty="0"/>
              <a:t>8</a:t>
            </a:r>
            <a:r>
              <a:rPr lang="zh-CN" altLang="en-US" dirty="0"/>
              <a:t>位将为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7378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8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计算一句话中所有字词按顺序出现的联合概率</a:t>
                </a:r>
                <a:endParaRPr lang="en-US" altLang="zh-CN" dirty="0"/>
              </a:p>
              <a:p>
                <a:pPr marL="0" lvl="1" indent="0">
                  <a:buClr>
                    <a:srgbClr val="8C1515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直接计算方法，根据条件概率的链式法则计算联合概率</a:t>
                </a:r>
              </a:p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概率计算的链式法则</a:t>
                </a:r>
                <a:endParaRPr lang="en-US" altLang="zh-CN" dirty="0"/>
              </a:p>
              <a:p>
                <a:pPr marL="0" lvl="1" indent="0">
                  <a:buClr>
                    <a:srgbClr val="8C1515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buClr>
                    <a:srgbClr val="8C1515"/>
                  </a:buClr>
                  <a:defRPr/>
                </a:pPr>
                <a:r>
                  <a:rPr lang="zh-CN" altLang="en-US" dirty="0"/>
                  <a:t>语言模型计算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𝑡𝑟𝑎𝑛𝑠𝑝𝑎𝑟𝑒𝑛𝑡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33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8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通过查频次计算</a:t>
                </a:r>
                <a:endParaRPr lang="en-US" altLang="zh-CN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存在的问题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由不同单词构成的句子的可能性太多，难以穷举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很难收集到足够的数据用来计数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711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马尔可夫假设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简化语言模型的假设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或者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规范化表示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也即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77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06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基于马尔可夫假设的最简单的模型</a:t>
            </a:r>
            <a:r>
              <a:rPr kumimoji="1" lang="en-US" altLang="zh-CN" dirty="0"/>
              <a:t>——</a:t>
            </a:r>
            <a:r>
              <a:rPr lang="en-US" altLang="zh-CN" dirty="0">
                <a:latin typeface="Cambria Math" panose="02040503050406030204" pitchFamily="18" charset="0"/>
              </a:rPr>
              <a:t>unigram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基于一个</a:t>
            </a:r>
            <a:r>
              <a:rPr lang="en" altLang="zh-CN" dirty="0"/>
              <a:t>unigram model</a:t>
            </a:r>
            <a:r>
              <a:rPr lang="zh-CN" altLang="en-US" dirty="0"/>
              <a:t>生成的若干语句</a:t>
            </a:r>
          </a:p>
          <a:p>
            <a:r>
              <a:rPr lang="en-US" altLang="zh-CN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altLang="zh-CN" dirty="0">
              <a:latin typeface="Courier"/>
              <a:cs typeface="Courier"/>
            </a:endParaRPr>
          </a:p>
          <a:p>
            <a:r>
              <a:rPr lang="en-US" altLang="zh-CN" dirty="0">
                <a:latin typeface="Courier"/>
                <a:cs typeface="Courier"/>
              </a:rPr>
              <a:t>thrift, did, eighty, said, hard, 'm, </a:t>
            </a:r>
            <a:r>
              <a:rPr lang="en-US" altLang="zh-CN" dirty="0" err="1">
                <a:latin typeface="Courier"/>
                <a:cs typeface="Courier"/>
              </a:rPr>
              <a:t>july</a:t>
            </a:r>
            <a:r>
              <a:rPr lang="en-US" altLang="zh-CN" dirty="0">
                <a:latin typeface="Courier"/>
                <a:cs typeface="Courier"/>
              </a:rPr>
              <a:t>, bullish</a:t>
            </a:r>
          </a:p>
          <a:p>
            <a:endParaRPr lang="en-US" altLang="zh-CN" sz="2000" dirty="0">
              <a:latin typeface="Courier"/>
              <a:cs typeface="Courier"/>
            </a:endParaRPr>
          </a:p>
          <a:p>
            <a:r>
              <a:rPr lang="en-US" altLang="zh-CN" dirty="0">
                <a:latin typeface="Courier"/>
                <a:cs typeface="Courier"/>
              </a:rPr>
              <a:t>that, or, limited, the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162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Bigram 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基于前一个单词的条件概率</a:t>
                </a:r>
                <a:endParaRPr lang="en-US" altLang="zh-CN" dirty="0"/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  <a:p>
                <a:pPr lvl="1"/>
                <a:r>
                  <a:rPr lang="zh-CN" altLang="en-US" dirty="0"/>
                  <a:t>基于一个</a:t>
                </a:r>
                <a:r>
                  <a:rPr lang="en" altLang="zh-CN" dirty="0"/>
                  <a:t>bigram model</a:t>
                </a:r>
                <a:r>
                  <a:rPr lang="zh-CN" altLang="en-US" dirty="0"/>
                  <a:t>生成的若干语句</a:t>
                </a:r>
              </a:p>
              <a:p>
                <a:pPr lvl="2"/>
                <a:r>
                  <a:rPr lang="en" altLang="zh-CN" dirty="0" err="1"/>
                  <a:t>texaco</a:t>
                </a:r>
                <a:r>
                  <a:rPr lang="en" altLang="zh-CN" dirty="0"/>
                  <a:t>, rose, one, in, this, issue, is, pursuing, growth, in, a, boiler, house, said, </a:t>
                </a:r>
                <a:r>
                  <a:rPr lang="en" altLang="zh-CN" dirty="0" err="1"/>
                  <a:t>mr.</a:t>
                </a:r>
                <a:r>
                  <a:rPr lang="en" altLang="zh-CN" dirty="0"/>
                  <a:t>, </a:t>
                </a:r>
                <a:r>
                  <a:rPr lang="en" altLang="zh-CN" dirty="0" err="1"/>
                  <a:t>gurria</a:t>
                </a:r>
                <a:r>
                  <a:rPr lang="en" altLang="zh-CN" dirty="0"/>
                  <a:t>, </a:t>
                </a:r>
                <a:r>
                  <a:rPr lang="en" altLang="zh-CN" dirty="0" err="1"/>
                  <a:t>mexico</a:t>
                </a:r>
                <a:r>
                  <a:rPr lang="en" altLang="zh-CN" dirty="0"/>
                  <a:t>, 's, motion, control, proposal, without, permission, from, five, hundred, fifty, five, yen</a:t>
                </a:r>
              </a:p>
              <a:p>
                <a:pPr lvl="2"/>
                <a:endParaRPr lang="en" altLang="zh-CN" dirty="0"/>
              </a:p>
              <a:p>
                <a:pPr lvl="2"/>
                <a:r>
                  <a:rPr lang="en" altLang="zh-CN" dirty="0"/>
                  <a:t>outside, new, car, parking, lot, of, the, agreement, reached</a:t>
                </a:r>
              </a:p>
              <a:p>
                <a:pPr lvl="2"/>
                <a:endParaRPr lang="en" altLang="zh-CN" dirty="0"/>
              </a:p>
              <a:p>
                <a:pPr lvl="2"/>
                <a:r>
                  <a:rPr lang="en" altLang="zh-CN" dirty="0"/>
                  <a:t>this, would, be, a, record, </a:t>
                </a:r>
                <a:r>
                  <a:rPr lang="en" altLang="zh-CN" dirty="0" err="1"/>
                  <a:t>november</a:t>
                </a:r>
                <a:endParaRPr lang="en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85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类似</a:t>
                </a:r>
                <a:r>
                  <a:rPr lang="en" altLang="zh-CN" dirty="0"/>
                  <a:t>unigram</a:t>
                </a:r>
                <a:r>
                  <a:rPr lang="zh-CN" altLang="en" dirty="0"/>
                  <a:t>，</a:t>
                </a:r>
                <a:r>
                  <a:rPr lang="en" altLang="zh-CN" dirty="0"/>
                  <a:t>bigram</a:t>
                </a:r>
                <a:r>
                  <a:rPr lang="zh-CN" altLang="en" dirty="0"/>
                  <a:t>，</a:t>
                </a:r>
                <a:r>
                  <a:rPr lang="zh-CN" altLang="en-US" dirty="0"/>
                  <a:t>可以扩展到</a:t>
                </a:r>
                <a:r>
                  <a:rPr lang="en" altLang="zh-CN" dirty="0"/>
                  <a:t>trigram, 3-gram, 5-gram</a:t>
                </a: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  <a:p>
                <a:pPr lvl="1"/>
                <a:r>
                  <a:rPr lang="zh-CN" altLang="en-US" dirty="0"/>
                  <a:t>实际上，</a:t>
                </a:r>
                <a:r>
                  <a:rPr lang="en" altLang="zh-CN" dirty="0"/>
                  <a:t>N-gram</a:t>
                </a:r>
                <a:r>
                  <a:rPr lang="zh-CN" altLang="en-US" dirty="0"/>
                  <a:t>模型是一个不充分的语言模型，因为语言中存在长距离依赖（</a:t>
                </a:r>
                <a:r>
                  <a:rPr lang="en" altLang="zh-CN" dirty="0"/>
                  <a:t>long-distance dependences</a:t>
                </a:r>
                <a:r>
                  <a:rPr lang="zh-CN" altLang="en" dirty="0"/>
                  <a:t>）</a:t>
                </a:r>
              </a:p>
              <a:p>
                <a:pPr lvl="2"/>
                <a:r>
                  <a:rPr lang="zh-CN" altLang="en-US" b="0" dirty="0">
                    <a:latin typeface="Cambria Math" panose="02040503050406030204" pitchFamily="18" charset="0"/>
                  </a:rPr>
                  <a:t>小明是</a:t>
                </a:r>
                <a:r>
                  <a:rPr lang="zh-CN" altLang="en-US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广东人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，普通话和</a:t>
                </a:r>
                <a:r>
                  <a:rPr lang="zh-CN" altLang="en-US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粤语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说的都非常好。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常用的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bigram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trigram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无法捕获这种长距离依赖关系。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13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2064</Words>
  <Application>Microsoft Macintosh PowerPoint</Application>
  <PresentationFormat>全屏显示(16:10)</PresentationFormat>
  <Paragraphs>328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SimHei</vt:lpstr>
      <vt:lpstr>Arial</vt:lpstr>
      <vt:lpstr>Calibri</vt:lpstr>
      <vt:lpstr>Cambria Math</vt:lpstr>
      <vt:lpstr>Courier</vt:lpstr>
      <vt:lpstr>Source Sans Pro</vt:lpstr>
      <vt:lpstr>Source Sans Pro Semibold</vt:lpstr>
      <vt:lpstr>Wingdings</vt:lpstr>
      <vt:lpstr>SU_Template_SideBar</vt:lpstr>
      <vt:lpstr>概率语言模型-n-gram</vt:lpstr>
      <vt:lpstr>概率语言模型(Probabilistic language models)</vt:lpstr>
      <vt:lpstr>概率语言模型</vt:lpstr>
      <vt:lpstr>如何计算P(W)</vt:lpstr>
      <vt:lpstr>如何计算P(W)</vt:lpstr>
      <vt:lpstr>马尔可夫假设</vt:lpstr>
      <vt:lpstr>基于马尔可夫假设的最简单的模型——unigram model</vt:lpstr>
      <vt:lpstr>Bigram model</vt:lpstr>
      <vt:lpstr>N-gram模型</vt:lpstr>
      <vt:lpstr>计算N-grams的概率</vt:lpstr>
      <vt:lpstr>Berkeley Restaurant Project sentences</vt:lpstr>
      <vt:lpstr>粗略的bi-gram计数</vt:lpstr>
      <vt:lpstr>bi-gram模型计算</vt:lpstr>
      <vt:lpstr>N-gram</vt:lpstr>
      <vt:lpstr>N-gram</vt:lpstr>
      <vt:lpstr>计算技巧</vt:lpstr>
      <vt:lpstr>Google N-gram</vt:lpstr>
      <vt:lpstr>Google N-gram</vt:lpstr>
      <vt:lpstr>Google N-gram</vt:lpstr>
      <vt:lpstr>N-gram模型效果评测</vt:lpstr>
      <vt:lpstr>N-gram模型效果评测</vt:lpstr>
      <vt:lpstr>困惑度(Perplexity)</vt:lpstr>
      <vt:lpstr>困惑度(Perplexity)</vt:lpstr>
      <vt:lpstr>困惑度(Perplexity)</vt:lpstr>
      <vt:lpstr>困惑度(Perplexity)</vt:lpstr>
      <vt:lpstr>基于n-gram生成的莎士比亚的作品</vt:lpstr>
      <vt:lpstr>以莎士比亚的作品作为语料库</vt:lpstr>
      <vt:lpstr>基于wall street journal的n-gram模型生成的语句</vt:lpstr>
      <vt:lpstr>0概率与过拟合</vt:lpstr>
      <vt:lpstr>0概率平滑</vt:lpstr>
      <vt:lpstr>0概率平滑-加1估计</vt:lpstr>
      <vt:lpstr>0概率平滑-最大似然估计</vt:lpstr>
      <vt:lpstr>0概率平滑-Laplace平滑后的bigram计数频次</vt:lpstr>
      <vt:lpstr>0概率平滑- Laplace平滑后的bigram模型</vt:lpstr>
      <vt:lpstr>0概率平滑-频次重构</vt:lpstr>
      <vt:lpstr>0概率平滑-对比bigram计数结果</vt:lpstr>
      <vt:lpstr>0概率平滑-回退（backoff）与插值（interpolation）</vt:lpstr>
      <vt:lpstr>N-gram模型计算技巧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459</cp:revision>
  <dcterms:created xsi:type="dcterms:W3CDTF">2012-12-05T23:46:21Z</dcterms:created>
  <dcterms:modified xsi:type="dcterms:W3CDTF">2024-04-22T08:03:13Z</dcterms:modified>
</cp:coreProperties>
</file>