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4" r:id="rId2"/>
    <p:sldId id="1053" r:id="rId3"/>
    <p:sldId id="1055" r:id="rId4"/>
    <p:sldId id="1056" r:id="rId5"/>
    <p:sldId id="1057" r:id="rId6"/>
    <p:sldId id="1058" r:id="rId7"/>
    <p:sldId id="1060" r:id="rId8"/>
    <p:sldId id="1061" r:id="rId9"/>
    <p:sldId id="1054" r:id="rId10"/>
    <p:sldId id="1052" r:id="rId11"/>
    <p:sldId id="1062" r:id="rId12"/>
    <p:sldId id="1063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86395"/>
  </p:normalViewPr>
  <p:slideViewPr>
    <p:cSldViewPr snapToGrid="0" snapToObjects="1" showGuides="1">
      <p:cViewPr varScale="1">
        <p:scale>
          <a:sx n="132" d="100"/>
          <a:sy n="132" d="100"/>
        </p:scale>
        <p:origin x="224" y="160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ell-uebersetzungen.com/gbuni.html" TargetMode="External"/><Relationship Id="rId2" Type="http://schemas.openxmlformats.org/officeDocument/2006/relationships/hyperlink" Target="http://www.tamasoft.co.jp/en/general-info/unicode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+mn-lt"/>
              </a:rPr>
              <a:t>文本编码格式与读写处理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Lesson-07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常用操作系统中文默认编码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Windows(</a:t>
            </a:r>
            <a:r>
              <a:rPr lang="zh-CN" altLang="en-US" dirty="0"/>
              <a:t>中文版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gbk</a:t>
            </a:r>
            <a:endParaRPr lang="en-US" altLang="zh-CN" dirty="0"/>
          </a:p>
          <a:p>
            <a:pPr lvl="1">
              <a:buClr>
                <a:srgbClr val="8C1515"/>
              </a:buClr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MacOS</a:t>
            </a:r>
          </a:p>
          <a:p>
            <a:pPr lvl="2"/>
            <a:r>
              <a:rPr lang="en-US" altLang="zh-CN" dirty="0"/>
              <a:t>zh_CN.UTF-8</a:t>
            </a:r>
          </a:p>
          <a:p>
            <a:pPr lvl="1">
              <a:buClr>
                <a:srgbClr val="8C1515"/>
              </a:buClr>
              <a:defRPr/>
            </a:pPr>
            <a:r>
              <a:rPr kumimoji="1" lang="en" altLang="zh-CN" dirty="0"/>
              <a:t>Linux: Ubuntu, CentOS</a:t>
            </a:r>
          </a:p>
          <a:p>
            <a:pPr lvl="2">
              <a:buClr>
                <a:srgbClr val="8C1515"/>
              </a:buClr>
              <a:defRPr/>
            </a:pPr>
            <a:r>
              <a:rPr lang="en-US" altLang="zh-CN" dirty="0"/>
              <a:t>zh_CN.UTF-8</a:t>
            </a:r>
          </a:p>
          <a:p>
            <a:pPr lvl="1">
              <a:buClr>
                <a:srgbClr val="8C1515"/>
              </a:buClr>
              <a:defRPr/>
            </a:pPr>
            <a:endParaRPr kumimoji="1"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839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常见文本存储格式与</a:t>
            </a:r>
            <a:r>
              <a:rPr lang="en-US" altLang="zh-CN" dirty="0"/>
              <a:t>python</a:t>
            </a:r>
            <a:r>
              <a:rPr lang="zh-CN" altLang="en-US" dirty="0"/>
              <a:t>读写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自定义格式</a:t>
            </a:r>
          </a:p>
          <a:p>
            <a:pPr lvl="2"/>
            <a:r>
              <a:rPr lang="zh-CN" altLang="en-US" dirty="0"/>
              <a:t>根据文本数据特点，自行选择方便解析的格式进行存储。</a:t>
            </a:r>
          </a:p>
          <a:p>
            <a:pPr lvl="1"/>
            <a:r>
              <a:rPr lang="en-US" altLang="zh-CN" dirty="0"/>
              <a:t>CSV</a:t>
            </a:r>
          </a:p>
          <a:p>
            <a:pPr lvl="2"/>
            <a:r>
              <a:rPr lang="en-US" altLang="zh-CN" dirty="0"/>
              <a:t>Comma-Separated Values</a:t>
            </a:r>
            <a:r>
              <a:rPr lang="zh-CN" altLang="en-US" dirty="0"/>
              <a:t>，</a:t>
            </a:r>
            <a:r>
              <a:rPr lang="en-US" altLang="zh-CN" dirty="0"/>
              <a:t>CSV</a:t>
            </a:r>
            <a:r>
              <a:rPr lang="zh-CN" altLang="en-US" dirty="0"/>
              <a:t>，通用格式，很多编程语言支持。</a:t>
            </a:r>
          </a:p>
          <a:p>
            <a:pPr lvl="1"/>
            <a:r>
              <a:rPr lang="en-US" altLang="zh-CN" dirty="0"/>
              <a:t>JSON</a:t>
            </a:r>
          </a:p>
          <a:p>
            <a:pPr lvl="2"/>
            <a:r>
              <a:rPr lang="en-US" altLang="zh-CN" dirty="0"/>
              <a:t>JavaScript Object Notation</a:t>
            </a:r>
            <a:r>
              <a:rPr lang="zh-CN" altLang="en-US" dirty="0"/>
              <a:t>，通用格式，网络传输中常用的格式。</a:t>
            </a:r>
          </a:p>
          <a:p>
            <a:pPr lvl="1"/>
            <a:r>
              <a:rPr lang="en-US" altLang="zh-CN" dirty="0"/>
              <a:t>Pickle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特有的对象序列化模块。</a:t>
            </a:r>
          </a:p>
          <a:p>
            <a:pPr lvl="1">
              <a:buClr>
                <a:srgbClr val="8C1515"/>
              </a:buClr>
              <a:defRPr/>
            </a:pPr>
            <a:endParaRPr kumimoji="1"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540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E9508D5-DFF9-1AE8-06A2-5107AECD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rgbClr val="8C1515"/>
              </a:buClr>
              <a:defRPr/>
            </a:pPr>
            <a:endParaRPr kumimoji="1"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20C050D-832D-252F-C251-126DDC6230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8777" y="2271490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/>
              <a:t>编程练习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882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——ASCII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" altLang="zh-CN" dirty="0"/>
              <a:t>ASCII</a:t>
            </a:r>
            <a:r>
              <a:rPr lang="zh-CN" altLang="en-US" dirty="0"/>
              <a:t>码</a:t>
            </a:r>
          </a:p>
          <a:p>
            <a:pPr lvl="2"/>
            <a:r>
              <a:rPr lang="zh-CN" altLang="en-US" dirty="0"/>
              <a:t>英文字符编码，（</a:t>
            </a:r>
            <a:r>
              <a:rPr lang="en-US" altLang="zh-CN" dirty="0"/>
              <a:t>American Standard Code for Information Interchange</a:t>
            </a:r>
            <a:r>
              <a:rPr lang="zh-CN" altLang="en-US" dirty="0"/>
              <a:t>，美国标准信息交换码）</a:t>
            </a:r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ASCII</a:t>
            </a:r>
            <a:r>
              <a:rPr lang="zh-CN" altLang="en-US" dirty="0"/>
              <a:t>字符占用</a:t>
            </a:r>
            <a:r>
              <a:rPr lang="en-US" altLang="zh-CN" dirty="0"/>
              <a:t>1</a:t>
            </a:r>
            <a:r>
              <a:rPr lang="zh-CN" altLang="en-US" dirty="0"/>
              <a:t>个字节（</a:t>
            </a:r>
            <a:r>
              <a:rPr lang="en-US" altLang="zh-CN" dirty="0"/>
              <a:t>8bits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共有</a:t>
            </a:r>
            <a:r>
              <a:rPr lang="en-US" altLang="zh-CN" dirty="0"/>
              <a:t>256</a:t>
            </a:r>
            <a:r>
              <a:rPr lang="zh-CN" altLang="en-US" dirty="0"/>
              <a:t>位字符或符号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位字符集用于美式标准键盘的字符或符号，而最高位为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128</a:t>
            </a:r>
            <a:r>
              <a:rPr lang="zh-CN" altLang="en-US" dirty="0"/>
              <a:t>个字符被称为“扩展</a:t>
            </a:r>
            <a:r>
              <a:rPr lang="en-US" altLang="zh-CN" dirty="0"/>
              <a:t>ASCII”</a:t>
            </a:r>
            <a:r>
              <a:rPr lang="zh-CN" altLang="en-US" dirty="0"/>
              <a:t>，一般用来存放英文的制表符、部分音标字符等符号</a:t>
            </a:r>
          </a:p>
          <a:p>
            <a:pPr lvl="2"/>
            <a:r>
              <a:rPr lang="en-US" altLang="zh-CN" dirty="0"/>
              <a:t>http://</a:t>
            </a:r>
            <a:r>
              <a:rPr lang="en-US" altLang="zh-CN" dirty="0" err="1"/>
              <a:t>www.asciitable.com</a:t>
            </a:r>
            <a:r>
              <a:rPr lang="en-US" altLang="zh-CN" dirty="0"/>
              <a:t>/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48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——ASCII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" altLang="zh-CN" dirty="0"/>
              <a:t>ASCII</a:t>
            </a:r>
            <a:r>
              <a:rPr lang="zh-CN" altLang="en-US" dirty="0"/>
              <a:t>码表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77F5FD9F-3582-9DFC-4E95-52C29B6F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48" y="1330036"/>
            <a:ext cx="6577707" cy="43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386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——ASCII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" dirty="0"/>
              <a:t>扩展</a:t>
            </a:r>
            <a:r>
              <a:rPr lang="en" altLang="zh-CN" dirty="0"/>
              <a:t>ASCII</a:t>
            </a:r>
            <a:r>
              <a:rPr lang="zh-CN" altLang="en-US" dirty="0"/>
              <a:t>码表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EABDDE-4667-90E6-6827-217D129C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8" y="1463196"/>
            <a:ext cx="7102387" cy="41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3832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——ANSI</a:t>
            </a:r>
            <a:r>
              <a:rPr lang="zh-CN" altLang="en-US" dirty="0"/>
              <a:t>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" altLang="zh-CN" dirty="0"/>
              <a:t>ANSI</a:t>
            </a:r>
            <a:r>
              <a:rPr lang="zh-CN" altLang="en-US" dirty="0"/>
              <a:t>码</a:t>
            </a:r>
          </a:p>
          <a:p>
            <a:pPr lvl="2"/>
            <a:r>
              <a:rPr lang="en" altLang="zh-CN" dirty="0">
                <a:ea typeface="SimHei" panose="02010609060101010101" pitchFamily="49" charset="-122"/>
              </a:rPr>
              <a:t>American National Standards Institute</a:t>
            </a:r>
            <a:r>
              <a:rPr lang="zh-CN" altLang="en" dirty="0">
                <a:ea typeface="SimHei" panose="02010609060101010101" pitchFamily="49" charset="-122"/>
              </a:rPr>
              <a:t>，</a:t>
            </a:r>
            <a:r>
              <a:rPr lang="zh-CN" altLang="en-US" dirty="0">
                <a:ea typeface="SimHei" panose="02010609060101010101" pitchFamily="49" charset="-122"/>
              </a:rPr>
              <a:t>美国国家标准协会的标准码。</a:t>
            </a:r>
          </a:p>
          <a:p>
            <a:pPr lvl="2"/>
            <a:r>
              <a:rPr lang="zh-CN" altLang="en-US" dirty="0">
                <a:ea typeface="SimHei" panose="02010609060101010101" pitchFamily="49" charset="-122"/>
              </a:rPr>
              <a:t>不同的国家和地区根据本国的需求制定了不同的标准，如</a:t>
            </a:r>
            <a:r>
              <a:rPr lang="en" altLang="zh-CN" dirty="0">
                <a:ea typeface="SimHei" panose="02010609060101010101" pitchFamily="49" charset="-122"/>
              </a:rPr>
              <a:t>GB2312(</a:t>
            </a:r>
            <a:r>
              <a:rPr lang="zh-CN" altLang="en-US" dirty="0">
                <a:ea typeface="SimHei" panose="02010609060101010101" pitchFamily="49" charset="-122"/>
              </a:rPr>
              <a:t>中国</a:t>
            </a:r>
            <a:r>
              <a:rPr lang="en-US" altLang="zh-CN" dirty="0">
                <a:ea typeface="SimHei" panose="02010609060101010101" pitchFamily="49" charset="-122"/>
              </a:rPr>
              <a:t>), </a:t>
            </a:r>
            <a:r>
              <a:rPr lang="en" altLang="zh-CN" dirty="0">
                <a:ea typeface="SimHei" panose="02010609060101010101" pitchFamily="49" charset="-122"/>
              </a:rPr>
              <a:t>JIS(</a:t>
            </a:r>
            <a:r>
              <a:rPr lang="zh-CN" altLang="en-US" dirty="0">
                <a:ea typeface="SimHei" panose="02010609060101010101" pitchFamily="49" charset="-122"/>
              </a:rPr>
              <a:t>日本</a:t>
            </a:r>
            <a:r>
              <a:rPr lang="en-US" altLang="zh-CN" dirty="0">
                <a:ea typeface="SimHei" panose="02010609060101010101" pitchFamily="49" charset="-122"/>
              </a:rPr>
              <a:t>) </a:t>
            </a:r>
            <a:r>
              <a:rPr lang="zh-CN" altLang="en-US" dirty="0">
                <a:ea typeface="SimHei" panose="02010609060101010101" pitchFamily="49" charset="-122"/>
              </a:rPr>
              <a:t>。这些使用 </a:t>
            </a:r>
            <a:r>
              <a:rPr lang="en-US" altLang="zh-CN" dirty="0">
                <a:ea typeface="SimHei" panose="02010609060101010101" pitchFamily="49" charset="-122"/>
              </a:rPr>
              <a:t>2 </a:t>
            </a:r>
            <a:r>
              <a:rPr lang="zh-CN" altLang="en-US" dirty="0">
                <a:ea typeface="SimHei" panose="02010609060101010101" pitchFamily="49" charset="-122"/>
              </a:rPr>
              <a:t>个字节来代表一个字符的各种延伸编码方式，称为 </a:t>
            </a:r>
            <a:r>
              <a:rPr lang="en" altLang="zh-CN" dirty="0">
                <a:ea typeface="SimHei" panose="02010609060101010101" pitchFamily="49" charset="-122"/>
              </a:rPr>
              <a:t>ANSI </a:t>
            </a:r>
            <a:r>
              <a:rPr lang="zh-CN" altLang="en-US" dirty="0">
                <a:ea typeface="SimHei" panose="02010609060101010101" pitchFamily="49" charset="-122"/>
              </a:rPr>
              <a:t>编码。在简体中文系统下，</a:t>
            </a:r>
            <a:r>
              <a:rPr lang="en" altLang="zh-CN" dirty="0">
                <a:ea typeface="SimHei" panose="02010609060101010101" pitchFamily="49" charset="-122"/>
              </a:rPr>
              <a:t>ANSI </a:t>
            </a:r>
            <a:r>
              <a:rPr lang="zh-CN" altLang="en-US" dirty="0">
                <a:ea typeface="SimHei" panose="02010609060101010101" pitchFamily="49" charset="-122"/>
              </a:rPr>
              <a:t>编码代表 </a:t>
            </a:r>
            <a:r>
              <a:rPr lang="en" altLang="zh-CN" dirty="0">
                <a:ea typeface="SimHei" panose="02010609060101010101" pitchFamily="49" charset="-122"/>
              </a:rPr>
              <a:t>GB2312 </a:t>
            </a:r>
            <a:r>
              <a:rPr lang="zh-CN" altLang="en-US" dirty="0">
                <a:ea typeface="SimHei" panose="02010609060101010101" pitchFamily="49" charset="-122"/>
              </a:rPr>
              <a:t>编码，在日文操作系统下，</a:t>
            </a:r>
            <a:r>
              <a:rPr lang="en" altLang="zh-CN" dirty="0">
                <a:ea typeface="SimHei" panose="02010609060101010101" pitchFamily="49" charset="-122"/>
              </a:rPr>
              <a:t>ANSI </a:t>
            </a:r>
            <a:r>
              <a:rPr lang="zh-CN" altLang="en-US" dirty="0">
                <a:ea typeface="SimHei" panose="02010609060101010101" pitchFamily="49" charset="-122"/>
              </a:rPr>
              <a:t>编码代表 </a:t>
            </a:r>
            <a:r>
              <a:rPr lang="en" altLang="zh-CN" dirty="0">
                <a:ea typeface="SimHei" panose="02010609060101010101" pitchFamily="49" charset="-122"/>
              </a:rPr>
              <a:t>JIS </a:t>
            </a:r>
            <a:r>
              <a:rPr lang="zh-CN" altLang="en-US" dirty="0">
                <a:ea typeface="SimHei" panose="02010609060101010101" pitchFamily="49" charset="-122"/>
              </a:rPr>
              <a:t>编码。 不同 </a:t>
            </a:r>
            <a:r>
              <a:rPr lang="en" altLang="zh-CN" dirty="0">
                <a:ea typeface="SimHei" panose="02010609060101010101" pitchFamily="49" charset="-122"/>
              </a:rPr>
              <a:t>ANSI </a:t>
            </a:r>
            <a:r>
              <a:rPr lang="zh-CN" altLang="en-US" dirty="0">
                <a:ea typeface="SimHei" panose="02010609060101010101" pitchFamily="49" charset="-122"/>
              </a:rPr>
              <a:t>编码之间互不兼容。</a:t>
            </a:r>
          </a:p>
          <a:p>
            <a:pPr lvl="2"/>
            <a:r>
              <a:rPr lang="en-US" altLang="zh-CN" dirty="0">
                <a:ea typeface="SimHei" panose="02010609060101010101" pitchFamily="49" charset="-122"/>
              </a:rPr>
              <a:t>0</a:t>
            </a:r>
            <a:r>
              <a:rPr lang="en" altLang="zh-CN" dirty="0">
                <a:ea typeface="SimHei" panose="02010609060101010101" pitchFamily="49" charset="-122"/>
              </a:rPr>
              <a:t>x00~0x7F</a:t>
            </a:r>
            <a:r>
              <a:rPr lang="zh-CN" altLang="en-US" dirty="0">
                <a:ea typeface="SimHei" panose="02010609060101010101" pitchFamily="49" charset="-122"/>
              </a:rPr>
              <a:t>之间的字符，依旧是</a:t>
            </a:r>
            <a:r>
              <a:rPr lang="en-US" altLang="zh-CN" dirty="0">
                <a:ea typeface="SimHei" panose="02010609060101010101" pitchFamily="49" charset="-122"/>
              </a:rPr>
              <a:t>1</a:t>
            </a:r>
            <a:r>
              <a:rPr lang="zh-CN" altLang="en-US" dirty="0">
                <a:ea typeface="SimHei" panose="02010609060101010101" pitchFamily="49" charset="-122"/>
              </a:rPr>
              <a:t>个字节代表</a:t>
            </a:r>
            <a:r>
              <a:rPr lang="en-US" altLang="zh-CN" dirty="0">
                <a:ea typeface="SimHei" panose="02010609060101010101" pitchFamily="49" charset="-122"/>
              </a:rPr>
              <a:t>1</a:t>
            </a:r>
            <a:r>
              <a:rPr lang="zh-CN" altLang="en-US" dirty="0">
                <a:ea typeface="SimHei" panose="02010609060101010101" pitchFamily="49" charset="-122"/>
              </a:rPr>
              <a:t>个字符。</a:t>
            </a:r>
            <a:r>
              <a:rPr lang="en" altLang="zh-CN" dirty="0">
                <a:ea typeface="SimHei" panose="02010609060101010101" pitchFamily="49" charset="-122"/>
              </a:rPr>
              <a:t>ASCII</a:t>
            </a:r>
            <a:r>
              <a:rPr lang="zh-CN" altLang="en-US" dirty="0">
                <a:ea typeface="SimHei" panose="02010609060101010101" pitchFamily="49" charset="-122"/>
              </a:rPr>
              <a:t>字符集与</a:t>
            </a:r>
            <a:r>
              <a:rPr lang="en" altLang="zh-CN" dirty="0">
                <a:ea typeface="SimHei" panose="02010609060101010101" pitchFamily="49" charset="-122"/>
              </a:rPr>
              <a:t>ANSI</a:t>
            </a:r>
            <a:r>
              <a:rPr lang="zh-CN" altLang="en-US" dirty="0">
                <a:ea typeface="SimHei" panose="02010609060101010101" pitchFamily="49" charset="-122"/>
              </a:rPr>
              <a:t>字符集中的前面</a:t>
            </a:r>
            <a:r>
              <a:rPr lang="en-US" altLang="zh-CN" dirty="0">
                <a:ea typeface="SimHei" panose="02010609060101010101" pitchFamily="49" charset="-122"/>
              </a:rPr>
              <a:t>128</a:t>
            </a:r>
            <a:r>
              <a:rPr lang="zh-CN" altLang="en-US" dirty="0">
                <a:ea typeface="SimHei" panose="02010609060101010101" pitchFamily="49" charset="-122"/>
              </a:rPr>
              <a:t>个</a:t>
            </a:r>
            <a:r>
              <a:rPr lang="en-US" altLang="zh-CN" dirty="0">
                <a:ea typeface="SimHei" panose="02010609060101010101" pitchFamily="49" charset="-122"/>
              </a:rPr>
              <a:t>(0-127)</a:t>
            </a:r>
            <a:r>
              <a:rPr lang="zh-CN" altLang="en-US" dirty="0">
                <a:ea typeface="SimHei" panose="02010609060101010101" pitchFamily="49" charset="-122"/>
              </a:rPr>
              <a:t>字符相同。</a:t>
            </a:r>
          </a:p>
          <a:p>
            <a:pPr lvl="2"/>
            <a:r>
              <a:rPr lang="en" altLang="zh-CN" dirty="0">
                <a:ea typeface="SimHei" panose="02010609060101010101" pitchFamily="49" charset="-122"/>
              </a:rPr>
              <a:t>http://</a:t>
            </a:r>
            <a:r>
              <a:rPr lang="en" altLang="zh-CN" dirty="0" err="1">
                <a:ea typeface="SimHei" panose="02010609060101010101" pitchFamily="49" charset="-122"/>
              </a:rPr>
              <a:t>www.opensource.apple.com</a:t>
            </a:r>
            <a:r>
              <a:rPr lang="en" altLang="zh-CN" dirty="0">
                <a:ea typeface="SimHei" panose="02010609060101010101" pitchFamily="49" charset="-122"/>
              </a:rPr>
              <a:t>/source/</a:t>
            </a:r>
            <a:r>
              <a:rPr lang="en" altLang="zh-CN" dirty="0" err="1">
                <a:ea typeface="SimHei" panose="02010609060101010101" pitchFamily="49" charset="-122"/>
              </a:rPr>
              <a:t>libiconv</a:t>
            </a:r>
            <a:r>
              <a:rPr lang="en" altLang="zh-CN" dirty="0">
                <a:ea typeface="SimHei" panose="02010609060101010101" pitchFamily="49" charset="-122"/>
              </a:rPr>
              <a:t>/libiconv-24/</a:t>
            </a:r>
            <a:r>
              <a:rPr lang="en" altLang="zh-CN" dirty="0" err="1">
                <a:ea typeface="SimHei" panose="02010609060101010101" pitchFamily="49" charset="-122"/>
              </a:rPr>
              <a:t>libiconv</a:t>
            </a:r>
            <a:r>
              <a:rPr lang="en" altLang="zh-CN" dirty="0">
                <a:ea typeface="SimHei" panose="02010609060101010101" pitchFamily="49" charset="-122"/>
              </a:rPr>
              <a:t>/tests/</a:t>
            </a:r>
          </a:p>
          <a:p>
            <a:pPr lvl="2"/>
            <a:r>
              <a:rPr lang="en" altLang="zh-CN" dirty="0">
                <a:ea typeface="SimHei" panose="02010609060101010101" pitchFamily="49" charset="-122"/>
              </a:rPr>
              <a:t>http://</a:t>
            </a:r>
            <a:r>
              <a:rPr lang="en" altLang="zh-CN" dirty="0" err="1">
                <a:ea typeface="SimHei" panose="02010609060101010101" pitchFamily="49" charset="-122"/>
              </a:rPr>
              <a:t>www.opensource.apple.com</a:t>
            </a:r>
            <a:r>
              <a:rPr lang="en" altLang="zh-CN" dirty="0">
                <a:ea typeface="SimHei" panose="02010609060101010101" pitchFamily="49" charset="-122"/>
              </a:rPr>
              <a:t>/source/</a:t>
            </a:r>
            <a:r>
              <a:rPr lang="en" altLang="zh-CN" dirty="0" err="1">
                <a:ea typeface="SimHei" panose="02010609060101010101" pitchFamily="49" charset="-122"/>
              </a:rPr>
              <a:t>libiconv</a:t>
            </a:r>
            <a:r>
              <a:rPr lang="en" altLang="zh-CN" dirty="0">
                <a:ea typeface="SimHei" panose="02010609060101010101" pitchFamily="49" charset="-122"/>
              </a:rPr>
              <a:t>/libiconv-24/</a:t>
            </a:r>
            <a:r>
              <a:rPr lang="en" altLang="zh-CN" dirty="0" err="1">
                <a:ea typeface="SimHei" panose="02010609060101010101" pitchFamily="49" charset="-122"/>
              </a:rPr>
              <a:t>libiconv</a:t>
            </a:r>
            <a:r>
              <a:rPr lang="en" altLang="zh-CN" dirty="0">
                <a:ea typeface="SimHei" panose="02010609060101010101" pitchFamily="49" charset="-122"/>
              </a:rPr>
              <a:t>/tests/CP936.TXT</a:t>
            </a:r>
          </a:p>
          <a:p>
            <a:pPr lvl="2"/>
            <a:endParaRPr lang="zh-CN" alt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217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——Unicode</a:t>
            </a:r>
            <a:r>
              <a:rPr lang="zh-CN" altLang="en-US" dirty="0"/>
              <a:t>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" altLang="zh-CN" dirty="0"/>
              <a:t>Unicode</a:t>
            </a:r>
            <a:r>
              <a:rPr lang="zh-CN" altLang="en-US" dirty="0"/>
              <a:t>码</a:t>
            </a:r>
          </a:p>
          <a:p>
            <a:pPr lvl="2"/>
            <a:r>
              <a:rPr lang="en-US" altLang="zh-CN" dirty="0"/>
              <a:t>Universal Character Set </a:t>
            </a:r>
            <a:r>
              <a:rPr lang="zh-CN" altLang="en-US" dirty="0"/>
              <a:t>通用</a:t>
            </a:r>
            <a:r>
              <a:rPr lang="zh-CN" altLang="en-US" b="1" dirty="0">
                <a:solidFill>
                  <a:srgbClr val="FF0000"/>
                </a:solidFill>
              </a:rPr>
              <a:t>字符集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Unicode</a:t>
            </a:r>
            <a:r>
              <a:rPr lang="zh-CN" altLang="en-US" dirty="0"/>
              <a:t>有两套标准，一套叫</a:t>
            </a:r>
            <a:r>
              <a:rPr lang="en-US" altLang="zh-CN" dirty="0"/>
              <a:t>UCS-2(Unicode-16)</a:t>
            </a:r>
            <a:r>
              <a:rPr lang="zh-CN" altLang="en-US" dirty="0"/>
              <a:t>，用</a:t>
            </a:r>
            <a:r>
              <a:rPr lang="en-US" altLang="zh-CN" dirty="0"/>
              <a:t>2</a:t>
            </a:r>
            <a:r>
              <a:rPr lang="zh-CN" altLang="en-US" dirty="0"/>
              <a:t>个字节为字符编码，另一套叫</a:t>
            </a:r>
            <a:r>
              <a:rPr lang="en-US" altLang="zh-CN" dirty="0"/>
              <a:t>UCS-4(Unicode-32)</a:t>
            </a:r>
            <a:r>
              <a:rPr lang="zh-CN" altLang="en-US" dirty="0"/>
              <a:t>，用</a:t>
            </a:r>
            <a:r>
              <a:rPr lang="en-US" altLang="zh-CN" dirty="0"/>
              <a:t>4</a:t>
            </a:r>
            <a:r>
              <a:rPr lang="zh-CN" altLang="en-US" dirty="0"/>
              <a:t>个字节为字符编码。常用的</a:t>
            </a:r>
            <a:r>
              <a:rPr lang="en-US" altLang="zh-CN" dirty="0"/>
              <a:t>UCS-2</a:t>
            </a:r>
            <a:r>
              <a:rPr lang="zh-CN" altLang="en-US" dirty="0"/>
              <a:t>，它可以表示的字符数为</a:t>
            </a:r>
            <a:r>
              <a:rPr lang="en-US" altLang="zh-CN" dirty="0"/>
              <a:t>2^16=65536</a:t>
            </a:r>
            <a:r>
              <a:rPr lang="zh-CN" altLang="en-US" dirty="0"/>
              <a:t>，基本上可以容纳所有的欧美字符和绝大部分的亚洲字符 。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Unicode</a:t>
            </a:r>
            <a:r>
              <a:rPr lang="zh-CN" altLang="en-US" dirty="0">
                <a:solidFill>
                  <a:srgbClr val="FF0000"/>
                </a:solidFill>
              </a:rPr>
              <a:t>码与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字符集存在不兼容问题 </a:t>
            </a:r>
            <a:r>
              <a:rPr lang="en-US" altLang="zh-CN" dirty="0">
                <a:solidFill>
                  <a:srgbClr val="FF0000"/>
                </a:solidFill>
              </a:rPr>
              <a:t>, ASCII</a:t>
            </a:r>
            <a:r>
              <a:rPr lang="zh-CN" altLang="en-US" dirty="0">
                <a:solidFill>
                  <a:srgbClr val="FF0000"/>
                </a:solidFill>
              </a:rPr>
              <a:t>字符是单个字节的，比如“</a:t>
            </a:r>
            <a:r>
              <a:rPr lang="en-US" altLang="zh-CN" dirty="0">
                <a:solidFill>
                  <a:srgbClr val="FF0000"/>
                </a:solidFill>
              </a:rPr>
              <a:t>A”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0x41</a:t>
            </a:r>
            <a:r>
              <a:rPr lang="zh-CN" altLang="en-US" dirty="0">
                <a:solidFill>
                  <a:srgbClr val="FF0000"/>
                </a:solidFill>
              </a:rPr>
              <a:t>。而</a:t>
            </a:r>
            <a:r>
              <a:rPr lang="en-US" altLang="zh-CN" dirty="0">
                <a:solidFill>
                  <a:srgbClr val="FF0000"/>
                </a:solidFill>
              </a:rPr>
              <a:t>Unicode</a:t>
            </a:r>
            <a:r>
              <a:rPr lang="zh-CN" altLang="en-US" dirty="0">
                <a:solidFill>
                  <a:srgbClr val="FF0000"/>
                </a:solidFill>
              </a:rPr>
              <a:t>是双字节的，比如“</a:t>
            </a:r>
            <a:r>
              <a:rPr lang="en-US" altLang="zh-CN" dirty="0">
                <a:solidFill>
                  <a:srgbClr val="FF0000"/>
                </a:solidFill>
              </a:rPr>
              <a:t>A”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Unicode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0x0041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>
                <a:hlinkClick r:id="rId2"/>
              </a:rPr>
              <a:t>http://www.tamasoft.co.jp/en/general-info/unicode.html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  <a:hlinkClick r:id="rId3"/>
              </a:rPr>
              <a:t>http://www.ansell-uebersetzungen.com/gbuni.html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07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——UTF-8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UTF-8</a:t>
            </a:r>
          </a:p>
          <a:p>
            <a:pPr lvl="2"/>
            <a:r>
              <a:rPr lang="en-US" altLang="zh-CN" dirty="0"/>
              <a:t>Universal Character Set </a:t>
            </a:r>
            <a:r>
              <a:rPr lang="zh-CN" altLang="en-US" dirty="0"/>
              <a:t>，通用字符集，</a:t>
            </a:r>
            <a:r>
              <a:rPr lang="zh-CN" altLang="en-US" b="1" dirty="0">
                <a:solidFill>
                  <a:srgbClr val="FF0000"/>
                </a:solidFill>
              </a:rPr>
              <a:t>编码规则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Unicode</a:t>
            </a:r>
            <a:r>
              <a:rPr lang="zh-CN" altLang="en-US" dirty="0"/>
              <a:t>的一种可变长的字符编码；它可以用来表示</a:t>
            </a:r>
            <a:r>
              <a:rPr lang="en-US" altLang="zh-CN" dirty="0"/>
              <a:t>Unicode</a:t>
            </a:r>
            <a:r>
              <a:rPr lang="zh-CN" altLang="en-US" dirty="0"/>
              <a:t>标准中的任何字符，而且其编码中的第一个字节仍与</a:t>
            </a:r>
            <a:r>
              <a:rPr lang="en-US" altLang="zh-CN" dirty="0"/>
              <a:t>ASCII</a:t>
            </a:r>
            <a:r>
              <a:rPr lang="zh-CN" altLang="en-US" dirty="0"/>
              <a:t>相容，使得原来处理</a:t>
            </a:r>
            <a:r>
              <a:rPr lang="en-US" altLang="zh-CN" dirty="0"/>
              <a:t>ASCII</a:t>
            </a:r>
            <a:r>
              <a:rPr lang="zh-CN" altLang="en-US" dirty="0"/>
              <a:t>字符的软件无须或只进行少部份修改后，便可继续使用。</a:t>
            </a:r>
            <a:endParaRPr lang="en-US" altLang="zh-CN" dirty="0"/>
          </a:p>
          <a:p>
            <a:pPr lvl="2"/>
            <a:r>
              <a:rPr lang="en-US" altLang="zh-CN" dirty="0"/>
              <a:t>UTF= UCS Transformation Format UCS</a:t>
            </a:r>
            <a:r>
              <a:rPr lang="zh-CN" altLang="en-US" dirty="0"/>
              <a:t>转换格式</a:t>
            </a:r>
            <a:r>
              <a:rPr lang="en-US" altLang="zh-CN" dirty="0"/>
              <a:t>,UTF</a:t>
            </a: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种：</a:t>
            </a:r>
            <a:r>
              <a:rPr lang="en-US" altLang="zh-CN" dirty="0"/>
              <a:t>UTF-8</a:t>
            </a:r>
            <a:r>
              <a:rPr lang="zh-CN" altLang="en-US" dirty="0"/>
              <a:t>和</a:t>
            </a:r>
            <a:r>
              <a:rPr lang="en-US" altLang="zh-CN" dirty="0"/>
              <a:t>UTF-16 ,</a:t>
            </a:r>
            <a:r>
              <a:rPr lang="zh-CN" altLang="en-US" dirty="0"/>
              <a:t>相对比较流行的是</a:t>
            </a:r>
            <a:r>
              <a:rPr lang="en-US" altLang="zh-CN" dirty="0"/>
              <a:t>UTF-8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UTF-8</a:t>
            </a:r>
            <a:r>
              <a:rPr lang="zh-CN" altLang="en-US" dirty="0"/>
              <a:t>是为传输</a:t>
            </a:r>
            <a:r>
              <a:rPr lang="en-US" altLang="zh-CN" dirty="0"/>
              <a:t>Unicode</a:t>
            </a:r>
            <a:r>
              <a:rPr lang="zh-CN" altLang="en-US" dirty="0"/>
              <a:t>设计出来的“再编码”方法，可以将</a:t>
            </a:r>
            <a:r>
              <a:rPr lang="en-US" altLang="zh-CN" dirty="0"/>
              <a:t>Unicode</a:t>
            </a:r>
            <a:r>
              <a:rPr lang="zh-CN" altLang="en-US" dirty="0"/>
              <a:t>编码规则和计算机的实际编码对应起来。</a:t>
            </a:r>
            <a:endParaRPr lang="en-US" altLang="zh-CN" dirty="0"/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423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——UTF-8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/>
              <a:t>UTF-8</a:t>
            </a:r>
          </a:p>
          <a:p>
            <a:pPr lvl="2"/>
            <a:r>
              <a:rPr lang="en-US" altLang="zh-CN" dirty="0"/>
              <a:t>1. </a:t>
            </a:r>
            <a:r>
              <a:rPr lang="zh-CN" altLang="en-US" dirty="0"/>
              <a:t>单字节的字符，字节的第一位设为</a:t>
            </a:r>
            <a:r>
              <a:rPr lang="en-US" altLang="zh-CN" dirty="0"/>
              <a:t>0</a:t>
            </a:r>
            <a:r>
              <a:rPr lang="zh-CN" altLang="en-US" dirty="0"/>
              <a:t>，对于英语文本，</a:t>
            </a:r>
            <a:r>
              <a:rPr lang="en-US" altLang="zh-CN" dirty="0"/>
              <a:t>UTF-8</a:t>
            </a:r>
            <a:r>
              <a:rPr lang="zh-CN" altLang="en-US" dirty="0"/>
              <a:t>码只占用一个字节，和</a:t>
            </a:r>
            <a:r>
              <a:rPr lang="en-US" altLang="zh-CN" dirty="0"/>
              <a:t>ASCII</a:t>
            </a:r>
            <a:r>
              <a:rPr lang="zh-CN" altLang="en-US" dirty="0"/>
              <a:t>码完全相同；</a:t>
            </a:r>
          </a:p>
          <a:p>
            <a:pPr lvl="2"/>
            <a:r>
              <a:rPr lang="en-US" altLang="zh-CN" dirty="0"/>
              <a:t>2. n</a:t>
            </a:r>
            <a:r>
              <a:rPr lang="zh-CN" altLang="en-US" dirty="0"/>
              <a:t>个字节的字符</a:t>
            </a:r>
            <a:r>
              <a:rPr lang="en-US" altLang="zh-CN" dirty="0"/>
              <a:t>(n&gt;1)</a:t>
            </a:r>
            <a:r>
              <a:rPr lang="zh-CN" altLang="en-US" dirty="0"/>
              <a:t>，第一个字节的前</a:t>
            </a:r>
            <a:r>
              <a:rPr lang="en-US" altLang="zh-CN" dirty="0"/>
              <a:t>n</a:t>
            </a:r>
            <a:r>
              <a:rPr lang="zh-CN" altLang="en-US" dirty="0"/>
              <a:t>位设为</a:t>
            </a:r>
            <a:r>
              <a:rPr lang="en-US" altLang="zh-CN" dirty="0"/>
              <a:t>1</a:t>
            </a:r>
            <a:r>
              <a:rPr lang="zh-CN" altLang="en-US" dirty="0"/>
              <a:t>，第</a:t>
            </a:r>
            <a:r>
              <a:rPr lang="en-US" altLang="zh-CN" dirty="0"/>
              <a:t>n+1</a:t>
            </a:r>
            <a:r>
              <a:rPr lang="zh-CN" altLang="en-US" dirty="0"/>
              <a:t>位设为</a:t>
            </a:r>
            <a:r>
              <a:rPr lang="en-US" altLang="zh-CN" dirty="0"/>
              <a:t>0</a:t>
            </a:r>
            <a:r>
              <a:rPr lang="zh-CN" altLang="en-US" dirty="0"/>
              <a:t>，后面字节的前两位都设为</a:t>
            </a:r>
            <a:r>
              <a:rPr lang="en-US" altLang="zh-CN" dirty="0"/>
              <a:t>10</a:t>
            </a:r>
            <a:r>
              <a:rPr lang="zh-CN" altLang="en-US" dirty="0"/>
              <a:t>，这</a:t>
            </a:r>
            <a:r>
              <a:rPr lang="en-US" altLang="zh-CN" dirty="0"/>
              <a:t>n</a:t>
            </a:r>
            <a:r>
              <a:rPr lang="zh-CN" altLang="en-US" dirty="0"/>
              <a:t>个字节的其余空位填充未该字符的</a:t>
            </a:r>
            <a:r>
              <a:rPr lang="en-US" altLang="zh-CN" dirty="0" err="1"/>
              <a:t>unicode</a:t>
            </a:r>
            <a:r>
              <a:rPr lang="zh-CN" altLang="en-US" dirty="0"/>
              <a:t>码，高位用</a:t>
            </a:r>
            <a:r>
              <a:rPr lang="en-US" altLang="zh-CN" dirty="0"/>
              <a:t>0</a:t>
            </a:r>
            <a:r>
              <a:rPr lang="zh-CN" altLang="en-US" dirty="0"/>
              <a:t>补足。形成的</a:t>
            </a:r>
            <a:r>
              <a:rPr lang="en-US" altLang="zh-CN" dirty="0"/>
              <a:t>UTF-8</a:t>
            </a:r>
            <a:r>
              <a:rPr lang="zh-CN" altLang="en-US" dirty="0"/>
              <a:t>标记位如下：</a:t>
            </a:r>
          </a:p>
          <a:p>
            <a:pPr lvl="2"/>
            <a:r>
              <a:rPr lang="en-US" altLang="zh-CN" dirty="0"/>
              <a:t>0xxxxxxx</a:t>
            </a:r>
          </a:p>
          <a:p>
            <a:pPr lvl="2"/>
            <a:r>
              <a:rPr lang="en-US" altLang="zh-CN" dirty="0"/>
              <a:t>110xxxxx 10xxxxxx</a:t>
            </a:r>
          </a:p>
          <a:p>
            <a:pPr lvl="2"/>
            <a:r>
              <a:rPr lang="en-US" altLang="zh-CN" dirty="0"/>
              <a:t>1110xxxx 10xxxxxx 10xxxxxx</a:t>
            </a:r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UTF-8</a:t>
            </a:r>
            <a:r>
              <a:rPr lang="zh-CN" altLang="en-US" dirty="0"/>
              <a:t>里，英文字符仍然跟</a:t>
            </a:r>
            <a:r>
              <a:rPr lang="en-US" altLang="zh-CN" dirty="0"/>
              <a:t>ASCII</a:t>
            </a:r>
            <a:r>
              <a:rPr lang="zh-CN" altLang="en-US" dirty="0"/>
              <a:t>编码一样</a:t>
            </a:r>
          </a:p>
          <a:p>
            <a:pPr lvl="2"/>
            <a:r>
              <a:rPr lang="zh-CN" altLang="en-US" dirty="0"/>
              <a:t>中文的</a:t>
            </a:r>
            <a:r>
              <a:rPr lang="en-US" altLang="zh-CN" dirty="0"/>
              <a:t>(Unicode)</a:t>
            </a:r>
            <a:r>
              <a:rPr lang="zh-CN" altLang="en-US" dirty="0"/>
              <a:t>编码范围是在</a:t>
            </a:r>
            <a:r>
              <a:rPr lang="en-US" altLang="zh-CN" dirty="0"/>
              <a:t>4E00(</a:t>
            </a:r>
            <a:r>
              <a:rPr lang="zh-CN" altLang="en-US" dirty="0"/>
              <a:t>一</a:t>
            </a:r>
            <a:r>
              <a:rPr lang="en-US" altLang="zh-CN" dirty="0"/>
              <a:t>) ~ 9FA0(</a:t>
            </a:r>
            <a:r>
              <a:rPr lang="zh-CN" altLang="en-US" dirty="0"/>
              <a:t>龠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UTF8</a:t>
            </a:r>
            <a:r>
              <a:rPr lang="zh-CN" altLang="en-US" dirty="0"/>
              <a:t>编码范围</a:t>
            </a:r>
            <a:r>
              <a:rPr lang="en-US" altLang="zh-CN" dirty="0"/>
              <a:t>E4 B8 80(</a:t>
            </a:r>
            <a:r>
              <a:rPr lang="zh-CN" altLang="en-US" dirty="0"/>
              <a:t>一</a:t>
            </a:r>
            <a:r>
              <a:rPr lang="en-US" altLang="zh-CN" dirty="0"/>
              <a:t>) ~ E9 BE A0 (</a:t>
            </a:r>
            <a:r>
              <a:rPr lang="zh-CN" altLang="en-US" dirty="0"/>
              <a:t>龠）</a:t>
            </a:r>
            <a:r>
              <a:rPr lang="en-US" altLang="zh-CN" dirty="0"/>
              <a:t>,</a:t>
            </a:r>
            <a:r>
              <a:rPr lang="zh-CN" altLang="en-US" dirty="0"/>
              <a:t>三个字节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163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编码格式</a:t>
            </a:r>
            <a:r>
              <a:rPr lang="en-US" altLang="zh-CN" dirty="0"/>
              <a:t>——</a:t>
            </a:r>
            <a:r>
              <a:rPr lang="zh-CN" altLang="en-US" dirty="0"/>
              <a:t>国标码</a:t>
            </a:r>
            <a:r>
              <a:rPr lang="en-US" altLang="zh-CN" dirty="0"/>
              <a:t>(GB)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" altLang="zh-CN" dirty="0"/>
              <a:t>GB(</a:t>
            </a:r>
            <a:r>
              <a:rPr lang="zh-CN" altLang="en-US" dirty="0"/>
              <a:t>国标</a:t>
            </a:r>
            <a:r>
              <a:rPr lang="en-US" altLang="zh-CN" dirty="0"/>
              <a:t>)</a:t>
            </a:r>
            <a:r>
              <a:rPr lang="zh-CN" altLang="en-US" dirty="0"/>
              <a:t>码</a:t>
            </a:r>
          </a:p>
          <a:p>
            <a:pPr lvl="2"/>
            <a:r>
              <a:rPr lang="zh-CN" altLang="en-US" dirty="0"/>
              <a:t>中文操作系统的</a:t>
            </a:r>
            <a:r>
              <a:rPr lang="en-US" altLang="zh-CN" dirty="0"/>
              <a:t>ANSI</a:t>
            </a:r>
            <a:r>
              <a:rPr lang="zh-CN" altLang="en-US" dirty="0"/>
              <a:t>编码，单个字符占用双字节</a:t>
            </a:r>
          </a:p>
          <a:p>
            <a:pPr lvl="2"/>
            <a:r>
              <a:rPr lang="zh-CN" altLang="en-US" dirty="0"/>
              <a:t> 在</a:t>
            </a:r>
            <a:r>
              <a:rPr lang="en-US" altLang="zh-CN" dirty="0"/>
              <a:t>Unicode</a:t>
            </a:r>
            <a:r>
              <a:rPr lang="zh-CN" altLang="en-US" dirty="0"/>
              <a:t>之前，一共存在过</a:t>
            </a:r>
            <a:r>
              <a:rPr lang="en-US" altLang="zh-CN" dirty="0"/>
              <a:t>3</a:t>
            </a:r>
            <a:r>
              <a:rPr lang="zh-CN" altLang="en-US" dirty="0"/>
              <a:t>套中文编码标准</a:t>
            </a:r>
          </a:p>
          <a:p>
            <a:pPr lvl="3"/>
            <a:r>
              <a:rPr lang="zh-CN" altLang="en-US" dirty="0"/>
              <a:t>中国大陆：</a:t>
            </a:r>
          </a:p>
          <a:p>
            <a:pPr lvl="4"/>
            <a:r>
              <a:rPr lang="en-US" altLang="zh-CN" dirty="0"/>
              <a:t>GB2312 1980</a:t>
            </a:r>
            <a:r>
              <a:rPr lang="zh-CN" altLang="en-US" dirty="0"/>
              <a:t>年 </a:t>
            </a:r>
            <a:r>
              <a:rPr lang="en-US" altLang="zh-CN" dirty="0"/>
              <a:t>7445</a:t>
            </a:r>
            <a:r>
              <a:rPr lang="zh-CN" altLang="en-US" dirty="0"/>
              <a:t>个字符</a:t>
            </a:r>
          </a:p>
          <a:p>
            <a:pPr lvl="4"/>
            <a:r>
              <a:rPr lang="en-US" altLang="zh-CN" dirty="0"/>
              <a:t>GBK 1995</a:t>
            </a:r>
            <a:r>
              <a:rPr lang="zh-CN" altLang="en-US" dirty="0"/>
              <a:t>年 </a:t>
            </a:r>
            <a:r>
              <a:rPr lang="en-US" altLang="zh-CN" dirty="0"/>
              <a:t>21886</a:t>
            </a:r>
            <a:r>
              <a:rPr lang="zh-CN" altLang="en-US" dirty="0"/>
              <a:t>个字符 </a:t>
            </a:r>
          </a:p>
          <a:p>
            <a:pPr lvl="4"/>
            <a:r>
              <a:rPr lang="en-US" altLang="zh-CN" dirty="0"/>
              <a:t>GB18030 2000</a:t>
            </a:r>
            <a:r>
              <a:rPr lang="zh-CN" altLang="en-US" dirty="0"/>
              <a:t>年 </a:t>
            </a:r>
            <a:r>
              <a:rPr lang="en-US" altLang="zh-CN" dirty="0"/>
              <a:t>27484</a:t>
            </a:r>
            <a:r>
              <a:rPr lang="zh-CN" altLang="en-US" dirty="0"/>
              <a:t>字符 </a:t>
            </a:r>
          </a:p>
          <a:p>
            <a:pPr lvl="2"/>
            <a:r>
              <a:rPr lang="zh-CN" altLang="en-US" dirty="0"/>
              <a:t>中国台湾：</a:t>
            </a:r>
          </a:p>
          <a:p>
            <a:pPr lvl="3"/>
            <a:r>
              <a:rPr lang="en-US" altLang="zh-CN" dirty="0"/>
              <a:t>Big5</a:t>
            </a:r>
            <a:r>
              <a:rPr lang="zh-CN" altLang="en-US" dirty="0"/>
              <a:t>，编码了台湾地区使用的繁体汉字，大概有</a:t>
            </a:r>
            <a:r>
              <a:rPr lang="en-US" altLang="zh-CN" dirty="0"/>
              <a:t>8</a:t>
            </a:r>
            <a:r>
              <a:rPr lang="zh-CN" altLang="en-US" dirty="0"/>
              <a:t>千多个。</a:t>
            </a:r>
          </a:p>
          <a:p>
            <a:pPr lvl="2"/>
            <a:r>
              <a:rPr lang="zh-CN" altLang="en-US" dirty="0"/>
              <a:t>中国香港：</a:t>
            </a:r>
          </a:p>
          <a:p>
            <a:pPr lvl="3"/>
            <a:r>
              <a:rPr lang="en-US" altLang="zh-CN" dirty="0"/>
              <a:t>HKSCS</a:t>
            </a:r>
            <a:r>
              <a:rPr lang="zh-CN" altLang="en-US" dirty="0"/>
              <a:t>，编码了香港地区使用的繁体，但跟</a:t>
            </a:r>
            <a:r>
              <a:rPr lang="en-US" altLang="zh-CN" dirty="0"/>
              <a:t>Big5</a:t>
            </a:r>
            <a:r>
              <a:rPr lang="zh-CN" altLang="en-US" dirty="0"/>
              <a:t>有所不同。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987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6037</TotalTime>
  <Words>934</Words>
  <Application>Microsoft Macintosh PowerPoint</Application>
  <PresentationFormat>全屏显示(16:10)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SimHei</vt:lpstr>
      <vt:lpstr>Arial</vt:lpstr>
      <vt:lpstr>Calibri</vt:lpstr>
      <vt:lpstr>Source Sans Pro</vt:lpstr>
      <vt:lpstr>Source Sans Pro Semibold</vt:lpstr>
      <vt:lpstr>Wingdings</vt:lpstr>
      <vt:lpstr>SU_Template_SideBar</vt:lpstr>
      <vt:lpstr>文本编码格式与读写处理</vt:lpstr>
      <vt:lpstr>编码格式——ASCII</vt:lpstr>
      <vt:lpstr>编码格式——ASCII</vt:lpstr>
      <vt:lpstr>编码格式——ASCII</vt:lpstr>
      <vt:lpstr>编码格式——ANSI码</vt:lpstr>
      <vt:lpstr>编码格式——Unicode码</vt:lpstr>
      <vt:lpstr>编码格式——UTF-8</vt:lpstr>
      <vt:lpstr>编码格式——UTF-8</vt:lpstr>
      <vt:lpstr>编码格式——国标码(GB)</vt:lpstr>
      <vt:lpstr>常用操作系统中文默认编码</vt:lpstr>
      <vt:lpstr>常见文本存储格式与python读写</vt:lpstr>
      <vt:lpstr>PowerPoint 演示文稿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294</cp:revision>
  <dcterms:created xsi:type="dcterms:W3CDTF">2012-12-05T23:46:21Z</dcterms:created>
  <dcterms:modified xsi:type="dcterms:W3CDTF">2024-04-07T15:55:17Z</dcterms:modified>
</cp:coreProperties>
</file>