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04" r:id="rId2"/>
    <p:sldId id="1053" r:id="rId3"/>
    <p:sldId id="1055" r:id="rId4"/>
    <p:sldId id="1056" r:id="rId5"/>
    <p:sldId id="1057" r:id="rId6"/>
    <p:sldId id="1063" r:id="rId7"/>
    <p:sldId id="1064" r:id="rId8"/>
    <p:sldId id="1065" r:id="rId9"/>
    <p:sldId id="1066" r:id="rId10"/>
    <p:sldId id="1067" r:id="rId11"/>
    <p:sldId id="1068" r:id="rId12"/>
    <p:sldId id="1069" r:id="rId13"/>
    <p:sldId id="1070" r:id="rId14"/>
    <p:sldId id="1071" r:id="rId1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6">
          <p15:clr>
            <a:srgbClr val="A4A3A4"/>
          </p15:clr>
        </p15:guide>
        <p15:guide id="2" orient="horz" pos="315">
          <p15:clr>
            <a:srgbClr val="A4A3A4"/>
          </p15:clr>
        </p15:guide>
        <p15:guide id="3" orient="horz" pos="3359">
          <p15:clr>
            <a:srgbClr val="A4A3A4"/>
          </p15:clr>
        </p15:guide>
        <p15:guide id="4" orient="horz" pos="1912">
          <p15:clr>
            <a:srgbClr val="A4A3A4"/>
          </p15:clr>
        </p15:guide>
        <p15:guide id="5" orient="horz" pos="636">
          <p15:clr>
            <a:srgbClr val="A4A3A4"/>
          </p15:clr>
        </p15:guide>
        <p15:guide id="6" orient="horz" pos="3267">
          <p15:clr>
            <a:srgbClr val="A4A3A4"/>
          </p15:clr>
        </p15:guide>
        <p15:guide id="7" orient="horz" pos="3497">
          <p15:clr>
            <a:srgbClr val="A4A3A4"/>
          </p15:clr>
        </p15:guide>
        <p15:guide id="8" pos="2984">
          <p15:clr>
            <a:srgbClr val="A4A3A4"/>
          </p15:clr>
        </p15:guide>
        <p15:guide id="9" pos="3072">
          <p15:clr>
            <a:srgbClr val="A4A3A4"/>
          </p15:clr>
        </p15:guide>
        <p15:guide id="10" pos="1771">
          <p15:clr>
            <a:srgbClr val="A4A3A4"/>
          </p15:clr>
        </p15:guide>
        <p15:guide id="11" pos="5453">
          <p15:clr>
            <a:srgbClr val="A4A3A4"/>
          </p15:clr>
        </p15:guide>
        <p15:guide id="12" pos="1855">
          <p15:clr>
            <a:srgbClr val="A4A3A4"/>
          </p15:clr>
        </p15:guide>
        <p15:guide id="13" pos="3608">
          <p15:clr>
            <a:srgbClr val="A4A3A4"/>
          </p15:clr>
        </p15:guide>
        <p15:guide id="14" pos="3695">
          <p15:clr>
            <a:srgbClr val="A4A3A4"/>
          </p15:clr>
        </p15:guide>
        <p15:guide id="15" pos="4215">
          <p15:clr>
            <a:srgbClr val="A4A3A4"/>
          </p15:clr>
        </p15:guide>
        <p15:guide id="16" pos="4313">
          <p15:clr>
            <a:srgbClr val="A4A3A4"/>
          </p15:clr>
        </p15:guide>
        <p15:guide id="17" pos="4815">
          <p15:clr>
            <a:srgbClr val="A4A3A4"/>
          </p15:clr>
        </p15:guide>
        <p15:guide id="18" pos="4914">
          <p15:clr>
            <a:srgbClr val="A4A3A4"/>
          </p15:clr>
        </p15:guide>
        <p15:guide id="19" pos="602">
          <p15:clr>
            <a:srgbClr val="A4A3A4"/>
          </p15:clr>
        </p15:guide>
        <p15:guide id="20" pos="2466">
          <p15:clr>
            <a:srgbClr val="A4A3A4"/>
          </p15:clr>
        </p15:guide>
        <p15:guide id="21" pos="2378">
          <p15:clr>
            <a:srgbClr val="A4A3A4"/>
          </p15:clr>
        </p15:guide>
        <p15:guide id="22" pos="69">
          <p15:clr>
            <a:srgbClr val="A4A3A4"/>
          </p15:clr>
        </p15:guide>
        <p15:guide id="23" pos="1159">
          <p15:clr>
            <a:srgbClr val="A4A3A4"/>
          </p15:clr>
        </p15:guide>
        <p15:guide id="24" pos="12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Klawitter" initials="C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DD3"/>
    <a:srgbClr val="EDE8DD"/>
    <a:srgbClr val="C2B7A1"/>
    <a:srgbClr val="918873"/>
    <a:srgbClr val="3C3623"/>
    <a:srgbClr val="D0A760"/>
    <a:srgbClr val="434A44"/>
    <a:srgbClr val="36052E"/>
    <a:srgbClr val="296549"/>
    <a:srgbClr val="0057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6"/>
    <p:restoredTop sz="86370"/>
  </p:normalViewPr>
  <p:slideViewPr>
    <p:cSldViewPr snapToGrid="0" snapToObjects="1" showGuides="1">
      <p:cViewPr varScale="1">
        <p:scale>
          <a:sx n="139" d="100"/>
          <a:sy n="139" d="100"/>
        </p:scale>
        <p:origin x="464" y="72"/>
      </p:cViewPr>
      <p:guideLst>
        <p:guide orient="horz" pos="1986"/>
        <p:guide orient="horz" pos="315"/>
        <p:guide orient="horz" pos="3359"/>
        <p:guide orient="horz" pos="1912"/>
        <p:guide orient="horz" pos="636"/>
        <p:guide orient="horz" pos="3267"/>
        <p:guide orient="horz" pos="3497"/>
        <p:guide pos="2984"/>
        <p:guide pos="3072"/>
        <p:guide pos="1771"/>
        <p:guide pos="5453"/>
        <p:guide pos="1855"/>
        <p:guide pos="3608"/>
        <p:guide pos="3695"/>
        <p:guide pos="4215"/>
        <p:guide pos="4313"/>
        <p:guide pos="4815"/>
        <p:guide pos="4914"/>
        <p:guide pos="602"/>
        <p:guide pos="2466"/>
        <p:guide pos="2378"/>
        <p:guide pos="69"/>
        <p:guide pos="1159"/>
        <p:guide pos="12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76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64B9E-706D-9244-A1DC-4FB421A588C6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75D2-35A5-0946-AF7D-00D5D28A09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4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C6610-5836-4B43-8846-CBEDBE42B4FC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2AB22-521B-D346-B43B-D3C730C6EC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60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2AB22-521B-D346-B43B-D3C730C6EC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0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1603375" y="3998913"/>
            <a:ext cx="6059488" cy="22860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Stanford - Site Visit 10/21-22/2019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2996469"/>
            <a:ext cx="8229600" cy="5132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945EC1-6429-3845-A34D-3B59597E2FA0}"/>
              </a:ext>
            </a:extLst>
          </p:cNvPr>
          <p:cNvSpPr txBox="1">
            <a:spLocks/>
          </p:cNvSpPr>
          <p:nvPr userDrawn="1"/>
        </p:nvSpPr>
        <p:spPr>
          <a:xfrm>
            <a:off x="176691" y="5305380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0BBFE-AADF-DD1D-0D93-BE008E341F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EC08810-D80C-6970-D837-2C980691A4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75462" y="5329792"/>
            <a:ext cx="2159000" cy="3048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3CD35DF-D2F9-F284-8E05-FDF91E2D643E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6761A66-3359-6745-8A5C-67524F285BCB}"/>
              </a:ext>
            </a:extLst>
          </p:cNvPr>
          <p:cNvSpPr txBox="1">
            <a:spLocks/>
          </p:cNvSpPr>
          <p:nvPr userDrawn="1"/>
        </p:nvSpPr>
        <p:spPr>
          <a:xfrm>
            <a:off x="-133723" y="3919925"/>
            <a:ext cx="2827766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INSIEME - PSAAP III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36C217F-B248-F345-B65D-629D7DE2B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25EADE-0665-A624-D400-E968EB1D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4CF960-5E6A-17E2-7FFF-B09574EE2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28824" y="5315511"/>
            <a:ext cx="2159000" cy="304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41553C-9B17-AE21-478C-A5AA0FACDAA0}"/>
              </a:ext>
            </a:extLst>
          </p:cNvPr>
          <p:cNvSpPr txBox="1"/>
          <p:nvPr userDrawn="1"/>
        </p:nvSpPr>
        <p:spPr>
          <a:xfrm>
            <a:off x="7397649" y="527896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北京邮电大学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348" y="399489"/>
            <a:ext cx="7337289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5" y="1009650"/>
            <a:ext cx="7700963" cy="41767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011A-96DE-7945-BFF6-041513C63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2"/>
          <p:cNvSpPr txBox="1">
            <a:spLocks/>
          </p:cNvSpPr>
          <p:nvPr userDrawn="1"/>
        </p:nvSpPr>
        <p:spPr>
          <a:xfrm>
            <a:off x="60886" y="8699"/>
            <a:ext cx="457200" cy="508000"/>
          </a:xfrm>
          <a:prstGeom prst="rect">
            <a:avLst/>
          </a:prstGeom>
        </p:spPr>
        <p:txBody>
          <a:bodyPr vert="horz" wrap="none" lIns="45720" tIns="0" rIns="45720" bIns="0" anchor="ctr" anchorCtr="1">
            <a:noAutofit/>
          </a:bodyPr>
          <a:lstStyle>
            <a:lvl1pPr algn="ctr" eaLnBrk="1" latinLnBrk="0" hangingPunct="1">
              <a:defRPr kumimoji="0"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CF4F48-20BD-984A-8A89-2152FD4EC07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3222" y="399489"/>
            <a:ext cx="7363415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009650"/>
            <a:ext cx="3779838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45474" y="399489"/>
            <a:ext cx="731116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009650"/>
            <a:ext cx="7707862" cy="20184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5" y="3157014"/>
            <a:ext cx="7707313" cy="2018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67096" y="399489"/>
            <a:ext cx="7389541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5" y="1009650"/>
            <a:ext cx="3787775" cy="4176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152775"/>
            <a:ext cx="3779838" cy="203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54034" y="399489"/>
            <a:ext cx="7402604" cy="542249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5" y="1009651"/>
            <a:ext cx="3787775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5" y="3156236"/>
            <a:ext cx="3781425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009651"/>
            <a:ext cx="3779838" cy="202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156236"/>
            <a:ext cx="3779838" cy="20301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1280160" y="399489"/>
            <a:ext cx="7376478" cy="542249"/>
          </a:xfrm>
          <a:prstGeom prst="rect">
            <a:avLst/>
          </a:prstGeom>
        </p:spPr>
        <p:txBody>
          <a:bodyPr vert="horz" lIns="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8776" y="1003777"/>
            <a:ext cx="7707862" cy="41825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5345613"/>
            <a:ext cx="846137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23E9-58A5-4D18-81BD-E1D0CC324A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3CB128-5C9B-2A41-B52F-367B331367A0}"/>
              </a:ext>
            </a:extLst>
          </p:cNvPr>
          <p:cNvSpPr txBox="1">
            <a:spLocks/>
          </p:cNvSpPr>
          <p:nvPr userDrawn="1"/>
        </p:nvSpPr>
        <p:spPr>
          <a:xfrm>
            <a:off x="292417" y="5345613"/>
            <a:ext cx="3234553" cy="51321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 cap="small" spc="300" baseline="0">
                <a:solidFill>
                  <a:srgbClr val="A4001D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SzPct val="102000"/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Source Sans Pro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7" r:id="rId2"/>
    <p:sldLayoutId id="2147483670" r:id="rId3"/>
    <p:sldLayoutId id="2147483669" r:id="rId4"/>
    <p:sldLayoutId id="2147483698" r:id="rId5"/>
    <p:sldLayoutId id="2147483675" r:id="rId6"/>
    <p:sldLayoutId id="2147483692" r:id="rId7"/>
  </p:sldLayoutIdLst>
  <p:transition spd="slow">
    <p:fade/>
  </p:transition>
  <p:hf hdr="0" ft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800" kern="1200" cap="small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288925" indent="-288925" algn="l" defTabSz="457200" rtl="0" eaLnBrk="1" latinLnBrk="0" hangingPunct="1">
        <a:spcBef>
          <a:spcPct val="200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69913" indent="-225425" algn="l" defTabSz="457200" rtl="0" eaLnBrk="1" latinLnBrk="0" hangingPunct="1">
        <a:spcBef>
          <a:spcPct val="20000"/>
        </a:spcBef>
        <a:buClr>
          <a:schemeClr val="bg2"/>
        </a:buClr>
        <a:buSzPct val="102000"/>
        <a:buFont typeface="Source Sans Pro" pitchFamily="34" charset="0"/>
        <a:buChar char="›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7013" algn="l" defTabSz="4572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58888" indent="-227013" algn="l" defTabSz="457200" rtl="0" eaLnBrk="1" latinLnBrk="0" hangingPunct="1">
        <a:spcBef>
          <a:spcPct val="20000"/>
        </a:spcBef>
        <a:buClr>
          <a:schemeClr val="bg2"/>
        </a:buClr>
        <a:buFont typeface="Source Sans Pro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18319" y="3154803"/>
            <a:ext cx="8229600" cy="687192"/>
          </a:xfrm>
        </p:spPr>
        <p:txBody>
          <a:bodyPr/>
          <a:lstStyle/>
          <a:p>
            <a:pPr algn="ctr"/>
            <a:r>
              <a:rPr lang="zh-CN" altLang="en-US" sz="2000" dirty="0"/>
              <a:t>分词与词性标注</a:t>
            </a:r>
            <a:endParaRPr lang="en-US" sz="2000" b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8319" y="832983"/>
            <a:ext cx="8229600" cy="513218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Lesson-07-B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D5432-E050-1B4A-9013-784C45EFECDF}"/>
              </a:ext>
            </a:extLst>
          </p:cNvPr>
          <p:cNvSpPr txBox="1"/>
          <p:nvPr/>
        </p:nvSpPr>
        <p:spPr>
          <a:xfrm>
            <a:off x="8159262" y="54512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正向最大匹配法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第五轮扫描：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次：“园玩”，扫描词典，无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2</a:t>
            </a:r>
            <a:r>
              <a:rPr lang="zh-CN" altLang="en-US" dirty="0"/>
              <a:t>次：“园”，扫描词典，无</a:t>
            </a:r>
          </a:p>
          <a:p>
            <a:pPr lvl="2"/>
            <a:r>
              <a:rPr lang="zh-CN" altLang="en-US" dirty="0"/>
              <a:t>扫描中止，输出第</a:t>
            </a:r>
            <a:r>
              <a:rPr lang="en-US" altLang="zh-CN" dirty="0"/>
              <a:t>5</a:t>
            </a:r>
            <a:r>
              <a:rPr lang="zh-CN" altLang="en-US" dirty="0"/>
              <a:t>个词为“园”，去除第</a:t>
            </a:r>
            <a:r>
              <a:rPr lang="en-US" altLang="zh-CN" dirty="0"/>
              <a:t>5</a:t>
            </a:r>
            <a:r>
              <a:rPr lang="zh-CN" altLang="en-US" dirty="0"/>
              <a:t>个字后，开始第</a:t>
            </a:r>
            <a:r>
              <a:rPr lang="en-US" altLang="zh-CN" dirty="0"/>
              <a:t>6</a:t>
            </a:r>
            <a:r>
              <a:rPr lang="zh-CN" altLang="en-US" dirty="0"/>
              <a:t>轮扫描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18DD7C-D31B-80CE-2608-E5C7C0E3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06" y="3324225"/>
            <a:ext cx="43053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744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正向最大匹配法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第六轮扫描：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次：“玩”，扫描词典，有</a:t>
            </a:r>
          </a:p>
          <a:p>
            <a:pPr lvl="2"/>
            <a:r>
              <a:rPr lang="zh-CN" altLang="en-US" dirty="0"/>
              <a:t>扫描中止，输出第</a:t>
            </a:r>
            <a:r>
              <a:rPr lang="en-US" altLang="zh-CN" dirty="0"/>
              <a:t>6</a:t>
            </a:r>
            <a:r>
              <a:rPr lang="zh-CN" altLang="en-US" dirty="0"/>
              <a:t>个词为“玩”。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已扫描至语句末尾，分词结束。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28D0F4-1A19-49CE-7D49-C357D466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04" y="3334616"/>
            <a:ext cx="4219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92997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反向最大匹配法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逻辑</a:t>
            </a:r>
          </a:p>
          <a:p>
            <a:pPr lvl="2"/>
            <a:r>
              <a:rPr lang="zh-CN" altLang="en-US" dirty="0"/>
              <a:t>反向即从右往左取词，其他逻辑和正向相同。</a:t>
            </a:r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2"/>
            <a:r>
              <a:rPr lang="en" altLang="zh-CN" dirty="0"/>
              <a:t>sentence = '</a:t>
            </a:r>
            <a:r>
              <a:rPr lang="zh-CN" altLang="en-US" dirty="0"/>
              <a:t>我们在野生动物园玩</a:t>
            </a:r>
            <a:r>
              <a:rPr lang="en-US" altLang="zh-CN" dirty="0"/>
              <a:t>'</a:t>
            </a:r>
          </a:p>
          <a:p>
            <a:pPr lvl="2"/>
            <a:r>
              <a:rPr lang="en" altLang="zh-CN" dirty="0" err="1"/>
              <a:t>user_dict</a:t>
            </a:r>
            <a:r>
              <a:rPr lang="en" altLang="zh-CN" dirty="0"/>
              <a:t> = ['</a:t>
            </a:r>
            <a:r>
              <a:rPr lang="zh-CN" altLang="en-US" dirty="0"/>
              <a:t>我们</a:t>
            </a:r>
            <a:r>
              <a:rPr lang="en-US" altLang="zh-CN" dirty="0"/>
              <a:t>', '</a:t>
            </a:r>
            <a:r>
              <a:rPr lang="zh-CN" altLang="en-US" dirty="0"/>
              <a:t>在</a:t>
            </a:r>
            <a:r>
              <a:rPr lang="en-US" altLang="zh-CN" dirty="0"/>
              <a:t>', '</a:t>
            </a:r>
            <a:r>
              <a:rPr lang="zh-CN" altLang="en-US" dirty="0"/>
              <a:t>在野</a:t>
            </a:r>
            <a:r>
              <a:rPr lang="en-US" altLang="zh-CN" dirty="0"/>
              <a:t>', '</a:t>
            </a:r>
            <a:r>
              <a:rPr lang="zh-CN" altLang="en-US" dirty="0"/>
              <a:t>生动</a:t>
            </a:r>
            <a:r>
              <a:rPr lang="en-US" altLang="zh-CN" dirty="0"/>
              <a:t>', '</a:t>
            </a:r>
            <a:r>
              <a:rPr lang="zh-CN" altLang="en-US" dirty="0"/>
              <a:t>野生</a:t>
            </a:r>
            <a:r>
              <a:rPr lang="en-US" altLang="zh-CN" dirty="0"/>
              <a:t>', '</a:t>
            </a:r>
            <a:r>
              <a:rPr lang="zh-CN" altLang="en-US" dirty="0"/>
              <a:t>动物园</a:t>
            </a:r>
            <a:r>
              <a:rPr lang="en-US" altLang="zh-CN" dirty="0"/>
              <a:t>', '</a:t>
            </a:r>
            <a:r>
              <a:rPr lang="zh-CN" altLang="en-US" dirty="0"/>
              <a:t>野生动物园</a:t>
            </a:r>
            <a:r>
              <a:rPr lang="en-US" altLang="zh-CN" dirty="0"/>
              <a:t>', '</a:t>
            </a:r>
            <a:r>
              <a:rPr lang="zh-CN" altLang="en-US" dirty="0"/>
              <a:t>物</a:t>
            </a:r>
            <a:r>
              <a:rPr lang="en-US" altLang="zh-CN" dirty="0"/>
              <a:t>','</a:t>
            </a:r>
            <a:r>
              <a:rPr lang="zh-CN" altLang="en-US" dirty="0"/>
              <a:t>玩’</a:t>
            </a:r>
            <a:r>
              <a:rPr lang="en-US" altLang="zh-CN" dirty="0"/>
              <a:t>]</a:t>
            </a:r>
          </a:p>
          <a:p>
            <a:pPr lvl="2"/>
            <a:r>
              <a:rPr lang="zh-CN" altLang="en-US" dirty="0"/>
              <a:t>词典最大长度 </a:t>
            </a:r>
            <a:r>
              <a:rPr lang="en" altLang="zh-CN" dirty="0" err="1"/>
              <a:t>max_len</a:t>
            </a:r>
            <a:r>
              <a:rPr lang="en" altLang="zh-CN" dirty="0"/>
              <a:t> = 5</a:t>
            </a:r>
          </a:p>
          <a:p>
            <a:pPr lvl="2"/>
            <a:endParaRPr lang="en" altLang="zh-CN" dirty="0"/>
          </a:p>
          <a:p>
            <a:pPr lvl="2"/>
            <a:r>
              <a:rPr lang="zh-CN" altLang="en-US" dirty="0"/>
              <a:t>最终分词结果为：“我们</a:t>
            </a:r>
            <a:r>
              <a:rPr lang="en-US" altLang="zh-CN" dirty="0"/>
              <a:t>/</a:t>
            </a:r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zh-CN" altLang="en-US" dirty="0"/>
              <a:t>野生动物园</a:t>
            </a:r>
            <a:r>
              <a:rPr lang="en-US" altLang="zh-CN" dirty="0"/>
              <a:t>/</a:t>
            </a:r>
            <a:r>
              <a:rPr lang="zh-CN" altLang="en-US" dirty="0"/>
              <a:t>玩”。</a:t>
            </a:r>
          </a:p>
          <a:p>
            <a:pPr lvl="2"/>
            <a:endParaRPr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9341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双向最大匹配法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逻辑</a:t>
            </a:r>
          </a:p>
          <a:p>
            <a:pPr lvl="2"/>
            <a:r>
              <a:rPr lang="en-US" altLang="zh-CN" dirty="0"/>
              <a:t>FMM</a:t>
            </a:r>
            <a:r>
              <a:rPr lang="zh-CN" altLang="en-US" dirty="0"/>
              <a:t>和</a:t>
            </a:r>
            <a:r>
              <a:rPr lang="en-US" altLang="zh-CN" dirty="0"/>
              <a:t>BMM</a:t>
            </a:r>
            <a:r>
              <a:rPr lang="zh-CN" altLang="en-US" dirty="0"/>
              <a:t>两种算法都分词一遍，然后根据大颗粒度词越多越好，非词典词和单字词越少越好的原则，选取其中一种分词结果输出。。</a:t>
            </a:r>
            <a:endParaRPr lang="en-US" altLang="zh-CN" dirty="0"/>
          </a:p>
          <a:p>
            <a:pPr lvl="2"/>
            <a:r>
              <a:rPr lang="zh-CN" altLang="en-US" dirty="0"/>
              <a:t>如：“我们在野生动物园玩”</a:t>
            </a:r>
          </a:p>
          <a:p>
            <a:pPr lvl="2"/>
            <a:r>
              <a:rPr lang="zh-CN" altLang="en-US" dirty="0"/>
              <a:t>正向最大匹配法，最终分词结果为：“我们</a:t>
            </a:r>
            <a:r>
              <a:rPr lang="en-US" altLang="zh-CN" dirty="0"/>
              <a:t>/</a:t>
            </a:r>
            <a:r>
              <a:rPr lang="zh-CN" altLang="en-US" dirty="0"/>
              <a:t>在野</a:t>
            </a:r>
            <a:r>
              <a:rPr lang="en-US" altLang="zh-CN" dirty="0"/>
              <a:t>/</a:t>
            </a:r>
            <a:r>
              <a:rPr lang="zh-CN" altLang="en-US" dirty="0"/>
              <a:t>生动</a:t>
            </a:r>
            <a:r>
              <a:rPr lang="en-US" altLang="zh-CN" dirty="0"/>
              <a:t>/</a:t>
            </a:r>
            <a:r>
              <a:rPr lang="zh-CN" altLang="en-US" dirty="0"/>
              <a:t>物</a:t>
            </a:r>
            <a:r>
              <a:rPr lang="en-US" altLang="zh-CN" dirty="0"/>
              <a:t>/</a:t>
            </a:r>
            <a:r>
              <a:rPr lang="zh-CN" altLang="en-US" dirty="0"/>
              <a:t>园</a:t>
            </a:r>
            <a:r>
              <a:rPr lang="en-US" altLang="zh-CN" dirty="0"/>
              <a:t>/</a:t>
            </a:r>
            <a:r>
              <a:rPr lang="zh-CN" altLang="en-US" dirty="0"/>
              <a:t>玩”，其中，总分词数</a:t>
            </a:r>
            <a:r>
              <a:rPr lang="en-US" altLang="zh-CN" dirty="0"/>
              <a:t>6</a:t>
            </a:r>
            <a:r>
              <a:rPr lang="zh-CN" altLang="en-US" dirty="0"/>
              <a:t>个，单字词</a:t>
            </a:r>
            <a:r>
              <a:rPr lang="en-US" altLang="zh-CN" dirty="0"/>
              <a:t>3</a:t>
            </a:r>
            <a:r>
              <a:rPr lang="zh-CN" altLang="en-US" dirty="0"/>
              <a:t>个。</a:t>
            </a:r>
          </a:p>
          <a:p>
            <a:pPr lvl="2"/>
            <a:r>
              <a:rPr lang="zh-CN" altLang="en-US" dirty="0"/>
              <a:t>逆向最大匹配法，最终分词结果为：“我们</a:t>
            </a:r>
            <a:r>
              <a:rPr lang="en-US" altLang="zh-CN" dirty="0"/>
              <a:t>/</a:t>
            </a:r>
            <a:r>
              <a:rPr lang="zh-CN" altLang="en-US" dirty="0"/>
              <a:t>在</a:t>
            </a:r>
            <a:r>
              <a:rPr lang="en-US" altLang="zh-CN" dirty="0"/>
              <a:t>/</a:t>
            </a:r>
            <a:r>
              <a:rPr lang="zh-CN" altLang="en-US" dirty="0"/>
              <a:t>野生动物园</a:t>
            </a:r>
            <a:r>
              <a:rPr lang="en-US" altLang="zh-CN" dirty="0"/>
              <a:t>/</a:t>
            </a:r>
            <a:r>
              <a:rPr lang="zh-CN" altLang="en-US" dirty="0"/>
              <a:t>玩”，其中，总分词数</a:t>
            </a:r>
            <a:r>
              <a:rPr lang="en-US" altLang="zh-CN" dirty="0"/>
              <a:t>4</a:t>
            </a:r>
            <a:r>
              <a:rPr lang="zh-CN" altLang="en-US" dirty="0"/>
              <a:t>个，单字词</a:t>
            </a:r>
            <a:r>
              <a:rPr lang="en-US" altLang="zh-CN" dirty="0"/>
              <a:t>2</a:t>
            </a:r>
            <a:r>
              <a:rPr lang="zh-CN" altLang="en-US" dirty="0"/>
              <a:t>个。</a:t>
            </a:r>
          </a:p>
          <a:p>
            <a:pPr lvl="1"/>
            <a:r>
              <a:rPr lang="zh-CN" altLang="en-US" dirty="0"/>
              <a:t>选择标准：</a:t>
            </a:r>
          </a:p>
          <a:p>
            <a:pPr lvl="2"/>
            <a:r>
              <a:rPr lang="zh-CN" altLang="en-US" dirty="0"/>
              <a:t>首先看两种方法结果的分词数，分词数越少越好；</a:t>
            </a:r>
          </a:p>
          <a:p>
            <a:pPr lvl="2"/>
            <a:r>
              <a:rPr lang="zh-CN" altLang="en-US" dirty="0"/>
              <a:t>分词数相同的情况下，看单个词的数量，越少越好；</a:t>
            </a:r>
          </a:p>
          <a:p>
            <a:pPr lvl="2"/>
            <a:endParaRPr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2553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2B409678-A895-425D-98D3-99EB1298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2"/>
            <a:endParaRPr lang="en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658F813-1584-D0BE-DD00-D474735550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9325" y="2489502"/>
            <a:ext cx="7707313" cy="2018452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/>
              <a:t>编程练习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345113"/>
            <a:ext cx="846138" cy="303212"/>
          </a:xfrm>
        </p:spPr>
        <p:txBody>
          <a:bodyPr/>
          <a:lstStyle/>
          <a:p>
            <a:fld id="{E62723E9-58A5-4D18-81BD-E1D0CC324A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6617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分词与词性标注示例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人民日报分词语料</a:t>
            </a:r>
          </a:p>
          <a:p>
            <a:pPr lvl="2"/>
            <a:r>
              <a:rPr lang="zh-CN" altLang="en-US" dirty="0"/>
              <a:t>原句：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迈向充满希望的新世纪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分词：</a:t>
            </a:r>
            <a:endParaRPr lang="en-US" altLang="zh-CN" dirty="0"/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迈向</a:t>
            </a:r>
            <a:r>
              <a:rPr lang="en-US" altLang="zh-CN" dirty="0">
                <a:solidFill>
                  <a:srgbClr val="FF0000"/>
                </a:solidFill>
              </a:rPr>
              <a:t>/v  </a:t>
            </a:r>
            <a:r>
              <a:rPr lang="zh-CN" altLang="en-US" dirty="0">
                <a:solidFill>
                  <a:srgbClr val="FF0000"/>
                </a:solidFill>
              </a:rPr>
              <a:t>充满</a:t>
            </a:r>
            <a:r>
              <a:rPr lang="en-US" altLang="zh-CN" dirty="0">
                <a:solidFill>
                  <a:srgbClr val="FF0000"/>
                </a:solidFill>
              </a:rPr>
              <a:t>/v  </a:t>
            </a:r>
            <a:r>
              <a:rPr lang="zh-CN" altLang="en-US" dirty="0">
                <a:solidFill>
                  <a:srgbClr val="FF0000"/>
                </a:solidFill>
              </a:rPr>
              <a:t>希望</a:t>
            </a:r>
            <a:r>
              <a:rPr lang="en-US" altLang="zh-CN" dirty="0">
                <a:solidFill>
                  <a:srgbClr val="FF0000"/>
                </a:solidFill>
              </a:rPr>
              <a:t>/n  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/u  </a:t>
            </a:r>
            <a:r>
              <a:rPr lang="zh-CN" altLang="en-US" dirty="0">
                <a:solidFill>
                  <a:srgbClr val="FF0000"/>
                </a:solidFill>
              </a:rPr>
              <a:t>新</a:t>
            </a:r>
            <a:r>
              <a:rPr lang="en-US" altLang="zh-CN" dirty="0">
                <a:solidFill>
                  <a:srgbClr val="FF0000"/>
                </a:solidFill>
              </a:rPr>
              <a:t>/a  </a:t>
            </a:r>
            <a:r>
              <a:rPr lang="zh-CN" altLang="en-US" dirty="0">
                <a:solidFill>
                  <a:srgbClr val="FF0000"/>
                </a:solidFill>
              </a:rPr>
              <a:t>世纪</a:t>
            </a:r>
            <a:r>
              <a:rPr lang="en-US" altLang="zh-CN" dirty="0">
                <a:solidFill>
                  <a:srgbClr val="FF0000"/>
                </a:solidFill>
              </a:rPr>
              <a:t>/n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UGC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原句：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大模型属于新质生产力吗？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分词：</a:t>
            </a:r>
            <a:endParaRPr lang="en-US" altLang="zh-CN" dirty="0">
              <a:solidFill>
                <a:schemeClr val="tx1"/>
              </a:solidFill>
            </a:endParaRPr>
          </a:p>
          <a:p>
            <a:pPr lvl="3"/>
            <a:r>
              <a:rPr lang="zh-CN" altLang="en-US" dirty="0">
                <a:solidFill>
                  <a:srgbClr val="FF0000"/>
                </a:solidFill>
              </a:rPr>
              <a:t>大模型</a:t>
            </a:r>
            <a:r>
              <a:rPr lang="en-US" altLang="zh-CN" dirty="0">
                <a:solidFill>
                  <a:srgbClr val="FF0000"/>
                </a:solidFill>
              </a:rPr>
              <a:t>/n</a:t>
            </a:r>
            <a:r>
              <a:rPr lang="zh-CN" altLang="en-US" dirty="0">
                <a:solidFill>
                  <a:srgbClr val="FF0000"/>
                </a:solidFill>
              </a:rPr>
              <a:t> 属于</a:t>
            </a:r>
            <a:r>
              <a:rPr lang="en-US" altLang="zh-CN" dirty="0">
                <a:solidFill>
                  <a:srgbClr val="FF0000"/>
                </a:solidFill>
              </a:rPr>
              <a:t>/v</a:t>
            </a:r>
            <a:r>
              <a:rPr lang="zh-CN" altLang="en-US" dirty="0">
                <a:solidFill>
                  <a:srgbClr val="FF0000"/>
                </a:solidFill>
              </a:rPr>
              <a:t> 新质</a:t>
            </a:r>
            <a:r>
              <a:rPr lang="en-US" altLang="zh-CN" dirty="0">
                <a:solidFill>
                  <a:srgbClr val="FF0000"/>
                </a:solidFill>
              </a:rPr>
              <a:t>/adj</a:t>
            </a:r>
            <a:r>
              <a:rPr lang="zh-CN" altLang="en-US" dirty="0">
                <a:solidFill>
                  <a:srgbClr val="FF0000"/>
                </a:solidFill>
              </a:rPr>
              <a:t> 生产力</a:t>
            </a:r>
            <a:r>
              <a:rPr lang="en-US" altLang="zh-CN" dirty="0">
                <a:solidFill>
                  <a:srgbClr val="FF0000"/>
                </a:solidFill>
              </a:rPr>
              <a:t>/n</a:t>
            </a:r>
            <a:r>
              <a:rPr lang="zh-CN" altLang="en-US" dirty="0">
                <a:solidFill>
                  <a:srgbClr val="FF0000"/>
                </a:solidFill>
              </a:rPr>
              <a:t> 吗</a:t>
            </a:r>
            <a:r>
              <a:rPr lang="en-US" altLang="zh-CN" dirty="0">
                <a:solidFill>
                  <a:srgbClr val="FF0000"/>
                </a:solidFill>
              </a:rPr>
              <a:t>/o</a:t>
            </a:r>
            <a:r>
              <a:rPr lang="zh-CN" altLang="en-US" dirty="0">
                <a:solidFill>
                  <a:srgbClr val="FF0000"/>
                </a:solidFill>
              </a:rPr>
              <a:t> ？</a:t>
            </a:r>
            <a:r>
              <a:rPr lang="en-US" altLang="zh-CN" dirty="0">
                <a:solidFill>
                  <a:srgbClr val="FF0000"/>
                </a:solidFill>
              </a:rPr>
              <a:t>/p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7485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中文分词与词性标注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中文文本的特点</a:t>
            </a:r>
            <a:endParaRPr lang="en-US" altLang="zh-CN" dirty="0"/>
          </a:p>
          <a:p>
            <a:pPr lvl="2"/>
            <a:r>
              <a:rPr lang="zh-CN" altLang="en-US" dirty="0"/>
              <a:t>中文的词与词之间没有指示词边界空格之类的标志</a:t>
            </a:r>
          </a:p>
          <a:p>
            <a:pPr lvl="1"/>
            <a:r>
              <a:rPr lang="zh-CN" altLang="en-US" dirty="0"/>
              <a:t>分词的目标</a:t>
            </a:r>
          </a:p>
          <a:p>
            <a:pPr lvl="2"/>
            <a:r>
              <a:rPr lang="zh-CN" altLang="en-US" dirty="0"/>
              <a:t>获取词与词之间准确的边界</a:t>
            </a:r>
          </a:p>
          <a:p>
            <a:pPr lvl="2"/>
            <a:r>
              <a:rPr lang="zh-CN" altLang="en-US" dirty="0"/>
              <a:t>正确处理歧义词的切分</a:t>
            </a:r>
          </a:p>
          <a:p>
            <a:pPr lvl="2"/>
            <a:r>
              <a:rPr lang="zh-CN" altLang="en-US" dirty="0"/>
              <a:t>未收录词的识别</a:t>
            </a:r>
          </a:p>
          <a:p>
            <a:pPr lvl="1"/>
            <a:r>
              <a:rPr lang="zh-CN" altLang="en-US" dirty="0"/>
              <a:t>词性标注（</a:t>
            </a:r>
            <a:r>
              <a:rPr lang="en" altLang="zh-CN" dirty="0"/>
              <a:t>Part-of-speech Tagging</a:t>
            </a:r>
            <a:r>
              <a:rPr lang="zh-CN" altLang="en" dirty="0"/>
              <a:t>）</a:t>
            </a:r>
          </a:p>
          <a:p>
            <a:pPr lvl="2"/>
            <a:r>
              <a:rPr lang="zh-CN" altLang="en-US" dirty="0"/>
              <a:t>为句子中的每一个词赋予一个正确的词性标记</a:t>
            </a:r>
          </a:p>
          <a:p>
            <a:pPr marL="0" lvl="1" indent="0">
              <a:buNone/>
            </a:pPr>
            <a:endParaRPr lang="zh-CN" altLang="en-US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4386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分词方法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基于词典</a:t>
            </a:r>
            <a:r>
              <a:rPr lang="en-US" altLang="zh-CN" dirty="0"/>
              <a:t>/</a:t>
            </a:r>
            <a:r>
              <a:rPr lang="zh-CN" altLang="en-US" dirty="0"/>
              <a:t>规则的方法</a:t>
            </a:r>
            <a:endParaRPr lang="en-US" altLang="zh-CN" dirty="0"/>
          </a:p>
          <a:p>
            <a:pPr lvl="2"/>
            <a:r>
              <a:rPr lang="zh-CN" altLang="en-US" dirty="0"/>
              <a:t>最大匹配法</a:t>
            </a:r>
            <a:endParaRPr lang="en-US" altLang="zh-CN" dirty="0"/>
          </a:p>
          <a:p>
            <a:pPr lvl="2"/>
            <a:r>
              <a:rPr lang="zh-CN" altLang="en-US" dirty="0"/>
              <a:t>最大概率法</a:t>
            </a:r>
            <a:endParaRPr lang="en-US" altLang="zh-CN" dirty="0"/>
          </a:p>
          <a:p>
            <a:pPr lvl="2"/>
            <a:r>
              <a:rPr lang="zh-CN" altLang="en-US" dirty="0"/>
              <a:t>未登录词识别方法</a:t>
            </a:r>
            <a:endParaRPr lang="en-US" altLang="zh-CN" dirty="0"/>
          </a:p>
          <a:p>
            <a:pPr lvl="1"/>
            <a:r>
              <a:rPr lang="zh-CN" altLang="en-US" dirty="0"/>
              <a:t>序列标注方法</a:t>
            </a:r>
            <a:endParaRPr lang="en-US" altLang="zh-CN" dirty="0"/>
          </a:p>
          <a:p>
            <a:pPr lvl="2"/>
            <a:r>
              <a:rPr lang="zh-CN" altLang="en-US" dirty="0"/>
              <a:t>隐马尔可夫模型</a:t>
            </a:r>
            <a:endParaRPr lang="en-US" altLang="zh-CN" dirty="0"/>
          </a:p>
          <a:p>
            <a:pPr lvl="2"/>
            <a:r>
              <a:rPr lang="en-US" altLang="zh-CN" dirty="0"/>
              <a:t>CRF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3832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正向最大匹配法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逻辑</a:t>
            </a:r>
          </a:p>
          <a:p>
            <a:pPr lvl="2"/>
            <a:r>
              <a:rPr lang="zh-CN" altLang="en-US" dirty="0"/>
              <a:t>正向即从左往右取词，取词最大长度为词典中长词的长度，每次右边减一个字，直到（</a:t>
            </a:r>
            <a:r>
              <a:rPr lang="en-US" altLang="zh-CN" dirty="0"/>
              <a:t>1</a:t>
            </a:r>
            <a:r>
              <a:rPr lang="zh-CN" altLang="en-US" dirty="0"/>
              <a:t>）词典中存在该词，或（</a:t>
            </a:r>
            <a:r>
              <a:rPr lang="en-US" altLang="zh-CN" dirty="0"/>
              <a:t>2</a:t>
            </a:r>
            <a:r>
              <a:rPr lang="zh-CN" altLang="en-US" dirty="0"/>
              <a:t>）待匹配的字符串仅剩下</a:t>
            </a:r>
            <a:r>
              <a:rPr lang="en-US" altLang="zh-CN" dirty="0"/>
              <a:t>1</a:t>
            </a:r>
            <a:r>
              <a:rPr lang="zh-CN" altLang="en-US" dirty="0"/>
              <a:t>个字。</a:t>
            </a:r>
          </a:p>
          <a:p>
            <a:pPr lvl="1"/>
            <a:r>
              <a:rPr lang="zh-CN" altLang="en-US" dirty="0"/>
              <a:t>示例</a:t>
            </a:r>
            <a:endParaRPr lang="en-US" altLang="zh-CN" dirty="0"/>
          </a:p>
          <a:p>
            <a:pPr lvl="2"/>
            <a:r>
              <a:rPr lang="en" altLang="zh-CN" dirty="0"/>
              <a:t>sentence = '</a:t>
            </a:r>
            <a:r>
              <a:rPr lang="zh-CN" altLang="en-US" dirty="0"/>
              <a:t>我们在野生动物园玩</a:t>
            </a:r>
            <a:r>
              <a:rPr lang="en-US" altLang="zh-CN" dirty="0"/>
              <a:t>'</a:t>
            </a:r>
          </a:p>
          <a:p>
            <a:pPr lvl="2"/>
            <a:r>
              <a:rPr lang="en" altLang="zh-CN" dirty="0" err="1"/>
              <a:t>user_dict</a:t>
            </a:r>
            <a:r>
              <a:rPr lang="en" altLang="zh-CN" dirty="0"/>
              <a:t> = ['</a:t>
            </a:r>
            <a:r>
              <a:rPr lang="zh-CN" altLang="en-US" dirty="0"/>
              <a:t>我们</a:t>
            </a:r>
            <a:r>
              <a:rPr lang="en-US" altLang="zh-CN" dirty="0"/>
              <a:t>', '</a:t>
            </a:r>
            <a:r>
              <a:rPr lang="zh-CN" altLang="en-US" dirty="0"/>
              <a:t>在</a:t>
            </a:r>
            <a:r>
              <a:rPr lang="en-US" altLang="zh-CN" dirty="0"/>
              <a:t>', '</a:t>
            </a:r>
            <a:r>
              <a:rPr lang="zh-CN" altLang="en-US" dirty="0"/>
              <a:t>在野</a:t>
            </a:r>
            <a:r>
              <a:rPr lang="en-US" altLang="zh-CN" dirty="0"/>
              <a:t>', '</a:t>
            </a:r>
            <a:r>
              <a:rPr lang="zh-CN" altLang="en-US" dirty="0"/>
              <a:t>生动</a:t>
            </a:r>
            <a:r>
              <a:rPr lang="en-US" altLang="zh-CN" dirty="0"/>
              <a:t>', '</a:t>
            </a:r>
            <a:r>
              <a:rPr lang="zh-CN" altLang="en-US" dirty="0"/>
              <a:t>野生</a:t>
            </a:r>
            <a:r>
              <a:rPr lang="en-US" altLang="zh-CN" dirty="0"/>
              <a:t>', '</a:t>
            </a:r>
            <a:r>
              <a:rPr lang="zh-CN" altLang="en-US" dirty="0"/>
              <a:t>动物园</a:t>
            </a:r>
            <a:r>
              <a:rPr lang="en-US" altLang="zh-CN" dirty="0"/>
              <a:t>', '</a:t>
            </a:r>
            <a:r>
              <a:rPr lang="zh-CN" altLang="en-US" dirty="0"/>
              <a:t>野生动物园</a:t>
            </a:r>
            <a:r>
              <a:rPr lang="en-US" altLang="zh-CN" dirty="0"/>
              <a:t>', '</a:t>
            </a:r>
            <a:r>
              <a:rPr lang="zh-CN" altLang="en-US" dirty="0"/>
              <a:t>物</a:t>
            </a:r>
            <a:r>
              <a:rPr lang="en-US" altLang="zh-CN" dirty="0"/>
              <a:t>','</a:t>
            </a:r>
            <a:r>
              <a:rPr lang="zh-CN" altLang="en-US" dirty="0"/>
              <a:t>玩’</a:t>
            </a:r>
            <a:r>
              <a:rPr lang="en-US" altLang="zh-CN" dirty="0"/>
              <a:t>]</a:t>
            </a:r>
          </a:p>
          <a:p>
            <a:pPr lvl="2"/>
            <a:r>
              <a:rPr lang="zh-CN" altLang="en-US" dirty="0"/>
              <a:t>词典最大长度 </a:t>
            </a:r>
            <a:r>
              <a:rPr lang="en" altLang="zh-CN" dirty="0" err="1"/>
              <a:t>max_len</a:t>
            </a:r>
            <a:r>
              <a:rPr lang="en" altLang="zh-CN" dirty="0"/>
              <a:t> = 5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217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正向最大匹配法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第一轮扫描：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次：“我们在野生”，扫描词典，无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2</a:t>
            </a:r>
            <a:r>
              <a:rPr lang="zh-CN" altLang="en-US" dirty="0"/>
              <a:t>次：“我们在野”，扫描词典，无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3</a:t>
            </a:r>
            <a:r>
              <a:rPr lang="zh-CN" altLang="en-US" dirty="0"/>
              <a:t>次：“我们在”，扫描词典，无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4</a:t>
            </a:r>
            <a:r>
              <a:rPr lang="zh-CN" altLang="en-US" dirty="0"/>
              <a:t>次：“我们”，扫描词典，有</a:t>
            </a:r>
          </a:p>
          <a:p>
            <a:pPr lvl="2"/>
            <a:r>
              <a:rPr lang="zh-CN" altLang="en-US" dirty="0"/>
              <a:t>扫描中止，输出第</a:t>
            </a:r>
            <a:r>
              <a:rPr lang="en-US" altLang="zh-CN" dirty="0"/>
              <a:t>1</a:t>
            </a:r>
            <a:r>
              <a:rPr lang="zh-CN" altLang="en-US" dirty="0"/>
              <a:t>个词为“我们”，去除第</a:t>
            </a:r>
            <a:r>
              <a:rPr lang="en-US" altLang="zh-CN" dirty="0"/>
              <a:t>1</a:t>
            </a:r>
            <a:r>
              <a:rPr lang="zh-CN" altLang="en-US" dirty="0"/>
              <a:t>个词后，开始第</a:t>
            </a:r>
            <a:r>
              <a:rPr lang="en-US" altLang="zh-CN" dirty="0"/>
              <a:t>2</a:t>
            </a:r>
            <a:r>
              <a:rPr lang="zh-CN" altLang="en-US" dirty="0"/>
              <a:t>轮扫描</a:t>
            </a:r>
          </a:p>
          <a:p>
            <a:pPr lvl="1"/>
            <a:endParaRPr lang="en-US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B8BF1-170A-FEF1-4887-A0325C4D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36" y="3414739"/>
            <a:ext cx="4045527" cy="13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3819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正向最大匹配法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第二轮扫描：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次：“在野生动物”，扫描词典，无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次：“在野生动”，扫描词典，无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3</a:t>
            </a:r>
            <a:r>
              <a:rPr lang="zh-CN" altLang="en-US" dirty="0"/>
              <a:t>次：“在野生”，扫描词典，无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4</a:t>
            </a:r>
            <a:r>
              <a:rPr lang="zh-CN" altLang="en-US" dirty="0"/>
              <a:t>次：“在野”，扫描词典，有</a:t>
            </a:r>
          </a:p>
          <a:p>
            <a:pPr lvl="2"/>
            <a:r>
              <a:rPr lang="zh-CN" altLang="en-US" dirty="0"/>
              <a:t>扫描中止，输出第</a:t>
            </a:r>
            <a:r>
              <a:rPr lang="en-US" altLang="zh-CN" dirty="0"/>
              <a:t>2</a:t>
            </a:r>
            <a:r>
              <a:rPr lang="zh-CN" altLang="en-US" dirty="0"/>
              <a:t>个词为“在野”，去除第</a:t>
            </a:r>
            <a:r>
              <a:rPr lang="en-US" altLang="zh-CN" dirty="0"/>
              <a:t>2</a:t>
            </a:r>
            <a:r>
              <a:rPr lang="zh-CN" altLang="en-US" dirty="0"/>
              <a:t>个词后，开始第</a:t>
            </a:r>
            <a:r>
              <a:rPr lang="en-US" altLang="zh-CN" dirty="0"/>
              <a:t>3</a:t>
            </a:r>
            <a:r>
              <a:rPr lang="zh-CN" altLang="en-US" dirty="0"/>
              <a:t>轮扫描</a:t>
            </a:r>
            <a:endParaRPr lang="en-US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07027E-15DF-5428-6073-AACA2EFD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3385400"/>
            <a:ext cx="4248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256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正向最大匹配法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第三轮扫描：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次：“生动物园玩”，扫描词典，无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2</a:t>
            </a:r>
            <a:r>
              <a:rPr lang="zh-CN" altLang="en-US" dirty="0"/>
              <a:t>次：“生动物园”，扫描词典，无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3</a:t>
            </a:r>
            <a:r>
              <a:rPr lang="zh-CN" altLang="en-US" dirty="0"/>
              <a:t>次：“生动物”，扫描词典，无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4</a:t>
            </a:r>
            <a:r>
              <a:rPr lang="zh-CN" altLang="en-US" dirty="0"/>
              <a:t>次：“生动”，扫描词典，有</a:t>
            </a:r>
          </a:p>
          <a:p>
            <a:pPr lvl="2"/>
            <a:r>
              <a:rPr lang="zh-CN" altLang="en-US" dirty="0"/>
              <a:t>扫描中止，输出第</a:t>
            </a:r>
            <a:r>
              <a:rPr lang="en-US" altLang="zh-CN" dirty="0"/>
              <a:t>3</a:t>
            </a:r>
            <a:r>
              <a:rPr lang="zh-CN" altLang="en-US" dirty="0"/>
              <a:t>个词为“生动”，去除第</a:t>
            </a:r>
            <a:r>
              <a:rPr lang="en-US" altLang="zh-CN" dirty="0"/>
              <a:t>3</a:t>
            </a:r>
            <a:r>
              <a:rPr lang="zh-CN" altLang="en-US" dirty="0"/>
              <a:t>个词后，开始第</a:t>
            </a:r>
            <a:r>
              <a:rPr lang="en-US" altLang="zh-CN" dirty="0"/>
              <a:t>4</a:t>
            </a:r>
            <a:r>
              <a:rPr lang="zh-CN" altLang="en-US" dirty="0"/>
              <a:t>轮扫描</a:t>
            </a:r>
            <a:endParaRPr lang="en-US" altLang="zh-CN" dirty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8C1515"/>
              </a:buClr>
              <a:buSzTx/>
              <a:buNone/>
              <a:tabLst/>
              <a:defRPr/>
            </a:pP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6541A-C7C8-C1B6-C0C1-D3270FE1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3444875"/>
            <a:ext cx="44672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3646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F048-7C94-FE1D-6DC0-B7D6D27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正向最大匹配法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B1F3-2EC8-BE29-D866-0087EB3B89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第四轮扫描：</a:t>
            </a:r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次：“物园玩”，扫描词典，无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2</a:t>
            </a:r>
            <a:r>
              <a:rPr lang="zh-CN" altLang="en-US" dirty="0"/>
              <a:t>次：“物园”，扫描词典，无</a:t>
            </a:r>
          </a:p>
          <a:p>
            <a:pPr lvl="2"/>
            <a:r>
              <a:rPr lang="zh-CN" altLang="en-US" dirty="0"/>
              <a:t>​第</a:t>
            </a:r>
            <a:r>
              <a:rPr lang="en-US" altLang="zh-CN" dirty="0"/>
              <a:t>3</a:t>
            </a:r>
            <a:r>
              <a:rPr lang="zh-CN" altLang="en-US" dirty="0"/>
              <a:t>次：“物”，扫描词典，有</a:t>
            </a:r>
          </a:p>
          <a:p>
            <a:pPr lvl="2"/>
            <a:r>
              <a:rPr lang="zh-CN" altLang="en-US" dirty="0"/>
              <a:t>扫描中止，输出第</a:t>
            </a:r>
            <a:r>
              <a:rPr lang="en-US" altLang="zh-CN" dirty="0"/>
              <a:t>4</a:t>
            </a:r>
            <a:r>
              <a:rPr lang="zh-CN" altLang="en-US" dirty="0"/>
              <a:t>个词为“物”，去除第</a:t>
            </a:r>
            <a:r>
              <a:rPr lang="en-US" altLang="zh-CN" dirty="0"/>
              <a:t>4</a:t>
            </a:r>
            <a:r>
              <a:rPr lang="zh-CN" altLang="en-US" dirty="0"/>
              <a:t>个字后，开始第</a:t>
            </a:r>
            <a:r>
              <a:rPr lang="en-US" altLang="zh-CN" dirty="0"/>
              <a:t>5</a:t>
            </a:r>
            <a:r>
              <a:rPr lang="zh-CN" altLang="en-US" dirty="0"/>
              <a:t>轮扫描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3AEA6-9371-3259-9D38-404D0677D3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723E9-58A5-4D18-81BD-E1D0CC324A1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46926F-3594-E2C9-E159-ABBB413B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31" y="3098006"/>
            <a:ext cx="4362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0009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Template_Side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6057</TotalTime>
  <Words>1023</Words>
  <Application>Microsoft Macintosh PowerPoint</Application>
  <PresentationFormat>全屏显示(16:10)</PresentationFormat>
  <Paragraphs>123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SimHei</vt:lpstr>
      <vt:lpstr>Arial</vt:lpstr>
      <vt:lpstr>Calibri</vt:lpstr>
      <vt:lpstr>Source Sans Pro</vt:lpstr>
      <vt:lpstr>Source Sans Pro Semibold</vt:lpstr>
      <vt:lpstr>Wingdings</vt:lpstr>
      <vt:lpstr>SU_Template_SideBar</vt:lpstr>
      <vt:lpstr>分词与词性标注</vt:lpstr>
      <vt:lpstr>分词与词性标注示例</vt:lpstr>
      <vt:lpstr>中文分词与词性标注</vt:lpstr>
      <vt:lpstr>分词方法</vt:lpstr>
      <vt:lpstr>正向最大匹配法</vt:lpstr>
      <vt:lpstr>正向最大匹配法</vt:lpstr>
      <vt:lpstr>正向最大匹配法</vt:lpstr>
      <vt:lpstr>正向最大匹配法</vt:lpstr>
      <vt:lpstr>正向最大匹配法</vt:lpstr>
      <vt:lpstr>正向最大匹配法</vt:lpstr>
      <vt:lpstr>正向最大匹配法</vt:lpstr>
      <vt:lpstr>反向最大匹配法</vt:lpstr>
      <vt:lpstr>双向最大匹配法</vt:lpstr>
      <vt:lpstr>PowerPoint 演示文稿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Valerie Beeman</dc:creator>
  <dc:description>2012 PowerPoint template redesign</dc:description>
  <cp:lastModifiedBy>ray zhang</cp:lastModifiedBy>
  <cp:revision>313</cp:revision>
  <dcterms:created xsi:type="dcterms:W3CDTF">2012-12-05T23:46:21Z</dcterms:created>
  <dcterms:modified xsi:type="dcterms:W3CDTF">2024-04-07T15:54:20Z</dcterms:modified>
</cp:coreProperties>
</file>