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04" r:id="rId2"/>
    <p:sldId id="1053" r:id="rId3"/>
    <p:sldId id="1100" r:id="rId4"/>
    <p:sldId id="1101" r:id="rId5"/>
    <p:sldId id="1072" r:id="rId6"/>
    <p:sldId id="1102" r:id="rId7"/>
    <p:sldId id="1103" r:id="rId8"/>
    <p:sldId id="1104" r:id="rId9"/>
    <p:sldId id="1105" r:id="rId10"/>
    <p:sldId id="1106" r:id="rId11"/>
    <p:sldId id="1107" r:id="rId12"/>
    <p:sldId id="1108" r:id="rId13"/>
    <p:sldId id="1109" r:id="rId14"/>
    <p:sldId id="1110" r:id="rId15"/>
    <p:sldId id="1111" r:id="rId16"/>
    <p:sldId id="1112" r:id="rId17"/>
    <p:sldId id="1113" r:id="rId18"/>
    <p:sldId id="1114" r:id="rId19"/>
    <p:sldId id="1115" r:id="rId20"/>
    <p:sldId id="1117" r:id="rId21"/>
    <p:sldId id="1118" r:id="rId22"/>
    <p:sldId id="1119" r:id="rId23"/>
    <p:sldId id="1120" r:id="rId24"/>
    <p:sldId id="1121" r:id="rId25"/>
    <p:sldId id="1122" r:id="rId26"/>
    <p:sldId id="1123" r:id="rId27"/>
    <p:sldId id="1124" r:id="rId28"/>
    <p:sldId id="1125" r:id="rId29"/>
    <p:sldId id="1126" r:id="rId30"/>
    <p:sldId id="1127" r:id="rId31"/>
    <p:sldId id="1128" r:id="rId32"/>
    <p:sldId id="1129" r:id="rId33"/>
    <p:sldId id="1130" r:id="rId34"/>
    <p:sldId id="1131" r:id="rId35"/>
    <p:sldId id="1132" r:id="rId36"/>
    <p:sldId id="1133" r:id="rId37"/>
    <p:sldId id="1134" r:id="rId38"/>
    <p:sldId id="1135" r:id="rId39"/>
    <p:sldId id="1071" r:id="rId4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6">
          <p15:clr>
            <a:srgbClr val="A4A3A4"/>
          </p15:clr>
        </p15:guide>
        <p15:guide id="2" orient="horz" pos="315">
          <p15:clr>
            <a:srgbClr val="A4A3A4"/>
          </p15:clr>
        </p15:guide>
        <p15:guide id="3" orient="horz" pos="3359">
          <p15:clr>
            <a:srgbClr val="A4A3A4"/>
          </p15:clr>
        </p15:guide>
        <p15:guide id="4" orient="horz" pos="1912">
          <p15:clr>
            <a:srgbClr val="A4A3A4"/>
          </p15:clr>
        </p15:guide>
        <p15:guide id="5" orient="horz" pos="636">
          <p15:clr>
            <a:srgbClr val="A4A3A4"/>
          </p15:clr>
        </p15:guide>
        <p15:guide id="6" orient="horz" pos="3267">
          <p15:clr>
            <a:srgbClr val="A4A3A4"/>
          </p15:clr>
        </p15:guide>
        <p15:guide id="7" orient="horz" pos="3497">
          <p15:clr>
            <a:srgbClr val="A4A3A4"/>
          </p15:clr>
        </p15:guide>
        <p15:guide id="8" pos="2984">
          <p15:clr>
            <a:srgbClr val="A4A3A4"/>
          </p15:clr>
        </p15:guide>
        <p15:guide id="9" pos="3072">
          <p15:clr>
            <a:srgbClr val="A4A3A4"/>
          </p15:clr>
        </p15:guide>
        <p15:guide id="10" pos="1771">
          <p15:clr>
            <a:srgbClr val="A4A3A4"/>
          </p15:clr>
        </p15:guide>
        <p15:guide id="11" pos="5453">
          <p15:clr>
            <a:srgbClr val="A4A3A4"/>
          </p15:clr>
        </p15:guide>
        <p15:guide id="12" pos="1855">
          <p15:clr>
            <a:srgbClr val="A4A3A4"/>
          </p15:clr>
        </p15:guide>
        <p15:guide id="13" pos="3608">
          <p15:clr>
            <a:srgbClr val="A4A3A4"/>
          </p15:clr>
        </p15:guide>
        <p15:guide id="14" pos="3695">
          <p15:clr>
            <a:srgbClr val="A4A3A4"/>
          </p15:clr>
        </p15:guide>
        <p15:guide id="15" pos="4215">
          <p15:clr>
            <a:srgbClr val="A4A3A4"/>
          </p15:clr>
        </p15:guide>
        <p15:guide id="16" pos="4313">
          <p15:clr>
            <a:srgbClr val="A4A3A4"/>
          </p15:clr>
        </p15:guide>
        <p15:guide id="17" pos="4815">
          <p15:clr>
            <a:srgbClr val="A4A3A4"/>
          </p15:clr>
        </p15:guide>
        <p15:guide id="18" pos="4914">
          <p15:clr>
            <a:srgbClr val="A4A3A4"/>
          </p15:clr>
        </p15:guide>
        <p15:guide id="19" pos="602">
          <p15:clr>
            <a:srgbClr val="A4A3A4"/>
          </p15:clr>
        </p15:guide>
        <p15:guide id="20" pos="2466">
          <p15:clr>
            <a:srgbClr val="A4A3A4"/>
          </p15:clr>
        </p15:guide>
        <p15:guide id="21" pos="2378">
          <p15:clr>
            <a:srgbClr val="A4A3A4"/>
          </p15:clr>
        </p15:guide>
        <p15:guide id="22" pos="69">
          <p15:clr>
            <a:srgbClr val="A4A3A4"/>
          </p15:clr>
        </p15:guide>
        <p15:guide id="23" pos="1159">
          <p15:clr>
            <a:srgbClr val="A4A3A4"/>
          </p15:clr>
        </p15:guide>
        <p15:guide id="24" pos="12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an Klawitter" initials="CK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DD3"/>
    <a:srgbClr val="EDE8DD"/>
    <a:srgbClr val="C2B7A1"/>
    <a:srgbClr val="918873"/>
    <a:srgbClr val="3C3623"/>
    <a:srgbClr val="D0A760"/>
    <a:srgbClr val="434A44"/>
    <a:srgbClr val="36052E"/>
    <a:srgbClr val="296549"/>
    <a:srgbClr val="005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47"/>
    <p:restoredTop sz="86305"/>
  </p:normalViewPr>
  <p:slideViewPr>
    <p:cSldViewPr snapToGrid="0" snapToObjects="1" showGuides="1">
      <p:cViewPr varScale="1">
        <p:scale>
          <a:sx n="116" d="100"/>
          <a:sy n="116" d="100"/>
        </p:scale>
        <p:origin x="200" y="600"/>
      </p:cViewPr>
      <p:guideLst>
        <p:guide orient="horz" pos="1986"/>
        <p:guide orient="horz" pos="315"/>
        <p:guide orient="horz" pos="3359"/>
        <p:guide orient="horz" pos="1912"/>
        <p:guide orient="horz" pos="636"/>
        <p:guide orient="horz" pos="3267"/>
        <p:guide orient="horz" pos="3497"/>
        <p:guide pos="2984"/>
        <p:guide pos="3072"/>
        <p:guide pos="1771"/>
        <p:guide pos="5453"/>
        <p:guide pos="1855"/>
        <p:guide pos="3608"/>
        <p:guide pos="3695"/>
        <p:guide pos="4215"/>
        <p:guide pos="4313"/>
        <p:guide pos="4815"/>
        <p:guide pos="4914"/>
        <p:guide pos="602"/>
        <p:guide pos="2466"/>
        <p:guide pos="2378"/>
        <p:guide pos="69"/>
        <p:guide pos="1159"/>
        <p:guide pos="12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76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4B9E-706D-9244-A1DC-4FB421A588C6}" type="datetimeFigureOut">
              <a:rPr lang="en-US" smtClean="0"/>
              <a:pPr/>
              <a:t>4/21/24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F75D2-35A5-0946-AF7D-00D5D28A09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4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C6610-5836-4B43-8846-CBEDBE42B4FC}" type="datetimeFigureOut">
              <a:rPr lang="en-US" smtClean="0"/>
              <a:pPr/>
              <a:t>4/21/24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2AB22-521B-D346-B43B-D3C730C6E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60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2AB22-521B-D346-B43B-D3C730C6EC9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0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603375" y="3998913"/>
            <a:ext cx="6059488" cy="22860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Stanford - Site Visit 10/21-22/2019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996469"/>
            <a:ext cx="8229600" cy="5132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1945EC1-6429-3845-A34D-3B59597E2FA0}"/>
              </a:ext>
            </a:extLst>
          </p:cNvPr>
          <p:cNvSpPr txBox="1">
            <a:spLocks/>
          </p:cNvSpPr>
          <p:nvPr userDrawn="1"/>
        </p:nvSpPr>
        <p:spPr>
          <a:xfrm>
            <a:off x="176691" y="5305380"/>
            <a:ext cx="2827766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90BBFE-AADF-DD1D-0D93-BE008E341F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EC08810-D80C-6970-D837-2C980691A4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5462" y="5329792"/>
            <a:ext cx="2159000" cy="3048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3CD35DF-D2F9-F284-8E05-FDF91E2D643E}"/>
              </a:ext>
            </a:extLst>
          </p:cNvPr>
          <p:cNvSpPr txBox="1"/>
          <p:nvPr userDrawn="1"/>
        </p:nvSpPr>
        <p:spPr>
          <a:xfrm>
            <a:off x="7397649" y="52789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北京邮电大学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66761A66-3359-6745-8A5C-67524F285BCB}"/>
              </a:ext>
            </a:extLst>
          </p:cNvPr>
          <p:cNvSpPr txBox="1">
            <a:spLocks/>
          </p:cNvSpPr>
          <p:nvPr userDrawn="1"/>
        </p:nvSpPr>
        <p:spPr>
          <a:xfrm>
            <a:off x="-133723" y="3919925"/>
            <a:ext cx="2827766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INSIEME - PSAAP III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36C217F-B248-F345-B65D-629D7DE2B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776" y="1003777"/>
            <a:ext cx="7707862" cy="41825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25EADE-0665-A624-D400-E968EB1D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CF960-5E6A-17E2-7FFF-B09574EE26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28824" y="5315511"/>
            <a:ext cx="2159000" cy="304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41553C-9B17-AE21-478C-A5AA0FACDAA0}"/>
              </a:ext>
            </a:extLst>
          </p:cNvPr>
          <p:cNvSpPr txBox="1"/>
          <p:nvPr userDrawn="1"/>
        </p:nvSpPr>
        <p:spPr>
          <a:xfrm>
            <a:off x="7397649" y="52789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北京邮电大学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8" y="399489"/>
            <a:ext cx="7337289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5" y="1009650"/>
            <a:ext cx="7700963" cy="4176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011A-96DE-7945-BFF6-041513C63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60886" y="8699"/>
            <a:ext cx="457200" cy="508000"/>
          </a:xfrm>
          <a:prstGeom prst="rect">
            <a:avLst/>
          </a:prstGeom>
        </p:spPr>
        <p:txBody>
          <a:bodyPr vert="horz" wrap="none" lIns="45720" tIns="0" rIns="4572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CF4F48-20BD-984A-8A89-2152FD4EC07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3222" y="399489"/>
            <a:ext cx="7363415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5" y="1009650"/>
            <a:ext cx="3787775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009650"/>
            <a:ext cx="3779838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45474" y="399489"/>
            <a:ext cx="7311164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009650"/>
            <a:ext cx="7707862" cy="20184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5" y="3157014"/>
            <a:ext cx="7707313" cy="201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7096" y="399489"/>
            <a:ext cx="7389541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5" y="1009650"/>
            <a:ext cx="3787775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009651"/>
            <a:ext cx="3779838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152775"/>
            <a:ext cx="3779838" cy="2033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4034" y="399489"/>
            <a:ext cx="7402604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5" y="1009651"/>
            <a:ext cx="3787775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5" y="3156236"/>
            <a:ext cx="3781425" cy="2030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009651"/>
            <a:ext cx="3779838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156236"/>
            <a:ext cx="3779838" cy="2030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1280160" y="399489"/>
            <a:ext cx="7376478" cy="542249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8776" y="1003777"/>
            <a:ext cx="7707862" cy="41825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5345613"/>
            <a:ext cx="84613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23E9-58A5-4D18-81BD-E1D0CC324A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3CB128-5C9B-2A41-B52F-367B331367A0}"/>
              </a:ext>
            </a:extLst>
          </p:cNvPr>
          <p:cNvSpPr txBox="1">
            <a:spLocks/>
          </p:cNvSpPr>
          <p:nvPr userDrawn="1"/>
        </p:nvSpPr>
        <p:spPr>
          <a:xfrm>
            <a:off x="292417" y="5345613"/>
            <a:ext cx="3234553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67" r:id="rId2"/>
    <p:sldLayoutId id="2147483670" r:id="rId3"/>
    <p:sldLayoutId id="2147483669" r:id="rId4"/>
    <p:sldLayoutId id="2147483698" r:id="rId5"/>
    <p:sldLayoutId id="2147483675" r:id="rId6"/>
    <p:sldLayoutId id="2147483692" r:id="rId7"/>
  </p:sldLayoutIdLst>
  <p:transition spd="slow">
    <p:fade/>
  </p:transition>
  <p:hf hdr="0" ft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800" kern="1200" cap="small" spc="20" baseline="0">
          <a:solidFill>
            <a:schemeClr val="tx1"/>
          </a:solidFill>
          <a:latin typeface="+mn-lt"/>
          <a:ea typeface="+mn-ea"/>
          <a:cs typeface="+mn-cs"/>
        </a:defRPr>
      </a:lvl1pPr>
      <a:lvl2pPr marL="288925" indent="-288925" algn="l" defTabSz="4572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69913" indent="-225425" algn="l" defTabSz="457200" rtl="0" eaLnBrk="1" latinLnBrk="0" hangingPunct="1">
        <a:spcBef>
          <a:spcPct val="20000"/>
        </a:spcBef>
        <a:buClr>
          <a:schemeClr val="bg2"/>
        </a:buClr>
        <a:buSzPct val="102000"/>
        <a:buFont typeface="Source Sans Pro" pitchFamily="34" charset="0"/>
        <a:buChar char="›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7013" algn="l" defTabSz="457200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58888" indent="-227013" algn="l" defTabSz="457200" rtl="0" eaLnBrk="1" latinLnBrk="0" hangingPunct="1">
        <a:spcBef>
          <a:spcPct val="20000"/>
        </a:spcBef>
        <a:buClr>
          <a:schemeClr val="bg2"/>
        </a:buClr>
        <a:buFont typeface="Source Sans Pro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94433082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18319" y="3154803"/>
            <a:ext cx="8229600" cy="687192"/>
          </a:xfrm>
        </p:spPr>
        <p:txBody>
          <a:bodyPr/>
          <a:lstStyle/>
          <a:p>
            <a:pPr algn="ctr"/>
            <a:r>
              <a:rPr lang="zh-CN" altLang="en-US" sz="2000" dirty="0"/>
              <a:t>概率语言模型</a:t>
            </a:r>
            <a:r>
              <a:rPr lang="en-US" altLang="zh-CN" sz="2000" dirty="0"/>
              <a:t>-n-gram</a:t>
            </a:r>
            <a:endParaRPr lang="en-US" sz="20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8319" y="832983"/>
            <a:ext cx="8229600" cy="513218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Lesson-09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D5432-E050-1B4A-9013-784C45EFECDF}"/>
              </a:ext>
            </a:extLst>
          </p:cNvPr>
          <p:cNvSpPr txBox="1"/>
          <p:nvPr/>
        </p:nvSpPr>
        <p:spPr>
          <a:xfrm>
            <a:off x="8159262" y="5451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</a:t>
            </a:r>
            <a:r>
              <a:rPr lang="en-US" altLang="zh-CN" dirty="0"/>
              <a:t>N-grams</a:t>
            </a:r>
            <a:r>
              <a:rPr lang="zh-CN" altLang="en-US" dirty="0"/>
              <a:t>的概率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" altLang="zh-CN" dirty="0"/>
                  <a:t>n−gram</a:t>
                </a:r>
                <a:r>
                  <a:rPr lang="zh-CN" altLang="en-US" dirty="0"/>
                  <a:t>语言模型构建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/>
                      <m:t>通常</m:t>
                    </m:r>
                  </m:oMath>
                </a14:m>
                <a:r>
                  <a:rPr lang="zh-CN" altLang="en-US" dirty="0"/>
                  <a:t>使用最大似然估计构造</a:t>
                </a:r>
                <a:r>
                  <a:rPr lang="en-US" altLang="zh-CN" dirty="0"/>
                  <a:t>n-gram</a:t>
                </a:r>
                <a:r>
                  <a:rPr lang="zh-CN" altLang="en-US" dirty="0"/>
                  <a:t>语言模型，是对训练数据的最佳估计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zh-CN" altLang="en-US" dirty="0">
                    <a:latin typeface="Cambria Math" panose="02040503050406030204" pitchFamily="18" charset="0"/>
                  </a:rPr>
                  <a:t>对于句子集合：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3"/>
                <a:r>
                  <a:rPr lang="en-US" altLang="zh-CN" dirty="0">
                    <a:latin typeface="Cambria Math" panose="02040503050406030204" pitchFamily="18" charset="0"/>
                  </a:rPr>
                  <a:t>“&lt;s&gt; I am Tom &lt;/s&gt;”</a:t>
                </a:r>
              </a:p>
              <a:p>
                <a:pPr lvl="3"/>
                <a:r>
                  <a:rPr lang="en-US" altLang="zh-CN" dirty="0">
                    <a:latin typeface="Cambria Math" panose="02040503050406030204" pitchFamily="18" charset="0"/>
                  </a:rPr>
                  <a:t>“&lt;s&gt; Tom I am&lt;/s&gt;”</a:t>
                </a:r>
              </a:p>
              <a:p>
                <a:pPr lvl="3"/>
                <a:r>
                  <a:rPr lang="en-US" altLang="zh-CN" dirty="0">
                    <a:latin typeface="Cambria Math" panose="02040503050406030204" pitchFamily="18" charset="0"/>
                  </a:rPr>
                  <a:t>“&lt;s&gt; I do not like eggs and milk &lt;/s&gt;”</a:t>
                </a:r>
              </a:p>
              <a:p>
                <a:pPr lvl="2"/>
                <a:r>
                  <a:rPr lang="en-US" altLang="zh-CN" dirty="0">
                    <a:latin typeface="Cambria Math" panose="02040503050406030204" pitchFamily="18" charset="0"/>
                  </a:rPr>
                  <a:t>Bi-gram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模型如下：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=0.67,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𝑇𝑜𝑚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=0.33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𝑎𝑚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=0.67</m:t>
                    </m:r>
                  </m:oMath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𝑇𝑜𝑚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𝑇𝑜𝑚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𝑎𝑚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33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 r="-1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974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Berkeley Restaurant Project sentences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语料库示例</a:t>
            </a:r>
          </a:p>
          <a:p>
            <a:pPr lvl="2"/>
            <a:r>
              <a:rPr lang="en-US" altLang="zh-CN" dirty="0"/>
              <a:t>can you tell me about any good </a:t>
            </a:r>
            <a:r>
              <a:rPr lang="en-US" altLang="zh-CN" dirty="0" err="1"/>
              <a:t>cantonese</a:t>
            </a:r>
            <a:r>
              <a:rPr lang="en-US" altLang="zh-CN" dirty="0"/>
              <a:t> restaurants close by</a:t>
            </a:r>
          </a:p>
          <a:p>
            <a:pPr lvl="2"/>
            <a:r>
              <a:rPr lang="en-US" altLang="zh-CN" dirty="0"/>
              <a:t>mid priced </a:t>
            </a:r>
            <a:r>
              <a:rPr lang="en-US" altLang="zh-CN" dirty="0" err="1"/>
              <a:t>thai</a:t>
            </a:r>
            <a:r>
              <a:rPr lang="en-US" altLang="zh-CN" dirty="0"/>
              <a:t> food is what </a:t>
            </a:r>
            <a:r>
              <a:rPr lang="en-US" altLang="zh-CN" dirty="0" err="1"/>
              <a:t>i’m</a:t>
            </a:r>
            <a:r>
              <a:rPr lang="en-US" altLang="zh-CN" dirty="0"/>
              <a:t> looking for</a:t>
            </a:r>
          </a:p>
          <a:p>
            <a:pPr lvl="2"/>
            <a:r>
              <a:rPr lang="en-US" altLang="zh-CN" dirty="0"/>
              <a:t>tell me about chez </a:t>
            </a:r>
            <a:r>
              <a:rPr lang="en-US" altLang="zh-CN" dirty="0" err="1"/>
              <a:t>panisse</a:t>
            </a:r>
            <a:endParaRPr lang="en-US" altLang="zh-CN" dirty="0"/>
          </a:p>
          <a:p>
            <a:pPr lvl="2"/>
            <a:r>
              <a:rPr lang="en-US" altLang="zh-CN" dirty="0"/>
              <a:t>can you give me a listing of the kinds of food that are available</a:t>
            </a:r>
          </a:p>
          <a:p>
            <a:pPr lvl="2"/>
            <a:r>
              <a:rPr lang="en-US" altLang="zh-CN" dirty="0" err="1"/>
              <a:t>i’m</a:t>
            </a:r>
            <a:r>
              <a:rPr lang="en-US" altLang="zh-CN" dirty="0"/>
              <a:t> looking for a good place to eat breakfast</a:t>
            </a:r>
          </a:p>
          <a:p>
            <a:pPr lvl="2"/>
            <a:r>
              <a:rPr lang="en-US" altLang="zh-CN" dirty="0"/>
              <a:t>when is caffe </a:t>
            </a:r>
            <a:r>
              <a:rPr lang="en-US" altLang="zh-CN" dirty="0" err="1"/>
              <a:t>venezia</a:t>
            </a:r>
            <a:r>
              <a:rPr lang="en-US" altLang="zh-CN" dirty="0"/>
              <a:t> open during the day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95305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粗略的</a:t>
            </a:r>
            <a:r>
              <a:rPr lang="en-US" altLang="zh-CN" dirty="0"/>
              <a:t>bi-gram</a:t>
            </a:r>
            <a:r>
              <a:rPr lang="zh-CN" altLang="en-US" dirty="0"/>
              <a:t>计数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从</a:t>
            </a:r>
            <a:r>
              <a:rPr lang="en-US" altLang="zh-CN" dirty="0"/>
              <a:t>9222</a:t>
            </a:r>
            <a:r>
              <a:rPr lang="zh-CN" altLang="en-US" dirty="0"/>
              <a:t>个语句中抽取</a:t>
            </a:r>
            <a:r>
              <a:rPr lang="en" altLang="zh-CN" dirty="0"/>
              <a:t>bi-gram</a:t>
            </a:r>
            <a:r>
              <a:rPr lang="zh-CN" altLang="en" dirty="0"/>
              <a:t>，</a:t>
            </a:r>
            <a:r>
              <a:rPr lang="en" altLang="zh-CN" dirty="0"/>
              <a:t>bi-gram</a:t>
            </a:r>
            <a:r>
              <a:rPr lang="zh-CN" altLang="en-US" dirty="0"/>
              <a:t>计数表部分数据如下：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A46AED-D3B9-8094-6E39-1B7715775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00" y="1587248"/>
            <a:ext cx="7904068" cy="283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21556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bi-gram</a:t>
            </a:r>
            <a:r>
              <a:rPr lang="zh-CN" altLang="en-US" dirty="0"/>
              <a:t>模型计算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zh-CN" dirty="0">
                    <a:latin typeface="Cambria Math" panose="02040503050406030204" pitchFamily="18" charset="0"/>
                  </a:rPr>
                  <a:t>Unigrams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部分如果如下：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Bi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grams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结果如下：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:endParaRPr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FD2C21-0BEE-FEFC-427C-FA87376A9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75" y="1304225"/>
            <a:ext cx="8038451" cy="7440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A29A8C-4477-E891-E5E1-8D82333C7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75" y="2410743"/>
            <a:ext cx="8014858" cy="28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86108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N-gram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zh-CN" dirty="0"/>
                  <a:t>n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gram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语言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模型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构建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:</a:t>
                </a:r>
              </a:p>
              <a:p>
                <a:pPr lvl="2"/>
                <a:r>
                  <a:rPr lang="zh-CN" altLang="en-US" dirty="0">
                    <a:latin typeface="Cambria Math" panose="02040503050406030204" pitchFamily="18" charset="0"/>
                  </a:rPr>
                  <a:t>句子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”&lt;s&gt;I want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english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food&lt;/s&gt;”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的概率是：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7381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𝑤𝑎𝑛𝑡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𝑒𝑛𝑔𝑙𝑖𝑠h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𝑓𝑜𝑜𝑑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7381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738188" lvl="2" indent="0">
                  <a:buNone/>
                </a:pPr>
                <a:r>
                  <a:rPr lang="en-US" altLang="zh-CN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𝑤𝑎𝑛𝑡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738188" lvl="2" indent="0">
                  <a:buNone/>
                </a:pPr>
                <a:r>
                  <a:rPr lang="en-US" altLang="zh-CN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𝑒𝑛𝑔𝑙𝑖𝑠h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𝑤𝑎𝑛𝑡</m:t>
                        </m:r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738188" lvl="2" indent="0">
                  <a:buNone/>
                </a:pPr>
                <a:r>
                  <a:rPr lang="en-US" altLang="zh-CN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𝑓𝑜𝑜𝑑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𝑒𝑛𝑔𝑙𝑖𝑠h</m:t>
                        </m:r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738188" lvl="2" indent="0">
                  <a:buNone/>
                </a:pPr>
                <a:r>
                  <a:rPr lang="en-US" altLang="zh-CN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𝑓𝑜𝑜𝑑</m:t>
                        </m:r>
                      </m:e>
                    </m:d>
                  </m:oMath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=0.000031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88208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N-gram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zh-CN" dirty="0"/>
                  <a:t>n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gram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语言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模型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构建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:</a:t>
                </a:r>
              </a:p>
              <a:p>
                <a:pPr lvl="2"/>
                <a:r>
                  <a:rPr lang="en-US" altLang="zh-CN" b="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𝑒𝑛𝑔𝑙𝑖𝑠h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𝑤𝑎𝑛𝑡</m:t>
                        </m:r>
                      </m:e>
                    </m:d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=0.0011</a:t>
                </a:r>
              </a:p>
              <a:p>
                <a:pPr lvl="2"/>
                <a:r>
                  <a:rPr lang="en-US" altLang="zh-CN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𝑐h𝑖𝑛𝑒𝑠𝑒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𝑤𝑎𝑛𝑡</m:t>
                        </m:r>
                      </m:e>
                    </m:d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=0.0065</a:t>
                </a:r>
              </a:p>
              <a:p>
                <a:pPr lvl="2"/>
                <a:r>
                  <a:rPr lang="en-US" altLang="zh-CN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𝑤𝑎𝑛𝑡</m:t>
                        </m:r>
                      </m:e>
                    </m:d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=0.66</a:t>
                </a:r>
              </a:p>
              <a:p>
                <a:pPr lvl="2"/>
                <a:r>
                  <a:rPr lang="en-US" altLang="zh-CN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𝑒𝑎𝑡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</m:e>
                    </m:d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=0.28</a:t>
                </a:r>
              </a:p>
              <a:p>
                <a:pPr lvl="2"/>
                <a:r>
                  <a:rPr lang="en-US" altLang="zh-CN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𝑓𝑜𝑜𝑑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</m:e>
                    </m:d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=0</a:t>
                </a:r>
              </a:p>
              <a:p>
                <a:pPr lvl="2"/>
                <a:r>
                  <a:rPr lang="en-US" altLang="zh-CN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𝑤𝑎𝑛𝑡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𝑠𝑝𝑒𝑛𝑑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altLang="zh-CN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=0.25</a:t>
                </a:r>
              </a:p>
              <a:p>
                <a:pPr lvl="1"/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99894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计算技巧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在对数空间中计算条件概率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zh-CN" altLang="en-US" dirty="0">
                    <a:latin typeface="Cambria Math" panose="02040503050406030204" pitchFamily="18" charset="0"/>
                  </a:rPr>
                  <a:t>避免向下溢出（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underflow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）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zh-CN" altLang="en-US" dirty="0">
                    <a:latin typeface="Cambria Math" panose="02040503050406030204" pitchFamily="18" charset="0"/>
                  </a:rPr>
                  <a:t>转换成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log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后，乘法变成了加法，计算速度更快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2"/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∗…∗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18083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Google N-gram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C57B88-360A-DC9D-2677-C8784ADD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15" y="1100988"/>
            <a:ext cx="8543885" cy="12986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055016-550C-9B91-1505-0BC09E524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5" y="3710560"/>
            <a:ext cx="8479877" cy="7631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48A3FDC-AB98-AC2D-C456-86D856552069}"/>
              </a:ext>
            </a:extLst>
          </p:cNvPr>
          <p:cNvSpPr txBox="1"/>
          <p:nvPr/>
        </p:nvSpPr>
        <p:spPr>
          <a:xfrm>
            <a:off x="1285384" y="2838696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……</a:t>
            </a:r>
            <a:endParaRPr lang="zh-CN" altLang="en-US" b="1" dirty="0" err="1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15800396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Google N-gram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zh-CN" altLang="en-US" dirty="0"/>
          </a:p>
          <a:p>
            <a:pPr lvl="1"/>
            <a:r>
              <a:rPr lang="en-US" altLang="zh-CN" dirty="0"/>
              <a:t>https://</a:t>
            </a:r>
            <a:r>
              <a:rPr lang="en-US" altLang="zh-CN" dirty="0" err="1"/>
              <a:t>books.google.com</a:t>
            </a:r>
            <a:r>
              <a:rPr lang="en-US" altLang="zh-CN" dirty="0"/>
              <a:t>/</a:t>
            </a:r>
            <a:r>
              <a:rPr lang="en-US" altLang="zh-CN" dirty="0" err="1"/>
              <a:t>ngrams</a:t>
            </a:r>
            <a:endParaRPr lang="en-US" altLang="zh-CN" dirty="0"/>
          </a:p>
          <a:p>
            <a:pPr lvl="2"/>
            <a:r>
              <a:rPr lang="en-US" altLang="zh-CN" dirty="0"/>
              <a:t>serve as the incoming 92</a:t>
            </a:r>
          </a:p>
          <a:p>
            <a:pPr lvl="2"/>
            <a:r>
              <a:rPr lang="en-US" altLang="zh-CN" dirty="0"/>
              <a:t>serve as the incubator 99</a:t>
            </a:r>
          </a:p>
          <a:p>
            <a:pPr lvl="2"/>
            <a:r>
              <a:rPr lang="en-US" altLang="zh-CN" dirty="0"/>
              <a:t>serve as the independent 794</a:t>
            </a:r>
          </a:p>
          <a:p>
            <a:pPr lvl="2"/>
            <a:r>
              <a:rPr lang="en-US" altLang="zh-CN" dirty="0"/>
              <a:t>serve as the index 223</a:t>
            </a:r>
          </a:p>
          <a:p>
            <a:pPr lvl="2"/>
            <a:r>
              <a:rPr lang="en-US" altLang="zh-CN" dirty="0"/>
              <a:t>serve as the indication 72</a:t>
            </a:r>
          </a:p>
          <a:p>
            <a:pPr lvl="2"/>
            <a:r>
              <a:rPr lang="en-US" altLang="zh-CN" dirty="0"/>
              <a:t>serve as the indicator 120</a:t>
            </a:r>
          </a:p>
          <a:p>
            <a:pPr lvl="2"/>
            <a:r>
              <a:rPr lang="en-US" altLang="zh-CN" dirty="0"/>
              <a:t>serve as the indicators 45</a:t>
            </a:r>
          </a:p>
          <a:p>
            <a:pPr lvl="2"/>
            <a:r>
              <a:rPr lang="en-US" altLang="zh-CN" dirty="0"/>
              <a:t>serve as the indispensable 111</a:t>
            </a:r>
          </a:p>
          <a:p>
            <a:pPr lvl="2"/>
            <a:r>
              <a:rPr lang="en-US" altLang="zh-CN" dirty="0"/>
              <a:t>serve as the </a:t>
            </a:r>
            <a:r>
              <a:rPr lang="en-US" altLang="zh-CN" dirty="0" err="1"/>
              <a:t>indispensible</a:t>
            </a:r>
            <a:r>
              <a:rPr lang="en-US" altLang="zh-CN" dirty="0"/>
              <a:t> 40</a:t>
            </a:r>
          </a:p>
          <a:p>
            <a:pPr lvl="2"/>
            <a:r>
              <a:rPr lang="en-US" altLang="zh-CN" dirty="0"/>
              <a:t>serve as the individual 234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43357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Google N-gram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5BC8A4-ADB5-E270-BA0A-DAA7914A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2" y="1100988"/>
            <a:ext cx="8416181" cy="30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3250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概率语言模型</a:t>
            </a:r>
            <a:r>
              <a:rPr lang="en-US" altLang="zh-CN" dirty="0"/>
              <a:t>(</a:t>
            </a:r>
            <a:r>
              <a:rPr lang="en" altLang="zh-CN" dirty="0"/>
              <a:t>Probabilistic language models)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计算语句概率的用途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文本生成，机器翻译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今天天气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不错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今天天气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不坏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2"/>
                <a:r>
                  <a:rPr lang="zh-CN" altLang="en-US" dirty="0"/>
                  <a:t>拼写纠错</a:t>
                </a:r>
                <a:endParaRPr lang="en-US" altLang="zh-CN" dirty="0"/>
              </a:p>
              <a:p>
                <a:pPr lvl="3"/>
                <a:r>
                  <a:rPr lang="en-US" altLang="zh-CN" dirty="0"/>
                  <a:t>My office is about forty </a:t>
                </a:r>
                <a:r>
                  <a:rPr lang="en-US" altLang="zh-CN" b="1" dirty="0"/>
                  <a:t>minuets</a:t>
                </a:r>
                <a:r>
                  <a:rPr lang="en-US" altLang="zh-CN" dirty="0"/>
                  <a:t> from my home.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dirty="0"/>
                          <m:t>forty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b="1" dirty="0"/>
                          <m:t>minut</m:t>
                        </m:r>
                        <m:r>
                          <m:rPr>
                            <m:nor/>
                          </m:rPr>
                          <a:rPr lang="en-US" altLang="zh-CN" b="1" i="0" dirty="0" smtClean="0"/>
                          <m:t>e</m:t>
                        </m:r>
                        <m:r>
                          <m:rPr>
                            <m:nor/>
                          </m:rPr>
                          <a:rPr lang="en-US" altLang="zh-CN" b="1" dirty="0"/>
                          <m:t>s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dirty="0"/>
                          <m:t>forty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b="1" dirty="0"/>
                          <m:t>minuets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语音识别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流浪织女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牛郎织女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文本摘要，文本搜索，问答</a:t>
                </a:r>
                <a:endParaRPr lang="en-US" altLang="zh-CN" dirty="0"/>
              </a:p>
              <a:p>
                <a:pPr marL="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8C1515"/>
                  </a:buClr>
                  <a:buSzTx/>
                  <a:buNone/>
                  <a:tabLst/>
                  <a:defRPr/>
                </a:pPr>
                <a:br>
                  <a:rPr kumimoji="1" lang="en" altLang="zh-CN" dirty="0"/>
                </a:b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4854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N-gram</a:t>
            </a:r>
            <a:r>
              <a:rPr lang="zh-CN" altLang="en-US" dirty="0"/>
              <a:t>模型效果评测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zh-CN" altLang="en-US" dirty="0"/>
          </a:p>
          <a:p>
            <a:pPr lvl="1"/>
            <a:r>
              <a:rPr lang="zh-CN" altLang="en-US" dirty="0"/>
              <a:t>建立的语言模型是否能区分“正确语句”和“错误语句”？</a:t>
            </a:r>
            <a:endParaRPr lang="en-US" altLang="zh-CN" dirty="0"/>
          </a:p>
          <a:p>
            <a:pPr lvl="2"/>
            <a:r>
              <a:rPr lang="en-US" altLang="zh-CN" dirty="0"/>
              <a:t>N-gram</a:t>
            </a:r>
            <a:r>
              <a:rPr lang="zh-CN" altLang="en-US" dirty="0"/>
              <a:t>模型给真实的高频语句更高的概率，对于不合语法以及低频语句如何处理？</a:t>
            </a:r>
            <a:endParaRPr lang="en-US" altLang="zh-CN" dirty="0"/>
          </a:p>
          <a:p>
            <a:pPr lvl="1"/>
            <a:r>
              <a:rPr lang="zh-CN" altLang="en-US" dirty="0"/>
              <a:t>在训练数据集上学习模型参数，在另外的测试数据集上测试模型的性能</a:t>
            </a:r>
            <a:endParaRPr lang="en-US" altLang="zh-CN" dirty="0"/>
          </a:p>
          <a:p>
            <a:pPr lvl="2"/>
            <a:r>
              <a:rPr lang="zh-CN" altLang="en-US" dirty="0"/>
              <a:t>测试数据集与训练数据集不同</a:t>
            </a:r>
            <a:endParaRPr lang="en-US" altLang="zh-CN" dirty="0"/>
          </a:p>
          <a:p>
            <a:pPr lvl="2"/>
            <a:r>
              <a:rPr lang="zh-CN" altLang="en-US" dirty="0"/>
              <a:t>基于评测指标判断语言模型在测试数据集上的表现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42819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N-gram</a:t>
            </a:r>
            <a:r>
              <a:rPr lang="zh-CN" altLang="en-US" dirty="0"/>
              <a:t>模型效果评测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zh-CN" altLang="en-US" dirty="0"/>
          </a:p>
          <a:p>
            <a:pPr lvl="1"/>
            <a:r>
              <a:rPr lang="zh-CN" altLang="en-US" dirty="0"/>
              <a:t>第一种方法：在实际应用任务中验证模型的效果</a:t>
            </a:r>
            <a:endParaRPr lang="en-US" altLang="zh-CN" dirty="0"/>
          </a:p>
          <a:p>
            <a:pPr lvl="2"/>
            <a:r>
              <a:rPr lang="zh-CN" altLang="en-US" dirty="0"/>
              <a:t>拼接纠错</a:t>
            </a:r>
            <a:r>
              <a:rPr lang="en-US" altLang="zh-CN" dirty="0"/>
              <a:t>——</a:t>
            </a:r>
            <a:r>
              <a:rPr lang="zh-CN" altLang="en-US" dirty="0"/>
              <a:t>多少个错误字词被识别出来</a:t>
            </a:r>
            <a:endParaRPr lang="en-US" altLang="zh-CN" dirty="0"/>
          </a:p>
          <a:p>
            <a:pPr lvl="2"/>
            <a:r>
              <a:rPr lang="zh-CN" altLang="en-US" dirty="0"/>
              <a:t>机器翻译</a:t>
            </a:r>
            <a:r>
              <a:rPr lang="en-US" altLang="zh-CN" dirty="0"/>
              <a:t>——</a:t>
            </a:r>
            <a:r>
              <a:rPr lang="zh-CN" altLang="en-US" dirty="0"/>
              <a:t>多少个单词被正确翻译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</a:p>
          <a:p>
            <a:pPr lvl="2"/>
            <a:r>
              <a:rPr lang="zh-CN" altLang="en-US" dirty="0"/>
              <a:t>以上评测方法需要借助外部的应用任务，操作复杂，且需要花费大量时间</a:t>
            </a:r>
            <a:endParaRPr lang="en-US" altLang="zh-CN" dirty="0"/>
          </a:p>
          <a:p>
            <a:pPr lvl="1"/>
            <a:r>
              <a:rPr lang="zh-CN" altLang="en-US" dirty="0"/>
              <a:t>第二种方法：基于语言模型的内在特征的评测</a:t>
            </a:r>
            <a:endParaRPr lang="en-US" altLang="zh-CN" dirty="0"/>
          </a:p>
          <a:p>
            <a:pPr lvl="2"/>
            <a:r>
              <a:rPr lang="en-US" altLang="zh-CN" dirty="0"/>
              <a:t>Perplexity</a:t>
            </a:r>
            <a:r>
              <a:rPr lang="zh-CN" altLang="en-US" dirty="0"/>
              <a:t>（困惑度）</a:t>
            </a:r>
            <a:endParaRPr lang="en-US" altLang="zh-CN" dirty="0"/>
          </a:p>
          <a:p>
            <a:pPr lvl="2"/>
            <a:r>
              <a:rPr lang="zh-CN" altLang="en-US" dirty="0"/>
              <a:t>当测试数据与训练数据相似的时候，语言模型在困惑度指标上表现很好</a:t>
            </a:r>
            <a:endParaRPr lang="en-US" altLang="zh-CN" dirty="0"/>
          </a:p>
          <a:p>
            <a:pPr lvl="2"/>
            <a:r>
              <a:rPr lang="zh-CN" altLang="en-US" dirty="0"/>
              <a:t>但主要在中间测试环节使用</a:t>
            </a:r>
            <a:r>
              <a:rPr lang="en-US" altLang="zh-CN" dirty="0"/>
              <a:t>perplexity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53237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困惑度</a:t>
            </a:r>
            <a:r>
              <a:rPr lang="en-US" altLang="zh-CN" dirty="0"/>
              <a:t>(Perplexity)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zh-CN" altLang="en-US" dirty="0"/>
          </a:p>
          <a:p>
            <a:pPr lvl="1"/>
            <a:r>
              <a:rPr lang="en-US" altLang="zh-CN" dirty="0"/>
              <a:t>The Shannon Game</a:t>
            </a:r>
          </a:p>
          <a:p>
            <a:pPr lvl="2"/>
            <a:r>
              <a:rPr lang="zh-CN" altLang="en-US" dirty="0"/>
              <a:t>预测下一个单词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r>
              <a:rPr lang="en-US" altLang="zh-CN" dirty="0"/>
              <a:t>Unigram</a:t>
            </a:r>
            <a:r>
              <a:rPr lang="zh-CN" altLang="en-US" dirty="0"/>
              <a:t>在这个游戏种效果很差</a:t>
            </a:r>
            <a:endParaRPr lang="en-US" altLang="zh-CN" dirty="0"/>
          </a:p>
          <a:p>
            <a:pPr lvl="1"/>
            <a:r>
              <a:rPr lang="zh-CN" altLang="en-US" dirty="0"/>
              <a:t>好的语言模型</a:t>
            </a:r>
            <a:endParaRPr lang="en-US" altLang="zh-CN" dirty="0"/>
          </a:p>
          <a:p>
            <a:pPr lvl="2"/>
            <a:r>
              <a:rPr lang="zh-CN" altLang="en-US" dirty="0"/>
              <a:t>对实际出现过的单词赋予更高的概率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D12C2F5-5371-8762-3091-6324B74FD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348" y="1905794"/>
            <a:ext cx="45720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I always order pizza with cheese and ____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The 33</a:t>
            </a:r>
            <a:r>
              <a:rPr lang="en-US" sz="1800" baseline="30000" dirty="0">
                <a:solidFill>
                  <a:srgbClr val="FF0000"/>
                </a:solidFill>
                <a:latin typeface="Calibri"/>
                <a:cs typeface="Calibri"/>
              </a:rPr>
              <a:t>rd</a:t>
            </a: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 President of the US was ____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I saw a ____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5969DA9-0222-721D-DC0C-A5A16E55FB4A}"/>
              </a:ext>
            </a:extLst>
          </p:cNvPr>
          <p:cNvSpPr>
            <a:spLocks/>
          </p:cNvSpPr>
          <p:nvPr/>
        </p:nvSpPr>
        <p:spPr bwMode="auto">
          <a:xfrm>
            <a:off x="5268386" y="1426587"/>
            <a:ext cx="304800" cy="2362200"/>
          </a:xfrm>
          <a:prstGeom prst="leftBrace">
            <a:avLst>
              <a:gd name="adj1" fmla="val 75000"/>
              <a:gd name="adj2" fmla="val 3935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D3B4833-9825-62F3-2F42-652FEDA19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274" y="1330414"/>
            <a:ext cx="1828800" cy="255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mushrooms 0.1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pepperoni 0.1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anchovies 0.01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fried rice 0.0001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and 1e-100</a:t>
            </a:r>
          </a:p>
        </p:txBody>
      </p:sp>
    </p:spTree>
    <p:extLst>
      <p:ext uri="{BB962C8B-B14F-4D97-AF65-F5344CB8AC3E}">
        <p14:creationId xmlns:p14="http://schemas.microsoft.com/office/powerpoint/2010/main" val="15741486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困惑度</a:t>
            </a:r>
            <a:r>
              <a:rPr lang="en-US" altLang="zh-CN" dirty="0"/>
              <a:t>(Perplexity)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:endParaRPr lang="zh-CN" altLang="en-US" dirty="0"/>
              </a:p>
              <a:p>
                <a:pPr lvl="1"/>
                <a:r>
                  <a:rPr lang="zh-CN" altLang="en-US" dirty="0"/>
                  <a:t>最好的语言模型能够预测测试数据集中没有看到过的数据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给定最高的句子概率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g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链式法则：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g>
                      <m:e>
                        <m:nary>
                          <m:naryPr>
                            <m:chr m:val="∏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对于</a:t>
                </a:r>
                <a:r>
                  <a:rPr lang="en-US" altLang="zh-CN" dirty="0"/>
                  <a:t>bigram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g>
                      <m:e>
                        <m:nary>
                          <m:naryPr>
                            <m:chr m:val="∏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最小化困惑度等价于最大化概率</a:t>
                </a: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2057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困惑度</a:t>
            </a:r>
            <a:r>
              <a:rPr lang="en-US" altLang="zh-CN" dirty="0"/>
              <a:t>(Perplexity)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假设一句话包含若干随机数字</a:t>
                </a:r>
              </a:p>
              <a:p>
                <a:pPr lvl="1"/>
                <a:r>
                  <a:rPr lang="zh-CN" altLang="en-US" dirty="0"/>
                  <a:t>对于一个</a:t>
                </a:r>
                <a:r>
                  <a:rPr lang="en-US" altLang="zh-CN" dirty="0"/>
                  <a:t>n-gram</a:t>
                </a:r>
                <a:r>
                  <a:rPr lang="zh-CN" altLang="en-US" dirty="0"/>
                  <a:t>模型，给每个数字赋予</a:t>
                </a:r>
                <a:r>
                  <a:rPr lang="en-US" altLang="zh-CN" dirty="0"/>
                  <a:t>0.1</a:t>
                </a:r>
                <a:r>
                  <a:rPr lang="zh-CN" altLang="en-US" dirty="0"/>
                  <a:t>的概率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zh-CN" altLang="en-US" dirty="0"/>
              </a:p>
              <a:p>
                <a:pPr lvl="1"/>
                <a:r>
                  <a:rPr lang="zh-CN" altLang="en-US" dirty="0"/>
                  <a:t>低困惑度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语言模型的建模效果越好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Training 38 million words, test 1.5 million words, WSJ (Wall Street Journal corpus)</a:t>
                </a:r>
              </a:p>
              <a:p>
                <a:pPr lvl="2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 r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8FFF27-52EA-F391-F8F5-9A364B92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279207"/>
            <a:ext cx="5764910" cy="16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98477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困惑度</a:t>
            </a:r>
            <a:r>
              <a:rPr lang="en-US" altLang="zh-CN" dirty="0"/>
              <a:t>(Perplexity)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根据概率随机选择一个</a:t>
            </a:r>
            <a:r>
              <a:rPr lang="en-US" altLang="zh-CN" dirty="0"/>
              <a:t>bigram(&lt;s&gt;,w)</a:t>
            </a:r>
          </a:p>
          <a:p>
            <a:pPr lvl="1"/>
            <a:r>
              <a:rPr lang="zh-CN" altLang="en-US" dirty="0"/>
              <a:t>根据概率选择一个</a:t>
            </a:r>
            <a:r>
              <a:rPr lang="en-US" altLang="zh-CN" dirty="0"/>
              <a:t>bigram(</a:t>
            </a:r>
            <a:r>
              <a:rPr lang="en-US" altLang="zh-CN" dirty="0" err="1"/>
              <a:t>w,x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直到选中句子结束符号</a:t>
            </a:r>
            <a:r>
              <a:rPr lang="en-US" altLang="zh-CN" dirty="0"/>
              <a:t>&lt;/s&gt;</a:t>
            </a:r>
          </a:p>
          <a:p>
            <a:pPr lvl="1"/>
            <a:r>
              <a:rPr lang="zh-CN" altLang="en-US" dirty="0"/>
              <a:t>得到生成的句子。</a:t>
            </a:r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44C886-ADE6-69F0-7AAD-219E5A8C2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543" y="2386583"/>
            <a:ext cx="4978781" cy="266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&lt;s&gt; I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I</a:t>
            </a:r>
            <a:r>
              <a:rPr lang="en-US" sz="1800" dirty="0">
                <a:latin typeface="Courier"/>
                <a:cs typeface="Courier"/>
              </a:rPr>
              <a:t> want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want</a:t>
            </a:r>
            <a:r>
              <a:rPr lang="en-US" sz="1800" dirty="0">
                <a:latin typeface="Courier"/>
                <a:cs typeface="Courier"/>
              </a:rPr>
              <a:t> to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     to</a:t>
            </a:r>
            <a:r>
              <a:rPr lang="en-US" sz="1800" dirty="0">
                <a:latin typeface="Courier"/>
                <a:cs typeface="Courier"/>
              </a:rPr>
              <a:t> eat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        eat</a:t>
            </a:r>
            <a:r>
              <a:rPr lang="en-US" sz="1800" dirty="0">
                <a:latin typeface="Courier"/>
                <a:cs typeface="Courier"/>
              </a:rPr>
              <a:t> Chinese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            Chinese</a:t>
            </a:r>
            <a:r>
              <a:rPr lang="en-US" sz="1800" dirty="0">
                <a:latin typeface="Courier"/>
                <a:cs typeface="Courier"/>
              </a:rPr>
              <a:t> food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                    food </a:t>
            </a:r>
            <a:r>
              <a:rPr lang="en-US" sz="1800" dirty="0">
                <a:latin typeface="Courier"/>
                <a:cs typeface="Courier"/>
              </a:rPr>
              <a:t> &lt;/s&gt;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CC0000"/>
                </a:solidFill>
                <a:latin typeface="Courier"/>
                <a:cs typeface="Courier"/>
              </a:rPr>
              <a:t>I want to eat Chinese food</a:t>
            </a:r>
          </a:p>
          <a:p>
            <a:endParaRPr lang="en-US" sz="1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4921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n-gram</a:t>
            </a:r>
            <a:r>
              <a:rPr lang="zh-CN" altLang="en-US" dirty="0"/>
              <a:t>生成的莎士比亚的作品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8" descr="fig 4.3.jpg">
            <a:extLst>
              <a:ext uri="{FF2B5EF4-FFF2-40B4-BE49-F238E27FC236}">
                <a16:creationId xmlns:a16="http://schemas.microsoft.com/office/drawing/2014/main" id="{8D31C2DB-F758-73C0-A4A3-45CB72F099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675" y="1393266"/>
            <a:ext cx="7637702" cy="387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522396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以莎士比亚的作品作为语料库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共包括</a:t>
            </a:r>
            <a:r>
              <a:rPr lang="en-US" altLang="zh-CN" dirty="0"/>
              <a:t>N=884</a:t>
            </a:r>
            <a:r>
              <a:rPr lang="zh-CN" altLang="en-US" dirty="0"/>
              <a:t> </a:t>
            </a:r>
            <a:r>
              <a:rPr lang="en-US" altLang="zh-CN" dirty="0"/>
              <a:t>647</a:t>
            </a:r>
            <a:r>
              <a:rPr lang="zh-CN" altLang="en-US" dirty="0"/>
              <a:t>个</a:t>
            </a:r>
            <a:r>
              <a:rPr lang="en-US" altLang="zh-CN" dirty="0"/>
              <a:t>token(</a:t>
            </a:r>
            <a:r>
              <a:rPr lang="zh-CN" altLang="en-US" dirty="0"/>
              <a:t>单词</a:t>
            </a:r>
            <a:r>
              <a:rPr lang="en-US" altLang="zh-CN" dirty="0"/>
              <a:t>)</a:t>
            </a:r>
            <a:r>
              <a:rPr lang="zh-CN" altLang="en-US" dirty="0"/>
              <a:t>，词规模</a:t>
            </a:r>
            <a:r>
              <a:rPr lang="en-US" altLang="zh-CN" dirty="0"/>
              <a:t>V</a:t>
            </a:r>
            <a:r>
              <a:rPr lang="zh-CN" altLang="en-US" dirty="0"/>
              <a:t>是</a:t>
            </a:r>
            <a:r>
              <a:rPr lang="en-US" altLang="zh-CN" dirty="0"/>
              <a:t>29066</a:t>
            </a:r>
          </a:p>
          <a:p>
            <a:pPr lvl="1"/>
            <a:r>
              <a:rPr lang="zh-CN" altLang="en-US" dirty="0"/>
              <a:t>莎士比亚的作品共包括</a:t>
            </a:r>
            <a:r>
              <a:rPr lang="en-US" altLang="zh-CN" dirty="0"/>
              <a:t>300 000bigram</a:t>
            </a:r>
            <a:r>
              <a:rPr lang="zh-CN" altLang="en-US" dirty="0"/>
              <a:t>，而</a:t>
            </a:r>
            <a:r>
              <a:rPr lang="en-US" altLang="zh-CN" dirty="0"/>
              <a:t>29066</a:t>
            </a:r>
            <a:r>
              <a:rPr lang="zh-CN" altLang="en-US" dirty="0"/>
              <a:t>个词可以构成约</a:t>
            </a:r>
            <a:r>
              <a:rPr lang="en-US" altLang="zh-CN" dirty="0"/>
              <a:t>8.44</a:t>
            </a:r>
            <a:r>
              <a:rPr lang="zh-CN" altLang="en-US" dirty="0"/>
              <a:t>亿个</a:t>
            </a:r>
            <a:r>
              <a:rPr lang="en-US" altLang="zh-CN" dirty="0"/>
              <a:t>bigram</a:t>
            </a:r>
          </a:p>
          <a:p>
            <a:pPr lvl="1"/>
            <a:r>
              <a:rPr lang="en-US" altLang="zh-CN" dirty="0"/>
              <a:t>99.96%</a:t>
            </a:r>
            <a:r>
              <a:rPr lang="zh-CN" altLang="en-US" dirty="0"/>
              <a:t>的</a:t>
            </a:r>
            <a:r>
              <a:rPr lang="en-US" altLang="zh-CN" dirty="0"/>
              <a:t>bigram</a:t>
            </a:r>
            <a:r>
              <a:rPr lang="zh-CN" altLang="en-US" dirty="0"/>
              <a:t>在莎士比亚的作品中是不存在的，这意味着，</a:t>
            </a:r>
            <a:r>
              <a:rPr lang="en-US" altLang="zh-CN" dirty="0"/>
              <a:t>bigram</a:t>
            </a:r>
            <a:r>
              <a:rPr lang="zh-CN" altLang="en-US" dirty="0"/>
              <a:t>模型中大多数概率都是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trigram</a:t>
            </a:r>
            <a:r>
              <a:rPr lang="zh-CN" altLang="en-US" dirty="0"/>
              <a:t>以及</a:t>
            </a:r>
            <a:r>
              <a:rPr lang="en-US" altLang="zh-CN" dirty="0"/>
              <a:t>quadrigram</a:t>
            </a:r>
            <a:r>
              <a:rPr lang="zh-CN" altLang="en-US" dirty="0"/>
              <a:t>，数据稀疏的问题更加严重</a:t>
            </a:r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43721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wall street journal</a:t>
            </a:r>
            <a:r>
              <a:rPr lang="zh-CN" altLang="en-US" dirty="0"/>
              <a:t>的</a:t>
            </a:r>
            <a:r>
              <a:rPr lang="en-US" altLang="zh-CN" dirty="0"/>
              <a:t>n-gram</a:t>
            </a:r>
            <a:r>
              <a:rPr lang="zh-CN" altLang="en-US" dirty="0"/>
              <a:t>模型生成的语句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B7EC24-2457-042A-30E5-F797548F7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5" y="1170432"/>
            <a:ext cx="7509921" cy="25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29096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概率与过拟合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只有测试数据集与训练数据集非常相似的时候，</a:t>
            </a:r>
            <a:r>
              <a:rPr lang="en-US" altLang="zh-CN" dirty="0"/>
              <a:t>n-gram</a:t>
            </a:r>
            <a:r>
              <a:rPr lang="zh-CN" altLang="en-US" dirty="0"/>
              <a:t>模型在词预测方面表现良好。</a:t>
            </a:r>
            <a:endParaRPr lang="en-US" altLang="zh-CN" dirty="0"/>
          </a:p>
          <a:p>
            <a:pPr lvl="2"/>
            <a:r>
              <a:rPr lang="zh-CN" altLang="en-US" dirty="0"/>
              <a:t>在真实应用中，测试数据集与训练数据集往往差别很大</a:t>
            </a:r>
            <a:endParaRPr lang="en-US" altLang="zh-CN" dirty="0"/>
          </a:p>
          <a:p>
            <a:pPr lvl="2"/>
            <a:r>
              <a:rPr lang="zh-CN" altLang="en-US" dirty="0"/>
              <a:t>需要训练具有良好泛化能力的语言模型</a:t>
            </a:r>
            <a:endParaRPr lang="en-US" altLang="zh-CN" dirty="0"/>
          </a:p>
          <a:p>
            <a:pPr lvl="2"/>
            <a:r>
              <a:rPr lang="zh-CN" altLang="en-US" dirty="0"/>
              <a:t>方法之一</a:t>
            </a:r>
            <a:endParaRPr lang="en-US" altLang="zh-CN" dirty="0"/>
          </a:p>
          <a:p>
            <a:pPr lvl="3"/>
            <a:r>
              <a:rPr lang="zh-CN" altLang="en-US" dirty="0"/>
              <a:t>对</a:t>
            </a:r>
            <a:r>
              <a:rPr lang="en-US" altLang="zh-CN" dirty="0"/>
              <a:t>0</a:t>
            </a:r>
            <a:r>
              <a:rPr lang="zh-CN" altLang="en-US" dirty="0"/>
              <a:t>概率问题进行平滑处理（在训练集中没出现过，但在测试数据集中存在）</a:t>
            </a:r>
          </a:p>
          <a:p>
            <a:pPr lvl="2"/>
            <a:r>
              <a:rPr lang="zh-CN" altLang="en-US" dirty="0"/>
              <a:t>对于</a:t>
            </a:r>
            <a:r>
              <a:rPr lang="en-US" altLang="zh-CN" dirty="0"/>
              <a:t>0</a:t>
            </a:r>
            <a:r>
              <a:rPr lang="zh-CN" altLang="en-US" dirty="0"/>
              <a:t>概率的</a:t>
            </a:r>
            <a:r>
              <a:rPr lang="en-US" altLang="zh-CN" dirty="0"/>
              <a:t>bigram</a:t>
            </a:r>
          </a:p>
          <a:p>
            <a:pPr lvl="3"/>
            <a:r>
              <a:rPr lang="zh-CN" altLang="en-US" dirty="0"/>
              <a:t>在测试数据中对应的</a:t>
            </a:r>
            <a:r>
              <a:rPr lang="en-US" altLang="zh-CN" dirty="0"/>
              <a:t>bigram</a:t>
            </a:r>
            <a:r>
              <a:rPr lang="zh-CN" altLang="en-US" dirty="0"/>
              <a:t>的概率也为</a:t>
            </a:r>
            <a:r>
              <a:rPr lang="en-US" altLang="zh-CN" dirty="0"/>
              <a:t>0</a:t>
            </a:r>
          </a:p>
          <a:p>
            <a:pPr lvl="3"/>
            <a:r>
              <a:rPr lang="zh-CN" altLang="en-US" dirty="0"/>
              <a:t>因此，对于</a:t>
            </a:r>
            <a:r>
              <a:rPr lang="en-US" altLang="zh-CN" dirty="0"/>
              <a:t>0</a:t>
            </a:r>
            <a:r>
              <a:rPr lang="zh-CN" altLang="en-US" dirty="0"/>
              <a:t>概率的</a:t>
            </a:r>
            <a:r>
              <a:rPr lang="en-US" altLang="zh-CN" dirty="0"/>
              <a:t>bigram</a:t>
            </a:r>
            <a:r>
              <a:rPr lang="zh-CN" altLang="en-US" dirty="0"/>
              <a:t>，无法计算</a:t>
            </a:r>
            <a:r>
              <a:rPr lang="en-US" altLang="zh-CN" dirty="0"/>
              <a:t>perplexity</a:t>
            </a:r>
          </a:p>
          <a:p>
            <a:pPr lvl="3"/>
            <a:r>
              <a:rPr lang="zh-CN" altLang="en-US" dirty="0"/>
              <a:t>利用平滑方法实现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1928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概率语言模型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目标：计算一句话或一段文本的概率？</a:t>
                </a:r>
              </a:p>
              <a:p>
                <a:pPr marL="3444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或者计算下一个词的概率：</a:t>
                </a:r>
              </a:p>
              <a:p>
                <a:pPr marL="3444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上述两种概率的模型就称为语言模型（</a:t>
                </a:r>
                <a:r>
                  <a:rPr lang="en" altLang="zh-CN" dirty="0"/>
                  <a:t>language model, LM)</a:t>
                </a:r>
              </a:p>
              <a:p>
                <a:pPr marL="344488" lvl="2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/>
                      <m:t>𝑃</m:t>
                    </m:r>
                    <m:d>
                      <m:dPr>
                        <m:ctrlPr>
                          <a:rPr lang="en-US" altLang="zh-CN"/>
                        </m:ctrlPr>
                      </m:dPr>
                      <m:e>
                        <m:r>
                          <a:rPr lang="en-US" altLang="zh-CN"/>
                          <m:t>𝑊</m:t>
                        </m:r>
                      </m:e>
                    </m:d>
                  </m:oMath>
                </a14:m>
                <a:r>
                  <a:rPr lang="en-US" altLang="zh-CN" dirty="0"/>
                  <a:t> or </a:t>
                </a:r>
                <a14:m>
                  <m:oMath xmlns:m="http://schemas.openxmlformats.org/officeDocument/2006/math">
                    <m:r>
                      <a:rPr lang="en-US" altLang="zh-CN"/>
                      <m:t>𝑃</m:t>
                    </m:r>
                    <m:d>
                      <m:dPr>
                        <m:ctrlPr>
                          <a:rPr lang="en-US" altLang="zh-CN"/>
                        </m:ctrlPr>
                      </m:dPr>
                      <m:e>
                        <m:sSub>
                          <m:sSubPr>
                            <m:ctrlPr>
                              <a:rPr lang="en-US" altLang="zh-CN"/>
                            </m:ctrlPr>
                          </m:sSubPr>
                          <m:e>
                            <m:r>
                              <a:rPr lang="en-US" altLang="zh-CN"/>
                              <m:t>𝑤</m:t>
                            </m:r>
                          </m:e>
                          <m:sub>
                            <m:r>
                              <a:rPr lang="en-US" altLang="zh-CN"/>
                              <m:t>𝑛</m:t>
                            </m:r>
                          </m:sub>
                        </m:sSub>
                        <m:r>
                          <a:rPr lang="en-US" altLang="zh-CN"/>
                          <m:t>|</m:t>
                        </m:r>
                        <m:sSub>
                          <m:sSubPr>
                            <m:ctrlPr>
                              <a:rPr lang="en-US" altLang="zh-CN"/>
                            </m:ctrlPr>
                          </m:sSubPr>
                          <m:e>
                            <m:r>
                              <a:rPr lang="en-US" altLang="zh-CN"/>
                              <m:t>𝑤</m:t>
                            </m:r>
                          </m:e>
                          <m:sub>
                            <m:r>
                              <a:rPr lang="en-US" altLang="zh-CN"/>
                              <m:t>1</m:t>
                            </m:r>
                          </m:sub>
                        </m:sSub>
                        <m:r>
                          <a:rPr lang="en-US" altLang="zh-CN"/>
                          <m:t>,</m:t>
                        </m:r>
                        <m:sSub>
                          <m:sSubPr>
                            <m:ctrlPr>
                              <a:rPr lang="en-US" altLang="zh-CN"/>
                            </m:ctrlPr>
                          </m:sSubPr>
                          <m:e>
                            <m:r>
                              <a:rPr lang="en-US" altLang="zh-CN"/>
                              <m:t>𝑤</m:t>
                            </m:r>
                          </m:e>
                          <m:sub>
                            <m:r>
                              <a:rPr lang="en-US" altLang="zh-CN"/>
                              <m:t>2</m:t>
                            </m:r>
                          </m:sub>
                        </m:sSub>
                        <m:r>
                          <a:rPr lang="en-US" altLang="zh-CN"/>
                          <m:t>,…,</m:t>
                        </m:r>
                        <m:sSub>
                          <m:sSubPr>
                            <m:ctrlPr>
                              <a:rPr lang="en-US" altLang="zh-CN"/>
                            </m:ctrlPr>
                          </m:sSubPr>
                          <m:e>
                            <m:r>
                              <a:rPr lang="en-US" altLang="zh-CN"/>
                              <m:t>𝑤</m:t>
                            </m:r>
                          </m:e>
                          <m:sub>
                            <m:r>
                              <a:rPr lang="en-US" altLang="zh-CN"/>
                              <m:t>𝑛</m:t>
                            </m:r>
                            <m:r>
                              <a:rPr lang="en-US" altLang="zh-CN"/>
                              <m:t>−1</m:t>
                            </m:r>
                          </m:sub>
                        </m:sSub>
                        <m:r>
                          <a:rPr lang="en-US" altLang="zh-CN"/>
                          <m:t> </m:t>
                        </m:r>
                      </m:e>
                    </m:d>
                  </m:oMath>
                </a14:m>
                <a:endParaRPr lang="e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93451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概率平滑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对于右图的稀疏统计数据：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𝑑𝑒𝑛𝑖𝑒𝑑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3 allegations, 2 report,1 claims</a:t>
                </a:r>
              </a:p>
              <a:p>
                <a:pPr lvl="2"/>
                <a:r>
                  <a:rPr lang="en-US" altLang="zh-CN" dirty="0"/>
                  <a:t>1 request, 7 total</a:t>
                </a:r>
              </a:p>
              <a:p>
                <a:pPr lvl="1"/>
                <a:r>
                  <a:rPr lang="zh-CN" altLang="en-US" dirty="0"/>
                  <a:t>劫富济贫，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𝑑𝑒𝑛𝑖𝑒𝑑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2.5 allegations, 1.5 report,0.5 claims</a:t>
                </a:r>
              </a:p>
              <a:p>
                <a:pPr lvl="2"/>
                <a:r>
                  <a:rPr lang="en-US" altLang="zh-CN" dirty="0"/>
                  <a:t>0.5 request, 2 other, 7 total</a:t>
                </a:r>
              </a:p>
              <a:p>
                <a:pPr lvl="2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80DFBAE-1B7A-019B-20B8-26AA309D4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9169" y="1730062"/>
            <a:ext cx="3962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0104D1B9-3DA5-25A6-A3E2-24EC0F24DFB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520069" y="2453962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F162F50F-A41E-84CE-E1DA-5853BFF5E2C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205869" y="2682562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reports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694A53F2-B58D-E4E7-EADE-E0DF99CFE5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898019" y="2896414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claims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69544AC3-5676-0DCA-414D-3BA71302105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637794" y="265875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attack</a:t>
            </a:r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DEB88454-20AF-5B69-E4B1-7A65BD4780C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355219" y="2896414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request</a:t>
            </a:r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id="{750DFABC-1AFB-EC5E-D04B-705F7FBDD23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018794" y="2666687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man</a:t>
            </a:r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74A18E32-7641-D821-481B-C37FB058082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99794" y="2666687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outcome</a:t>
            </a: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1EE43948-4C43-464F-908B-2969822C2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769" y="2720662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58E321D9-AB53-5470-78F9-24514C226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9169" y="3772714"/>
            <a:ext cx="3962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B6BCE177-024E-C2F5-3968-0D974631582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520069" y="4496614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356B6FE8-E479-323A-9603-FCAC668BF3D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205869" y="4725214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08F6A2B6-0439-A895-B938-C44C21A2C8E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891669" y="4953814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/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F1197F0D-3E9B-09DF-8D97-F84E92E4246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561594" y="4633139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attack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2BE8B52-BE4F-D196-68A6-B313A0942B0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348869" y="4953814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200"/>
          </a:p>
        </p:txBody>
      </p:sp>
      <p:sp>
        <p:nvSpPr>
          <p:cNvPr id="21" name="Text Box 11">
            <a:extLst>
              <a:ext uri="{FF2B5EF4-FFF2-40B4-BE49-F238E27FC236}">
                <a16:creationId xmlns:a16="http://schemas.microsoft.com/office/drawing/2014/main" id="{4F60FDDA-0050-A77D-0ACB-9829101A1F4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974344" y="4633139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man</a:t>
            </a:r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C2A6F804-9C0D-0268-56AE-2C9E98F0628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431544" y="4633139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outcome</a:t>
            </a: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86782139-FB51-0868-9BAF-7B184FC50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769" y="4763314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dirty="0"/>
              <a:t>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7ABA32-3880-2257-5D27-D1499F37575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34369" y="4610914"/>
            <a:ext cx="12954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769CE0-8944-59AC-6F00-3EA697F4F5A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20169" y="4839514"/>
            <a:ext cx="838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reports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7836E0-813D-FE65-CFB6-AB5AAE1A79D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967869" y="5030014"/>
            <a:ext cx="457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claims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8A698E-222F-6FBB-7B84-C5F1E341DC6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425069" y="5030014"/>
            <a:ext cx="457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/>
              <a:t>request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91961C-D9A3-8C11-A5B2-5F7C57EE98A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072769" y="5220514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8A803D-AF9B-7BBB-E63C-4900ACE7241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529969" y="5220514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45FD3B-44C9-DD31-45B5-F63AD5DBE33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987169" y="5220514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401937782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概率平滑</a:t>
            </a:r>
            <a:r>
              <a:rPr lang="en-US" altLang="zh-CN" dirty="0"/>
              <a:t>-</a:t>
            </a:r>
            <a:r>
              <a:rPr lang="zh-CN" altLang="en-US" dirty="0"/>
              <a:t>加</a:t>
            </a:r>
            <a:r>
              <a:rPr lang="en-US" altLang="zh-CN" dirty="0"/>
              <a:t>1</a:t>
            </a:r>
            <a:r>
              <a:rPr lang="zh-CN" altLang="en-US" dirty="0"/>
              <a:t>估计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zh-CN" dirty="0"/>
                  <a:t>Laplace</a:t>
                </a:r>
                <a:r>
                  <a:rPr lang="zh-CN" altLang="en-US" dirty="0"/>
                  <a:t>平滑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认定每个单词比实际观察到的频次多</a:t>
                </a:r>
                <a:r>
                  <a:rPr lang="en-US" altLang="zh-CN" dirty="0"/>
                  <a:t>1</a:t>
                </a:r>
              </a:p>
              <a:p>
                <a:pPr lvl="1"/>
                <a:r>
                  <a:rPr lang="zh-CN" altLang="en-US" dirty="0"/>
                  <a:t>在所有单词的词频上加</a:t>
                </a:r>
                <a:r>
                  <a:rPr lang="en-US" altLang="zh-CN" dirty="0"/>
                  <a:t>1</a:t>
                </a:r>
              </a:p>
              <a:p>
                <a:pPr lvl="1"/>
                <a:r>
                  <a:rPr lang="zh-CN" altLang="en-US" dirty="0"/>
                  <a:t>最大斯然估计</a:t>
                </a:r>
                <a:r>
                  <a:rPr lang="en-US" altLang="zh-CN" dirty="0"/>
                  <a:t>(MLE estimate)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加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估计：</a:t>
                </a:r>
                <a:endParaRPr lang="en-US" altLang="zh-CN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𝐴𝑑𝑑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2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98163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概率平滑</a:t>
            </a:r>
            <a:r>
              <a:rPr lang="en-US" altLang="zh-CN" dirty="0"/>
              <a:t>-</a:t>
            </a:r>
            <a:r>
              <a:rPr lang="zh-CN" altLang="en-US" dirty="0"/>
              <a:t>最大似然估计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/>
              <a:t>Maximum likelihood estimate</a:t>
            </a:r>
          </a:p>
          <a:p>
            <a:pPr lvl="2"/>
            <a:r>
              <a:rPr lang="zh-CN" altLang="en-US" dirty="0"/>
              <a:t>最大似然估计从训练数据集</a:t>
            </a:r>
            <a:r>
              <a:rPr lang="en-US" altLang="zh-CN" dirty="0"/>
              <a:t>T</a:t>
            </a:r>
            <a:r>
              <a:rPr lang="zh-CN" altLang="en-US" dirty="0"/>
              <a:t>中估计模型</a:t>
            </a:r>
            <a:r>
              <a:rPr lang="en-US" altLang="zh-CN" dirty="0"/>
              <a:t>M</a:t>
            </a:r>
            <a:r>
              <a:rPr lang="zh-CN" altLang="en-US" dirty="0"/>
              <a:t>的参数</a:t>
            </a:r>
            <a:endParaRPr lang="en-US" altLang="zh-CN" dirty="0"/>
          </a:p>
          <a:p>
            <a:pPr lvl="2"/>
            <a:r>
              <a:rPr lang="zh-CN" altLang="en-US" dirty="0"/>
              <a:t>给定模型</a:t>
            </a:r>
            <a:r>
              <a:rPr lang="en-US" altLang="zh-CN" dirty="0"/>
              <a:t>M</a:t>
            </a:r>
            <a:r>
              <a:rPr lang="zh-CN" altLang="en-US" dirty="0"/>
              <a:t>，使得模型在训练数据</a:t>
            </a:r>
            <a:r>
              <a:rPr lang="en-US" altLang="zh-CN" dirty="0"/>
              <a:t>T</a:t>
            </a:r>
            <a:r>
              <a:rPr lang="zh-CN" altLang="en-US" dirty="0"/>
              <a:t>上具有最大的似然概率</a:t>
            </a:r>
            <a:endParaRPr lang="en-US" altLang="zh-CN" dirty="0"/>
          </a:p>
          <a:p>
            <a:pPr lvl="1"/>
            <a:r>
              <a:rPr lang="zh-CN" altLang="en-US" dirty="0"/>
              <a:t>假如在包含</a:t>
            </a:r>
            <a:r>
              <a:rPr lang="en-US" altLang="zh-CN" dirty="0"/>
              <a:t>100</a:t>
            </a:r>
            <a:r>
              <a:rPr lang="zh-CN" altLang="en-US" dirty="0"/>
              <a:t>万个</a:t>
            </a:r>
            <a:r>
              <a:rPr lang="en-US" altLang="zh-CN" dirty="0"/>
              <a:t>token</a:t>
            </a:r>
            <a:r>
              <a:rPr lang="zh-CN" altLang="en-US" dirty="0"/>
              <a:t>的语料中，“北邮”出现了</a:t>
            </a:r>
            <a:r>
              <a:rPr lang="en-US" altLang="zh-CN" dirty="0"/>
              <a:t>400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zh-CN" altLang="en-US" dirty="0"/>
              <a:t>对于其它文本中的任意一个单词刚好是“北邮”的概率是多少？</a:t>
            </a:r>
            <a:endParaRPr lang="en-US" altLang="zh-CN" dirty="0"/>
          </a:p>
          <a:p>
            <a:pPr lvl="1"/>
            <a:r>
              <a:rPr lang="en-US" altLang="zh-CN" dirty="0"/>
              <a:t>MLE</a:t>
            </a:r>
            <a:r>
              <a:rPr lang="zh-CN" altLang="en-US" dirty="0"/>
              <a:t>估计</a:t>
            </a:r>
            <a:r>
              <a:rPr lang="en-US" altLang="zh-CN" dirty="0"/>
              <a:t>400/100</a:t>
            </a:r>
            <a:r>
              <a:rPr lang="zh-CN" altLang="en-US" dirty="0"/>
              <a:t> </a:t>
            </a:r>
            <a:r>
              <a:rPr lang="en-US" altLang="zh-CN" dirty="0"/>
              <a:t>0000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0.0004</a:t>
            </a:r>
          </a:p>
          <a:p>
            <a:pPr lvl="1"/>
            <a:r>
              <a:rPr lang="zh-CN" altLang="en-US" dirty="0"/>
              <a:t>这个概率估计对其它语料可能不理想，但至少在训练数据集上是这样的概率。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54744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概率平滑</a:t>
            </a:r>
            <a:r>
              <a:rPr lang="en-US" altLang="zh-CN" dirty="0"/>
              <a:t>-Laplace</a:t>
            </a:r>
            <a:r>
              <a:rPr lang="zh-CN" altLang="en-US" dirty="0"/>
              <a:t>平滑后的</a:t>
            </a:r>
            <a:r>
              <a:rPr lang="en-US" altLang="zh-CN" dirty="0"/>
              <a:t>bigram</a:t>
            </a:r>
            <a:r>
              <a:rPr lang="zh-CN" altLang="en-US" dirty="0"/>
              <a:t>计数频次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9D66F5A4-FEFD-8494-69A3-44EDDE86692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55674" y="941738"/>
            <a:ext cx="7700963" cy="273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11804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概率平滑</a:t>
            </a:r>
            <a:r>
              <a:rPr lang="en-US" altLang="zh-CN" dirty="0"/>
              <a:t>- Laplace</a:t>
            </a:r>
            <a:r>
              <a:rPr lang="zh-CN" altLang="en-US" dirty="0"/>
              <a:t>平滑后的</a:t>
            </a:r>
            <a:r>
              <a:rPr lang="en-US" altLang="zh-CN" dirty="0"/>
              <a:t>bigram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8AC3DC5-1152-9398-E93F-507E37FC942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8AC3DC5-1152-9398-E93F-507E37FC9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BA9E566-BC47-993A-401D-2C8CC7533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45" y="1982822"/>
            <a:ext cx="8363031" cy="22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56194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概率平滑</a:t>
            </a:r>
            <a:r>
              <a:rPr lang="en-US" altLang="zh-CN" dirty="0"/>
              <a:t>-</a:t>
            </a:r>
            <a:r>
              <a:rPr lang="zh-CN" altLang="en-US" dirty="0"/>
              <a:t>频次重构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8AC3DC5-1152-9398-E93F-507E37FC942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8AC3DC5-1152-9398-E93F-507E37FC9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EB2AD25-1FC9-D418-99C6-D27754E87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71" y="1935759"/>
            <a:ext cx="8302842" cy="276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06633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概率平滑</a:t>
            </a:r>
            <a:r>
              <a:rPr lang="en-US" altLang="zh-CN" dirty="0"/>
              <a:t>-</a:t>
            </a:r>
            <a:r>
              <a:rPr lang="zh-CN" altLang="en-US" dirty="0"/>
              <a:t>对比</a:t>
            </a:r>
            <a:r>
              <a:rPr lang="en-US" altLang="zh-CN" dirty="0"/>
              <a:t>bigram</a:t>
            </a:r>
            <a:r>
              <a:rPr lang="zh-CN" altLang="en-US" dirty="0"/>
              <a:t>计数结果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AC3DC5-1152-9398-E93F-507E37FC94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/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EE5969-D9F0-CD50-58F6-6FCECC703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46" y="933901"/>
            <a:ext cx="6304875" cy="22660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1DF6C7-A4D9-A8CF-33D3-B7212EFCB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78" y="3355056"/>
            <a:ext cx="6301443" cy="21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80364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概率平滑</a:t>
            </a:r>
            <a:r>
              <a:rPr lang="en-US" altLang="zh-CN" dirty="0"/>
              <a:t>-</a:t>
            </a:r>
            <a:r>
              <a:rPr lang="zh-CN" altLang="en-US" dirty="0"/>
              <a:t>回退（</a:t>
            </a:r>
            <a:r>
              <a:rPr lang="en-US" altLang="zh-CN" dirty="0"/>
              <a:t>backoff</a:t>
            </a:r>
            <a:r>
              <a:rPr lang="zh-CN" altLang="en-US" dirty="0"/>
              <a:t>）与插值（</a:t>
            </a:r>
            <a:r>
              <a:rPr lang="en-US" altLang="zh-CN" dirty="0"/>
              <a:t>interpolation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AC3DC5-1152-9398-E93F-507E37FC94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F5D2761-C265-0A7A-784D-01D247AACF79}"/>
              </a:ext>
            </a:extLst>
          </p:cNvPr>
          <p:cNvSpPr txBox="1">
            <a:spLocks/>
          </p:cNvSpPr>
          <p:nvPr/>
        </p:nvSpPr>
        <p:spPr>
          <a:xfrm>
            <a:off x="1108075" y="1162050"/>
            <a:ext cx="7700963" cy="41767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cap="small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925" indent="-288925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9913" indent="-225425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Char char="›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7013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8888" indent="-227013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回退和插值适用于基于小规模训练语料的模型学习</a:t>
            </a:r>
            <a:endParaRPr lang="en-US" altLang="zh-CN" dirty="0"/>
          </a:p>
          <a:p>
            <a:pPr lvl="2"/>
            <a:r>
              <a:rPr lang="zh-CN" altLang="en-US" dirty="0"/>
              <a:t>在小规模的文本语料中，模型学到的信息并不多</a:t>
            </a:r>
            <a:endParaRPr lang="en-US" altLang="zh-CN" dirty="0"/>
          </a:p>
          <a:p>
            <a:pPr lvl="1"/>
            <a:r>
              <a:rPr lang="zh-CN" altLang="en-US" dirty="0"/>
              <a:t>回退</a:t>
            </a:r>
            <a:endParaRPr lang="en-US" altLang="zh-CN" dirty="0"/>
          </a:p>
          <a:p>
            <a:pPr lvl="2"/>
            <a:r>
              <a:rPr lang="zh-CN" altLang="en-US" dirty="0"/>
              <a:t>当有很好的数据样本时使用</a:t>
            </a:r>
            <a:r>
              <a:rPr lang="en-US" altLang="zh-CN" dirty="0"/>
              <a:t>trigram</a:t>
            </a:r>
          </a:p>
          <a:p>
            <a:pPr lvl="2"/>
            <a:r>
              <a:rPr lang="zh-CN" altLang="en-US" dirty="0"/>
              <a:t>否则使用</a:t>
            </a:r>
            <a:r>
              <a:rPr lang="en-US" altLang="zh-CN" dirty="0"/>
              <a:t>bigram</a:t>
            </a:r>
            <a:r>
              <a:rPr lang="zh-CN" altLang="en-US" dirty="0"/>
              <a:t>或者</a:t>
            </a:r>
            <a:r>
              <a:rPr lang="en-US" altLang="zh-CN" dirty="0"/>
              <a:t>unigram</a:t>
            </a:r>
          </a:p>
          <a:p>
            <a:pPr lvl="1"/>
            <a:r>
              <a:rPr lang="zh-CN" altLang="en-US" dirty="0"/>
              <a:t>插值</a:t>
            </a:r>
            <a:endParaRPr lang="en-US" altLang="zh-CN" dirty="0"/>
          </a:p>
          <a:p>
            <a:pPr lvl="2"/>
            <a:r>
              <a:rPr lang="zh-CN" altLang="en-US" dirty="0"/>
              <a:t>混合使用（</a:t>
            </a:r>
            <a:r>
              <a:rPr lang="en-US" altLang="zh-CN" dirty="0"/>
              <a:t>unigram</a:t>
            </a:r>
            <a:r>
              <a:rPr lang="zh-CN" altLang="en-US" dirty="0"/>
              <a:t>，</a:t>
            </a:r>
            <a:r>
              <a:rPr lang="en-US" altLang="zh-CN" dirty="0"/>
              <a:t>bigram</a:t>
            </a:r>
            <a:r>
              <a:rPr lang="zh-CN" altLang="en-US" dirty="0"/>
              <a:t>，</a:t>
            </a:r>
            <a:r>
              <a:rPr lang="en-US" altLang="zh-CN" dirty="0"/>
              <a:t>trigram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插值法通常效果不错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026003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N-gram</a:t>
            </a:r>
            <a:r>
              <a:rPr lang="zh-CN" altLang="en-US" dirty="0"/>
              <a:t>模型计算技巧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AC3DC5-1152-9398-E93F-507E37FC94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F5D2761-C265-0A7A-784D-01D247AACF79}"/>
              </a:ext>
            </a:extLst>
          </p:cNvPr>
          <p:cNvSpPr txBox="1">
            <a:spLocks/>
          </p:cNvSpPr>
          <p:nvPr/>
        </p:nvSpPr>
        <p:spPr>
          <a:xfrm>
            <a:off x="1108075" y="1162050"/>
            <a:ext cx="7700963" cy="41767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cap="small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925" indent="-288925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9913" indent="-225425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Char char="›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7013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8888" indent="-227013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如</a:t>
            </a:r>
            <a:r>
              <a:rPr lang="en-US" altLang="zh-CN" dirty="0"/>
              <a:t>Google N-gram</a:t>
            </a:r>
            <a:r>
              <a:rPr lang="zh-CN" altLang="en-US" dirty="0"/>
              <a:t>语料库</a:t>
            </a:r>
            <a:endParaRPr lang="en-US" altLang="zh-CN" dirty="0"/>
          </a:p>
          <a:p>
            <a:pPr lvl="1"/>
            <a:r>
              <a:rPr lang="zh-CN" altLang="en-US" dirty="0"/>
              <a:t>剪枝</a:t>
            </a:r>
            <a:r>
              <a:rPr lang="en-US" altLang="zh-CN" dirty="0"/>
              <a:t>(pruning)</a:t>
            </a:r>
          </a:p>
          <a:p>
            <a:pPr lvl="2"/>
            <a:r>
              <a:rPr lang="zh-CN" altLang="en-US" dirty="0"/>
              <a:t>仅存储出现频次大于指定阈值（</a:t>
            </a:r>
            <a:r>
              <a:rPr lang="en-US" altLang="zh-CN" dirty="0"/>
              <a:t>threshold</a:t>
            </a:r>
            <a:r>
              <a:rPr lang="zh-CN" altLang="en-US" dirty="0"/>
              <a:t>）的</a:t>
            </a:r>
            <a:r>
              <a:rPr lang="en-US" altLang="zh-CN" dirty="0"/>
              <a:t>n-grams</a:t>
            </a:r>
          </a:p>
          <a:p>
            <a:pPr lvl="2"/>
            <a:r>
              <a:rPr lang="zh-CN" altLang="en-US" dirty="0"/>
              <a:t>基于信息熵的剪枝</a:t>
            </a:r>
            <a:endParaRPr lang="en-US" altLang="zh-CN" dirty="0"/>
          </a:p>
          <a:p>
            <a:pPr lvl="1"/>
            <a:r>
              <a:rPr lang="zh-CN" altLang="en-US" dirty="0"/>
              <a:t>应用效率</a:t>
            </a:r>
            <a:endParaRPr lang="en-US" altLang="zh-CN" dirty="0"/>
          </a:p>
          <a:p>
            <a:pPr lvl="2"/>
            <a:r>
              <a:rPr lang="zh-CN" altLang="en-US" dirty="0"/>
              <a:t>使用高效的数据结构</a:t>
            </a:r>
            <a:r>
              <a:rPr lang="en-US" altLang="zh-CN" dirty="0"/>
              <a:t>tries</a:t>
            </a:r>
          </a:p>
          <a:p>
            <a:pPr lvl="2"/>
            <a:r>
              <a:rPr lang="zh-CN" altLang="en-US" dirty="0">
                <a:hlinkClick r:id="rId2"/>
              </a:rPr>
              <a:t>布隆过滤器</a:t>
            </a:r>
            <a:r>
              <a:rPr lang="en-US" altLang="zh-CN" dirty="0">
                <a:hlinkClick r:id="rId2"/>
              </a:rPr>
              <a:t>(Bloom Filter)</a:t>
            </a:r>
            <a:endParaRPr lang="en-US" altLang="zh-CN" dirty="0"/>
          </a:p>
          <a:p>
            <a:pPr lvl="2"/>
            <a:r>
              <a:rPr lang="zh-CN" altLang="en-US" dirty="0"/>
              <a:t>以索引的方式存储单词</a:t>
            </a:r>
            <a:endParaRPr lang="en-US" altLang="zh-CN" dirty="0"/>
          </a:p>
          <a:p>
            <a:pPr lvl="2"/>
            <a:r>
              <a:rPr lang="zh-CN" altLang="en-US" dirty="0"/>
              <a:t>降低概率的精度，如</a:t>
            </a:r>
            <a:r>
              <a:rPr lang="en-US" altLang="zh-CN" dirty="0"/>
              <a:t>8</a:t>
            </a:r>
            <a:r>
              <a:rPr lang="zh-CN" altLang="en-US" dirty="0"/>
              <a:t>位将为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173780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2B409678-A895-425D-98D3-99EB1298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" altLang="zh-CN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C658F813-1584-D0BE-DD00-D474735550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49325" y="2489502"/>
            <a:ext cx="7707313" cy="201845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编程练习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345113"/>
            <a:ext cx="846138" cy="303212"/>
          </a:xfrm>
        </p:spPr>
        <p:txBody>
          <a:bodyPr/>
          <a:lstStyle/>
          <a:p>
            <a:fld id="{E62723E9-58A5-4D18-81BD-E1D0CC324A1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6617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331F048-7C94-FE1D-6DC0-B7D6D27899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如何计算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331F048-7C94-FE1D-6DC0-B7D6D27899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8" b="-25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288925" marR="0" lvl="1" indent="-288925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8C1515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lang="zh-CN" altLang="en-US" dirty="0"/>
                  <a:t>计算一句话中所有字词按顺序出现的联合概率</a:t>
                </a:r>
                <a:endParaRPr lang="en-US" altLang="zh-CN" dirty="0"/>
              </a:p>
              <a:p>
                <a:pPr marL="0" lvl="1" indent="0">
                  <a:buClr>
                    <a:srgbClr val="8C1515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𝑡𝑟𝑎𝑛𝑠𝑝𝑎𝑟𝑒𝑛𝑡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288925" marR="0" lvl="1" indent="-288925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8C1515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lang="zh-CN" altLang="en-US" dirty="0"/>
                  <a:t>直接计算方法，根据条件概率的链式法则计算联合概率</a:t>
                </a:r>
              </a:p>
              <a:p>
                <a:pPr marL="288925" marR="0" lvl="1" indent="-288925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8C1515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lang="zh-CN" altLang="en-US" dirty="0"/>
                  <a:t>概率计算的链式法则</a:t>
                </a:r>
                <a:endParaRPr lang="en-US" altLang="zh-CN" dirty="0"/>
              </a:p>
              <a:p>
                <a:pPr marL="0" lvl="1" indent="0">
                  <a:buClr>
                    <a:srgbClr val="8C1515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1">
                  <a:buClr>
                    <a:srgbClr val="8C1515"/>
                  </a:buClr>
                  <a:defRPr/>
                </a:pPr>
                <a:r>
                  <a:rPr lang="zh-CN" altLang="en-US" dirty="0"/>
                  <a:t>语言模型计算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𝑖𝑡𝑠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𝑡𝑟𝑎𝑛𝑠𝑝𝑎𝑟𝑒𝑛𝑡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𝑡𝑟𝑎𝑛𝑠𝑝𝑎𝑟𝑒𝑛𝑡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𝑖𝑡𝑠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𝑤𝑎𝑡𝑒𝑟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9336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331F048-7C94-FE1D-6DC0-B7D6D27899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如何计算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331F048-7C94-FE1D-6DC0-B7D6D27899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8" b="-25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通过查频次计算</a:t>
                </a:r>
                <a:endParaRPr lang="en-US" altLang="zh-CN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𝑡𝑟𝑎𝑛𝑠𝑝𝑎𝑟𝑒𝑛𝑡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𝑡𝑟𝑎𝑛𝑠𝑝𝑎𝑟𝑒𝑛𝑡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存在的问题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由不同单词构成的句子的可能性太多，难以穷举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很难收集到足够的数据用来计数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812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0711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马尔可夫假设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简化语言模型的假设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𝑡𝑟𝑎𝑛𝑠𝑝𝑎𝑟𝑒𝑛𝑡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𝑖𝑡𝑠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𝑤𝑎𝑡𝑒𝑟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𝑠𝑜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𝑡𝑟𝑎𝑛𝑠𝑝𝑎𝑟𝑒𝑛𝑡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</m:e>
                    </m:d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zh-CN" altLang="en-US" b="0" dirty="0">
                    <a:latin typeface="Cambria Math" panose="02040503050406030204" pitchFamily="18" charset="0"/>
                  </a:rPr>
                  <a:t>或者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𝑡𝑟𝑎𝑛𝑠𝑝𝑎𝑟𝑒𝑛𝑡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𝑖𝑡𝑠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𝑤𝑎𝑡𝑒𝑟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𝑠𝑜</m:t>
                        </m:r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𝑡𝑟𝑎𝑛𝑠𝑝𝑎𝑟𝑒𝑛𝑡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𝑠𝑜</m:t>
                        </m:r>
                      </m:e>
                    </m:d>
                  </m:oMath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/>
                  <a:t>规范化表示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</a:rPr>
                  <a:t>也即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)</a:t>
                </a: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977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106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基于马尔可夫假设的最简单的模型</a:t>
            </a:r>
            <a:r>
              <a:rPr kumimoji="1" lang="en-US" altLang="zh-CN" dirty="0"/>
              <a:t>——</a:t>
            </a:r>
            <a:r>
              <a:rPr lang="en-US" altLang="zh-CN" dirty="0">
                <a:latin typeface="Cambria Math" panose="02040503050406030204" pitchFamily="18" charset="0"/>
              </a:rPr>
              <a:t>unigram 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基于一个</a:t>
            </a:r>
            <a:r>
              <a:rPr lang="en" altLang="zh-CN" dirty="0"/>
              <a:t>unigram model</a:t>
            </a:r>
            <a:r>
              <a:rPr lang="zh-CN" altLang="en-US" dirty="0"/>
              <a:t>生成的若干语句</a:t>
            </a:r>
          </a:p>
          <a:p>
            <a:r>
              <a:rPr lang="en-US" altLang="zh-CN" dirty="0">
                <a:latin typeface="Courier"/>
                <a:cs typeface="Courier"/>
              </a:rPr>
              <a:t>fifth, an, of, futures, the, an, incorporated, a, a, the, inflation, most, dollars, quarter, in, is, mass</a:t>
            </a:r>
          </a:p>
          <a:p>
            <a:endParaRPr lang="en-US" altLang="zh-CN" dirty="0">
              <a:latin typeface="Courier"/>
              <a:cs typeface="Courier"/>
            </a:endParaRPr>
          </a:p>
          <a:p>
            <a:r>
              <a:rPr lang="en-US" altLang="zh-CN" dirty="0">
                <a:latin typeface="Courier"/>
                <a:cs typeface="Courier"/>
              </a:rPr>
              <a:t>thrift, did, eighty, said, hard, 'm, </a:t>
            </a:r>
            <a:r>
              <a:rPr lang="en-US" altLang="zh-CN" dirty="0" err="1">
                <a:latin typeface="Courier"/>
                <a:cs typeface="Courier"/>
              </a:rPr>
              <a:t>july</a:t>
            </a:r>
            <a:r>
              <a:rPr lang="en-US" altLang="zh-CN" dirty="0">
                <a:latin typeface="Courier"/>
                <a:cs typeface="Courier"/>
              </a:rPr>
              <a:t>, bullish</a:t>
            </a:r>
          </a:p>
          <a:p>
            <a:endParaRPr lang="en-US" altLang="zh-CN" sz="2000" dirty="0">
              <a:latin typeface="Courier"/>
              <a:cs typeface="Courier"/>
            </a:endParaRPr>
          </a:p>
          <a:p>
            <a:r>
              <a:rPr lang="en-US" altLang="zh-CN" dirty="0">
                <a:latin typeface="Courier"/>
                <a:cs typeface="Courier"/>
              </a:rPr>
              <a:t>that, or, limited, the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41621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Bigram model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基于前一个单词的条件概率</a:t>
                </a:r>
                <a:endParaRPr lang="en-US" altLang="zh-CN" dirty="0"/>
              </a:p>
              <a:p>
                <a:pPr marL="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</a:p>
              <a:p>
                <a:pPr lvl="1"/>
                <a:endParaRPr lang="zh-CN" altLang="en-US" dirty="0"/>
              </a:p>
              <a:p>
                <a:pPr lvl="1"/>
                <a:r>
                  <a:rPr lang="zh-CN" altLang="en-US" dirty="0"/>
                  <a:t>基于一个</a:t>
                </a:r>
                <a:r>
                  <a:rPr lang="en" altLang="zh-CN" dirty="0"/>
                  <a:t>bigram model</a:t>
                </a:r>
                <a:r>
                  <a:rPr lang="zh-CN" altLang="en-US" dirty="0"/>
                  <a:t>生成的若干语句</a:t>
                </a:r>
              </a:p>
              <a:p>
                <a:pPr lvl="2"/>
                <a:r>
                  <a:rPr lang="en" altLang="zh-CN" dirty="0" err="1"/>
                  <a:t>texaco</a:t>
                </a:r>
                <a:r>
                  <a:rPr lang="en" altLang="zh-CN" dirty="0"/>
                  <a:t>, rose, one, in, this, issue, is, pursuing, growth, in, a, boiler, house, said, </a:t>
                </a:r>
                <a:r>
                  <a:rPr lang="en" altLang="zh-CN" dirty="0" err="1"/>
                  <a:t>mr.</a:t>
                </a:r>
                <a:r>
                  <a:rPr lang="en" altLang="zh-CN" dirty="0"/>
                  <a:t>, </a:t>
                </a:r>
                <a:r>
                  <a:rPr lang="en" altLang="zh-CN" dirty="0" err="1"/>
                  <a:t>gurria</a:t>
                </a:r>
                <a:r>
                  <a:rPr lang="en" altLang="zh-CN" dirty="0"/>
                  <a:t>, </a:t>
                </a:r>
                <a:r>
                  <a:rPr lang="en" altLang="zh-CN" dirty="0" err="1"/>
                  <a:t>mexico</a:t>
                </a:r>
                <a:r>
                  <a:rPr lang="en" altLang="zh-CN" dirty="0"/>
                  <a:t>, 's, motion, control, proposal, without, permission, from, five, hundred, fifty, five, yen</a:t>
                </a:r>
              </a:p>
              <a:p>
                <a:pPr lvl="2"/>
                <a:endParaRPr lang="en" altLang="zh-CN" dirty="0"/>
              </a:p>
              <a:p>
                <a:pPr lvl="2"/>
                <a:r>
                  <a:rPr lang="en" altLang="zh-CN" dirty="0"/>
                  <a:t>outside, new, car, parking, lot, of, the, agreement, reached</a:t>
                </a:r>
              </a:p>
              <a:p>
                <a:pPr lvl="2"/>
                <a:endParaRPr lang="en" altLang="zh-CN" dirty="0"/>
              </a:p>
              <a:p>
                <a:pPr lvl="2"/>
                <a:r>
                  <a:rPr lang="en" altLang="zh-CN" dirty="0"/>
                  <a:t>this, would, be, a, record, </a:t>
                </a:r>
                <a:r>
                  <a:rPr lang="en" altLang="zh-CN" dirty="0" err="1"/>
                  <a:t>november</a:t>
                </a:r>
                <a:endParaRPr lang="en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 r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9855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N-gram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类似</a:t>
                </a:r>
                <a:r>
                  <a:rPr lang="en" altLang="zh-CN" dirty="0"/>
                  <a:t>unigram</a:t>
                </a:r>
                <a:r>
                  <a:rPr lang="zh-CN" altLang="en" dirty="0"/>
                  <a:t>，</a:t>
                </a:r>
                <a:r>
                  <a:rPr lang="en" altLang="zh-CN" dirty="0"/>
                  <a:t>bigram</a:t>
                </a:r>
                <a:r>
                  <a:rPr lang="zh-CN" altLang="en" dirty="0"/>
                  <a:t>，</a:t>
                </a:r>
                <a:r>
                  <a:rPr lang="zh-CN" altLang="en-US" dirty="0"/>
                  <a:t>可以扩展到</a:t>
                </a:r>
                <a:r>
                  <a:rPr lang="en" altLang="zh-CN" dirty="0"/>
                  <a:t>trigram, 3-gram, 5-gram</a:t>
                </a:r>
              </a:p>
              <a:p>
                <a:pPr marL="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</a:p>
              <a:p>
                <a:pPr lvl="1"/>
                <a:endParaRPr lang="zh-CN" altLang="en-US" dirty="0"/>
              </a:p>
              <a:p>
                <a:pPr lvl="1"/>
                <a:r>
                  <a:rPr lang="zh-CN" altLang="en-US" dirty="0"/>
                  <a:t>实际上，</a:t>
                </a:r>
                <a:r>
                  <a:rPr lang="en" altLang="zh-CN" dirty="0"/>
                  <a:t>N-gram</a:t>
                </a:r>
                <a:r>
                  <a:rPr lang="zh-CN" altLang="en-US" dirty="0"/>
                  <a:t>模型是一个不充分的语言模型，因为语言中存在长距离依赖（</a:t>
                </a:r>
                <a:r>
                  <a:rPr lang="en" altLang="zh-CN" dirty="0"/>
                  <a:t>long-distance dependences</a:t>
                </a:r>
                <a:r>
                  <a:rPr lang="zh-CN" altLang="en" dirty="0"/>
                  <a:t>）</a:t>
                </a:r>
              </a:p>
              <a:p>
                <a:pPr lvl="2"/>
                <a:r>
                  <a:rPr lang="zh-CN" altLang="en-US" b="0" dirty="0">
                    <a:latin typeface="Cambria Math" panose="02040503050406030204" pitchFamily="18" charset="0"/>
                  </a:rPr>
                  <a:t>小明是</a:t>
                </a:r>
                <a:r>
                  <a:rPr lang="zh-CN" altLang="en-US" b="0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广东人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，普通话和</a:t>
                </a:r>
                <a:r>
                  <a:rPr lang="zh-CN" altLang="en-US" b="0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粤语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说的都非常好。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zh-CN" altLang="en-US" dirty="0">
                    <a:latin typeface="Cambria Math" panose="02040503050406030204" pitchFamily="18" charset="0"/>
                  </a:rPr>
                  <a:t>常用的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bigram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和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trigram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无法捕获这种长距离依赖关系。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9FB1F3-2EC8-BE29-D866-0087EB3B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812" t="-606" r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0137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Template_Side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6644</TotalTime>
  <Words>2064</Words>
  <Application>Microsoft Macintosh PowerPoint</Application>
  <PresentationFormat>全屏显示(16:10)</PresentationFormat>
  <Paragraphs>328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SimHei</vt:lpstr>
      <vt:lpstr>Arial</vt:lpstr>
      <vt:lpstr>Calibri</vt:lpstr>
      <vt:lpstr>Cambria Math</vt:lpstr>
      <vt:lpstr>Courier</vt:lpstr>
      <vt:lpstr>Source Sans Pro</vt:lpstr>
      <vt:lpstr>Source Sans Pro Semibold</vt:lpstr>
      <vt:lpstr>Wingdings</vt:lpstr>
      <vt:lpstr>SU_Template_SideBar</vt:lpstr>
      <vt:lpstr>概率语言模型-n-gram</vt:lpstr>
      <vt:lpstr>概率语言模型(Probabilistic language models)</vt:lpstr>
      <vt:lpstr>概率语言模型</vt:lpstr>
      <vt:lpstr>如何计算P(W)</vt:lpstr>
      <vt:lpstr>如何计算P(W)</vt:lpstr>
      <vt:lpstr>马尔可夫假设</vt:lpstr>
      <vt:lpstr>基于马尔可夫假设的最简单的模型——unigram model</vt:lpstr>
      <vt:lpstr>Bigram model</vt:lpstr>
      <vt:lpstr>N-gram模型</vt:lpstr>
      <vt:lpstr>计算N-grams的概率</vt:lpstr>
      <vt:lpstr>Berkeley Restaurant Project sentences</vt:lpstr>
      <vt:lpstr>粗略的bi-gram计数</vt:lpstr>
      <vt:lpstr>bi-gram模型计算</vt:lpstr>
      <vt:lpstr>N-gram</vt:lpstr>
      <vt:lpstr>N-gram</vt:lpstr>
      <vt:lpstr>计算技巧</vt:lpstr>
      <vt:lpstr>Google N-gram</vt:lpstr>
      <vt:lpstr>Google N-gram</vt:lpstr>
      <vt:lpstr>Google N-gram</vt:lpstr>
      <vt:lpstr>N-gram模型效果评测</vt:lpstr>
      <vt:lpstr>N-gram模型效果评测</vt:lpstr>
      <vt:lpstr>困惑度(Perplexity)</vt:lpstr>
      <vt:lpstr>困惑度(Perplexity)</vt:lpstr>
      <vt:lpstr>困惑度(Perplexity)</vt:lpstr>
      <vt:lpstr>困惑度(Perplexity)</vt:lpstr>
      <vt:lpstr>基于n-gram生成的莎士比亚的作品</vt:lpstr>
      <vt:lpstr>以莎士比亚的作品作为语料库</vt:lpstr>
      <vt:lpstr>基于wall street journal的n-gram模型生成的语句</vt:lpstr>
      <vt:lpstr>0概率与过拟合</vt:lpstr>
      <vt:lpstr>0概率平滑</vt:lpstr>
      <vt:lpstr>0概率平滑-加1估计</vt:lpstr>
      <vt:lpstr>0概率平滑-最大似然估计</vt:lpstr>
      <vt:lpstr>0概率平滑-Laplace平滑后的bigram计数频次</vt:lpstr>
      <vt:lpstr>0概率平滑- Laplace平滑后的bigram模型</vt:lpstr>
      <vt:lpstr>0概率平滑-频次重构</vt:lpstr>
      <vt:lpstr>0概率平滑-对比bigram计数结果</vt:lpstr>
      <vt:lpstr>0概率平滑-回退（backoff）与插值（interpolation）</vt:lpstr>
      <vt:lpstr>N-gram模型计算技巧</vt:lpstr>
      <vt:lpstr>PowerPoint 演示文稿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Valerie Beeman</dc:creator>
  <dc:description>2012 PowerPoint template redesign</dc:description>
  <cp:lastModifiedBy>ray zhang</cp:lastModifiedBy>
  <cp:revision>458</cp:revision>
  <dcterms:created xsi:type="dcterms:W3CDTF">2012-12-05T23:46:21Z</dcterms:created>
  <dcterms:modified xsi:type="dcterms:W3CDTF">2024-04-21T15:13:36Z</dcterms:modified>
</cp:coreProperties>
</file>