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304" r:id="rId2"/>
    <p:sldId id="1038" r:id="rId3"/>
    <p:sldId id="1040" r:id="rId4"/>
    <p:sldId id="1041" r:id="rId5"/>
    <p:sldId id="1039" r:id="rId6"/>
    <p:sldId id="1042" r:id="rId7"/>
    <p:sldId id="1043" r:id="rId8"/>
    <p:sldId id="1044" r:id="rId9"/>
    <p:sldId id="1045" r:id="rId10"/>
    <p:sldId id="1046" r:id="rId11"/>
    <p:sldId id="1047" r:id="rId12"/>
    <p:sldId id="1048" r:id="rId13"/>
    <p:sldId id="1049" r:id="rId14"/>
    <p:sldId id="1050" r:id="rId15"/>
    <p:sldId id="1051" r:id="rId16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86">
          <p15:clr>
            <a:srgbClr val="A4A3A4"/>
          </p15:clr>
        </p15:guide>
        <p15:guide id="2" orient="horz" pos="315">
          <p15:clr>
            <a:srgbClr val="A4A3A4"/>
          </p15:clr>
        </p15:guide>
        <p15:guide id="3" orient="horz" pos="3359">
          <p15:clr>
            <a:srgbClr val="A4A3A4"/>
          </p15:clr>
        </p15:guide>
        <p15:guide id="4" orient="horz" pos="1912">
          <p15:clr>
            <a:srgbClr val="A4A3A4"/>
          </p15:clr>
        </p15:guide>
        <p15:guide id="5" orient="horz" pos="636">
          <p15:clr>
            <a:srgbClr val="A4A3A4"/>
          </p15:clr>
        </p15:guide>
        <p15:guide id="6" orient="horz" pos="3267">
          <p15:clr>
            <a:srgbClr val="A4A3A4"/>
          </p15:clr>
        </p15:guide>
        <p15:guide id="7" orient="horz" pos="3497">
          <p15:clr>
            <a:srgbClr val="A4A3A4"/>
          </p15:clr>
        </p15:guide>
        <p15:guide id="8" pos="2984">
          <p15:clr>
            <a:srgbClr val="A4A3A4"/>
          </p15:clr>
        </p15:guide>
        <p15:guide id="9" pos="3072">
          <p15:clr>
            <a:srgbClr val="A4A3A4"/>
          </p15:clr>
        </p15:guide>
        <p15:guide id="10" pos="1771">
          <p15:clr>
            <a:srgbClr val="A4A3A4"/>
          </p15:clr>
        </p15:guide>
        <p15:guide id="11" pos="5453">
          <p15:clr>
            <a:srgbClr val="A4A3A4"/>
          </p15:clr>
        </p15:guide>
        <p15:guide id="12" pos="1855">
          <p15:clr>
            <a:srgbClr val="A4A3A4"/>
          </p15:clr>
        </p15:guide>
        <p15:guide id="13" pos="3608">
          <p15:clr>
            <a:srgbClr val="A4A3A4"/>
          </p15:clr>
        </p15:guide>
        <p15:guide id="14" pos="3695">
          <p15:clr>
            <a:srgbClr val="A4A3A4"/>
          </p15:clr>
        </p15:guide>
        <p15:guide id="15" pos="4215">
          <p15:clr>
            <a:srgbClr val="A4A3A4"/>
          </p15:clr>
        </p15:guide>
        <p15:guide id="16" pos="4313">
          <p15:clr>
            <a:srgbClr val="A4A3A4"/>
          </p15:clr>
        </p15:guide>
        <p15:guide id="17" pos="4815">
          <p15:clr>
            <a:srgbClr val="A4A3A4"/>
          </p15:clr>
        </p15:guide>
        <p15:guide id="18" pos="4914">
          <p15:clr>
            <a:srgbClr val="A4A3A4"/>
          </p15:clr>
        </p15:guide>
        <p15:guide id="19" pos="602">
          <p15:clr>
            <a:srgbClr val="A4A3A4"/>
          </p15:clr>
        </p15:guide>
        <p15:guide id="20" pos="2466">
          <p15:clr>
            <a:srgbClr val="A4A3A4"/>
          </p15:clr>
        </p15:guide>
        <p15:guide id="21" pos="2378">
          <p15:clr>
            <a:srgbClr val="A4A3A4"/>
          </p15:clr>
        </p15:guide>
        <p15:guide id="22" pos="69">
          <p15:clr>
            <a:srgbClr val="A4A3A4"/>
          </p15:clr>
        </p15:guide>
        <p15:guide id="23" pos="1159">
          <p15:clr>
            <a:srgbClr val="A4A3A4"/>
          </p15:clr>
        </p15:guide>
        <p15:guide id="24" pos="125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hristian Klawitter" initials="CK" lastIdx="1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DDD3"/>
    <a:srgbClr val="EDE8DD"/>
    <a:srgbClr val="C2B7A1"/>
    <a:srgbClr val="918873"/>
    <a:srgbClr val="3C3623"/>
    <a:srgbClr val="D0A760"/>
    <a:srgbClr val="434A44"/>
    <a:srgbClr val="36052E"/>
    <a:srgbClr val="296549"/>
    <a:srgbClr val="0057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3178"/>
    <p:restoredTop sz="86395"/>
  </p:normalViewPr>
  <p:slideViewPr>
    <p:cSldViewPr snapToGrid="0" snapToObjects="1" showGuides="1">
      <p:cViewPr varScale="1">
        <p:scale>
          <a:sx n="132" d="100"/>
          <a:sy n="132" d="100"/>
        </p:scale>
        <p:origin x="224" y="160"/>
      </p:cViewPr>
      <p:guideLst>
        <p:guide orient="horz" pos="1986"/>
        <p:guide orient="horz" pos="315"/>
        <p:guide orient="horz" pos="3359"/>
        <p:guide orient="horz" pos="1912"/>
        <p:guide orient="horz" pos="636"/>
        <p:guide orient="horz" pos="3267"/>
        <p:guide orient="horz" pos="3497"/>
        <p:guide pos="2984"/>
        <p:guide pos="3072"/>
        <p:guide pos="1771"/>
        <p:guide pos="5453"/>
        <p:guide pos="1855"/>
        <p:guide pos="3608"/>
        <p:guide pos="3695"/>
        <p:guide pos="4215"/>
        <p:guide pos="4313"/>
        <p:guide pos="4815"/>
        <p:guide pos="4914"/>
        <p:guide pos="602"/>
        <p:guide pos="2466"/>
        <p:guide pos="2378"/>
        <p:guide pos="69"/>
        <p:guide pos="1159"/>
        <p:guide pos="125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8" d="100"/>
        <a:sy n="88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276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964B9E-706D-9244-A1DC-4FB421A588C6}" type="datetimeFigureOut">
              <a:rPr lang="en-US" smtClean="0"/>
              <a:pPr/>
              <a:t>3/31/24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7F75D2-35A5-0946-AF7D-00D5D28A091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5430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BC6610-5836-4B43-8846-CBEDBE42B4FC}" type="datetimeFigureOut">
              <a:rPr lang="en-US" smtClean="0"/>
              <a:pPr/>
              <a:t>3/31/24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12AB22-521B-D346-B43B-D3C730C6EC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5601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12AB22-521B-D346-B43B-D3C730C6EC9B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701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33"/>
          <p:cNvSpPr>
            <a:spLocks noGrp="1"/>
          </p:cNvSpPr>
          <p:nvPr>
            <p:ph type="body" sz="quarter" idx="18" hasCustomPrompt="1"/>
          </p:nvPr>
        </p:nvSpPr>
        <p:spPr>
          <a:xfrm>
            <a:off x="1603375" y="3998913"/>
            <a:ext cx="6059488" cy="228600"/>
          </a:xfrm>
          <a:prstGeom prst="rect">
            <a:avLst/>
          </a:prstGeom>
        </p:spPr>
        <p:txBody>
          <a:bodyPr wrap="none" anchor="ctr" anchorCtr="1">
            <a:noAutofit/>
          </a:bodyPr>
          <a:lstStyle>
            <a:lvl1pPr algn="ctr">
              <a:buNone/>
              <a:defRPr sz="18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Stanford - Site Visit 10/21-22/2019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457200" y="2996469"/>
            <a:ext cx="8229600" cy="51321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400" cap="small" spc="300">
                <a:solidFill>
                  <a:srgbClr val="A4001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61945EC1-6429-3845-A34D-3B59597E2FA0}"/>
              </a:ext>
            </a:extLst>
          </p:cNvPr>
          <p:cNvSpPr txBox="1">
            <a:spLocks/>
          </p:cNvSpPr>
          <p:nvPr userDrawn="1"/>
        </p:nvSpPr>
        <p:spPr>
          <a:xfrm>
            <a:off x="176691" y="5305380"/>
            <a:ext cx="2827766" cy="513218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 cap="small" spc="300" baseline="0">
                <a:solidFill>
                  <a:srgbClr val="A4001D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Clr>
                <a:schemeClr val="bg2"/>
              </a:buClr>
              <a:buSzPct val="102000"/>
              <a:buFont typeface="Source Sans Pro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Source Sans Pro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990BBFE-AADF-DD1D-0D93-BE008E341F1C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E62723E9-58A5-4D18-81BD-E1D0CC324A1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8EC08810-D80C-6970-D837-2C980691A44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875462" y="5329792"/>
            <a:ext cx="2159000" cy="304800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73CD35DF-D2F9-F284-8E05-FDF91E2D643E}"/>
              </a:ext>
            </a:extLst>
          </p:cNvPr>
          <p:cNvSpPr txBox="1"/>
          <p:nvPr userDrawn="1"/>
        </p:nvSpPr>
        <p:spPr>
          <a:xfrm>
            <a:off x="7397649" y="527896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北京邮电大学</a:t>
            </a:r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>
            <a:extLst>
              <a:ext uri="{FF2B5EF4-FFF2-40B4-BE49-F238E27FC236}">
                <a16:creationId xmlns:a16="http://schemas.microsoft.com/office/drawing/2014/main" id="{66761A66-3359-6745-8A5C-67524F285BCB}"/>
              </a:ext>
            </a:extLst>
          </p:cNvPr>
          <p:cNvSpPr txBox="1">
            <a:spLocks/>
          </p:cNvSpPr>
          <p:nvPr userDrawn="1"/>
        </p:nvSpPr>
        <p:spPr>
          <a:xfrm>
            <a:off x="-133723" y="3919925"/>
            <a:ext cx="2827766" cy="513218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 cap="small" spc="300" baseline="0">
                <a:solidFill>
                  <a:srgbClr val="A4001D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Clr>
                <a:schemeClr val="bg2"/>
              </a:buClr>
              <a:buSzPct val="102000"/>
              <a:buFont typeface="Source Sans Pro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Source Sans Pro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bg1"/>
                </a:solidFill>
              </a:rPr>
              <a:t>INSIEME - PSAAP III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436C217F-B248-F345-B65D-629D7DE2B3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8776" y="1003777"/>
            <a:ext cx="7707862" cy="418258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D25EADE-0665-A624-D400-E968EB1DB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B4CF960-5E6A-17E2-7FFF-B09574EE26D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828824" y="5315511"/>
            <a:ext cx="2159000" cy="3048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5B41553C-9B17-AE21-478C-A5AA0FACDAA0}"/>
              </a:ext>
            </a:extLst>
          </p:cNvPr>
          <p:cNvSpPr txBox="1"/>
          <p:nvPr userDrawn="1"/>
        </p:nvSpPr>
        <p:spPr>
          <a:xfrm>
            <a:off x="7397649" y="527896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北京邮电大学</a:t>
            </a:r>
          </a:p>
        </p:txBody>
      </p:sp>
    </p:spTree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9348" y="399489"/>
            <a:ext cx="7337289" cy="542249"/>
          </a:xfrm>
          <a:prstGeom prst="rect">
            <a:avLst/>
          </a:prstGeom>
        </p:spPr>
        <p:txBody>
          <a:bodyPr anchor="b" anchorCtr="0"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955675" y="1009650"/>
            <a:ext cx="7700963" cy="417671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7011A-96DE-7945-BFF6-041513C6342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2723E9-58A5-4D18-81BD-E1D0CC324A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22"/>
          <p:cNvSpPr txBox="1">
            <a:spLocks/>
          </p:cNvSpPr>
          <p:nvPr userDrawn="1"/>
        </p:nvSpPr>
        <p:spPr>
          <a:xfrm>
            <a:off x="60886" y="8699"/>
            <a:ext cx="457200" cy="508000"/>
          </a:xfrm>
          <a:prstGeom prst="rect">
            <a:avLst/>
          </a:prstGeom>
        </p:spPr>
        <p:txBody>
          <a:bodyPr vert="horz" wrap="none" lIns="45720" tIns="0" rIns="45720" bIns="0" anchor="ctr" anchorCtr="1">
            <a:noAutofit/>
          </a:bodyPr>
          <a:lstStyle>
            <a:lvl1pPr algn="ctr" eaLnBrk="1" latinLnBrk="0" hangingPunct="1">
              <a:defRPr kumimoji="0"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CF4F48-20BD-984A-8A89-2152FD4EC07B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293222" y="399489"/>
            <a:ext cx="7363415" cy="542249"/>
          </a:xfrm>
          <a:prstGeom prst="rect">
            <a:avLst/>
          </a:prstGeom>
        </p:spPr>
        <p:txBody>
          <a:bodyPr anchor="b" anchorCtr="0"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949325" y="1009650"/>
            <a:ext cx="3787775" cy="41767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1"/>
          </p:nvPr>
        </p:nvSpPr>
        <p:spPr>
          <a:xfrm>
            <a:off x="4876800" y="1009650"/>
            <a:ext cx="3779838" cy="41767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345474" y="399489"/>
            <a:ext cx="7311164" cy="542249"/>
          </a:xfrm>
          <a:prstGeom prst="rect">
            <a:avLst/>
          </a:prstGeom>
        </p:spPr>
        <p:txBody>
          <a:bodyPr anchor="b" anchorCtr="0"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0"/>
          </p:nvPr>
        </p:nvSpPr>
        <p:spPr>
          <a:xfrm>
            <a:off x="948777" y="1009650"/>
            <a:ext cx="7707862" cy="201845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1"/>
          </p:nvPr>
        </p:nvSpPr>
        <p:spPr>
          <a:xfrm>
            <a:off x="949325" y="3157014"/>
            <a:ext cx="7707313" cy="2018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267096" y="399489"/>
            <a:ext cx="7389541" cy="542249"/>
          </a:xfrm>
          <a:prstGeom prst="rect">
            <a:avLst/>
          </a:prstGeom>
        </p:spPr>
        <p:txBody>
          <a:bodyPr anchor="b" anchorCtr="0"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949325" y="1009650"/>
            <a:ext cx="3787775" cy="41767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876800" y="1009651"/>
            <a:ext cx="3779838" cy="202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2"/>
          </p:nvPr>
        </p:nvSpPr>
        <p:spPr>
          <a:xfrm>
            <a:off x="4876800" y="3152775"/>
            <a:ext cx="3779838" cy="2033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254034" y="399489"/>
            <a:ext cx="7402604" cy="542249"/>
          </a:xfrm>
          <a:prstGeom prst="rect">
            <a:avLst/>
          </a:prstGeom>
        </p:spPr>
        <p:txBody>
          <a:bodyPr anchor="b" anchorCtr="0"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949325" y="1009651"/>
            <a:ext cx="3787775" cy="202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955675" y="3156236"/>
            <a:ext cx="3781425" cy="20301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2"/>
          </p:nvPr>
        </p:nvSpPr>
        <p:spPr>
          <a:xfrm>
            <a:off x="4876800" y="1009651"/>
            <a:ext cx="3779838" cy="202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4876800" y="3156236"/>
            <a:ext cx="3779838" cy="20301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1280160" y="399489"/>
            <a:ext cx="7376478" cy="542249"/>
          </a:xfrm>
          <a:prstGeom prst="rect">
            <a:avLst/>
          </a:prstGeom>
        </p:spPr>
        <p:txBody>
          <a:bodyPr vert="horz" lIns="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948776" y="1003777"/>
            <a:ext cx="7707862" cy="418258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09538" y="5345613"/>
            <a:ext cx="846137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2723E9-58A5-4D18-81BD-E1D0CC324A1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5B3CB128-5C9B-2A41-B52F-367B331367A0}"/>
              </a:ext>
            </a:extLst>
          </p:cNvPr>
          <p:cNvSpPr txBox="1">
            <a:spLocks/>
          </p:cNvSpPr>
          <p:nvPr userDrawn="1"/>
        </p:nvSpPr>
        <p:spPr>
          <a:xfrm>
            <a:off x="292417" y="5345613"/>
            <a:ext cx="3234553" cy="513218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 cap="small" spc="300" baseline="0">
                <a:solidFill>
                  <a:srgbClr val="A4001D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Clr>
                <a:schemeClr val="bg2"/>
              </a:buClr>
              <a:buSzPct val="102000"/>
              <a:buFont typeface="Source Sans Pro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Source Sans Pro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dirty="0">
              <a:solidFill>
                <a:schemeClr val="bg2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67" r:id="rId2"/>
    <p:sldLayoutId id="2147483670" r:id="rId3"/>
    <p:sldLayoutId id="2147483669" r:id="rId4"/>
    <p:sldLayoutId id="2147483698" r:id="rId5"/>
    <p:sldLayoutId id="2147483675" r:id="rId6"/>
    <p:sldLayoutId id="2147483692" r:id="rId7"/>
  </p:sldLayoutIdLst>
  <p:transition spd="slow">
    <p:fade/>
  </p:transition>
  <p:hf hdr="0" ftr="0" dt="0"/>
  <p:txStyles>
    <p:titleStyle>
      <a:lvl1pPr algn="l" defTabSz="457200" rtl="0" eaLnBrk="1" latinLnBrk="0" hangingPunct="1">
        <a:lnSpc>
          <a:spcPct val="85000"/>
        </a:lnSpc>
        <a:spcBef>
          <a:spcPct val="0"/>
        </a:spcBef>
        <a:buNone/>
        <a:defRPr sz="2400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1800" kern="1200" cap="small" spc="20" baseline="0">
          <a:solidFill>
            <a:schemeClr val="tx1"/>
          </a:solidFill>
          <a:latin typeface="+mn-lt"/>
          <a:ea typeface="+mn-ea"/>
          <a:cs typeface="+mn-cs"/>
        </a:defRPr>
      </a:lvl1pPr>
      <a:lvl2pPr marL="288925" indent="-288925" algn="l" defTabSz="457200" rtl="0" eaLnBrk="1" latinLnBrk="0" hangingPunct="1">
        <a:spcBef>
          <a:spcPct val="20000"/>
        </a:spcBef>
        <a:buClr>
          <a:schemeClr val="bg2"/>
        </a:buClr>
        <a:buFont typeface="Wingdings" pitchFamily="2" charset="2"/>
        <a:buChar char="§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569913" indent="-225425" algn="l" defTabSz="457200" rtl="0" eaLnBrk="1" latinLnBrk="0" hangingPunct="1">
        <a:spcBef>
          <a:spcPct val="20000"/>
        </a:spcBef>
        <a:buClr>
          <a:schemeClr val="bg2"/>
        </a:buClr>
        <a:buSzPct val="102000"/>
        <a:buFont typeface="Source Sans Pro" pitchFamily="34" charset="0"/>
        <a:buChar char="›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7013" algn="l" defTabSz="457200" rtl="0" eaLnBrk="1" latinLnBrk="0" hangingPunct="1">
        <a:spcBef>
          <a:spcPct val="20000"/>
        </a:spcBef>
        <a:buClr>
          <a:schemeClr val="bg2"/>
        </a:buClr>
        <a:buFont typeface="Arial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58888" indent="-227013" algn="l" defTabSz="457200" rtl="0" eaLnBrk="1" latinLnBrk="0" hangingPunct="1">
        <a:spcBef>
          <a:spcPct val="20000"/>
        </a:spcBef>
        <a:buClr>
          <a:schemeClr val="bg2"/>
        </a:buClr>
        <a:buFont typeface="Source Sans Pro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LUEbenchmark/CLUE" TargetMode="External"/><Relationship Id="rId2" Type="http://schemas.openxmlformats.org/officeDocument/2006/relationships/hyperlink" Target="https://www.cluebenchmarks.com/clueai.html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luebenchmark.com/tasks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clue.ai/superclue.html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s://www.clue.ai/superclue.html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hyperlink" Target="https://www.clue.ai/superclue.html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518319" y="3154803"/>
            <a:ext cx="8229600" cy="687192"/>
          </a:xfrm>
        </p:spPr>
        <p:txBody>
          <a:bodyPr/>
          <a:lstStyle/>
          <a:p>
            <a:pPr algn="ctr"/>
            <a:r>
              <a:rPr lang="en-US" sz="2000" b="1" dirty="0" err="1">
                <a:latin typeface="+mn-lt"/>
              </a:rPr>
              <a:t>大模型在文本数据分析中的应用</a:t>
            </a:r>
            <a:endParaRPr lang="en-US" sz="2000" b="1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518319" y="832983"/>
            <a:ext cx="8229600" cy="513218"/>
          </a:xfrm>
        </p:spPr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Lesson-06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5D5432-E050-1B4A-9013-784C45EFECDF}"/>
              </a:ext>
            </a:extLst>
          </p:cNvPr>
          <p:cNvSpPr txBox="1"/>
          <p:nvPr/>
        </p:nvSpPr>
        <p:spPr>
          <a:xfrm>
            <a:off x="8159262" y="545123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5C8D71-6B06-7597-B790-CDF1D8074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https://</a:t>
            </a:r>
            <a:r>
              <a:rPr kumimoji="1" lang="en" altLang="zh-CN" dirty="0" err="1"/>
              <a:t>www.vellum.ai</a:t>
            </a:r>
            <a:r>
              <a:rPr kumimoji="1" lang="en" altLang="zh-CN" dirty="0"/>
              <a:t>/</a:t>
            </a:r>
            <a:r>
              <a:rPr kumimoji="1" lang="en" altLang="zh-CN" dirty="0" err="1"/>
              <a:t>llm</a:t>
            </a:r>
            <a:r>
              <a:rPr kumimoji="1" lang="en" altLang="zh-CN" dirty="0"/>
              <a:t>-leaderboard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F897ED-6492-D091-5553-4557DDB1E90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EDEE6F0-7501-DD7C-07D9-468F51CFE3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2723E9-58A5-4D18-81BD-E1D0CC324A1D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BD9E175-FBCF-F7B0-FB78-C06B557A0D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941738"/>
            <a:ext cx="7772400" cy="462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204004"/>
      </p:ext>
    </p:extLst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5C8D71-6B06-7597-B790-CDF1D8074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https://</a:t>
            </a:r>
            <a:r>
              <a:rPr kumimoji="1" lang="en" altLang="zh-CN" dirty="0" err="1"/>
              <a:t>www.vellum.ai</a:t>
            </a:r>
            <a:r>
              <a:rPr kumimoji="1" lang="en" altLang="zh-CN" dirty="0"/>
              <a:t>/</a:t>
            </a:r>
            <a:r>
              <a:rPr kumimoji="1" lang="en" altLang="zh-CN" dirty="0" err="1"/>
              <a:t>llm</a:t>
            </a:r>
            <a:r>
              <a:rPr kumimoji="1" lang="en" altLang="zh-CN" dirty="0"/>
              <a:t>-leaderboard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F897ED-6492-D091-5553-4557DDB1E90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EDEE6F0-7501-DD7C-07D9-468F51CFE3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2723E9-58A5-4D18-81BD-E1D0CC324A1D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BD9E175-FBCF-F7B0-FB78-C06B557A0D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941738"/>
            <a:ext cx="7772400" cy="462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452276"/>
      </p:ext>
    </p:extLst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31F048-7C94-FE1D-6DC0-B7D6D2789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Summary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9FB1F3-2EC8-BE29-D866-0087EB3B898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zh-CN" altLang="en-US" dirty="0"/>
              <a:t>评测类型归类</a:t>
            </a:r>
            <a:endParaRPr lang="en-US" altLang="zh-CN" dirty="0"/>
          </a:p>
          <a:p>
            <a:pPr lvl="2"/>
            <a:r>
              <a:rPr lang="en-US" altLang="zh-CN" dirty="0"/>
              <a:t>Benchmarking LLMs for Reasoning</a:t>
            </a:r>
          </a:p>
          <a:p>
            <a:pPr lvl="2"/>
            <a:r>
              <a:rPr kumimoji="1" lang="en" altLang="zh-CN" dirty="0"/>
              <a:t>Math Benchmarks</a:t>
            </a:r>
          </a:p>
          <a:p>
            <a:pPr lvl="2"/>
            <a:r>
              <a:rPr kumimoji="1" lang="en" altLang="zh-CN" dirty="0"/>
              <a:t>Chatbot Assistance Benchmarks</a:t>
            </a:r>
          </a:p>
          <a:p>
            <a:pPr lvl="2"/>
            <a:r>
              <a:rPr kumimoji="1" lang="en" altLang="zh-CN" dirty="0"/>
              <a:t>Coding Benchmarks</a:t>
            </a:r>
          </a:p>
          <a:p>
            <a:pPr lvl="1">
              <a:buClr>
                <a:srgbClr val="8C1515"/>
              </a:buClr>
              <a:defRPr/>
            </a:pPr>
            <a:r>
              <a:rPr lang="zh-CN" altLang="e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评测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集的局限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>
              <a:buClr>
                <a:srgbClr val="8C1515"/>
              </a:buClr>
              <a:defRPr/>
            </a:pPr>
            <a:r>
              <a:rPr kumimoji="0" lang="en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t>Restricted scope</a:t>
            </a:r>
          </a:p>
          <a:p>
            <a:pPr lvl="2">
              <a:buClr>
                <a:srgbClr val="8C1515"/>
              </a:buClr>
              <a:defRPr/>
            </a:pPr>
            <a:r>
              <a:rPr kumimoji="1" lang="en" altLang="zh-CN" dirty="0"/>
              <a:t>Short life span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8C1515"/>
              </a:buClr>
              <a:buSzTx/>
              <a:buNone/>
              <a:tabLst/>
              <a:defRPr/>
            </a:pPr>
            <a:br>
              <a:rPr kumimoji="1" lang="en" altLang="zh-CN" dirty="0"/>
            </a:b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63AEA6-9371-3259-9D38-404D0677D3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2723E9-58A5-4D18-81BD-E1D0CC324A1D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471299"/>
      </p:ext>
    </p:extLst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31F048-7C94-FE1D-6DC0-B7D6D2789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Summary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9FB1F3-2EC8-BE29-D866-0087EB3B898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kumimoji="1" lang="zh-CN" altLang="en" dirty="0"/>
              <a:t>大模型</a:t>
            </a:r>
            <a:r>
              <a:rPr kumimoji="1" lang="zh-CN" altLang="en-US" dirty="0"/>
              <a:t>为文本数据分析提供了强大、易用的工具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大模型可以将图片转换为文本进行分析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大模型像电力一样，会深度应用到诸多宽泛的场景</a:t>
            </a:r>
            <a:br>
              <a:rPr kumimoji="1" lang="en" altLang="zh-CN" dirty="0"/>
            </a:b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63AEA6-9371-3259-9D38-404D0677D3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2723E9-58A5-4D18-81BD-E1D0CC324A1D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323745"/>
      </p:ext>
    </p:extLst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31F048-7C94-FE1D-6DC0-B7D6D2789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展望（</a:t>
            </a:r>
            <a:r>
              <a:rPr lang="zh-CN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美银美林集团是全球规模最大的金融机构之一</a:t>
            </a:r>
            <a:r>
              <a:rPr kumimoji="1"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9FB1F3-2EC8-BE29-D866-0087EB3B898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55675" y="1009650"/>
            <a:ext cx="7700963" cy="4513820"/>
          </a:xfrm>
        </p:spPr>
        <p:txBody>
          <a:bodyPr>
            <a:normAutofit fontScale="25000" lnSpcReduction="20000"/>
          </a:bodyPr>
          <a:lstStyle/>
          <a:p>
            <a:pPr lvl="1"/>
            <a:endParaRPr kumimoji="1" lang="zh-CN" altLang="en-US" dirty="0"/>
          </a:p>
          <a:p>
            <a:pPr lvl="1"/>
            <a:endParaRPr kumimoji="1" lang="zh-CN" altLang="en-US" dirty="0"/>
          </a:p>
          <a:p>
            <a:pPr lvl="1"/>
            <a:r>
              <a:rPr kumimoji="1" lang="en-US" altLang="zh-CN" sz="5600" dirty="0"/>
              <a:t>1</a:t>
            </a:r>
            <a:r>
              <a:rPr kumimoji="1" lang="zh-CN" altLang="en-US" sz="5600" dirty="0"/>
              <a:t>、端侧</a:t>
            </a:r>
            <a:r>
              <a:rPr kumimoji="1" lang="en" altLang="zh-CN" sz="5600" dirty="0"/>
              <a:t>AI</a:t>
            </a:r>
            <a:r>
              <a:rPr kumimoji="1" lang="zh-CN" altLang="en-US" sz="5600" dirty="0"/>
              <a:t>设备：在本地设备（如智能手机、汽车、可穿戴设备）上部署</a:t>
            </a:r>
            <a:r>
              <a:rPr kumimoji="1" lang="en" altLang="zh-CN" sz="5600" dirty="0"/>
              <a:t>AI</a:t>
            </a:r>
            <a:r>
              <a:rPr kumimoji="1" lang="zh-CN" altLang="en-US" sz="5600" dirty="0"/>
              <a:t>功能</a:t>
            </a:r>
            <a:r>
              <a:rPr kumimoji="1" lang="en-US" altLang="zh-CN" sz="5600" dirty="0"/>
              <a:t>/</a:t>
            </a:r>
            <a:r>
              <a:rPr kumimoji="1" lang="zh-CN" altLang="en-US" sz="5600" dirty="0"/>
              <a:t>模型，有助于减少延迟、成本，有助于分担大型服务器的功率负载，提高整个</a:t>
            </a:r>
            <a:r>
              <a:rPr kumimoji="1" lang="en" altLang="zh-CN" sz="5600" dirty="0"/>
              <a:t>AI</a:t>
            </a:r>
            <a:r>
              <a:rPr kumimoji="1" lang="zh-CN" altLang="en-US" sz="5600" dirty="0"/>
              <a:t>生态系统的性能。</a:t>
            </a:r>
          </a:p>
          <a:p>
            <a:pPr lvl="1"/>
            <a:endParaRPr kumimoji="1" lang="zh-CN" altLang="en-US" sz="5600" dirty="0"/>
          </a:p>
          <a:p>
            <a:pPr lvl="1"/>
            <a:endParaRPr kumimoji="1" lang="zh-CN" altLang="en-US" sz="5600" dirty="0"/>
          </a:p>
          <a:p>
            <a:pPr lvl="1"/>
            <a:r>
              <a:rPr kumimoji="1" lang="en-US" altLang="zh-CN" sz="5600" dirty="0"/>
              <a:t>2</a:t>
            </a:r>
            <a:r>
              <a:rPr kumimoji="1" lang="zh-CN" altLang="en-US" sz="5600" dirty="0"/>
              <a:t>、增强模拟：</a:t>
            </a:r>
            <a:r>
              <a:rPr kumimoji="1" lang="en" altLang="zh-CN" sz="5600" dirty="0"/>
              <a:t>AI</a:t>
            </a:r>
            <a:r>
              <a:rPr kumimoji="1" lang="zh-CN" altLang="en-US" sz="5600" dirty="0"/>
              <a:t>用于加速发现过程，识别最可行的模拟，加速新分子的创造，并降低成本，在物理世界中需要</a:t>
            </a:r>
            <a:r>
              <a:rPr kumimoji="1" lang="en-US" altLang="zh-CN" sz="5600" dirty="0"/>
              <a:t>10</a:t>
            </a:r>
            <a:r>
              <a:rPr kumimoji="1" lang="zh-CN" altLang="en-US" sz="5600" dirty="0"/>
              <a:t>年才能完成，现在可以在几周到几个月内完成这项任务，应用领域包括药物发现、芯片、化学品、材料。</a:t>
            </a:r>
          </a:p>
          <a:p>
            <a:pPr lvl="1"/>
            <a:endParaRPr kumimoji="1" lang="zh-CN" altLang="en-US" sz="3200" dirty="0"/>
          </a:p>
          <a:p>
            <a:pPr lvl="1"/>
            <a:endParaRPr kumimoji="1" lang="zh-CN" altLang="en-US" sz="3200" dirty="0"/>
          </a:p>
          <a:p>
            <a:pPr lvl="1"/>
            <a:r>
              <a:rPr kumimoji="1" lang="en-US" altLang="zh-CN" sz="5600" dirty="0"/>
              <a:t>3</a:t>
            </a:r>
            <a:r>
              <a:rPr kumimoji="1" lang="zh-CN" altLang="en-US" sz="5600" dirty="0"/>
              <a:t>、知识图谱：知识图谱组织来自多个源的数据，捕获有关感兴趣主题的信息，并在它们之间建立联系。它们是解决</a:t>
            </a:r>
            <a:r>
              <a:rPr kumimoji="1" lang="en" altLang="zh-CN" sz="5600" dirty="0"/>
              <a:t>LLM“</a:t>
            </a:r>
            <a:r>
              <a:rPr kumimoji="1" lang="zh-CN" altLang="en-US" sz="5600" dirty="0"/>
              <a:t>幻觉”问题（即提供带有高度信心的不准确信息）并提高神经网络能力的关键。大多数组织中的数据专业人员通常花费</a:t>
            </a:r>
            <a:r>
              <a:rPr kumimoji="1" lang="en-US" altLang="zh-CN" sz="5600" dirty="0"/>
              <a:t>25-30%</a:t>
            </a:r>
            <a:r>
              <a:rPr kumimoji="1" lang="zh-CN" altLang="en-US" sz="5600" dirty="0"/>
              <a:t>的时间寻找和搜索相关数据。</a:t>
            </a:r>
          </a:p>
          <a:p>
            <a:pPr lvl="1"/>
            <a:endParaRPr kumimoji="1" lang="zh-CN" altLang="en-US" sz="5600" dirty="0"/>
          </a:p>
          <a:p>
            <a:pPr lvl="1"/>
            <a:endParaRPr kumimoji="1" lang="zh-CN" altLang="en-US" sz="5600" dirty="0"/>
          </a:p>
          <a:p>
            <a:pPr lvl="1"/>
            <a:r>
              <a:rPr kumimoji="1" lang="en-US" altLang="zh-CN" sz="5600" dirty="0"/>
              <a:t>4</a:t>
            </a:r>
            <a:r>
              <a:rPr kumimoji="1" lang="zh-CN" altLang="en-US" sz="5600" dirty="0"/>
              <a:t>、超维度计算（</a:t>
            </a:r>
            <a:r>
              <a:rPr kumimoji="1" lang="en" altLang="zh-CN" sz="5600" dirty="0"/>
              <a:t>HDC</a:t>
            </a:r>
            <a:r>
              <a:rPr kumimoji="1" lang="zh-CN" altLang="en" sz="5600" dirty="0"/>
              <a:t>）：</a:t>
            </a:r>
            <a:r>
              <a:rPr kumimoji="1" lang="en" altLang="zh-CN" sz="5600" dirty="0"/>
              <a:t>HDC</a:t>
            </a:r>
            <a:r>
              <a:rPr kumimoji="1" lang="zh-CN" altLang="en-US" sz="5600" dirty="0"/>
              <a:t>使用高维向量来表示信息，而不是传统的二进制系统。它可以捕获更复杂的数据模式，并允许计算机保留更多记忆，从而减少计算和能源需求。</a:t>
            </a:r>
            <a:r>
              <a:rPr kumimoji="1" lang="en" altLang="zh-CN" sz="5600" dirty="0"/>
              <a:t>HDC</a:t>
            </a:r>
            <a:r>
              <a:rPr kumimoji="1" lang="zh-CN" altLang="en-US" sz="5600" dirty="0"/>
              <a:t>相比今天芯片中使用的技术，可以实现超过</a:t>
            </a:r>
            <a:r>
              <a:rPr kumimoji="1" lang="en-US" altLang="zh-CN" sz="5600" dirty="0"/>
              <a:t>60%</a:t>
            </a:r>
            <a:r>
              <a:rPr kumimoji="1" lang="zh-CN" altLang="en-US" sz="5600" dirty="0"/>
              <a:t>的能源节省。</a:t>
            </a:r>
          </a:p>
          <a:p>
            <a:pPr lvl="1"/>
            <a:endParaRPr kumimoji="1" lang="zh-CN" altLang="en-US" sz="5600" dirty="0"/>
          </a:p>
          <a:p>
            <a:pPr lvl="1"/>
            <a:endParaRPr kumimoji="1" lang="zh-CN" altLang="en-US" sz="5600" dirty="0"/>
          </a:p>
          <a:p>
            <a:pPr lvl="1"/>
            <a:r>
              <a:rPr kumimoji="1" lang="en-US" altLang="zh-CN" sz="5600" dirty="0"/>
              <a:t>5</a:t>
            </a:r>
            <a:r>
              <a:rPr kumimoji="1" lang="zh-CN" altLang="en-US" sz="5600" dirty="0"/>
              <a:t>、通用人工智能（</a:t>
            </a:r>
            <a:r>
              <a:rPr kumimoji="1" lang="en" altLang="zh-CN" sz="5600" dirty="0"/>
              <a:t>AGI</a:t>
            </a:r>
            <a:r>
              <a:rPr kumimoji="1" lang="zh-CN" altLang="en" sz="5600" dirty="0"/>
              <a:t>）：</a:t>
            </a:r>
            <a:r>
              <a:rPr kumimoji="1" lang="en" altLang="zh-CN" sz="5600" dirty="0"/>
              <a:t>AGI</a:t>
            </a:r>
            <a:r>
              <a:rPr kumimoji="1" lang="zh-CN" altLang="en-US" sz="5600" dirty="0"/>
              <a:t>作为人工助理，它将具备在广泛任务上达到或超过人类水平的一般认知能力，能够实现自我学习，并且能够解决未被预先编程的任务。随着数据的增长、计算能力的提高和技术的创新，</a:t>
            </a:r>
            <a:r>
              <a:rPr kumimoji="1" lang="en" altLang="zh-CN" sz="5600" dirty="0"/>
              <a:t>AI</a:t>
            </a:r>
            <a:r>
              <a:rPr kumimoji="1" lang="zh-CN" altLang="en-US" sz="5600" dirty="0"/>
              <a:t>可能在未来十年内达到</a:t>
            </a:r>
            <a:r>
              <a:rPr kumimoji="1" lang="en-US" altLang="zh-CN" sz="5600" dirty="0"/>
              <a:t>1500</a:t>
            </a:r>
            <a:r>
              <a:rPr kumimoji="1" lang="zh-CN" altLang="en-US" sz="5600" dirty="0"/>
              <a:t>的智商，是人类平均智商的</a:t>
            </a:r>
            <a:r>
              <a:rPr kumimoji="1" lang="en-US" altLang="zh-CN" sz="5600" dirty="0"/>
              <a:t>18</a:t>
            </a:r>
            <a:r>
              <a:rPr kumimoji="1" lang="zh-CN" altLang="en-US" sz="5600" dirty="0"/>
              <a:t>倍。</a:t>
            </a:r>
          </a:p>
          <a:p>
            <a:pPr lvl="1"/>
            <a:endParaRPr kumimoji="1" lang="zh-CN" altLang="en-US" sz="4900" dirty="0"/>
          </a:p>
          <a:p>
            <a:pPr marL="0" lvl="1" indent="0">
              <a:buNone/>
            </a:pPr>
            <a:br>
              <a:rPr kumimoji="1" lang="en" altLang="zh-CN" sz="4900" dirty="0"/>
            </a:br>
            <a:endParaRPr kumimoji="1" lang="zh-CN" altLang="en-US" sz="49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63AEA6-9371-3259-9D38-404D0677D3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2723E9-58A5-4D18-81BD-E1D0CC324A1D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640640"/>
      </p:ext>
    </p:extLst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31F048-7C94-FE1D-6DC0-B7D6D2789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思考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9FB1F3-2EC8-BE29-D866-0087EB3B898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55675" y="1009650"/>
            <a:ext cx="7700963" cy="4513820"/>
          </a:xfrm>
        </p:spPr>
        <p:txBody>
          <a:bodyPr>
            <a:normAutofit lnSpcReduction="10000"/>
          </a:bodyPr>
          <a:lstStyle/>
          <a:p>
            <a:pPr lvl="1"/>
            <a:endParaRPr kumimoji="1" lang="zh-CN" altLang="en-US" dirty="0"/>
          </a:p>
          <a:p>
            <a:pPr lvl="1"/>
            <a:endParaRPr kumimoji="1" lang="zh-CN" altLang="en-US" dirty="0"/>
          </a:p>
          <a:p>
            <a:pPr lvl="1"/>
            <a:r>
              <a:rPr kumimoji="1" lang="zh-CN" altLang="en-US" sz="3200" dirty="0"/>
              <a:t>大家想使用大模型做什么？</a:t>
            </a:r>
            <a:endParaRPr kumimoji="1" lang="en-US" altLang="zh-CN" sz="3200" dirty="0"/>
          </a:p>
          <a:p>
            <a:pPr lvl="1"/>
            <a:endParaRPr kumimoji="1" lang="en-US" altLang="zh-CN" sz="3200" dirty="0"/>
          </a:p>
          <a:p>
            <a:pPr lvl="1"/>
            <a:r>
              <a:rPr kumimoji="1" lang="zh-CN" altLang="en-US" sz="3200" dirty="0"/>
              <a:t>转到</a:t>
            </a:r>
            <a:r>
              <a:rPr kumimoji="1" lang="en-US" altLang="zh-CN" sz="3200" dirty="0"/>
              <a:t>notebook</a:t>
            </a:r>
            <a:r>
              <a:rPr kumimoji="1" lang="zh-CN" altLang="en-US" sz="3200" dirty="0"/>
              <a:t>，使用</a:t>
            </a:r>
            <a:r>
              <a:rPr kumimoji="1" lang="en-US" altLang="zh-CN" sz="3200" dirty="0" err="1"/>
              <a:t>moonshot.ai</a:t>
            </a:r>
            <a:r>
              <a:rPr kumimoji="1" lang="zh-CN" altLang="en-US" sz="3200" dirty="0"/>
              <a:t>，通过</a:t>
            </a:r>
            <a:r>
              <a:rPr kumimoji="1" lang="en-US" altLang="zh-CN" sz="3200" dirty="0"/>
              <a:t>python</a:t>
            </a:r>
            <a:r>
              <a:rPr kumimoji="1" lang="zh-CN" altLang="en-US" sz="3200" dirty="0"/>
              <a:t>代码，了解大模型的用法</a:t>
            </a:r>
            <a:endParaRPr kumimoji="1" lang="zh-CN" altLang="en-US" sz="2800" dirty="0"/>
          </a:p>
          <a:p>
            <a:pPr marL="0" lvl="1" indent="0">
              <a:buNone/>
            </a:pPr>
            <a:br>
              <a:rPr kumimoji="1" lang="en" altLang="zh-CN" sz="4900" dirty="0"/>
            </a:br>
            <a:endParaRPr kumimoji="1" lang="zh-CN" altLang="en-US" sz="49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63AEA6-9371-3259-9D38-404D0677D3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2723E9-58A5-4D18-81BD-E1D0CC324A1D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855589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32C42-DBE8-714B-80F1-3E4B221AA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altLang="zh-CN" dirty="0" err="1"/>
              <a:t>文本数据分析任务有哪些类型</a:t>
            </a:r>
            <a:r>
              <a:rPr lang="zh-CN" altLang="en-US" dirty="0"/>
              <a:t>？</a:t>
            </a:r>
            <a:endParaRPr lang="en-US" altLang="zh-CN" dirty="0"/>
          </a:p>
        </p:txBody>
      </p:sp>
      <p:sp>
        <p:nvSpPr>
          <p:cNvPr id="3" name="AutoShape 4" descr="NASA rocket">
            <a:extLst>
              <a:ext uri="{FF2B5EF4-FFF2-40B4-BE49-F238E27FC236}">
                <a16:creationId xmlns:a16="http://schemas.microsoft.com/office/drawing/2014/main" id="{04FC34C5-F01D-1B49-B3E8-5E545EE5F25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705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564843-A6F3-1140-868E-BDEA4D3A7D7C}"/>
              </a:ext>
            </a:extLst>
          </p:cNvPr>
          <p:cNvSpPr txBox="1"/>
          <p:nvPr/>
        </p:nvSpPr>
        <p:spPr>
          <a:xfrm>
            <a:off x="1412851" y="2640568"/>
            <a:ext cx="6318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zh-CN" altLang="en-US" dirty="0"/>
              <a:t>实体识别？情感分析？文本分类？知识抽取？文本摘要？</a:t>
            </a:r>
            <a:endParaRPr lang="en-US" altLang="zh-CN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BBBA45C-1364-B6F2-A358-D892B8D5FFED}"/>
              </a:ext>
            </a:extLst>
          </p:cNvPr>
          <p:cNvSpPr txBox="1">
            <a:spLocks/>
          </p:cNvSpPr>
          <p:nvPr/>
        </p:nvSpPr>
        <p:spPr>
          <a:xfrm>
            <a:off x="1319347" y="1006417"/>
            <a:ext cx="7337289" cy="542249"/>
          </a:xfrm>
          <a:prstGeom prst="rect">
            <a:avLst/>
          </a:prstGeom>
        </p:spPr>
        <p:txBody>
          <a:bodyPr vert="horz" lIns="0" tIns="45720" rIns="91440" bIns="45720" rtlCol="0" anchor="b" anchorCtr="0">
            <a:normAutofit/>
          </a:bodyPr>
          <a:lstStyle>
            <a:lvl1pPr algn="l" defTabSz="4572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40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altLang="zh-CN" dirty="0" err="1"/>
              <a:t>文本数据分析</a:t>
            </a:r>
            <a:r>
              <a:rPr lang="zh-CN" altLang="en-US" dirty="0"/>
              <a:t>需要哪些基础能力？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90008713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32C42-DBE8-714B-80F1-3E4B221AA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zh-CN" dirty="0">
                <a:hlinkClick r:id="rId2"/>
              </a:rPr>
              <a:t>CLUE</a:t>
            </a:r>
            <a:r>
              <a:rPr lang="zh-CN" altLang="en-US" dirty="0">
                <a:hlinkClick r:id="rId2"/>
              </a:rPr>
              <a:t>（</a:t>
            </a:r>
            <a:r>
              <a:rPr lang="en-US" altLang="zh-CN" dirty="0">
                <a:hlinkClick r:id="rId2"/>
              </a:rPr>
              <a:t>Chinese Language Understanding Evaluation</a:t>
            </a:r>
            <a:r>
              <a:rPr lang="zh-CN" altLang="en-US" dirty="0">
                <a:hlinkClick r:id="rId2"/>
              </a:rPr>
              <a:t>）</a:t>
            </a:r>
            <a:endParaRPr lang="en-US" altLang="zh-CN" dirty="0"/>
          </a:p>
        </p:txBody>
      </p:sp>
      <p:sp>
        <p:nvSpPr>
          <p:cNvPr id="3" name="AutoShape 4" descr="NASA rocket">
            <a:extLst>
              <a:ext uri="{FF2B5EF4-FFF2-40B4-BE49-F238E27FC236}">
                <a16:creationId xmlns:a16="http://schemas.microsoft.com/office/drawing/2014/main" id="{04FC34C5-F01D-1B49-B3E8-5E545EE5F25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705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82111D8C-14D6-71FD-7DBD-B4672E5ED031}"/>
              </a:ext>
            </a:extLst>
          </p:cNvPr>
          <p:cNvSpPr txBox="1"/>
          <p:nvPr/>
        </p:nvSpPr>
        <p:spPr>
          <a:xfrm>
            <a:off x="556054" y="941738"/>
            <a:ext cx="911928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zh-CN" altLang="en-US" b="1" i="0" dirty="0">
                <a:solidFill>
                  <a:srgbClr val="060607"/>
                </a:solidFill>
                <a:effectLst/>
                <a:highlight>
                  <a:srgbClr val="FFFFFF"/>
                </a:highlight>
                <a:latin typeface="PingFang SC" panose="020B0400000000000000" pitchFamily="34" charset="-122"/>
                <a:ea typeface="PingFang SC" panose="020B0400000000000000" pitchFamily="34" charset="-122"/>
              </a:rPr>
              <a:t>文本分类</a:t>
            </a:r>
            <a:r>
              <a:rPr lang="zh-CN" altLang="en-US" b="0" i="0" dirty="0">
                <a:solidFill>
                  <a:srgbClr val="060607"/>
                </a:solidFill>
                <a:effectLst/>
                <a:highlight>
                  <a:srgbClr val="FFFFFF"/>
                </a:highlight>
                <a:latin typeface="PingFang SC" panose="020B0400000000000000" pitchFamily="34" charset="-122"/>
                <a:ea typeface="PingFang SC" panose="020B0400000000000000" pitchFamily="34" charset="-122"/>
              </a:rPr>
              <a:t>：将文本分配到预定义的类别中，例如新闻分类、情感分析等。</a:t>
            </a:r>
          </a:p>
          <a:p>
            <a:pPr algn="l">
              <a:buFont typeface="+mj-lt"/>
              <a:buAutoNum type="arabicPeriod"/>
            </a:pPr>
            <a:r>
              <a:rPr lang="zh-CN" altLang="en-US" b="1" i="0" dirty="0">
                <a:solidFill>
                  <a:srgbClr val="060607"/>
                </a:solidFill>
                <a:effectLst/>
                <a:highlight>
                  <a:srgbClr val="FFFFFF"/>
                </a:highlight>
                <a:latin typeface="PingFang SC" panose="020B0400000000000000" pitchFamily="34" charset="-122"/>
                <a:ea typeface="PingFang SC" panose="020B0400000000000000" pitchFamily="34" charset="-122"/>
              </a:rPr>
              <a:t>信息抽取</a:t>
            </a:r>
            <a:r>
              <a:rPr lang="zh-CN" altLang="en-US" b="0" i="0" dirty="0">
                <a:solidFill>
                  <a:srgbClr val="060607"/>
                </a:solidFill>
                <a:effectLst/>
                <a:highlight>
                  <a:srgbClr val="FFFFFF"/>
                </a:highlight>
                <a:latin typeface="PingFang SC" panose="020B0400000000000000" pitchFamily="34" charset="-122"/>
                <a:ea typeface="PingFang SC" panose="020B0400000000000000" pitchFamily="34" charset="-122"/>
              </a:rPr>
              <a:t>：从非结构化文本中提取结构化信息，如实体识别、关系抽取、事件抽取等。</a:t>
            </a:r>
          </a:p>
          <a:p>
            <a:pPr algn="l">
              <a:buFont typeface="+mj-lt"/>
              <a:buAutoNum type="arabicPeriod"/>
            </a:pPr>
            <a:r>
              <a:rPr lang="zh-CN" altLang="en-US" b="1" i="0" dirty="0">
                <a:solidFill>
                  <a:srgbClr val="060607"/>
                </a:solidFill>
                <a:effectLst/>
                <a:highlight>
                  <a:srgbClr val="FFFFFF"/>
                </a:highlight>
                <a:latin typeface="PingFang SC" panose="020B0400000000000000" pitchFamily="34" charset="-122"/>
                <a:ea typeface="PingFang SC" panose="020B0400000000000000" pitchFamily="34" charset="-122"/>
              </a:rPr>
              <a:t>情感分析</a:t>
            </a:r>
            <a:r>
              <a:rPr lang="zh-CN" altLang="en-US" b="0" i="0" dirty="0">
                <a:solidFill>
                  <a:srgbClr val="060607"/>
                </a:solidFill>
                <a:effectLst/>
                <a:highlight>
                  <a:srgbClr val="FFFFFF"/>
                </a:highlight>
                <a:latin typeface="PingFang SC" panose="020B0400000000000000" pitchFamily="34" charset="-122"/>
                <a:ea typeface="PingFang SC" panose="020B0400000000000000" pitchFamily="34" charset="-122"/>
              </a:rPr>
              <a:t>：识别和分类文本中的情感倾向，例如判断评论是正面的还是负面的。</a:t>
            </a:r>
          </a:p>
          <a:p>
            <a:pPr algn="l">
              <a:buFont typeface="+mj-lt"/>
              <a:buAutoNum type="arabicPeriod"/>
            </a:pPr>
            <a:r>
              <a:rPr lang="zh-CN" altLang="en-US" b="1" i="0" dirty="0">
                <a:solidFill>
                  <a:srgbClr val="060607"/>
                </a:solidFill>
                <a:effectLst/>
                <a:highlight>
                  <a:srgbClr val="FFFFFF"/>
                </a:highlight>
                <a:latin typeface="PingFang SC" panose="020B0400000000000000" pitchFamily="34" charset="-122"/>
                <a:ea typeface="PingFang SC" panose="020B0400000000000000" pitchFamily="34" charset="-122"/>
              </a:rPr>
              <a:t>自然语言推理</a:t>
            </a:r>
            <a:r>
              <a:rPr lang="zh-CN" altLang="en-US" b="0" i="0" dirty="0">
                <a:solidFill>
                  <a:srgbClr val="060607"/>
                </a:solidFill>
                <a:effectLst/>
                <a:highlight>
                  <a:srgbClr val="FFFFFF"/>
                </a:highlight>
                <a:latin typeface="PingFang SC" panose="020B0400000000000000" pitchFamily="34" charset="-122"/>
                <a:ea typeface="PingFang SC" panose="020B0400000000000000" pitchFamily="34" charset="-122"/>
              </a:rPr>
              <a:t>：推断文本中的逻辑关系，如蕴含、矛盾等。</a:t>
            </a:r>
          </a:p>
          <a:p>
            <a:pPr algn="l">
              <a:buFont typeface="+mj-lt"/>
              <a:buAutoNum type="arabicPeriod"/>
            </a:pPr>
            <a:r>
              <a:rPr lang="zh-CN" altLang="en-US" b="1" i="0" dirty="0">
                <a:solidFill>
                  <a:srgbClr val="060607"/>
                </a:solidFill>
                <a:effectLst/>
                <a:highlight>
                  <a:srgbClr val="FFFFFF"/>
                </a:highlight>
                <a:latin typeface="PingFang SC" panose="020B0400000000000000" pitchFamily="34" charset="-122"/>
                <a:ea typeface="PingFang SC" panose="020B0400000000000000" pitchFamily="34" charset="-122"/>
              </a:rPr>
              <a:t>阅读理解</a:t>
            </a:r>
            <a:r>
              <a:rPr lang="zh-CN" altLang="en-US" b="0" i="0" dirty="0">
                <a:solidFill>
                  <a:srgbClr val="060607"/>
                </a:solidFill>
                <a:effectLst/>
                <a:highlight>
                  <a:srgbClr val="FFFFFF"/>
                </a:highlight>
                <a:latin typeface="PingFang SC" panose="020B0400000000000000" pitchFamily="34" charset="-122"/>
                <a:ea typeface="PingFang SC" panose="020B0400000000000000" pitchFamily="34" charset="-122"/>
              </a:rPr>
              <a:t>：回答关于给定文本的问题，包括抽取式和自由式问答。</a:t>
            </a:r>
          </a:p>
          <a:p>
            <a:pPr algn="l">
              <a:buFont typeface="+mj-lt"/>
              <a:buAutoNum type="arabicPeriod"/>
            </a:pPr>
            <a:r>
              <a:rPr lang="zh-CN" altLang="en-US" b="1" i="0" dirty="0">
                <a:solidFill>
                  <a:srgbClr val="060607"/>
                </a:solidFill>
                <a:effectLst/>
                <a:highlight>
                  <a:srgbClr val="FFFFFF"/>
                </a:highlight>
                <a:latin typeface="PingFang SC" panose="020B0400000000000000" pitchFamily="34" charset="-122"/>
                <a:ea typeface="PingFang SC" panose="020B0400000000000000" pitchFamily="34" charset="-122"/>
              </a:rPr>
              <a:t>指代消解</a:t>
            </a:r>
            <a:r>
              <a:rPr lang="zh-CN" altLang="en-US" b="0" i="0" dirty="0">
                <a:solidFill>
                  <a:srgbClr val="060607"/>
                </a:solidFill>
                <a:effectLst/>
                <a:highlight>
                  <a:srgbClr val="FFFFFF"/>
                </a:highlight>
                <a:latin typeface="PingFang SC" panose="020B0400000000000000" pitchFamily="34" charset="-122"/>
                <a:ea typeface="PingFang SC" panose="020B0400000000000000" pitchFamily="34" charset="-122"/>
              </a:rPr>
              <a:t>：识别文本中的代词或指示词所指的实体。</a:t>
            </a:r>
          </a:p>
          <a:p>
            <a:pPr algn="l">
              <a:buFont typeface="+mj-lt"/>
              <a:buAutoNum type="arabicPeriod"/>
            </a:pPr>
            <a:r>
              <a:rPr lang="zh-CN" altLang="en-US" b="1" i="0" dirty="0">
                <a:solidFill>
                  <a:srgbClr val="060607"/>
                </a:solidFill>
                <a:effectLst/>
                <a:highlight>
                  <a:srgbClr val="FFFFFF"/>
                </a:highlight>
                <a:latin typeface="PingFang SC" panose="020B0400000000000000" pitchFamily="34" charset="-122"/>
                <a:ea typeface="PingFang SC" panose="020B0400000000000000" pitchFamily="34" charset="-122"/>
              </a:rPr>
              <a:t>知识图谱问答</a:t>
            </a:r>
            <a:r>
              <a:rPr lang="zh-CN" altLang="en-US" b="0" i="0" dirty="0">
                <a:solidFill>
                  <a:srgbClr val="060607"/>
                </a:solidFill>
                <a:effectLst/>
                <a:highlight>
                  <a:srgbClr val="FFFFFF"/>
                </a:highlight>
                <a:latin typeface="PingFang SC" panose="020B0400000000000000" pitchFamily="34" charset="-122"/>
                <a:ea typeface="PingFang SC" panose="020B0400000000000000" pitchFamily="34" charset="-122"/>
              </a:rPr>
              <a:t>：基于知识图谱回答关于实体或关系的问题。</a:t>
            </a:r>
          </a:p>
          <a:p>
            <a:pPr algn="l">
              <a:buFont typeface="+mj-lt"/>
              <a:buAutoNum type="arabicPeriod"/>
            </a:pPr>
            <a:r>
              <a:rPr lang="zh-CN" altLang="en-US" b="1" i="0" dirty="0">
                <a:solidFill>
                  <a:srgbClr val="060607"/>
                </a:solidFill>
                <a:effectLst/>
                <a:highlight>
                  <a:srgbClr val="FFFFFF"/>
                </a:highlight>
                <a:latin typeface="PingFang SC" panose="020B0400000000000000" pitchFamily="34" charset="-122"/>
                <a:ea typeface="PingFang SC" panose="020B0400000000000000" pitchFamily="34" charset="-122"/>
              </a:rPr>
              <a:t>关键词提取</a:t>
            </a:r>
            <a:r>
              <a:rPr lang="zh-CN" altLang="en-US" b="0" i="0" dirty="0">
                <a:solidFill>
                  <a:srgbClr val="060607"/>
                </a:solidFill>
                <a:effectLst/>
                <a:highlight>
                  <a:srgbClr val="FFFFFF"/>
                </a:highlight>
                <a:latin typeface="PingFang SC" panose="020B0400000000000000" pitchFamily="34" charset="-122"/>
                <a:ea typeface="PingFang SC" panose="020B0400000000000000" pitchFamily="34" charset="-122"/>
              </a:rPr>
              <a:t>：从文本中提取关键词或短语。</a:t>
            </a:r>
          </a:p>
          <a:p>
            <a:pPr algn="l">
              <a:buFont typeface="+mj-lt"/>
              <a:buAutoNum type="arabicPeriod"/>
            </a:pPr>
            <a:r>
              <a:rPr lang="zh-CN" altLang="en-US" b="1" i="0" dirty="0">
                <a:solidFill>
                  <a:srgbClr val="060607"/>
                </a:solidFill>
                <a:effectLst/>
                <a:highlight>
                  <a:srgbClr val="FFFFFF"/>
                </a:highlight>
                <a:latin typeface="PingFang SC" panose="020B0400000000000000" pitchFamily="34" charset="-122"/>
                <a:ea typeface="PingFang SC" panose="020B0400000000000000" pitchFamily="34" charset="-122"/>
              </a:rPr>
              <a:t>摘要生成</a:t>
            </a:r>
            <a:r>
              <a:rPr lang="zh-CN" altLang="en-US" b="0" i="0" dirty="0">
                <a:solidFill>
                  <a:srgbClr val="060607"/>
                </a:solidFill>
                <a:effectLst/>
                <a:highlight>
                  <a:srgbClr val="FFFFFF"/>
                </a:highlight>
                <a:latin typeface="PingFang SC" panose="020B0400000000000000" pitchFamily="34" charset="-122"/>
                <a:ea typeface="PingFang SC" panose="020B0400000000000000" pitchFamily="34" charset="-122"/>
              </a:rPr>
              <a:t>：生成文本的简短摘要。</a:t>
            </a:r>
          </a:p>
          <a:p>
            <a:pPr algn="l">
              <a:buFont typeface="+mj-lt"/>
              <a:buAutoNum type="arabicPeriod"/>
            </a:pPr>
            <a:r>
              <a:rPr lang="zh-CN" altLang="en-US" b="1" i="0" dirty="0">
                <a:solidFill>
                  <a:srgbClr val="060607"/>
                </a:solidFill>
                <a:effectLst/>
                <a:highlight>
                  <a:srgbClr val="FFFFFF"/>
                </a:highlight>
                <a:latin typeface="PingFang SC" panose="020B0400000000000000" pitchFamily="34" charset="-122"/>
                <a:ea typeface="PingFang SC" panose="020B0400000000000000" pitchFamily="34" charset="-122"/>
              </a:rPr>
              <a:t>翻译</a:t>
            </a:r>
            <a:r>
              <a:rPr lang="zh-CN" altLang="en-US" b="0" i="0" dirty="0">
                <a:solidFill>
                  <a:srgbClr val="060607"/>
                </a:solidFill>
                <a:effectLst/>
                <a:highlight>
                  <a:srgbClr val="FFFFFF"/>
                </a:highlight>
                <a:latin typeface="PingFang SC" panose="020B0400000000000000" pitchFamily="34" charset="-122"/>
                <a:ea typeface="PingFang SC" panose="020B0400000000000000" pitchFamily="34" charset="-122"/>
              </a:rPr>
              <a:t>：将文本从一种语言翻译成另一种语言。</a:t>
            </a:r>
          </a:p>
          <a:p>
            <a:pPr algn="l">
              <a:buFont typeface="+mj-lt"/>
              <a:buAutoNum type="arabicPeriod"/>
            </a:pPr>
            <a:r>
              <a:rPr lang="zh-CN" altLang="en-US" b="1" i="0" dirty="0">
                <a:solidFill>
                  <a:srgbClr val="060607"/>
                </a:solidFill>
                <a:effectLst/>
                <a:highlight>
                  <a:srgbClr val="FFFFFF"/>
                </a:highlight>
                <a:latin typeface="PingFang SC" panose="020B0400000000000000" pitchFamily="34" charset="-122"/>
                <a:ea typeface="PingFang SC" panose="020B0400000000000000" pitchFamily="34" charset="-122"/>
              </a:rPr>
              <a:t>文本生成</a:t>
            </a:r>
            <a:r>
              <a:rPr lang="zh-CN" altLang="en-US" b="0" i="0" dirty="0">
                <a:solidFill>
                  <a:srgbClr val="060607"/>
                </a:solidFill>
                <a:effectLst/>
                <a:highlight>
                  <a:srgbClr val="FFFFFF"/>
                </a:highlight>
                <a:latin typeface="PingFang SC" panose="020B0400000000000000" pitchFamily="34" charset="-122"/>
                <a:ea typeface="PingFang SC" panose="020B0400000000000000" pitchFamily="34" charset="-122"/>
              </a:rPr>
              <a:t>：包括故事生成、对话生成、文章生成等。</a:t>
            </a:r>
          </a:p>
          <a:p>
            <a:pPr algn="l">
              <a:buFont typeface="+mj-lt"/>
              <a:buAutoNum type="arabicPeriod"/>
            </a:pPr>
            <a:r>
              <a:rPr lang="zh-CN" altLang="en-US" b="1" i="0" dirty="0">
                <a:solidFill>
                  <a:srgbClr val="060607"/>
                </a:solidFill>
                <a:effectLst/>
                <a:highlight>
                  <a:srgbClr val="FFFFFF"/>
                </a:highlight>
                <a:latin typeface="PingFang SC" panose="020B0400000000000000" pitchFamily="34" charset="-122"/>
                <a:ea typeface="PingFang SC" panose="020B0400000000000000" pitchFamily="34" charset="-122"/>
              </a:rPr>
              <a:t>语义相似度计算</a:t>
            </a:r>
            <a:r>
              <a:rPr lang="zh-CN" altLang="en-US" b="0" i="0" dirty="0">
                <a:solidFill>
                  <a:srgbClr val="060607"/>
                </a:solidFill>
                <a:effectLst/>
                <a:highlight>
                  <a:srgbClr val="FFFFFF"/>
                </a:highlight>
                <a:latin typeface="PingFang SC" panose="020B0400000000000000" pitchFamily="34" charset="-122"/>
                <a:ea typeface="PingFang SC" panose="020B0400000000000000" pitchFamily="34" charset="-122"/>
              </a:rPr>
              <a:t>：评估两段文本在语义上的相似度。</a:t>
            </a:r>
          </a:p>
          <a:p>
            <a:pPr algn="l">
              <a:buFont typeface="+mj-lt"/>
              <a:buAutoNum type="arabicPeriod"/>
            </a:pPr>
            <a:r>
              <a:rPr lang="zh-CN" altLang="en-US" b="1" i="0" dirty="0">
                <a:solidFill>
                  <a:srgbClr val="060607"/>
                </a:solidFill>
                <a:effectLst/>
                <a:highlight>
                  <a:srgbClr val="FFFFFF"/>
                </a:highlight>
                <a:latin typeface="PingFang SC" panose="020B0400000000000000" pitchFamily="34" charset="-122"/>
                <a:ea typeface="PingFang SC" panose="020B0400000000000000" pitchFamily="34" charset="-122"/>
              </a:rPr>
              <a:t>中心词提取</a:t>
            </a:r>
            <a:r>
              <a:rPr lang="zh-CN" altLang="en-US" b="0" i="0" dirty="0">
                <a:solidFill>
                  <a:srgbClr val="060607"/>
                </a:solidFill>
                <a:effectLst/>
                <a:highlight>
                  <a:srgbClr val="FFFFFF"/>
                </a:highlight>
                <a:latin typeface="PingFang SC" panose="020B0400000000000000" pitchFamily="34" charset="-122"/>
                <a:ea typeface="PingFang SC" panose="020B0400000000000000" pitchFamily="34" charset="-122"/>
              </a:rPr>
              <a:t>：从文本中提取中心或主题词。</a:t>
            </a:r>
          </a:p>
          <a:p>
            <a:pPr algn="l">
              <a:buFont typeface="+mj-lt"/>
              <a:buAutoNum type="arabicPeriod"/>
            </a:pPr>
            <a:r>
              <a:rPr lang="zh-CN" altLang="en-US" b="1" i="0" dirty="0">
                <a:solidFill>
                  <a:srgbClr val="060607"/>
                </a:solidFill>
                <a:effectLst/>
                <a:highlight>
                  <a:srgbClr val="FFFFFF"/>
                </a:highlight>
                <a:latin typeface="PingFang SC" panose="020B0400000000000000" pitchFamily="34" charset="-122"/>
                <a:ea typeface="PingFang SC" panose="020B0400000000000000" pitchFamily="34" charset="-122"/>
              </a:rPr>
              <a:t>纠错</a:t>
            </a:r>
            <a:r>
              <a:rPr lang="zh-CN" altLang="en-US" b="0" i="0" dirty="0">
                <a:solidFill>
                  <a:srgbClr val="060607"/>
                </a:solidFill>
                <a:effectLst/>
                <a:highlight>
                  <a:srgbClr val="FFFFFF"/>
                </a:highlight>
                <a:latin typeface="PingFang SC" panose="020B0400000000000000" pitchFamily="34" charset="-122"/>
                <a:ea typeface="PingFang SC" panose="020B0400000000000000" pitchFamily="34" charset="-122"/>
              </a:rPr>
              <a:t>：识别并纠正文本中的错误。</a:t>
            </a:r>
          </a:p>
          <a:p>
            <a:pPr algn="l">
              <a:buFont typeface="+mj-lt"/>
              <a:buAutoNum type="arabicPeriod"/>
            </a:pPr>
            <a:r>
              <a:rPr lang="zh-CN" altLang="en-US" b="1" i="0" dirty="0">
                <a:solidFill>
                  <a:srgbClr val="060607"/>
                </a:solidFill>
                <a:effectLst/>
                <a:highlight>
                  <a:srgbClr val="FFFFFF"/>
                </a:highlight>
                <a:latin typeface="PingFang SC" panose="020B0400000000000000" pitchFamily="34" charset="-122"/>
                <a:ea typeface="PingFang SC" panose="020B0400000000000000" pitchFamily="34" charset="-122"/>
              </a:rPr>
              <a:t>改写</a:t>
            </a:r>
            <a:r>
              <a:rPr lang="zh-CN" altLang="en-US" b="0" i="0" dirty="0">
                <a:solidFill>
                  <a:srgbClr val="060607"/>
                </a:solidFill>
                <a:effectLst/>
                <a:highlight>
                  <a:srgbClr val="FFFFFF"/>
                </a:highlight>
                <a:latin typeface="PingFang SC" panose="020B0400000000000000" pitchFamily="34" charset="-122"/>
                <a:ea typeface="PingFang SC" panose="020B0400000000000000" pitchFamily="34" charset="-122"/>
              </a:rPr>
              <a:t>：对文本进行改写，以改变其风格或表达方式。</a:t>
            </a:r>
          </a:p>
          <a:p>
            <a:pPr algn="l"/>
            <a:r>
              <a:rPr lang="en-US" altLang="zh-CN" dirty="0">
                <a:hlinkClick r:id="rId3"/>
              </a:rPr>
              <a:t>https://github.com/CLUEbenchmark/CLUE</a:t>
            </a:r>
            <a:endParaRPr lang="en-US" altLang="zh-CN" dirty="0"/>
          </a:p>
          <a:p>
            <a:pPr algn="l"/>
            <a:r>
              <a:rPr lang="en" altLang="zh-CN" dirty="0"/>
              <a:t>CLUE}: A {C}</a:t>
            </a:r>
            <a:r>
              <a:rPr lang="en" altLang="zh-CN" dirty="0" err="1"/>
              <a:t>hinese</a:t>
            </a:r>
            <a:r>
              <a:rPr lang="en" altLang="zh-CN" dirty="0"/>
              <a:t> Language Understanding Evaluation Benchmark</a:t>
            </a:r>
            <a:r>
              <a:rPr lang="zh-CN" altLang="en-US" dirty="0"/>
              <a:t>，</a:t>
            </a:r>
            <a:r>
              <a:rPr lang="en-US" altLang="zh-CN" dirty="0" err="1"/>
              <a:t>Coling</a:t>
            </a: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altLang="zh-CN" dirty="0"/>
              <a:t>2020</a:t>
            </a:r>
          </a:p>
          <a:p>
            <a:pPr algn="l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34319524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32C42-DBE8-714B-80F1-3E4B221AA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zh-CN" dirty="0">
                <a:hlinkClick r:id="rId2"/>
              </a:rPr>
              <a:t>GLUE</a:t>
            </a:r>
            <a:r>
              <a:rPr lang="zh-CN" altLang="en-US" dirty="0">
                <a:hlinkClick r:id="rId2"/>
              </a:rPr>
              <a:t>（</a:t>
            </a:r>
            <a:r>
              <a:rPr lang="en-US" altLang="zh-CN" dirty="0">
                <a:hlinkClick r:id="rId2"/>
              </a:rPr>
              <a:t>General Language Understanding Evaluation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3" name="AutoShape 4" descr="NASA rocket">
            <a:extLst>
              <a:ext uri="{FF2B5EF4-FFF2-40B4-BE49-F238E27FC236}">
                <a16:creationId xmlns:a16="http://schemas.microsoft.com/office/drawing/2014/main" id="{04FC34C5-F01D-1B49-B3E8-5E545EE5F25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705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B7E5D2E-CDBF-4559-7F6E-7F3769A81E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941737"/>
            <a:ext cx="7772400" cy="4688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636867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047997-9EE1-F949-99FD-D7F48C431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hlinkClick r:id="rId2"/>
              </a:rPr>
              <a:t>SuperCLUE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DB250D-35DB-1C0A-1690-83D39545FB7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2C922EF-3CFF-66A3-6E63-92DBDA2BB99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2723E9-58A5-4D18-81BD-E1D0CC324A1D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86F33BD-18D0-1507-2763-37F005215B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25525"/>
            <a:ext cx="9144000" cy="3662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8933436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047997-9EE1-F949-99FD-D7F48C431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hlinkClick r:id="rId2"/>
              </a:rPr>
              <a:t>SuperCLUE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DB250D-35DB-1C0A-1690-83D39545FB7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2C922EF-3CFF-66A3-6E63-92DBDA2BB99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2723E9-58A5-4D18-81BD-E1D0CC324A1D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204F94D-9C88-35D4-E688-BCD212D45B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8790" y="0"/>
            <a:ext cx="6015037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4755274"/>
      </p:ext>
    </p:ext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047997-9EE1-F949-99FD-D7F48C431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238" y="369387"/>
            <a:ext cx="7337289" cy="542249"/>
          </a:xfrm>
        </p:spPr>
        <p:txBody>
          <a:bodyPr/>
          <a:lstStyle/>
          <a:p>
            <a:r>
              <a:rPr kumimoji="1" lang="en-US" altLang="zh-CN" dirty="0">
                <a:hlinkClick r:id="rId2"/>
              </a:rPr>
              <a:t>SuperCLUE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DB250D-35DB-1C0A-1690-83D39545FB7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2C922EF-3CFF-66A3-6E63-92DBDA2BB99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2723E9-58A5-4D18-81BD-E1D0CC324A1D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6C52DD26-5759-A7ED-1379-A37BF9C481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39825"/>
            <a:ext cx="9144000" cy="343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2753555"/>
      </p:ext>
    </p:extLst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047997-9EE1-F949-99FD-D7F48C431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SuperGLUE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DB250D-35DB-1C0A-1690-83D39545FB7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2C922EF-3CFF-66A3-6E63-92DBDA2BB99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2723E9-58A5-4D18-81BD-E1D0CC324A1D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D1CE8E2-1FB6-74EA-4D5D-FD32D92C9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5135" y="0"/>
            <a:ext cx="661373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52934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EF17E7-3A5A-DFE7-A907-A2AAB9091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Huggingface</a:t>
            </a:r>
            <a:r>
              <a:rPr kumimoji="1" lang="en-US" altLang="zh-CN" dirty="0"/>
              <a:t>-LLM-Evaluation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7F5711-B2C9-97BB-9A3D-B0F9A40BFDE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61AC286-2501-12FE-561C-8CAAEA9872A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2723E9-58A5-4D18-81BD-E1D0CC324A1D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99E70A7-0433-96E3-4B18-3A748A0D2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009650"/>
            <a:ext cx="7772400" cy="4530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442274"/>
      </p:ext>
    </p:extLst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SU_Template_SideBar">
  <a:themeElements>
    <a:clrScheme name="Stanford2">
      <a:dk1>
        <a:srgbClr val="000000"/>
      </a:dk1>
      <a:lt1>
        <a:srgbClr val="FFFFFF"/>
      </a:lt1>
      <a:dk2>
        <a:srgbClr val="DAD7CB"/>
      </a:dk2>
      <a:lt2>
        <a:srgbClr val="8C1515"/>
      </a:lt2>
      <a:accent1>
        <a:srgbClr val="8D3C1E"/>
      </a:accent1>
      <a:accent2>
        <a:srgbClr val="00505C"/>
      </a:accent2>
      <a:accent3>
        <a:srgbClr val="53284F"/>
      </a:accent3>
      <a:accent4>
        <a:srgbClr val="175E54"/>
      </a:accent4>
      <a:accent5>
        <a:srgbClr val="4D4F53"/>
      </a:accent5>
      <a:accent6>
        <a:srgbClr val="D2C295"/>
      </a:accent6>
      <a:hlink>
        <a:srgbClr val="A4001D"/>
      </a:hlink>
      <a:folHlink>
        <a:srgbClr val="000000"/>
      </a:folHlink>
    </a:clrScheme>
    <a:fontScheme name="Stanford">
      <a:majorFont>
        <a:latin typeface="Source Sans Pro Semibold"/>
        <a:ea typeface=""/>
        <a:cs typeface=""/>
      </a:majorFont>
      <a:minorFont>
        <a:latin typeface="Source Sans Pro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6020</TotalTime>
  <Words>775</Words>
  <Application>Microsoft Macintosh PowerPoint</Application>
  <PresentationFormat>全屏显示(16:10)</PresentationFormat>
  <Paragraphs>82</Paragraphs>
  <Slides>15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SimHei</vt:lpstr>
      <vt:lpstr>PingFang SC</vt:lpstr>
      <vt:lpstr>Arial</vt:lpstr>
      <vt:lpstr>Calibri</vt:lpstr>
      <vt:lpstr>Helvetica Neue</vt:lpstr>
      <vt:lpstr>Source Sans Pro</vt:lpstr>
      <vt:lpstr>Source Sans Pro Semibold</vt:lpstr>
      <vt:lpstr>Wingdings</vt:lpstr>
      <vt:lpstr>SU_Template_SideBar</vt:lpstr>
      <vt:lpstr>大模型在文本数据分析中的应用</vt:lpstr>
      <vt:lpstr>文本数据分析任务有哪些类型？</vt:lpstr>
      <vt:lpstr>CLUE（Chinese Language Understanding Evaluation）</vt:lpstr>
      <vt:lpstr>GLUE（General Language Understanding Evaluation）</vt:lpstr>
      <vt:lpstr>SuperCLUE</vt:lpstr>
      <vt:lpstr>SuperCLUE</vt:lpstr>
      <vt:lpstr>SuperCLUE</vt:lpstr>
      <vt:lpstr>SuperGLUE</vt:lpstr>
      <vt:lpstr>Huggingface-LLM-Evaluation</vt:lpstr>
      <vt:lpstr>https://www.vellum.ai/llm-leaderboard</vt:lpstr>
      <vt:lpstr>https://www.vellum.ai/llm-leaderboard</vt:lpstr>
      <vt:lpstr>Summary</vt:lpstr>
      <vt:lpstr>Summary</vt:lpstr>
      <vt:lpstr>展望（美银美林集团是全球规模最大的金融机构之一）</vt:lpstr>
      <vt:lpstr>思考</vt:lpstr>
    </vt:vector>
  </TitlesOfParts>
  <Company>Stanford University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Valerie Beeman</dc:creator>
  <dc:description>2012 PowerPoint template redesign</dc:description>
  <cp:lastModifiedBy>ray zhang</cp:lastModifiedBy>
  <cp:revision>276</cp:revision>
  <dcterms:created xsi:type="dcterms:W3CDTF">2012-12-05T23:46:21Z</dcterms:created>
  <dcterms:modified xsi:type="dcterms:W3CDTF">2024-03-31T15:16:21Z</dcterms:modified>
</cp:coreProperties>
</file>