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4" r:id="rId2"/>
    <p:sldId id="1053" r:id="rId3"/>
    <p:sldId id="1072" r:id="rId4"/>
    <p:sldId id="1073" r:id="rId5"/>
    <p:sldId id="1074" r:id="rId6"/>
    <p:sldId id="1077" r:id="rId7"/>
    <p:sldId id="1078" r:id="rId8"/>
    <p:sldId id="1079" r:id="rId9"/>
    <p:sldId id="1080" r:id="rId10"/>
    <p:sldId id="1081" r:id="rId11"/>
    <p:sldId id="1082" r:id="rId12"/>
    <p:sldId id="1083" r:id="rId13"/>
    <p:sldId id="1084" r:id="rId14"/>
    <p:sldId id="1085" r:id="rId15"/>
    <p:sldId id="1086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096" r:id="rId26"/>
    <p:sldId id="1097" r:id="rId27"/>
    <p:sldId id="1098" r:id="rId28"/>
    <p:sldId id="1099" r:id="rId29"/>
    <p:sldId id="1071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3359">
          <p15:clr>
            <a:srgbClr val="A4A3A4"/>
          </p15:clr>
        </p15:guide>
        <p15:guide id="4" orient="horz" pos="1912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3267">
          <p15:clr>
            <a:srgbClr val="A4A3A4"/>
          </p15:clr>
        </p15:guide>
        <p15:guide id="7" orient="horz" pos="3497">
          <p15:clr>
            <a:srgbClr val="A4A3A4"/>
          </p15:clr>
        </p15:guide>
        <p15:guide id="8" pos="2984">
          <p15:clr>
            <a:srgbClr val="A4A3A4"/>
          </p15:clr>
        </p15:guide>
        <p15:guide id="9" pos="3072">
          <p15:clr>
            <a:srgbClr val="A4A3A4"/>
          </p15:clr>
        </p15:guide>
        <p15:guide id="10" pos="1771">
          <p15:clr>
            <a:srgbClr val="A4A3A4"/>
          </p15:clr>
        </p15:guide>
        <p15:guide id="11" pos="5453">
          <p15:clr>
            <a:srgbClr val="A4A3A4"/>
          </p15:clr>
        </p15:guide>
        <p15:guide id="12" pos="1855">
          <p15:clr>
            <a:srgbClr val="A4A3A4"/>
          </p15:clr>
        </p15:guide>
        <p15:guide id="13" pos="3608">
          <p15:clr>
            <a:srgbClr val="A4A3A4"/>
          </p15:clr>
        </p15:guide>
        <p15:guide id="14" pos="3695">
          <p15:clr>
            <a:srgbClr val="A4A3A4"/>
          </p15:clr>
        </p15:guide>
        <p15:guide id="15" pos="4215">
          <p15:clr>
            <a:srgbClr val="A4A3A4"/>
          </p15:clr>
        </p15:guide>
        <p15:guide id="16" pos="4313">
          <p15:clr>
            <a:srgbClr val="A4A3A4"/>
          </p15:clr>
        </p15:guide>
        <p15:guide id="17" pos="4815">
          <p15:clr>
            <a:srgbClr val="A4A3A4"/>
          </p15:clr>
        </p15:guide>
        <p15:guide id="18" pos="4914">
          <p15:clr>
            <a:srgbClr val="A4A3A4"/>
          </p15:clr>
        </p15:guide>
        <p15:guide id="19" pos="602">
          <p15:clr>
            <a:srgbClr val="A4A3A4"/>
          </p15:clr>
        </p15:guide>
        <p15:guide id="20" pos="2466">
          <p15:clr>
            <a:srgbClr val="A4A3A4"/>
          </p15:clr>
        </p15:guide>
        <p15:guide id="21" pos="2378">
          <p15:clr>
            <a:srgbClr val="A4A3A4"/>
          </p15:clr>
        </p15:guide>
        <p15:guide id="22" pos="69">
          <p15:clr>
            <a:srgbClr val="A4A3A4"/>
          </p15:clr>
        </p15:guide>
        <p15:guide id="23" pos="1159">
          <p15:clr>
            <a:srgbClr val="A4A3A4"/>
          </p15:clr>
        </p15:guide>
        <p15:guide id="24" pos="1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9"/>
    <p:restoredTop sz="86359"/>
  </p:normalViewPr>
  <p:slideViewPr>
    <p:cSldViewPr snapToGrid="0" snapToObjects="1" showGuides="1">
      <p:cViewPr varScale="1">
        <p:scale>
          <a:sx n="165" d="100"/>
          <a:sy n="165" d="100"/>
        </p:scale>
        <p:origin x="1280" y="184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BBFE-AADF-DD1D-0D93-BE008E341F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08810-D80C-6970-D837-2C980691A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35DF-D2F9-F284-8E05-FDF91E2D643E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5EADE-0665-A624-D400-E968EB1D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CF960-5E6A-17E2-7FFF-B09574EE2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1553C-9B17-AE21-478C-A5AA0FACDAA0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13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013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88" indent="-227013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zh-CN" altLang="en-US" sz="2000" dirty="0"/>
              <a:t>分词</a:t>
            </a:r>
            <a:r>
              <a:rPr lang="en-US" altLang="zh-CN" sz="2000" dirty="0"/>
              <a:t>-</a:t>
            </a:r>
            <a:r>
              <a:rPr lang="zh-CN" altLang="en-US" sz="2000" dirty="0"/>
              <a:t>词性标注</a:t>
            </a:r>
            <a:r>
              <a:rPr lang="en-US" altLang="zh-CN" sz="2000" dirty="0"/>
              <a:t>-</a:t>
            </a:r>
            <a:r>
              <a:rPr lang="zh-CN" altLang="en-US" sz="2000" dirty="0"/>
              <a:t>关键词提取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5432-E050-1B4A-9013-784C45EFECDF}"/>
              </a:ext>
            </a:extLst>
          </p:cNvPr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模型构建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状态集合：</a:t>
                </a:r>
                <a:r>
                  <a:rPr lang="en-US" altLang="zh-CN" dirty="0"/>
                  <a:t>Q={</a:t>
                </a:r>
                <a:r>
                  <a:rPr lang="zh-CN" altLang="en-US" dirty="0"/>
                  <a:t>盒子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，盒子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，盒子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，盒子</a:t>
                </a:r>
                <a:r>
                  <a:rPr lang="en-US" altLang="zh-CN" dirty="0"/>
                  <a:t>4}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N=4</a:t>
                </a:r>
              </a:p>
              <a:p>
                <a:pPr lvl="2"/>
                <a:r>
                  <a:rPr lang="zh-CN" altLang="en-US" dirty="0"/>
                  <a:t>观测集合：</a:t>
                </a:r>
                <a:r>
                  <a:rPr lang="en-US" altLang="zh-CN" dirty="0"/>
                  <a:t>V={</a:t>
                </a:r>
                <a:r>
                  <a:rPr lang="zh-CN" altLang="en-US" dirty="0"/>
                  <a:t>红球，白球</a:t>
                </a:r>
                <a:r>
                  <a:rPr lang="en-US" altLang="zh-CN" dirty="0"/>
                  <a:t>}  M=2</a:t>
                </a:r>
              </a:p>
              <a:p>
                <a:pPr lvl="2"/>
                <a:r>
                  <a:rPr lang="zh-CN" altLang="en-US" dirty="0"/>
                  <a:t>初始化概率分布：</a:t>
                </a:r>
                <a:endParaRPr lang="en-US" altLang="zh-CN" dirty="0"/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0.25,0.25,0.25,0.25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状态转移矩阵和观测矩阵：      </a:t>
                </a:r>
              </a:p>
              <a:p>
                <a:pPr lvl="2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EAD7E-904A-08AE-DE28-5BEFA2BF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342" y="3275574"/>
            <a:ext cx="2883658" cy="1585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2D2FC7-5A08-28D7-67C9-DB1BB5A7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540" y="3141449"/>
            <a:ext cx="1938696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30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模型构建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观测序列生成模型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输入：隐马模型，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/>
                  <a:t>，观测序列长度</a:t>
                </a:r>
                <a:r>
                  <a:rPr lang="en-US" altLang="zh-CN" dirty="0"/>
                  <a:t>T</a:t>
                </a:r>
              </a:p>
              <a:p>
                <a:pPr lvl="3"/>
                <a:r>
                  <a:rPr lang="zh-CN" altLang="en-US" dirty="0"/>
                  <a:t>输出：观测序列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生成过程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(1)</a:t>
                </a:r>
                <a:r>
                  <a:rPr lang="zh-CN" altLang="en-US" dirty="0"/>
                  <a:t>按照初始状态分布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产生状态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3"/>
                <a:r>
                  <a:rPr lang="en-US" altLang="zh-CN" dirty="0"/>
                  <a:t>(2)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lvl="3"/>
                <a:r>
                  <a:rPr lang="en-US" altLang="zh-CN" dirty="0"/>
                  <a:t>(3)</a:t>
                </a:r>
                <a:r>
                  <a:rPr lang="zh-CN" altLang="en-US" dirty="0"/>
                  <a:t>按照状态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的观测概率分布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生成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3"/>
                <a:r>
                  <a:rPr lang="en-US" altLang="zh-CN" dirty="0"/>
                  <a:t>(4)</a:t>
                </a:r>
                <a:r>
                  <a:rPr lang="zh-CN" altLang="en-US" dirty="0"/>
                  <a:t>按照状态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的状态转移概率分布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生成</m:t>
                    </m:r>
                  </m:oMath>
                </a14:m>
                <a:r>
                  <a:rPr lang="zh-CN" altLang="en-US" dirty="0"/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3"/>
                <a:r>
                  <a:rPr lang="en-US" altLang="zh-CN" dirty="0"/>
                  <a:t>(5)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转到</a:t>
                </a:r>
                <a:r>
                  <a:rPr lang="en-US" altLang="zh-CN" dirty="0"/>
                  <a:t>(3)</a:t>
                </a:r>
                <a:r>
                  <a:rPr lang="zh-CN" altLang="en-US" dirty="0"/>
                  <a:t>；否则，终止</a:t>
                </a:r>
              </a:p>
              <a:p>
                <a:pPr lvl="2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695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三个基本问题</a:t>
                </a:r>
              </a:p>
              <a:p>
                <a:pPr lvl="2"/>
                <a:r>
                  <a:rPr lang="zh-CN" altLang="en-US" dirty="0"/>
                  <a:t>概率计算问题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学习问题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已知观测序列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估计模型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/>
                  <a:t>参数，使得在该模型下的观测序列概率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最大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预测问题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已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求对给定的观测序列条件概率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最大的状态序列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lvl="2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254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基于隐马尔可夫（</a:t>
            </a:r>
            <a:r>
              <a:rPr lang="en-US" altLang="zh-CN" dirty="0"/>
              <a:t>HMM</a:t>
            </a:r>
            <a:r>
              <a:rPr lang="zh-CN" altLang="en-US" dirty="0"/>
              <a:t>）的分词与词性标注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方法对比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zh-CN" altLang="en-US" dirty="0"/>
              <a:t>基于词典的分词方法对词典依赖度很高，且对未登录词的切分效果不好。</a:t>
            </a:r>
            <a:endParaRPr lang="en-US" altLang="zh-CN" dirty="0"/>
          </a:p>
          <a:p>
            <a:pPr lvl="2"/>
            <a:r>
              <a:rPr lang="en-US" altLang="zh-CN" dirty="0"/>
              <a:t>HMM</a:t>
            </a:r>
            <a:r>
              <a:rPr lang="zh-CN" altLang="en-US" dirty="0"/>
              <a:t>是基于字符统计的分词方法，不依赖词表，不用统计词频，对新词识别的效果较好，且可以用于词性标注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zh-CN" altLang="en-US" dirty="0"/>
              <a:t>语句</a:t>
            </a:r>
            <a:endParaRPr lang="en-US" altLang="zh-CN" dirty="0"/>
          </a:p>
          <a:p>
            <a:pPr marL="687387" lvl="3" indent="0">
              <a:buNone/>
            </a:pPr>
            <a:r>
              <a:rPr lang="zh-CN" altLang="en-US" dirty="0"/>
              <a:t>     迈向充满希望的新世纪</a:t>
            </a:r>
            <a:endParaRPr lang="en-US" altLang="zh-CN" dirty="0"/>
          </a:p>
          <a:p>
            <a:pPr marL="687387" lvl="3" indent="0">
              <a:buNone/>
            </a:pPr>
            <a:r>
              <a:rPr lang="zh-CN" altLang="en-US" dirty="0"/>
              <a:t>     迈向  充满  希望  的  新世纪</a:t>
            </a:r>
            <a:endParaRPr lang="en-US" altLang="zh-CN" dirty="0"/>
          </a:p>
          <a:p>
            <a:pPr lvl="2"/>
            <a:r>
              <a:rPr lang="zh-CN" altLang="en-US" dirty="0"/>
              <a:t>序列标注方法</a:t>
            </a:r>
            <a:endParaRPr lang="en-US" altLang="zh-CN" dirty="0"/>
          </a:p>
          <a:p>
            <a:pPr marL="687387" lvl="3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B  E    B  E   B  E    S   B M  E</a:t>
            </a:r>
          </a:p>
          <a:p>
            <a:pPr marL="687387" lvl="3" indent="0">
              <a:buNone/>
            </a:pPr>
            <a:r>
              <a:rPr lang="zh-CN" altLang="en-US" dirty="0"/>
              <a:t>     迈向  充满  希望  的  新世纪</a:t>
            </a:r>
            <a:endParaRPr lang="en-US" altLang="zh-CN" dirty="0"/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963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基于隐马尔可夫（</a:t>
            </a:r>
            <a:r>
              <a:rPr lang="en-US" altLang="zh-CN" dirty="0"/>
              <a:t>HMM</a:t>
            </a:r>
            <a:r>
              <a:rPr lang="zh-CN" altLang="en-US" dirty="0"/>
              <a:t>）的分词与词性标注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状态序列和观测序列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假设切分标注只有从左到右的前后依赖关系，且每一个标注只与上一个标注有关，但和上一次之前的标注无关。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从上面的字标注可以看出，可以使用</a:t>
                </a:r>
                <a:r>
                  <a:rPr lang="en-US" altLang="zh-CN" dirty="0"/>
                  <a:t>HMM</a:t>
                </a:r>
                <a:r>
                  <a:rPr lang="zh-CN" altLang="en-US" dirty="0"/>
                  <a:t>模型进行分词序列标注，此时待切分语句是观测序列，切分结果是隐藏的状态序列。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分词任务就变成</a:t>
                </a:r>
                <a:r>
                  <a:rPr lang="en-US" altLang="zh-CN" dirty="0"/>
                  <a:t>HMM</a:t>
                </a:r>
                <a:r>
                  <a:rPr lang="zh-CN" altLang="en-US" dirty="0"/>
                  <a:t>算法中给定模型和观测序列找到最大化隐藏状态序列任务。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HMM</a:t>
                </a:r>
                <a:r>
                  <a:rPr lang="zh-CN" altLang="en-US" dirty="0"/>
                  <a:t>模型（分词任务）</a:t>
                </a:r>
              </a:p>
              <a:p>
                <a:pPr lvl="2"/>
                <a:r>
                  <a:rPr lang="en-US" altLang="zh-CN" dirty="0"/>
                  <a:t>N</a:t>
                </a:r>
                <a:r>
                  <a:rPr lang="zh-CN" altLang="en-US" dirty="0"/>
                  <a:t>，状态个数，状态有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个，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M</a:t>
                </a:r>
                <a:r>
                  <a:rPr lang="zh-CN" altLang="en-US" dirty="0"/>
                  <a:t>，观测值个数，观测状态是语料文本中的所有字符，对于语料中不存在的字符，用</a:t>
                </a:r>
                <a:r>
                  <a:rPr lang="en-US" altLang="zh-CN" dirty="0"/>
                  <a:t>unknown</a:t>
                </a:r>
                <a:r>
                  <a:rPr lang="zh-CN" altLang="en-US" dirty="0"/>
                  <a:t>表示，并在观测概率中指定一个平滑概率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009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基于隐马尔可夫（</a:t>
            </a:r>
            <a:r>
              <a:rPr lang="en-US" altLang="zh-CN" dirty="0"/>
              <a:t>HMM</a:t>
            </a:r>
            <a:r>
              <a:rPr lang="zh-CN" altLang="en-US" dirty="0"/>
              <a:t>）的分词与词性标注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HMM</a:t>
                </a:r>
                <a:r>
                  <a:rPr lang="zh-CN" altLang="en-US" dirty="0"/>
                  <a:t>模型（分词任务）</a:t>
                </a:r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，状态转移矩阵，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B</a:t>
                </a:r>
                <a:r>
                  <a:rPr lang="zh-CN" altLang="en-US" dirty="0"/>
                  <a:t>，观测概率矩阵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初始状态概率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2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77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54CA01-DFF8-40A3-4BD2-7878A72D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38" y="1216694"/>
            <a:ext cx="4191990" cy="1538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1727D2-A33E-F67F-B7BF-8D66342AA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37" y="3064544"/>
            <a:ext cx="3713371" cy="12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8981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核心算法：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基于前缀词典实现高效的词图扫描，生成句子中汉字所有可能成词情况所构成的有向无环图 </a:t>
            </a:r>
            <a:r>
              <a:rPr kumimoji="1" lang="en-US" altLang="zh-CN" dirty="0"/>
              <a:t>(</a:t>
            </a:r>
            <a:r>
              <a:rPr kumimoji="1" lang="en" altLang="zh-CN" dirty="0"/>
              <a:t>DAG)</a:t>
            </a:r>
          </a:p>
          <a:p>
            <a:pPr lvl="2"/>
            <a:r>
              <a:rPr kumimoji="1" lang="zh-CN" altLang="en-US" dirty="0"/>
              <a:t>采用了动态规划查找最大概率路径</a:t>
            </a:r>
            <a:r>
              <a:rPr kumimoji="1" lang="en-US" altLang="zh-CN" dirty="0"/>
              <a:t>, </a:t>
            </a:r>
            <a:r>
              <a:rPr kumimoji="1" lang="zh-CN" altLang="en-US" dirty="0"/>
              <a:t>找出基于词频的最大切分组合</a:t>
            </a:r>
          </a:p>
          <a:p>
            <a:pPr lvl="2"/>
            <a:r>
              <a:rPr kumimoji="1" lang="zh-CN" altLang="en-US" dirty="0"/>
              <a:t>对于未登录词，采用了基于汉字成词能力的 </a:t>
            </a:r>
            <a:r>
              <a:rPr kumimoji="1" lang="en" altLang="zh-CN" dirty="0"/>
              <a:t>HMM </a:t>
            </a:r>
            <a:r>
              <a:rPr kumimoji="1" lang="zh-CN" altLang="en-US" dirty="0"/>
              <a:t>模型，使用了 </a:t>
            </a:r>
            <a:r>
              <a:rPr kumimoji="1" lang="en" altLang="zh-CN" dirty="0"/>
              <a:t>Viterbi </a:t>
            </a:r>
            <a:r>
              <a:rPr kumimoji="1" lang="zh-CN" altLang="en-US" dirty="0"/>
              <a:t>算法</a:t>
            </a:r>
          </a:p>
          <a:p>
            <a:pPr lvl="1"/>
            <a:r>
              <a:rPr kumimoji="1" lang="zh-CN" altLang="en-US" dirty="0"/>
              <a:t>核心功能</a:t>
            </a:r>
            <a:endParaRPr kumimoji="1" lang="en-US" altLang="zh-CN" dirty="0"/>
          </a:p>
          <a:p>
            <a:pPr lvl="2"/>
            <a:r>
              <a:rPr lang="en-US" altLang="zh-CN" dirty="0"/>
              <a:t>1. 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2"/>
            <a:r>
              <a:rPr lang="en-US" altLang="zh-CN" dirty="0"/>
              <a:t>2. </a:t>
            </a:r>
            <a:r>
              <a:rPr lang="zh-CN" altLang="en-US" dirty="0"/>
              <a:t>词性标注</a:t>
            </a:r>
            <a:endParaRPr lang="en-US" altLang="zh-CN" dirty="0"/>
          </a:p>
          <a:p>
            <a:pPr lvl="2"/>
            <a:r>
              <a:rPr lang="en-US" altLang="zh-CN" dirty="0"/>
              <a:t>3. </a:t>
            </a:r>
            <a:r>
              <a:rPr lang="zh-CN" altLang="en-US" dirty="0"/>
              <a:t>关键词提取</a:t>
            </a:r>
            <a:endParaRPr lang="en-US" altLang="zh-CN" dirty="0"/>
          </a:p>
          <a:p>
            <a:pPr lvl="3"/>
            <a:r>
              <a:rPr lang="en-US" altLang="zh-CN" dirty="0"/>
              <a:t>3.1 TF-IDF</a:t>
            </a:r>
          </a:p>
          <a:p>
            <a:pPr lvl="3"/>
            <a:r>
              <a:rPr lang="en-US" altLang="zh-CN" dirty="0"/>
              <a:t>3.2 </a:t>
            </a:r>
            <a:r>
              <a:rPr lang="en-US" altLang="zh-CN" dirty="0" err="1"/>
              <a:t>TextRank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692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1-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2"/>
            <a:r>
              <a:rPr lang="zh-CN" altLang="en-US" dirty="0"/>
              <a:t>基于用户词典构造一个前缀词典；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33AC8-9860-394A-1B34-CBC4F9CB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40" y="1891993"/>
            <a:ext cx="2828925" cy="3676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D6EC97-9C9E-DBE5-B875-006025FD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77" y="1890713"/>
            <a:ext cx="1924050" cy="32956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EC884858-7284-BC60-8395-D70684C6EF22}"/>
              </a:ext>
            </a:extLst>
          </p:cNvPr>
          <p:cNvSpPr/>
          <p:nvPr/>
        </p:nvSpPr>
        <p:spPr>
          <a:xfrm>
            <a:off x="3998779" y="3538538"/>
            <a:ext cx="924233" cy="426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498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1-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2"/>
            <a:r>
              <a:rPr lang="zh-CN" altLang="en-US" dirty="0"/>
              <a:t>然后利用前缀词典对输入句子进行切分，得到所有的切分可能，根据切分位置，构造一个有向无环图；</a:t>
            </a:r>
            <a:endParaRPr lang="en-US" altLang="zh-CN" dirty="0"/>
          </a:p>
          <a:p>
            <a:pPr lvl="3"/>
            <a:r>
              <a:rPr lang="zh-CN" altLang="en-US" dirty="0"/>
              <a:t>对于“去北京大学玩”</a:t>
            </a:r>
            <a:endParaRPr lang="en-US" altLang="zh-CN" dirty="0"/>
          </a:p>
          <a:p>
            <a:pPr lvl="4"/>
            <a:r>
              <a:rPr lang="zh-CN" altLang="en-US" dirty="0"/>
              <a:t>基于前缀词典，对输入文本进行切分，</a:t>
            </a:r>
            <a:endParaRPr lang="en-US" altLang="zh-CN" dirty="0"/>
          </a:p>
          <a:p>
            <a:pPr lvl="4"/>
            <a:r>
              <a:rPr lang="zh-CN" altLang="en-US" dirty="0"/>
              <a:t>对于“去”，没有前缀，那么就只有一种划分方式；</a:t>
            </a:r>
            <a:endParaRPr lang="en-US" altLang="zh-CN" dirty="0"/>
          </a:p>
          <a:p>
            <a:pPr lvl="4"/>
            <a:r>
              <a:rPr lang="zh-CN" altLang="en-US" dirty="0"/>
              <a:t>对于“北”，则有“北”、“北京”、“北京大学”三种划分方式；</a:t>
            </a:r>
            <a:endParaRPr lang="en-US" altLang="zh-CN" dirty="0"/>
          </a:p>
          <a:p>
            <a:pPr lvl="4"/>
            <a:r>
              <a:rPr lang="zh-CN" altLang="en-US" dirty="0"/>
              <a:t>对于“京”，也只有一种划分方式；</a:t>
            </a:r>
            <a:endParaRPr lang="en-US" altLang="zh-CN" dirty="0"/>
          </a:p>
          <a:p>
            <a:pPr lvl="4"/>
            <a:r>
              <a:rPr lang="zh-CN" altLang="en-US" dirty="0"/>
              <a:t>对于“大”，则有“大”、“大学”两种划分方式；</a:t>
            </a:r>
            <a:endParaRPr lang="en-US" altLang="zh-CN" dirty="0"/>
          </a:p>
          <a:p>
            <a:pPr lvl="4"/>
            <a:r>
              <a:rPr lang="zh-CN" altLang="en-US" dirty="0"/>
              <a:t>依次类推，可以得到每个字开始的前缀词的划分方式。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2B883A-C620-998D-3E29-7D2DD855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52" y="4428668"/>
            <a:ext cx="4729316" cy="1286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A49221-3094-9E3D-1F8F-075434F4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3" y="3734300"/>
            <a:ext cx="1485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773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1-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2"/>
            <a:r>
              <a:rPr lang="zh-CN" altLang="en-US" dirty="0"/>
              <a:t>最大概率路径计算</a:t>
            </a:r>
            <a:endParaRPr lang="en-US" altLang="zh-CN" dirty="0"/>
          </a:p>
          <a:p>
            <a:pPr lvl="3"/>
            <a:r>
              <a:rPr lang="zh-CN" altLang="en-US" dirty="0"/>
              <a:t>图搜索方法，寻找最大权重路径</a:t>
            </a:r>
            <a:endParaRPr lang="en-US" altLang="zh-CN" dirty="0"/>
          </a:p>
          <a:p>
            <a:pPr lvl="3"/>
            <a:r>
              <a:rPr lang="zh-CN" altLang="en-US" dirty="0"/>
              <a:t>动态规划方法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D773C-95FE-5EDD-E0B7-A3CC7E7D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7" y="2557915"/>
            <a:ext cx="4730906" cy="1286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C2CB48-9CE5-1131-7168-DCF625CC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81" y="633413"/>
            <a:ext cx="31527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4076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最大概率分词法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方法概述</a:t>
                </a:r>
              </a:p>
              <a:p>
                <a:pPr lvl="2"/>
                <a:r>
                  <a:rPr lang="zh-CN" altLang="en-US" dirty="0"/>
                  <a:t>最大概率法分词是在最大匹配分词算法上的改进。</a:t>
                </a:r>
              </a:p>
              <a:p>
                <a:pPr lvl="2"/>
                <a:r>
                  <a:rPr lang="zh-CN" altLang="en-US" dirty="0"/>
                  <a:t>在某些语句切分时，按最大长度切分词语可能并不是最优切分。而不按最优长度切分词语，则同一语句会出现多种切分结果。</a:t>
                </a:r>
              </a:p>
              <a:p>
                <a:pPr lvl="2"/>
                <a:r>
                  <a:rPr lang="zh-CN" altLang="en-US" dirty="0"/>
                  <a:t>计算每种切分结果的概率，选取概率最高的切分作为最优分词切分。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计算方法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：所有可能的切分组合，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：待切分语句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zh-CN" altLang="en-US" dirty="0">
                    <a:solidFill>
                      <a:schemeClr val="tx1"/>
                    </a:solidFill>
                  </a:rPr>
                  <a:t>最佳切分：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切分概率：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对于同一语句，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始终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，只需要计算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None/>
                  <a:tabLst/>
                  <a:defRPr/>
                </a:pPr>
                <a:br>
                  <a:rPr kumimoji="1" lang="en" altLang="zh-CN" dirty="0"/>
                </a:b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485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2-</a:t>
            </a:r>
            <a:r>
              <a:rPr lang="zh-CN" altLang="en-US" dirty="0"/>
              <a:t>词性标注</a:t>
            </a:r>
            <a:endParaRPr lang="en-US" altLang="zh-CN" dirty="0"/>
          </a:p>
          <a:p>
            <a:pPr lvl="2"/>
            <a:r>
              <a:rPr lang="zh-CN" altLang="en-US" dirty="0"/>
              <a:t>词性标注集合</a:t>
            </a:r>
            <a:r>
              <a:rPr lang="en-US" altLang="zh-CN" dirty="0"/>
              <a:t>-https://</a:t>
            </a:r>
            <a:r>
              <a:rPr lang="en-US" altLang="zh-CN" dirty="0" err="1"/>
              <a:t>www.biaodianfu.com</a:t>
            </a:r>
            <a:r>
              <a:rPr lang="en-US" altLang="zh-CN" dirty="0"/>
              <a:t>/pos-tagging-</a:t>
            </a:r>
            <a:r>
              <a:rPr lang="en-US" altLang="zh-CN" dirty="0" err="1"/>
              <a:t>set.html</a:t>
            </a:r>
            <a:endParaRPr lang="en-US" altLang="zh-CN" dirty="0"/>
          </a:p>
          <a:p>
            <a:pPr lvl="2"/>
            <a:r>
              <a:rPr lang="en-US" altLang="zh-CN" dirty="0"/>
              <a:t>《PFR</a:t>
            </a:r>
            <a:r>
              <a:rPr lang="zh-CN" altLang="en-US" dirty="0"/>
              <a:t>人民日报标注语料库</a:t>
            </a:r>
            <a:r>
              <a:rPr lang="en-US" altLang="zh-CN" dirty="0"/>
              <a:t>》</a:t>
            </a:r>
            <a:r>
              <a:rPr lang="zh-CN" altLang="en-US" dirty="0"/>
              <a:t>词性编码表</a:t>
            </a:r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现代汉语语料库加工规范</a:t>
            </a:r>
            <a:r>
              <a:rPr lang="en-US" altLang="zh-CN" dirty="0"/>
              <a:t>——</a:t>
            </a:r>
            <a:r>
              <a:rPr lang="zh-CN" altLang="en-US" dirty="0"/>
              <a:t>词语切分与词性标注</a:t>
            </a:r>
            <a:r>
              <a:rPr lang="en-US" altLang="zh-CN" dirty="0"/>
              <a:t>》</a:t>
            </a:r>
            <a:r>
              <a:rPr lang="zh-CN" altLang="en-US" dirty="0"/>
              <a:t>词性标记</a:t>
            </a:r>
          </a:p>
          <a:p>
            <a:pPr lvl="2"/>
            <a:r>
              <a:rPr lang="zh-CN" altLang="en-US" dirty="0"/>
              <a:t>计算所 </a:t>
            </a:r>
            <a:r>
              <a:rPr lang="en-US" altLang="zh-CN" dirty="0"/>
              <a:t>ICTCLAS 3.0</a:t>
            </a:r>
            <a:r>
              <a:rPr lang="zh-CN" altLang="en-US" dirty="0"/>
              <a:t>汉语词性标记集</a:t>
            </a:r>
          </a:p>
          <a:p>
            <a:pPr lvl="2"/>
            <a:r>
              <a:rPr lang="en-US" altLang="zh-CN" dirty="0" err="1"/>
              <a:t>HanLP</a:t>
            </a:r>
            <a:r>
              <a:rPr lang="zh-CN" altLang="en-US" dirty="0"/>
              <a:t>词性标注集</a:t>
            </a:r>
          </a:p>
          <a:p>
            <a:pPr lvl="2"/>
            <a:r>
              <a:rPr lang="en-US" altLang="zh-CN" dirty="0" err="1"/>
              <a:t>BosonNLP</a:t>
            </a:r>
            <a:r>
              <a:rPr lang="zh-CN" altLang="en-US" dirty="0"/>
              <a:t>词性标注</a:t>
            </a:r>
          </a:p>
          <a:p>
            <a:pPr lvl="2"/>
            <a:r>
              <a:rPr lang="zh-CN" altLang="en-US" dirty="0"/>
              <a:t>结巴分词中出现的类型</a:t>
            </a:r>
          </a:p>
          <a:p>
            <a:pPr lvl="2"/>
            <a:r>
              <a:rPr lang="en-US" altLang="zh-CN" dirty="0" err="1"/>
              <a:t>StanfordNLP</a:t>
            </a:r>
            <a:r>
              <a:rPr lang="zh-CN" altLang="en-US" dirty="0"/>
              <a:t>的词性标记（中文）</a:t>
            </a:r>
          </a:p>
          <a:p>
            <a:pPr lvl="2"/>
            <a:r>
              <a:rPr lang="en-US" altLang="zh-CN" dirty="0" err="1"/>
              <a:t>StanfordNLP</a:t>
            </a:r>
            <a:r>
              <a:rPr lang="zh-CN" altLang="en-US" dirty="0"/>
              <a:t>的词性标记（英文）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880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2-</a:t>
            </a:r>
            <a:r>
              <a:rPr lang="zh-CN" altLang="en-US" dirty="0"/>
              <a:t>词性标注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E5EF0-701C-DEE2-B964-0765661C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48" y="1543050"/>
            <a:ext cx="3095625" cy="3162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12E151-E5E9-C8C9-3E39-E4FA6A06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13" y="2303641"/>
            <a:ext cx="1543050" cy="1066800"/>
          </a:xfrm>
          <a:prstGeom prst="rect">
            <a:avLst/>
          </a:prstGeom>
        </p:spPr>
      </p:pic>
      <p:sp>
        <p:nvSpPr>
          <p:cNvPr id="7" name="箭头: 右 5">
            <a:extLst>
              <a:ext uri="{FF2B5EF4-FFF2-40B4-BE49-F238E27FC236}">
                <a16:creationId xmlns:a16="http://schemas.microsoft.com/office/drawing/2014/main" id="{C5ED9FD7-274F-55CE-992E-3359E4BAE4D6}"/>
              </a:ext>
            </a:extLst>
          </p:cNvPr>
          <p:cNvSpPr/>
          <p:nvPr/>
        </p:nvSpPr>
        <p:spPr>
          <a:xfrm>
            <a:off x="4771776" y="2551906"/>
            <a:ext cx="924233" cy="426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7773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2-</a:t>
            </a:r>
            <a:r>
              <a:rPr lang="zh-CN" altLang="en-US" dirty="0"/>
              <a:t>词性标注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75E63D7-B7D6-566F-A1DC-7E56BE08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1689163"/>
            <a:ext cx="7772400" cy="30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952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3-</a:t>
            </a:r>
            <a:r>
              <a:rPr lang="zh-CN" altLang="en-US" dirty="0"/>
              <a:t>关键词抽取</a:t>
            </a:r>
            <a:endParaRPr lang="en-US" altLang="zh-CN" dirty="0"/>
          </a:p>
          <a:p>
            <a:pPr lvl="2"/>
            <a:r>
              <a:rPr lang="zh-CN" altLang="en-US" dirty="0"/>
              <a:t>无监督学习算法，先抽取出候选词，然后对各个候选词进行打分，然后输出</a:t>
            </a:r>
            <a:r>
              <a:rPr lang="en-US" altLang="zh-CN" dirty="0"/>
              <a:t>top K</a:t>
            </a:r>
            <a:r>
              <a:rPr lang="zh-CN" altLang="en-US" dirty="0"/>
              <a:t>个分值最高的候选词作为关键词。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TF-IDF</a:t>
            </a:r>
            <a:r>
              <a:rPr lang="zh-CN" altLang="en-US" dirty="0"/>
              <a:t>，</a:t>
            </a:r>
            <a:r>
              <a:rPr lang="en-US" altLang="zh-CN" dirty="0" err="1"/>
              <a:t>TextRank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734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3-</a:t>
            </a:r>
            <a:r>
              <a:rPr lang="zh-CN" altLang="en-US" dirty="0"/>
              <a:t>关键词抽取</a:t>
            </a:r>
            <a:endParaRPr lang="en-US" altLang="zh-CN" dirty="0"/>
          </a:p>
          <a:p>
            <a:pPr lvl="2"/>
            <a:r>
              <a:rPr lang="en-US" altLang="zh-CN" dirty="0"/>
              <a:t>TF-IDF</a:t>
            </a:r>
          </a:p>
          <a:p>
            <a:pPr lvl="3"/>
            <a:r>
              <a:rPr lang="en-US" altLang="zh-CN" dirty="0"/>
              <a:t>Term Frequency - Inverse Document Frequency</a:t>
            </a:r>
          </a:p>
          <a:p>
            <a:pPr lvl="3"/>
            <a:r>
              <a:rPr lang="en-US" altLang="zh-CN" dirty="0"/>
              <a:t>TF-IDF</a:t>
            </a:r>
            <a:r>
              <a:rPr lang="zh-CN" altLang="en-US" dirty="0"/>
              <a:t>是一种数值统计量，用于反映一个词对于语料中某篇文档的重要性；</a:t>
            </a:r>
            <a:endParaRPr lang="en-US" altLang="zh-CN" dirty="0"/>
          </a:p>
          <a:p>
            <a:pPr lvl="3"/>
            <a:r>
              <a:rPr lang="zh-CN" altLang="en-US" dirty="0"/>
              <a:t>如果某个词在一篇文档中出现的频率高，也即</a:t>
            </a:r>
            <a:r>
              <a:rPr lang="en-US" altLang="zh-CN" dirty="0"/>
              <a:t>TF</a:t>
            </a:r>
            <a:r>
              <a:rPr lang="zh-CN" altLang="en-US" dirty="0"/>
              <a:t>高；并且在语料库中其他文档中很少出现，即</a:t>
            </a:r>
            <a:r>
              <a:rPr lang="en-US" altLang="zh-CN" dirty="0"/>
              <a:t>DF</a:t>
            </a:r>
            <a:r>
              <a:rPr lang="zh-CN" altLang="en-US" dirty="0"/>
              <a:t>的低，也即</a:t>
            </a:r>
            <a:r>
              <a:rPr lang="en-US" altLang="zh-CN" dirty="0"/>
              <a:t>IDF</a:t>
            </a:r>
            <a:r>
              <a:rPr lang="zh-CN" altLang="en-US" dirty="0"/>
              <a:t>高，则认为这个词具有很好的类别区分能力。</a:t>
            </a:r>
            <a:endParaRPr lang="en-US" altLang="zh-CN" dirty="0"/>
          </a:p>
          <a:p>
            <a:pPr lvl="3"/>
            <a:r>
              <a:rPr lang="en-US" altLang="zh-CN" dirty="0"/>
              <a:t>TF-IDF</a:t>
            </a:r>
            <a:r>
              <a:rPr lang="zh-CN" altLang="en-US" dirty="0"/>
              <a:t>即</a:t>
            </a:r>
            <a:r>
              <a:rPr lang="en-US" altLang="zh-CN" dirty="0"/>
              <a:t>TF * IDF</a:t>
            </a:r>
            <a:r>
              <a:rPr lang="zh-CN" altLang="en-US" dirty="0"/>
              <a:t>，</a:t>
            </a:r>
            <a:r>
              <a:rPr lang="en-US" altLang="zh-CN" dirty="0"/>
              <a:t>TF</a:t>
            </a:r>
            <a:r>
              <a:rPr lang="zh-CN" altLang="en-US" dirty="0"/>
              <a:t>为词频（</a:t>
            </a:r>
            <a:r>
              <a:rPr lang="en-US" altLang="zh-CN" dirty="0"/>
              <a:t>Term Frequency</a:t>
            </a:r>
            <a:r>
              <a:rPr lang="zh-CN" altLang="en-US" dirty="0"/>
              <a:t>），表示词（</a:t>
            </a:r>
            <a:r>
              <a:rPr lang="en-US" altLang="zh-CN" dirty="0"/>
              <a:t>term</a:t>
            </a:r>
            <a:r>
              <a:rPr lang="zh-CN" altLang="en-US" dirty="0"/>
              <a:t>）在文档（</a:t>
            </a:r>
            <a:r>
              <a:rPr lang="en-US" altLang="zh-CN" dirty="0"/>
              <a:t>document</a:t>
            </a:r>
            <a:r>
              <a:rPr lang="zh-CN" altLang="en-US" dirty="0"/>
              <a:t>）中出现的频率；</a:t>
            </a:r>
            <a:r>
              <a:rPr lang="en-US" altLang="zh-CN" dirty="0"/>
              <a:t>IDF</a:t>
            </a:r>
            <a:r>
              <a:rPr lang="zh-CN" altLang="en-US" dirty="0"/>
              <a:t>为反文档频率（</a:t>
            </a:r>
            <a:r>
              <a:rPr lang="en-US" altLang="zh-CN" dirty="0"/>
              <a:t>Inverse Document Frequency</a:t>
            </a:r>
            <a:r>
              <a:rPr lang="zh-CN" altLang="en-US" dirty="0"/>
              <a:t>），表示语料库中包含词（</a:t>
            </a:r>
            <a:r>
              <a:rPr lang="en-US" altLang="zh-CN" dirty="0"/>
              <a:t>term</a:t>
            </a:r>
            <a:r>
              <a:rPr lang="zh-CN" altLang="en-US" dirty="0"/>
              <a:t>）的文档的数目的倒数。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455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kumimoji="1" lang="zh-CN" altLang="en-US" dirty="0"/>
                  <a:t>功能</a:t>
                </a:r>
                <a:r>
                  <a:rPr lang="en-US" altLang="zh-CN" dirty="0"/>
                  <a:t>3-</a:t>
                </a:r>
                <a:r>
                  <a:rPr lang="zh-CN" altLang="en-US" dirty="0"/>
                  <a:t>关键词抽取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TF-IDF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在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文档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中出现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次数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中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所有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词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数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包含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的文档的数量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3"/>
                <a:r>
                  <a:rPr lang="en-US" altLang="zh-CN" dirty="0"/>
                  <a:t>1.</a:t>
                </a:r>
                <a:r>
                  <a:rPr lang="zh-CN" altLang="en-US" dirty="0"/>
                  <a:t> 预处理，首先进行分词和词性标注，将满足指定词性的词作为候选词；</a:t>
                </a:r>
              </a:p>
              <a:p>
                <a:pPr lvl="3"/>
                <a:r>
                  <a:rPr lang="en-US" altLang="zh-CN" dirty="0"/>
                  <a:t>2.</a:t>
                </a:r>
                <a:r>
                  <a:rPr lang="zh-CN" altLang="en-US" dirty="0"/>
                  <a:t> 分别计算每个词的</a:t>
                </a:r>
                <a:r>
                  <a:rPr lang="en-US" altLang="zh-CN" dirty="0"/>
                  <a:t>TF-IDF</a:t>
                </a:r>
                <a:r>
                  <a:rPr lang="zh-CN" altLang="en-US" dirty="0"/>
                  <a:t>值；</a:t>
                </a:r>
              </a:p>
              <a:p>
                <a:pPr lvl="3"/>
                <a:r>
                  <a:rPr lang="en-US" altLang="zh-CN" dirty="0"/>
                  <a:t>3.</a:t>
                </a:r>
                <a:r>
                  <a:rPr lang="zh-CN" altLang="en-US" dirty="0"/>
                  <a:t> 根据每个词的</a:t>
                </a:r>
                <a:r>
                  <a:rPr lang="en-US" altLang="zh-CN" dirty="0"/>
                  <a:t>TF-IDF</a:t>
                </a:r>
                <a:r>
                  <a:rPr lang="zh-CN" altLang="en-US" dirty="0"/>
                  <a:t>值降序排列，并输出指定个数的词汇作为可能的关键词。</a:t>
                </a:r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80625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3-</a:t>
            </a:r>
            <a:r>
              <a:rPr lang="zh-CN" altLang="en-US" dirty="0"/>
              <a:t>关键词抽取</a:t>
            </a:r>
            <a:endParaRPr lang="en-US" altLang="zh-CN" dirty="0"/>
          </a:p>
          <a:p>
            <a:pPr lvl="2"/>
            <a:r>
              <a:rPr lang="en-US" altLang="zh-CN" dirty="0" err="1"/>
              <a:t>TextRank</a:t>
            </a:r>
            <a:endParaRPr lang="en-US" altLang="zh-CN" dirty="0"/>
          </a:p>
          <a:p>
            <a:pPr lvl="3"/>
            <a:r>
              <a:rPr lang="zh-CN" altLang="en-US" dirty="0"/>
              <a:t>类似于</a:t>
            </a:r>
            <a:r>
              <a:rPr lang="en-US" altLang="zh-CN" dirty="0"/>
              <a:t>PageRank</a:t>
            </a:r>
            <a:r>
              <a:rPr lang="zh-CN" altLang="en-US" dirty="0"/>
              <a:t>的思想，将文本中的语法单元视作图中的节点，如果两个语法单元存在一定语法关系（例如共现），则这两个语法单元在图中就会有一条边相互连接，通过一定的迭代次数，最终不同的节点会有不同的权重，权重高的语法单元可以作为关键词</a:t>
            </a:r>
            <a:r>
              <a:rPr lang="en-US" altLang="zh-CN" dirty="0"/>
              <a:t>;</a:t>
            </a:r>
          </a:p>
          <a:p>
            <a:pPr lvl="3"/>
            <a:r>
              <a:rPr lang="zh-CN" altLang="en-US" dirty="0"/>
              <a:t>节点的权重不仅依赖于它的入度结点，还依赖于这些入度结点的权重，入度结点越多，入度结点的权重越大，说明这个结点的权重越高；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277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kumimoji="1" lang="zh-CN" altLang="en-US" dirty="0"/>
                  <a:t>功能</a:t>
                </a:r>
                <a:r>
                  <a:rPr lang="en-US" altLang="zh-CN" dirty="0"/>
                  <a:t>3-</a:t>
                </a:r>
                <a:r>
                  <a:rPr lang="zh-CN" altLang="en-US" dirty="0"/>
                  <a:t>关键词抽取</a:t>
                </a:r>
                <a:endParaRPr lang="en-US" altLang="zh-CN" dirty="0"/>
              </a:p>
              <a:p>
                <a:pPr lvl="2"/>
                <a:r>
                  <a:rPr lang="en-US" altLang="zh-CN" dirty="0" err="1"/>
                  <a:t>TextRank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𝑊𝑆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𝑂𝑢𝑡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dirty="0"/>
                  <a:t>表示词共现的权值，阻尼系数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一般取</a:t>
                </a:r>
                <a:r>
                  <a:rPr lang="en-US" altLang="zh-CN" dirty="0"/>
                  <a:t>0.85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1.</a:t>
                </a:r>
                <a:r>
                  <a:rPr lang="zh-CN" altLang="en-US" dirty="0"/>
                  <a:t> 标识文本单元，并将其作为顶点加入到图中；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2.</a:t>
                </a:r>
                <a:r>
                  <a:rPr lang="zh-CN" altLang="en-US" dirty="0"/>
                  <a:t> 标识文本单元之间的关系，使用这些关系作为图中顶点之间的边，边可以是有向或者无向，加权或者无权；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3.</a:t>
                </a:r>
                <a:r>
                  <a:rPr lang="zh-CN" altLang="en-US" dirty="0"/>
                  <a:t> 基于上述公式，迭代直至收敛；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4.</a:t>
                </a:r>
                <a:r>
                  <a:rPr lang="zh-CN" altLang="en-US" dirty="0"/>
                  <a:t> 按照顶点的分数降序排列。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通常使用共现关系（</a:t>
                </a:r>
                <a:r>
                  <a:rPr lang="en-US" altLang="zh-CN" dirty="0"/>
                  <a:t>co-occurrence</a:t>
                </a:r>
                <a:r>
                  <a:rPr lang="zh-CN" altLang="en-US" dirty="0"/>
                  <a:t>）表示节点联系，如果两个顶点相应的语义单元共同出现在一个窗口中（窗口大小从</a:t>
                </a:r>
                <a:r>
                  <a:rPr lang="en-US" altLang="zh-CN" dirty="0"/>
                  <a:t>2-10</a:t>
                </a:r>
                <a:r>
                  <a:rPr lang="zh-CN" altLang="en-US" dirty="0"/>
                  <a:t>不等），就认为这两个顶点之间存在连边；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添加顶点到图中时，需要考虑语法过滤，例如只保留特定词性（如形容词和名词）的词；</a:t>
                </a:r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647" t="-9697" r="-1647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877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3-</a:t>
            </a:r>
            <a:r>
              <a:rPr lang="zh-CN" altLang="en-US" dirty="0"/>
              <a:t>关键词抽取</a:t>
            </a:r>
            <a:endParaRPr lang="en-US" altLang="zh-CN" dirty="0"/>
          </a:p>
          <a:p>
            <a:pPr lvl="2"/>
            <a:r>
              <a:rPr lang="zh-CN" altLang="en-US" dirty="0"/>
              <a:t>完整步骤：</a:t>
            </a:r>
            <a:endParaRPr lang="en-US" altLang="zh-CN" dirty="0"/>
          </a:p>
          <a:p>
            <a:pPr lvl="3"/>
            <a:r>
              <a:rPr lang="en-US" altLang="zh-CN" dirty="0"/>
              <a:t>1.</a:t>
            </a:r>
            <a:r>
              <a:rPr lang="zh-CN" altLang="en-US" dirty="0"/>
              <a:t> 预处理，首先进行分词和词性标注，将单个</a:t>
            </a:r>
            <a:r>
              <a:rPr lang="en-US" altLang="zh-CN" dirty="0"/>
              <a:t>word</a:t>
            </a:r>
            <a:r>
              <a:rPr lang="zh-CN" altLang="en-US" dirty="0"/>
              <a:t>作为结点添加到图中；设置语法过滤器，将通过语法过滤器的词汇添加到图中；</a:t>
            </a:r>
            <a:endParaRPr lang="en-US" altLang="zh-CN" dirty="0"/>
          </a:p>
          <a:p>
            <a:pPr lvl="3"/>
            <a:r>
              <a:rPr lang="en-US" altLang="zh-CN" dirty="0"/>
              <a:t>2.</a:t>
            </a:r>
            <a:r>
              <a:rPr lang="zh-CN" altLang="en-US" dirty="0"/>
              <a:t> 出现在一个窗口中的词汇之间相互形成一条边；</a:t>
            </a:r>
            <a:endParaRPr lang="en-US" altLang="zh-CN" dirty="0"/>
          </a:p>
          <a:p>
            <a:pPr lvl="3"/>
            <a:r>
              <a:rPr lang="en-US" altLang="zh-CN" dirty="0"/>
              <a:t>3.</a:t>
            </a:r>
            <a:r>
              <a:rPr lang="zh-CN" altLang="en-US" dirty="0"/>
              <a:t> 基于上述公式，迭代直至收敛；一般迭代</a:t>
            </a:r>
            <a:r>
              <a:rPr lang="en-US" altLang="zh-CN" dirty="0"/>
              <a:t>20-30</a:t>
            </a:r>
            <a:r>
              <a:rPr lang="zh-CN" altLang="en-US" dirty="0"/>
              <a:t>次，迭代阈值设置为</a:t>
            </a:r>
            <a:r>
              <a:rPr lang="en-US" altLang="zh-CN" dirty="0"/>
              <a:t>0.0001</a:t>
            </a:r>
            <a:r>
              <a:rPr lang="zh-CN" altLang="en-US" dirty="0"/>
              <a:t>；</a:t>
            </a:r>
            <a:endParaRPr lang="en-US" altLang="zh-CN" dirty="0"/>
          </a:p>
          <a:p>
            <a:pPr lvl="3"/>
            <a:r>
              <a:rPr lang="en-US" altLang="zh-CN" dirty="0"/>
              <a:t>4.</a:t>
            </a:r>
            <a:r>
              <a:rPr lang="zh-CN" altLang="en-US" dirty="0"/>
              <a:t> 根据顶点的分数降序排列，并输出指定个数的词汇作为可能的关键词；</a:t>
            </a:r>
            <a:endParaRPr lang="en-US" altLang="zh-CN" dirty="0"/>
          </a:p>
          <a:p>
            <a:pPr lvl="3"/>
            <a:r>
              <a:rPr lang="en-US" altLang="zh-CN" dirty="0"/>
              <a:t>5.</a:t>
            </a:r>
            <a:r>
              <a:rPr lang="zh-CN" altLang="en-US" dirty="0"/>
              <a:t> 后处理，如果两个词汇在文本中前后连接，那么就将这两个词汇连接在一起，作为关键短语；</a:t>
            </a:r>
          </a:p>
          <a:p>
            <a:pPr lvl="2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27414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B409678-A895-425D-98D3-99EB129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658F813-1584-D0BE-DD00-D47473555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9325" y="2489502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编程练习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617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最大概率分词法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zh-CN" altLang="en-US" dirty="0"/>
                  <a:t>计算方法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词典中需要具备每个词语的词频，</a:t>
                </a:r>
              </a:p>
              <a:p>
                <a:pPr lvl="2"/>
                <a:r>
                  <a:rPr lang="zh-CN" altLang="en-US" dirty="0"/>
                  <a:t>针对每句话，计算每种切分组合情况下词组出现的联合概率，</a:t>
                </a:r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词语概率一般会很小，多次连乘后可能造成数值过小，算法的实际实现中，通常用对数求和替代求积</a:t>
                </a:r>
                <a:endParaRPr lang="en-US" altLang="zh-CN" dirty="0"/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数据平滑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词典只能记录有限的词和词频，对于不存在于词典中的词，如果认为其概率是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，则会存在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概率切分问题。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为了解决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概率切分问题，赋予未登录词一个较低的概率。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通常有两种做法：</a:t>
                </a:r>
                <a:endParaRPr lang="en-US" altLang="zh-CN" dirty="0"/>
              </a:p>
              <a:p>
                <a:pPr lvl="4"/>
                <a:r>
                  <a:rPr lang="zh-CN" altLang="en-US" dirty="0"/>
                  <a:t>将未登录词的词频设定未最低值，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𝑢𝑛𝑘𝑜𝑤𝑛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4"/>
                <a:r>
                  <a:rPr lang="zh-CN" altLang="en-US" dirty="0"/>
                  <a:t>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平滑，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表示词典中所有词语的总词频，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词语总数（包括未登录词），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词典中对应词语的频数，未登录词的频数为</a:t>
                </a:r>
                <a:r>
                  <a:rPr lang="en-US" altLang="zh-CN" dirty="0"/>
                  <a:t>0</a:t>
                </a:r>
              </a:p>
              <a:p>
                <a:pPr marL="687387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𝑑𝑖𝑐𝑡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kumimoji="1" lang="en" altLang="zh-CN" dirty="0"/>
                </a:b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18" t="-3939" r="-1153" b="-3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711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马尔科夫模型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915760-7C36-CDDD-0069-C9D2B8B9034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35856" y="1097756"/>
            <a:ext cx="7340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234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问题示例</a:t>
            </a:r>
            <a:r>
              <a:rPr lang="en-US" altLang="zh-CN" dirty="0"/>
              <a:t>-</a:t>
            </a:r>
            <a:r>
              <a:rPr lang="zh-CN" altLang="en-US" dirty="0"/>
              <a:t>天气</a:t>
            </a:r>
            <a:endParaRPr lang="en-US" altLang="zh-CN" dirty="0"/>
          </a:p>
          <a:p>
            <a:pPr lvl="2"/>
            <a:r>
              <a:rPr kumimoji="1" lang="zh-CN" altLang="en" dirty="0"/>
              <a:t>观测</a:t>
            </a:r>
            <a:r>
              <a:rPr kumimoji="1" lang="zh-CN" altLang="en-US" dirty="0"/>
              <a:t>状态（</a:t>
            </a:r>
            <a:r>
              <a:rPr kumimoji="1" lang="en-US" altLang="zh-CN" dirty="0"/>
              <a:t>observable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干燥、潮湿、炎热、沉闷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隐藏状态（</a:t>
            </a:r>
            <a:r>
              <a:rPr kumimoji="1" lang="en-US" altLang="zh-CN" dirty="0"/>
              <a:t>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晴天、多云、阴天、雨天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观测序列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（炎热，沉闷，潮湿）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隐藏序列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（晴天，阴天，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07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zh-CN" altLang="en-US" dirty="0"/>
                  <a:t>概念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隐马尔可夫模型是关于时序的概率模型</a:t>
                </a:r>
                <a:r>
                  <a:rPr lang="en-US" altLang="zh-CN" dirty="0"/>
                  <a:t>;</a:t>
                </a:r>
              </a:p>
              <a:p>
                <a:pPr lvl="2"/>
                <a:r>
                  <a:rPr lang="zh-CN" altLang="en-US" dirty="0"/>
                  <a:t>描述由一个隐藏的马尔可夫链随机生成不可观测的状态随机序列</a:t>
                </a:r>
                <a:r>
                  <a:rPr lang="en-US" altLang="zh-CN" dirty="0"/>
                  <a:t>(state sequence)</a:t>
                </a:r>
                <a:r>
                  <a:rPr lang="zh-CN" altLang="en-US" dirty="0"/>
                  <a:t>，再由各个状态生成一个观测而产生观测随机序列</a:t>
                </a:r>
                <a:r>
                  <a:rPr lang="en-US" altLang="zh-CN" dirty="0"/>
                  <a:t>(observation sequence )</a:t>
                </a:r>
                <a:r>
                  <a:rPr lang="zh-CN" altLang="en-US" dirty="0"/>
                  <a:t>的过程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序列的每一个位置可以看作是一个时刻。</a:t>
                </a:r>
                <a:endParaRPr kumimoji="1" lang="en" altLang="zh-CN" dirty="0"/>
              </a:p>
              <a:p>
                <a:pPr lvl="1"/>
                <a:r>
                  <a:rPr kumimoji="1" lang="zh-CN" altLang="en" dirty="0"/>
                  <a:t>模型</a:t>
                </a:r>
                <a:r>
                  <a:rPr kumimoji="1" lang="zh-CN" altLang="en-US" dirty="0"/>
                  <a:t>要素</a:t>
                </a:r>
                <a:endParaRPr kumimoji="1" lang="en-US" altLang="zh-CN" dirty="0"/>
              </a:p>
              <a:p>
                <a:pPr lvl="2"/>
                <a:r>
                  <a:rPr lang="zh-CN" altLang="en-US" dirty="0"/>
                  <a:t>初始概率分布，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zh-CN" altLang="en-US" dirty="0"/>
                  <a:t>状态转移概率分布，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zh-CN" altLang="en-US" dirty="0"/>
                  <a:t>观测概率分布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en-US" altLang="zh-CN" dirty="0"/>
                  <a:t>Q</a:t>
                </a:r>
                <a:r>
                  <a:rPr lang="zh-CN" altLang="en-US" dirty="0"/>
                  <a:t>：所有可能状态的集合，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lvl="2"/>
                <a:r>
                  <a:rPr lang="en-US" altLang="zh-CN" dirty="0"/>
                  <a:t>V</a:t>
                </a:r>
                <a:r>
                  <a:rPr lang="zh-CN" altLang="en-US" dirty="0"/>
                  <a:t>：所有可能观测的集合，</a:t>
                </a:r>
                <a:r>
                  <a:rPr lang="en-US" altLang="zh-CN" dirty="0"/>
                  <a:t> V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lvl="2"/>
                <a:r>
                  <a:rPr lang="en-US" altLang="zh-CN" dirty="0"/>
                  <a:t>I: </a:t>
                </a:r>
                <a:r>
                  <a:rPr lang="zh-CN" altLang="en-US" dirty="0"/>
                  <a:t>长度为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的状态序列，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en-US" altLang="zh-CN" dirty="0"/>
                  <a:t>O</a:t>
                </a:r>
                <a:r>
                  <a:rPr lang="zh-CN" altLang="en-US" dirty="0"/>
                  <a:t>：对应的观测序列，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1212" r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669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kumimoji="1" lang="zh-CN" altLang="en" dirty="0"/>
                  <a:t>模型</a:t>
                </a:r>
                <a:r>
                  <a:rPr kumimoji="1" lang="zh-CN" altLang="en-US" dirty="0"/>
                  <a:t>要素</a:t>
                </a:r>
                <a:endParaRPr kumimoji="1" lang="en-US" altLang="zh-CN" dirty="0"/>
              </a:p>
              <a:p>
                <a:pPr lvl="2"/>
                <a:r>
                  <a:rPr lang="zh-CN" altLang="en-US" dirty="0"/>
                  <a:t>初始概率分布，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  <a:p>
                <a:pPr lvl="2"/>
                <a:endParaRPr lang="en-US" altLang="zh-CN" dirty="0"/>
              </a:p>
              <a:p>
                <a:pPr lvl="2"/>
                <a:r>
                  <a:rPr lang="zh-CN" altLang="en-US" dirty="0"/>
                  <a:t>状态转移概率分布，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  <a:p>
                <a:pPr lvl="2"/>
                <a:endParaRPr lang="en-US" altLang="zh-CN" dirty="0"/>
              </a:p>
              <a:p>
                <a:pPr lvl="2"/>
                <a:r>
                  <a:rPr lang="zh-CN" altLang="en-US" dirty="0"/>
                  <a:t>观测概率分布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386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三要素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表示法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初始概率分布，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状态转移概率分布，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观测概率分布，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两个假设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齐次马尔科夫性假设，隐马尔可分链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的状态只和</a:t>
                </a:r>
                <a:r>
                  <a:rPr lang="en-US" altLang="zh-CN" dirty="0"/>
                  <a:t>t-1</a:t>
                </a:r>
                <a:r>
                  <a:rPr lang="zh-CN" altLang="en-US" dirty="0"/>
                  <a:t>状态有关：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  <a:p>
                <a:pPr lvl="2"/>
                <a:r>
                  <a:rPr lang="zh-CN" altLang="en-US" dirty="0"/>
                  <a:t>观测独立性假设，观测只和当前时刻状态有关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lvl="2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138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盒子</a:t>
            </a:r>
            <a:r>
              <a:rPr lang="en-US" altLang="zh-CN" dirty="0"/>
              <a:t>-</a:t>
            </a:r>
            <a:r>
              <a:rPr lang="zh-CN" altLang="en-US" dirty="0"/>
              <a:t>球模型</a:t>
            </a:r>
            <a:endParaRPr lang="en-US" altLang="zh-CN" dirty="0"/>
          </a:p>
          <a:p>
            <a:pPr lvl="2"/>
            <a:r>
              <a:rPr lang="zh-CN" altLang="en-US" dirty="0"/>
              <a:t>不同盒子中不同颜色的球的数量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转移规则：</a:t>
            </a:r>
            <a:endParaRPr lang="en-US" altLang="zh-CN" dirty="0"/>
          </a:p>
          <a:p>
            <a:pPr lvl="3"/>
            <a:r>
              <a:rPr lang="zh-CN" altLang="en-US" dirty="0"/>
              <a:t>盒子</a:t>
            </a:r>
            <a:r>
              <a:rPr lang="en-US" altLang="zh-CN" dirty="0"/>
              <a:t>1   </a:t>
            </a:r>
            <a:r>
              <a:rPr lang="zh-CN" altLang="en-US" dirty="0"/>
              <a:t>下一个  盒子</a:t>
            </a:r>
            <a:r>
              <a:rPr lang="en-US" altLang="zh-CN" dirty="0"/>
              <a:t>2</a:t>
            </a:r>
          </a:p>
          <a:p>
            <a:pPr lvl="3"/>
            <a:r>
              <a:rPr lang="zh-CN" altLang="en-US" dirty="0"/>
              <a:t>盒子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3   </a:t>
            </a:r>
            <a:r>
              <a:rPr lang="zh-CN" altLang="en-US" dirty="0"/>
              <a:t>下一个  </a:t>
            </a:r>
            <a:r>
              <a:rPr lang="en-US" altLang="zh-CN" dirty="0"/>
              <a:t>0.4  </a:t>
            </a:r>
            <a:r>
              <a:rPr lang="zh-CN" altLang="en-US" dirty="0"/>
              <a:t>左，</a:t>
            </a:r>
            <a:r>
              <a:rPr lang="en-US" altLang="zh-CN" dirty="0"/>
              <a:t>0.6</a:t>
            </a:r>
            <a:r>
              <a:rPr lang="zh-CN" altLang="en-US" dirty="0"/>
              <a:t>右</a:t>
            </a:r>
            <a:endParaRPr lang="en-US" altLang="zh-CN" dirty="0"/>
          </a:p>
          <a:p>
            <a:pPr lvl="3"/>
            <a:r>
              <a:rPr lang="zh-CN" altLang="en-US" dirty="0"/>
              <a:t>盒子</a:t>
            </a:r>
            <a:r>
              <a:rPr lang="en-US" altLang="zh-CN" dirty="0"/>
              <a:t>4      </a:t>
            </a:r>
            <a:r>
              <a:rPr lang="zh-CN" altLang="en-US" dirty="0"/>
              <a:t>下一个   </a:t>
            </a:r>
            <a:r>
              <a:rPr lang="en-US" altLang="zh-CN" dirty="0"/>
              <a:t>0.5  </a:t>
            </a:r>
            <a:r>
              <a:rPr lang="zh-CN" altLang="en-US" dirty="0"/>
              <a:t>自身，</a:t>
            </a:r>
            <a:r>
              <a:rPr lang="en-US" altLang="zh-CN" dirty="0"/>
              <a:t>0.5</a:t>
            </a:r>
            <a:r>
              <a:rPr lang="zh-CN" altLang="en-US" dirty="0"/>
              <a:t>盒子</a:t>
            </a:r>
            <a:r>
              <a:rPr lang="en-US" altLang="zh-CN" dirty="0"/>
              <a:t>3   </a:t>
            </a:r>
          </a:p>
          <a:p>
            <a:pPr lvl="3"/>
            <a:r>
              <a:rPr lang="zh-CN" altLang="en-US" dirty="0"/>
              <a:t>重复</a:t>
            </a:r>
            <a:r>
              <a:rPr lang="en-US" altLang="zh-CN" dirty="0"/>
              <a:t>5</a:t>
            </a:r>
            <a:r>
              <a:rPr lang="zh-CN" altLang="en-US" dirty="0"/>
              <a:t>次： </a:t>
            </a:r>
            <a:r>
              <a:rPr lang="en-US" altLang="zh-CN" dirty="0"/>
              <a:t>O={ </a:t>
            </a:r>
            <a:r>
              <a:rPr lang="zh-CN" altLang="en-US" dirty="0"/>
              <a:t>红，红，白，白，红</a:t>
            </a:r>
            <a:r>
              <a:rPr lang="en-US" altLang="zh-CN" dirty="0"/>
              <a:t>}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D25680-BCA9-F223-B241-5FED391A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26148"/>
              </p:ext>
            </p:extLst>
          </p:nvPr>
        </p:nvGraphicFramePr>
        <p:xfrm>
          <a:off x="1524000" y="17678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690092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1885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72819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670399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0265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盒子编号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7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红球数量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9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白球数量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4881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6308</TotalTime>
  <Words>2485</Words>
  <Application>Microsoft Macintosh PowerPoint</Application>
  <PresentationFormat>全屏显示(16:10)</PresentationFormat>
  <Paragraphs>283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SimHei</vt:lpstr>
      <vt:lpstr>Arial</vt:lpstr>
      <vt:lpstr>Calibri</vt:lpstr>
      <vt:lpstr>Cambria Math</vt:lpstr>
      <vt:lpstr>Source Sans Pro</vt:lpstr>
      <vt:lpstr>Source Sans Pro Semibold</vt:lpstr>
      <vt:lpstr>Wingdings</vt:lpstr>
      <vt:lpstr>SU_Template_SideBar</vt:lpstr>
      <vt:lpstr>分词-词性标注-关键词提取</vt:lpstr>
      <vt:lpstr>最大概率分词法</vt:lpstr>
      <vt:lpstr>最大概率分词法</vt:lpstr>
      <vt:lpstr>马尔科夫模型</vt:lpstr>
      <vt:lpstr>马尔科夫模型</vt:lpstr>
      <vt:lpstr>马尔科夫模型</vt:lpstr>
      <vt:lpstr>马尔科夫模型</vt:lpstr>
      <vt:lpstr>马尔科夫模型</vt:lpstr>
      <vt:lpstr>马尔科夫模型</vt:lpstr>
      <vt:lpstr>马尔科夫模型</vt:lpstr>
      <vt:lpstr>马尔科夫模型</vt:lpstr>
      <vt:lpstr>马尔科夫模型</vt:lpstr>
      <vt:lpstr>基于隐马尔可夫（HMM）的分词与词性标注</vt:lpstr>
      <vt:lpstr>基于隐马尔可夫（HMM）的分词与词性标注</vt:lpstr>
      <vt:lpstr>基于隐马尔可夫（HMM）的分词与词性标注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PowerPoint 演示文稿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373</cp:revision>
  <dcterms:created xsi:type="dcterms:W3CDTF">2012-12-05T23:46:21Z</dcterms:created>
  <dcterms:modified xsi:type="dcterms:W3CDTF">2024-04-15T01:36:37Z</dcterms:modified>
</cp:coreProperties>
</file>