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
      <p:font typeface="Poppins ExtraBold"/>
      <p:bold r:id="rId29"/>
      <p:boldItalic r:id="rId30"/>
    </p:embeddedFont>
    <p:embeddedFont>
      <p:font typeface="JetBrains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pos="1224">
          <p15:clr>
            <a:srgbClr val="9AA0A6"/>
          </p15:clr>
        </p15:guide>
        <p15:guide id="3" orient="horz" pos="1296">
          <p15:clr>
            <a:srgbClr val="9AA0A6"/>
          </p15:clr>
        </p15:guide>
        <p15:guide id="4" pos="9006">
          <p15:clr>
            <a:srgbClr val="9AA0A6"/>
          </p15:clr>
        </p15:guide>
        <p15:guide id="5" orient="horz" pos="3974">
          <p15:clr>
            <a:srgbClr val="9AA0A6"/>
          </p15:clr>
        </p15:guide>
      </p15:sldGuideLst>
    </p:ext>
    <p:ext uri="GoogleSlidesCustomDataVersion2">
      <go:slidesCustomData xmlns:go="http://customooxmlschemas.google.com/" r:id="rId35" roundtripDataSignature="AMtx7mjuxDv4+FEX8R77rmU5/0+yH6gA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224"/>
        <p:guide pos="1296" orient="horz"/>
        <p:guide pos="9006"/>
        <p:guide pos="397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Extra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etBrainsMono-regular.fntdata"/><Relationship Id="rId30" Type="http://schemas.openxmlformats.org/officeDocument/2006/relationships/font" Target="fonts/PoppinsExtraBold-boldItalic.fntdata"/><Relationship Id="rId11" Type="http://schemas.openxmlformats.org/officeDocument/2006/relationships/slide" Target="slides/slide5.xml"/><Relationship Id="rId33" Type="http://schemas.openxmlformats.org/officeDocument/2006/relationships/font" Target="fonts/JetBrainsMono-italic.fntdata"/><Relationship Id="rId10" Type="http://schemas.openxmlformats.org/officeDocument/2006/relationships/slide" Target="slides/slide4.xml"/><Relationship Id="rId32" Type="http://schemas.openxmlformats.org/officeDocument/2006/relationships/font" Target="fonts/JetBrainsMono-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JetBrains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06212af6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106212af6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06212af6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106212af6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06212af6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2106212af6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06212af6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2106212af6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06212af6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2106212af6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1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1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16"/>
          <p:cNvPicPr preferRelativeResize="0"/>
          <p:nvPr/>
        </p:nvPicPr>
        <p:blipFill rotWithShape="1">
          <a:blip r:embed="rId2">
            <a:alphaModFix/>
          </a:blip>
          <a:srcRect b="23946" l="0" r="32917" t="0"/>
          <a:stretch/>
        </p:blipFill>
        <p:spPr>
          <a:xfrm>
            <a:off x="5087225" y="527400"/>
            <a:ext cx="13200774" cy="9235150"/>
          </a:xfrm>
          <a:prstGeom prst="rect">
            <a:avLst/>
          </a:prstGeom>
          <a:noFill/>
          <a:ln>
            <a:noFill/>
          </a:ln>
        </p:spPr>
      </p:pic>
      <p:sp>
        <p:nvSpPr>
          <p:cNvPr id="21" name="Google Shape;21;p1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8"/>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8"/>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18"/>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99" name="Google Shape;99;p18"/>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8"/>
          <p:cNvPicPr preferRelativeResize="0"/>
          <p:nvPr/>
        </p:nvPicPr>
        <p:blipFill rotWithShape="1">
          <a:blip r:embed="rId3">
            <a:alphaModFix/>
          </a:blip>
          <a:srcRect b="23946" l="0" r="32917" t="0"/>
          <a:stretch/>
        </p:blipFill>
        <p:spPr>
          <a:xfrm>
            <a:off x="5087225" y="527400"/>
            <a:ext cx="13200774" cy="9235150"/>
          </a:xfrm>
          <a:prstGeom prst="rect">
            <a:avLst/>
          </a:prstGeom>
          <a:noFill/>
          <a:ln>
            <a:noFill/>
          </a:ln>
        </p:spPr>
      </p:pic>
      <p:sp>
        <p:nvSpPr>
          <p:cNvPr id="101" name="Google Shape;101;p1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2" name="Shape 102"/>
        <p:cNvGrpSpPr/>
        <p:nvPr/>
      </p:nvGrpSpPr>
      <p:grpSpPr>
        <a:xfrm>
          <a:off x="0" y="0"/>
          <a:ext cx="0" cy="0"/>
          <a:chOff x="0" y="0"/>
          <a:chExt cx="0" cy="0"/>
        </a:xfrm>
      </p:grpSpPr>
      <p:sp>
        <p:nvSpPr>
          <p:cNvPr id="103" name="Google Shape;103;p2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5" name="Google Shape;10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8" name="Shape 108"/>
        <p:cNvGrpSpPr/>
        <p:nvPr/>
      </p:nvGrpSpPr>
      <p:grpSpPr>
        <a:xfrm>
          <a:off x="0" y="0"/>
          <a:ext cx="0" cy="0"/>
          <a:chOff x="0" y="0"/>
          <a:chExt cx="0" cy="0"/>
        </a:xfrm>
      </p:grpSpPr>
      <p:sp>
        <p:nvSpPr>
          <p:cNvPr id="109" name="Google Shape;10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 name="Google Shape;111;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3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17" name="Google Shape;117;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3" name="Google Shape;123;p3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4" name="Google Shape;124;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0" name="Google Shape;130;p3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1" name="Google Shape;131;p3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2" name="Google Shape;132;p3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3" name="Google Shape;13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1" name="Shape 141"/>
        <p:cNvGrpSpPr/>
        <p:nvPr/>
      </p:nvGrpSpPr>
      <p:grpSpPr>
        <a:xfrm>
          <a:off x="0" y="0"/>
          <a:ext cx="0" cy="0"/>
          <a:chOff x="0" y="0"/>
          <a:chExt cx="0" cy="0"/>
        </a:xfrm>
      </p:grpSpPr>
      <p:sp>
        <p:nvSpPr>
          <p:cNvPr id="142" name="Google Shape;142;p3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44" name="Google Shape;144;p3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5" name="Google Shape;145;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5" name="Google Shape;25;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8" name="Shape 148"/>
        <p:cNvGrpSpPr/>
        <p:nvPr/>
      </p:nvGrpSpPr>
      <p:grpSpPr>
        <a:xfrm>
          <a:off x="0" y="0"/>
          <a:ext cx="0" cy="0"/>
          <a:chOff x="0" y="0"/>
          <a:chExt cx="0" cy="0"/>
        </a:xfrm>
      </p:grpSpPr>
      <p:sp>
        <p:nvSpPr>
          <p:cNvPr id="149" name="Google Shape;149;p3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6"/>
          <p:cNvSpPr/>
          <p:nvPr>
            <p:ph idx="2" type="pic"/>
          </p:nvPr>
        </p:nvSpPr>
        <p:spPr>
          <a:xfrm>
            <a:off x="1792288" y="612775"/>
            <a:ext cx="5486400" cy="4114800"/>
          </a:xfrm>
          <a:prstGeom prst="rect">
            <a:avLst/>
          </a:prstGeom>
          <a:noFill/>
          <a:ln>
            <a:noFill/>
          </a:ln>
        </p:spPr>
      </p:sp>
      <p:sp>
        <p:nvSpPr>
          <p:cNvPr id="151" name="Google Shape;151;p3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2" name="Google Shape;15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7"/>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8" name="Google Shape;158;p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38"/>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8"/>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4" name="Google Shape;164;p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2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4" name="Google Shape;64;p2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p:nvPr>
            <p:ph idx="2" type="pic"/>
          </p:nvPr>
        </p:nvSpPr>
        <p:spPr>
          <a:xfrm>
            <a:off x="1792288" y="612775"/>
            <a:ext cx="5486400" cy="4114800"/>
          </a:xfrm>
          <a:prstGeom prst="rect">
            <a:avLst/>
          </a:prstGeom>
          <a:noFill/>
          <a:ln>
            <a:noFill/>
          </a:ln>
        </p:spPr>
      </p:sp>
      <p:sp>
        <p:nvSpPr>
          <p:cNvPr id="71" name="Google Shape;71;p2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2" name="Google Shape;72;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
          <p:cNvPicPr preferRelativeResize="0"/>
          <p:nvPr/>
        </p:nvPicPr>
        <p:blipFill rotWithShape="1">
          <a:blip r:embed="rId3">
            <a:alphaModFix/>
          </a:blip>
          <a:srcRect b="38460" l="14475" r="15963" t="37792"/>
          <a:stretch/>
        </p:blipFill>
        <p:spPr>
          <a:xfrm>
            <a:off x="1525700" y="1572200"/>
            <a:ext cx="3327124" cy="1135698"/>
          </a:xfrm>
          <a:prstGeom prst="rect">
            <a:avLst/>
          </a:prstGeom>
          <a:noFill/>
          <a:ln>
            <a:noFill/>
          </a:ln>
        </p:spPr>
      </p:pic>
      <p:sp>
        <p:nvSpPr>
          <p:cNvPr id="172" name="Google Shape;172;p1"/>
          <p:cNvSpPr txBox="1"/>
          <p:nvPr/>
        </p:nvSpPr>
        <p:spPr>
          <a:xfrm>
            <a:off x="1525700" y="4115725"/>
            <a:ext cx="7893000" cy="4386000"/>
          </a:xfrm>
          <a:prstGeom prst="rect">
            <a:avLst/>
          </a:prstGeom>
          <a:noFill/>
          <a:ln>
            <a:noFill/>
          </a:ln>
        </p:spPr>
        <p:txBody>
          <a:bodyPr anchorCtr="0" anchor="ctr" bIns="50800" lIns="50800" spcFirstLastPara="1" rIns="50800" wrap="square" tIns="50800">
            <a:noAutofit/>
          </a:bodyPr>
          <a:lstStyle/>
          <a:p>
            <a:pPr indent="0" lvl="0" marL="0" marR="0" rtl="0" algn="l">
              <a:lnSpc>
                <a:spcPct val="115000"/>
              </a:lnSpc>
              <a:spcBef>
                <a:spcPts val="0"/>
              </a:spcBef>
              <a:spcAft>
                <a:spcPts val="0"/>
              </a:spcAft>
              <a:buClr>
                <a:srgbClr val="000000"/>
              </a:buClr>
              <a:buSzPts val="1100"/>
              <a:buFont typeface="Arial"/>
              <a:buNone/>
            </a:pPr>
            <a:r>
              <a:rPr b="0" i="0" lang="en" sz="7700" u="none" cap="none" strike="noStrike">
                <a:solidFill>
                  <a:srgbClr val="FFFFFF"/>
                </a:solidFill>
                <a:latin typeface="Poppins ExtraBold"/>
                <a:ea typeface="Poppins ExtraBold"/>
                <a:cs typeface="Poppins ExtraBold"/>
                <a:sym typeface="Poppins ExtraBold"/>
              </a:rPr>
              <a:t>Lecture</a:t>
            </a:r>
            <a:endParaRPr b="0" i="0" sz="7700" u="none" cap="none" strike="noStrike">
              <a:solidFill>
                <a:srgbClr val="FFFFFF"/>
              </a:solidFill>
              <a:latin typeface="Poppins ExtraBold"/>
              <a:ea typeface="Poppins ExtraBold"/>
              <a:cs typeface="Poppins ExtraBold"/>
              <a:sym typeface="Poppins ExtraBold"/>
            </a:endParaRPr>
          </a:p>
          <a:p>
            <a:pPr indent="0" lvl="0" marL="0" marR="0" rtl="0" algn="l">
              <a:lnSpc>
                <a:spcPct val="115000"/>
              </a:lnSpc>
              <a:spcBef>
                <a:spcPts val="0"/>
              </a:spcBef>
              <a:spcAft>
                <a:spcPts val="0"/>
              </a:spcAft>
              <a:buClr>
                <a:schemeClr val="dk1"/>
              </a:buClr>
              <a:buSzPts val="1100"/>
              <a:buFont typeface="Arial"/>
              <a:buNone/>
            </a:pPr>
            <a:r>
              <a:rPr b="1" lang="en" sz="8200">
                <a:solidFill>
                  <a:srgbClr val="AA81E9"/>
                </a:solidFill>
                <a:latin typeface="Poppins"/>
                <a:ea typeface="Poppins"/>
                <a:cs typeface="Poppins"/>
                <a:sym typeface="Poppins"/>
              </a:rPr>
              <a:t>Important APIs and Annotation</a:t>
            </a:r>
            <a:endParaRPr b="1" sz="8200">
              <a:solidFill>
                <a:srgbClr val="AA81E9"/>
              </a:solidFill>
              <a:latin typeface="Poppins"/>
              <a:ea typeface="Poppins"/>
              <a:cs typeface="Poppins"/>
              <a:sym typeface="Poppins"/>
            </a:endParaRPr>
          </a:p>
          <a:p>
            <a:pPr indent="0" lvl="0" marL="0" marR="0" rtl="0" algn="l">
              <a:lnSpc>
                <a:spcPct val="115000"/>
              </a:lnSpc>
              <a:spcBef>
                <a:spcPts val="0"/>
              </a:spcBef>
              <a:spcAft>
                <a:spcPts val="0"/>
              </a:spcAft>
              <a:buClr>
                <a:schemeClr val="dk1"/>
              </a:buClr>
              <a:buSzPts val="1100"/>
              <a:buFont typeface="Arial"/>
              <a:buNone/>
            </a:pPr>
            <a:r>
              <a:t/>
            </a:r>
            <a:endParaRPr b="1" i="0" sz="5900" u="none" cap="none" strike="noStrike">
              <a:solidFill>
                <a:srgbClr val="AA81E9"/>
              </a:solidFill>
              <a:latin typeface="Poppins"/>
              <a:ea typeface="Poppins"/>
              <a:cs typeface="Poppins"/>
              <a:sym typeface="Poppins"/>
            </a:endParaRPr>
          </a:p>
        </p:txBody>
      </p:sp>
      <p:pic>
        <p:nvPicPr>
          <p:cNvPr id="173" name="Google Shape;173;p1"/>
          <p:cNvPicPr preferRelativeResize="0"/>
          <p:nvPr/>
        </p:nvPicPr>
        <p:blipFill rotWithShape="1">
          <a:blip r:embed="rId4">
            <a:alphaModFix/>
          </a:blip>
          <a:srcRect b="0" l="0" r="0" t="0"/>
          <a:stretch/>
        </p:blipFill>
        <p:spPr>
          <a:xfrm>
            <a:off x="9787300" y="3171350"/>
            <a:ext cx="7892900" cy="491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50" name="Google Shape;250;p1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4"/>
          <p:cNvPicPr preferRelativeResize="0"/>
          <p:nvPr/>
        </p:nvPicPr>
        <p:blipFill rotWithShape="1">
          <a:blip r:embed="rId3">
            <a:alphaModFix/>
          </a:blip>
          <a:srcRect b="38460" l="14475" r="15963"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List of Concepts Involved:</a:t>
            </a:r>
            <a:endParaRPr b="1" i="0" sz="5200" u="none" cap="none" strike="noStrike">
              <a:solidFill>
                <a:srgbClr val="AA81E9"/>
              </a:solidFill>
              <a:latin typeface="Poppins"/>
              <a:ea typeface="Poppins"/>
              <a:cs typeface="Poppins"/>
              <a:sym typeface="Poppins"/>
            </a:endParaRPr>
          </a:p>
        </p:txBody>
      </p:sp>
      <p:grpSp>
        <p:nvGrpSpPr>
          <p:cNvPr id="179" name="Google Shape;179;p2"/>
          <p:cNvGrpSpPr/>
          <p:nvPr/>
        </p:nvGrpSpPr>
        <p:grpSpPr>
          <a:xfrm>
            <a:off x="1594850" y="1842592"/>
            <a:ext cx="13200900" cy="4032900"/>
            <a:chOff x="1594850" y="1842592"/>
            <a:chExt cx="13200900" cy="4032900"/>
          </a:xfrm>
        </p:grpSpPr>
        <p:sp>
          <p:nvSpPr>
            <p:cNvPr id="180" name="Google Shape;180;p2"/>
            <p:cNvSpPr txBox="1"/>
            <p:nvPr/>
          </p:nvSpPr>
          <p:spPr>
            <a:xfrm>
              <a:off x="1594850" y="1842592"/>
              <a:ext cx="13200900" cy="40329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Date and Time API in java</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Stream API in Java</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Enums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What is Annotation?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Built Annotation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Custom Annotation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Reflection API in Java</a:t>
              </a:r>
              <a:endParaRPr sz="2500">
                <a:solidFill>
                  <a:srgbClr val="FFFFFF"/>
                </a:solidFill>
                <a:latin typeface="Poppins Medium"/>
                <a:ea typeface="Poppins Medium"/>
                <a:cs typeface="Poppins Medium"/>
                <a:sym typeface="Poppins Medium"/>
              </a:endParaRPr>
            </a:p>
          </p:txBody>
        </p:sp>
        <p:cxnSp>
          <p:nvCxnSpPr>
            <p:cNvPr id="181" name="Google Shape;181;p2"/>
            <p:cNvCxnSpPr/>
            <p:nvPr/>
          </p:nvCxnSpPr>
          <p:spPr>
            <a:xfrm>
              <a:off x="1818350" y="2124725"/>
              <a:ext cx="0" cy="34845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Date and Time API in java</a:t>
            </a:r>
            <a:endParaRPr b="1" sz="5200">
              <a:solidFill>
                <a:srgbClr val="AA81E9"/>
              </a:solidFill>
              <a:latin typeface="Poppins"/>
              <a:ea typeface="Poppins"/>
              <a:cs typeface="Poppins"/>
              <a:sym typeface="Poppins"/>
            </a:endParaRPr>
          </a:p>
        </p:txBody>
      </p:sp>
      <p:sp>
        <p:nvSpPr>
          <p:cNvPr id="187" name="Google Shape;187;p4"/>
          <p:cNvSpPr txBox="1"/>
          <p:nvPr/>
        </p:nvSpPr>
        <p:spPr>
          <a:xfrm>
            <a:off x="1571000" y="1842600"/>
            <a:ext cx="14633100" cy="360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Date and Time API: (Joda-Time API)</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Until Java 1.7 version the classes present in Java.util package to handle Date and Time (like Date, Calendar,TimeZone etc) are not up to the mark with respect to convenience and performance.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overcome this problem in the 1.8 version oracle people introduced Joda-Time API.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This API developed by joda.org and available in Java in the form of "java.time" package.</a:t>
            </a:r>
            <a:endParaRPr sz="2500">
              <a:solidFill>
                <a:srgbClr val="FFFFFF"/>
              </a:solidFill>
              <a:latin typeface="Poppins Medium"/>
              <a:ea typeface="Poppins Medium"/>
              <a:cs typeface="Poppins Medium"/>
              <a:sym typeface="Poppins Medium"/>
            </a:endParaRPr>
          </a:p>
        </p:txBody>
      </p:sp>
      <p:cxnSp>
        <p:nvCxnSpPr>
          <p:cNvPr id="188" name="Google Shape;188;p4"/>
          <p:cNvCxnSpPr/>
          <p:nvPr/>
        </p:nvCxnSpPr>
        <p:spPr>
          <a:xfrm>
            <a:off x="1792525" y="2739300"/>
            <a:ext cx="0" cy="19785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Stream API in Java</a:t>
            </a:r>
            <a:endParaRPr b="1" sz="5200">
              <a:solidFill>
                <a:srgbClr val="AA81E9"/>
              </a:solidFill>
              <a:latin typeface="Poppins"/>
              <a:ea typeface="Poppins"/>
              <a:cs typeface="Poppins"/>
              <a:sym typeface="Poppins"/>
            </a:endParaRPr>
          </a:p>
        </p:txBody>
      </p:sp>
      <p:sp>
        <p:nvSpPr>
          <p:cNvPr id="194" name="Google Shape;194;p9"/>
          <p:cNvSpPr txBox="1"/>
          <p:nvPr/>
        </p:nvSpPr>
        <p:spPr>
          <a:xfrm>
            <a:off x="1594850" y="1918800"/>
            <a:ext cx="140868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Stream represents a sequence of objects from a source, which supports aggregate operations.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106212af67_0_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Enums</a:t>
            </a:r>
            <a:endParaRPr b="1" sz="5200">
              <a:solidFill>
                <a:srgbClr val="AA81E9"/>
              </a:solidFill>
              <a:latin typeface="Poppins"/>
              <a:ea typeface="Poppins"/>
              <a:cs typeface="Poppins"/>
              <a:sym typeface="Poppins"/>
            </a:endParaRPr>
          </a:p>
        </p:txBody>
      </p:sp>
      <p:sp>
        <p:nvSpPr>
          <p:cNvPr id="200" name="Google Shape;200;g2106212af67_0_7"/>
          <p:cNvSpPr txBox="1"/>
          <p:nvPr/>
        </p:nvSpPr>
        <p:spPr>
          <a:xfrm>
            <a:off x="1594850" y="1918800"/>
            <a:ext cx="134040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We can use enum to define a group of named constants.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Clr>
                <a:schemeClr val="dk1"/>
              </a:buClr>
              <a:buSzPts val="1100"/>
              <a:buFont typeface="Arial"/>
              <a:buNone/>
            </a:pPr>
            <a:r>
              <a:t/>
            </a:r>
            <a:endParaRPr b="1" sz="2500">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1" lang="en" sz="2500">
                <a:solidFill>
                  <a:srgbClr val="FFFFFF"/>
                </a:solidFill>
                <a:latin typeface="Poppins"/>
                <a:ea typeface="Poppins"/>
                <a:cs typeface="Poppins"/>
                <a:sym typeface="Poppins"/>
              </a:rPr>
              <a:t>Example</a:t>
            </a:r>
            <a:r>
              <a:rPr b="1" lang="en" sz="2500">
                <a:solidFill>
                  <a:srgbClr val="FFFFFF"/>
                </a:solidFill>
                <a:latin typeface="Poppins"/>
                <a:ea typeface="Poppins"/>
                <a:cs typeface="Poppins"/>
                <a:sym typeface="Poppins"/>
              </a:rPr>
              <a:t> 1: </a:t>
            </a:r>
            <a:endParaRPr b="1" sz="2500">
              <a:solidFill>
                <a:srgbClr val="FFFFFF"/>
              </a:solidFill>
              <a:latin typeface="Poppins"/>
              <a:ea typeface="Poppins"/>
              <a:cs typeface="Poppins"/>
              <a:sym typeface="Poppins"/>
            </a:endParaRPr>
          </a:p>
          <a:p>
            <a:pPr indent="0" lvl="0" marL="9144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enum Month</a:t>
            </a:r>
            <a:endParaRPr sz="2500">
              <a:solidFill>
                <a:srgbClr val="FFFFFF"/>
              </a:solidFill>
              <a:latin typeface="JetBrains Mono"/>
              <a:ea typeface="JetBrains Mono"/>
              <a:cs typeface="JetBrains Mono"/>
              <a:sym typeface="JetBrains Mono"/>
            </a:endParaRPr>
          </a:p>
          <a:p>
            <a:pPr indent="0" lvl="0" marL="9144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a:t>
            </a:r>
            <a:endParaRPr sz="2500">
              <a:solidFill>
                <a:srgbClr val="FFFFFF"/>
              </a:solidFill>
              <a:latin typeface="JetBrains Mono"/>
              <a:ea typeface="JetBrains Mono"/>
              <a:cs typeface="JetBrains Mono"/>
              <a:sym typeface="JetBrains Mono"/>
            </a:endParaRPr>
          </a:p>
          <a:p>
            <a:pPr indent="0" lvl="0" marL="9144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	JAN,FEB,MAR, ... DEC; //; --&gt;optional</a:t>
            </a:r>
            <a:endParaRPr sz="2500">
              <a:solidFill>
                <a:srgbClr val="FFFFFF"/>
              </a:solidFill>
              <a:latin typeface="JetBrains Mono"/>
              <a:ea typeface="JetBrains Mono"/>
              <a:cs typeface="JetBrains Mono"/>
              <a:sym typeface="JetBrains Mono"/>
            </a:endParaRPr>
          </a:p>
          <a:p>
            <a:pPr indent="0" lvl="0" marL="9144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a:t>
            </a:r>
            <a:endParaRPr sz="2500">
              <a:solidFill>
                <a:srgbClr val="FFFFF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chemeClr val="dk1"/>
              </a:buClr>
              <a:buSzPts val="1100"/>
              <a:buFont typeface="Arial"/>
              <a:buNone/>
            </a:pPr>
            <a:r>
              <a:rPr b="1" lang="en" sz="2500">
                <a:solidFill>
                  <a:srgbClr val="FFFFFF"/>
                </a:solidFill>
                <a:latin typeface="Poppins"/>
                <a:ea typeface="Poppins"/>
                <a:cs typeface="Poppins"/>
                <a:sym typeface="Poppins"/>
              </a:rPr>
              <a:t>Example 2:</a:t>
            </a:r>
            <a:endParaRPr b="1" sz="2500">
              <a:solidFill>
                <a:srgbClr val="FFFFFF"/>
              </a:solidFill>
              <a:latin typeface="Poppins"/>
              <a:ea typeface="Poppins"/>
              <a:cs typeface="Poppins"/>
              <a:sym typeface="Poppins"/>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enum Color</a:t>
            </a:r>
            <a:endParaRPr sz="2500">
              <a:solidFill>
                <a:srgbClr val="FFFFFF"/>
              </a:solidFill>
              <a:latin typeface="JetBrains Mono"/>
              <a:ea typeface="JetBrains Mono"/>
              <a:cs typeface="JetBrains Mono"/>
              <a:sym typeface="JetBrains Mono"/>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a:t>
            </a:r>
            <a:endParaRPr sz="2500">
              <a:solidFill>
                <a:srgbClr val="FFFFFF"/>
              </a:solidFill>
              <a:latin typeface="JetBrains Mono"/>
              <a:ea typeface="JetBrains Mono"/>
              <a:cs typeface="JetBrains Mono"/>
              <a:sym typeface="JetBrains Mono"/>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JetBrains Mono"/>
                <a:ea typeface="JetBrains Mono"/>
                <a:cs typeface="JetBrains Mono"/>
                <a:sym typeface="JetBrains Mono"/>
              </a:rPr>
              <a:t>	RED,BLUE,GREEN;</a:t>
            </a:r>
            <a:endParaRPr sz="2500">
              <a:solidFill>
                <a:srgbClr val="FFFFFF"/>
              </a:solidFill>
              <a:latin typeface="JetBrains Mono"/>
              <a:ea typeface="JetBrains Mono"/>
              <a:cs typeface="JetBrains Mono"/>
              <a:sym typeface="JetBrains Mono"/>
            </a:endParaRPr>
          </a:p>
          <a:p>
            <a:pPr indent="0" lvl="0" marL="457200" marR="0" rtl="0" algn="l">
              <a:lnSpc>
                <a:spcPct val="100000"/>
              </a:lnSpc>
              <a:spcBef>
                <a:spcPts val="0"/>
              </a:spcBef>
              <a:spcAft>
                <a:spcPts val="0"/>
              </a:spcAft>
              <a:buNone/>
            </a:pPr>
            <a:r>
              <a:rPr lang="en" sz="2500">
                <a:solidFill>
                  <a:srgbClr val="FFFFFF"/>
                </a:solidFill>
                <a:latin typeface="JetBrains Mono"/>
                <a:ea typeface="JetBrains Mono"/>
                <a:cs typeface="JetBrains Mono"/>
                <a:sym typeface="JetBrains Mono"/>
              </a:rPr>
              <a:t>}</a:t>
            </a:r>
            <a:endParaRPr sz="2500">
              <a:solidFill>
                <a:srgbClr val="FFFFFF"/>
              </a:solidFill>
              <a:latin typeface="JetBrains Mono"/>
              <a:ea typeface="JetBrains Mono"/>
              <a:cs typeface="JetBrains Mono"/>
              <a:sym typeface="JetBrains Mono"/>
            </a:endParaRPr>
          </a:p>
          <a:p>
            <a:pPr indent="0" lvl="0" marL="457200" marR="0" rtl="0" algn="l">
              <a:lnSpc>
                <a:spcPct val="100000"/>
              </a:lnSpc>
              <a:spcBef>
                <a:spcPts val="0"/>
              </a:spcBef>
              <a:spcAft>
                <a:spcPts val="0"/>
              </a:spcAft>
              <a:buClr>
                <a:schemeClr val="dk1"/>
              </a:buClr>
              <a:buSzPts val="1100"/>
              <a:buFont typeface="Arial"/>
              <a:buNone/>
            </a:pPr>
            <a:r>
              <a:t/>
            </a:r>
            <a:endParaRPr sz="2500">
              <a:solidFill>
                <a:srgbClr val="FFFFFF"/>
              </a:solidFill>
              <a:latin typeface="JetBrains Mono"/>
              <a:ea typeface="JetBrains Mono"/>
              <a:cs typeface="JetBrains Mono"/>
              <a:sym typeface="JetBrains Mono"/>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Enum concept introduced in 1.5 versions.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When compared with old languages enum java's enum is more powerful.</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 By using enum we can define our own data types which are also come enumerated data types.</a:t>
            </a:r>
            <a:endParaRPr sz="2500">
              <a:solidFill>
                <a:srgbClr val="FFFFFF"/>
              </a:solidFill>
              <a:latin typeface="Poppins Medium"/>
              <a:ea typeface="Poppins Medium"/>
              <a:cs typeface="Poppins Medium"/>
              <a:sym typeface="Poppins Medium"/>
            </a:endParaRPr>
          </a:p>
        </p:txBody>
      </p:sp>
      <p:cxnSp>
        <p:nvCxnSpPr>
          <p:cNvPr id="201" name="Google Shape;201;g2106212af67_0_7"/>
          <p:cNvCxnSpPr/>
          <p:nvPr/>
        </p:nvCxnSpPr>
        <p:spPr>
          <a:xfrm>
            <a:off x="1817100" y="7341400"/>
            <a:ext cx="0" cy="1041300"/>
          </a:xfrm>
          <a:prstGeom prst="straightConnector1">
            <a:avLst/>
          </a:prstGeom>
          <a:noFill/>
          <a:ln cap="flat" cmpd="sng" w="9525">
            <a:solidFill>
              <a:srgbClr val="AA81E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106212af67_0_1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Annotation?</a:t>
            </a:r>
            <a:endParaRPr b="1" sz="5200">
              <a:solidFill>
                <a:srgbClr val="AA81E9"/>
              </a:solidFill>
              <a:latin typeface="Poppins"/>
              <a:ea typeface="Poppins"/>
              <a:cs typeface="Poppins"/>
              <a:sym typeface="Poppins"/>
            </a:endParaRPr>
          </a:p>
        </p:txBody>
      </p:sp>
      <p:sp>
        <p:nvSpPr>
          <p:cNvPr id="207" name="Google Shape;207;g2106212af67_0_15"/>
          <p:cNvSpPr txBox="1"/>
          <p:nvPr/>
        </p:nvSpPr>
        <p:spPr>
          <a:xfrm>
            <a:off x="1594850" y="1918800"/>
            <a:ext cx="13404000" cy="3923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Java, an annotation is a type of metadata that can be added to a class, method, field, parameter, or other program element to provide additional information about the element.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Annotations are used by the compiler, runtime, and other tools to generate code, perform runtime checks, and provide documentation and other information.</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Annotations are represented using the "@" symbol followed by the name of the annotation, and they can take parameters that provide additional information.</a:t>
            </a:r>
            <a:endParaRPr sz="2500">
              <a:solidFill>
                <a:srgbClr val="FFFFFF"/>
              </a:solidFill>
              <a:latin typeface="Poppins Medium"/>
              <a:ea typeface="Poppins Medium"/>
              <a:cs typeface="Poppins Medium"/>
              <a:sym typeface="Poppins Medium"/>
            </a:endParaRPr>
          </a:p>
        </p:txBody>
      </p:sp>
      <p:cxnSp>
        <p:nvCxnSpPr>
          <p:cNvPr id="208" name="Google Shape;208;g2106212af67_0_15"/>
          <p:cNvCxnSpPr/>
          <p:nvPr/>
        </p:nvCxnSpPr>
        <p:spPr>
          <a:xfrm>
            <a:off x="1817000" y="2242800"/>
            <a:ext cx="0" cy="2877600"/>
          </a:xfrm>
          <a:prstGeom prst="straightConnector1">
            <a:avLst/>
          </a:prstGeom>
          <a:noFill/>
          <a:ln cap="flat" cmpd="sng" w="9525">
            <a:solidFill>
              <a:srgbClr val="AA81E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106212af67_0_23"/>
          <p:cNvSpPr/>
          <p:nvPr/>
        </p:nvSpPr>
        <p:spPr>
          <a:xfrm>
            <a:off x="3249300" y="2189425"/>
            <a:ext cx="10323600" cy="674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106212af67_0_2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 Built Annotation</a:t>
            </a:r>
            <a:endParaRPr b="1" sz="5200">
              <a:solidFill>
                <a:srgbClr val="AA81E9"/>
              </a:solidFill>
              <a:latin typeface="Poppins"/>
              <a:ea typeface="Poppins"/>
              <a:cs typeface="Poppins"/>
              <a:sym typeface="Poppins"/>
            </a:endParaRPr>
          </a:p>
        </p:txBody>
      </p:sp>
      <p:sp>
        <p:nvSpPr>
          <p:cNvPr id="215" name="Google Shape;215;g2106212af67_0_23"/>
          <p:cNvSpPr/>
          <p:nvPr/>
        </p:nvSpPr>
        <p:spPr>
          <a:xfrm>
            <a:off x="4846825" y="2517300"/>
            <a:ext cx="6830100" cy="10620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Medium"/>
                <a:ea typeface="Poppins Medium"/>
                <a:cs typeface="Poppins Medium"/>
                <a:sym typeface="Poppins Medium"/>
              </a:rPr>
              <a:t>Java.lang.annotation.Annotation</a:t>
            </a:r>
            <a:endParaRPr sz="1600">
              <a:solidFill>
                <a:schemeClr val="dk1"/>
              </a:solidFill>
              <a:latin typeface="Poppins Medium"/>
              <a:ea typeface="Poppins Medium"/>
              <a:cs typeface="Poppins Medium"/>
              <a:sym typeface="Poppins Medium"/>
            </a:endParaRPr>
          </a:p>
        </p:txBody>
      </p:sp>
      <p:sp>
        <p:nvSpPr>
          <p:cNvPr id="216" name="Google Shape;216;g2106212af67_0_23"/>
          <p:cNvSpPr/>
          <p:nvPr/>
        </p:nvSpPr>
        <p:spPr>
          <a:xfrm>
            <a:off x="4052150" y="3945225"/>
            <a:ext cx="3866700" cy="10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Poppins Medium"/>
                <a:ea typeface="Poppins Medium"/>
                <a:cs typeface="Poppins Medium"/>
                <a:sym typeface="Poppins Medium"/>
              </a:rPr>
              <a:t>Standard(Built.in) </a:t>
            </a:r>
            <a:r>
              <a:rPr lang="en" sz="1600">
                <a:solidFill>
                  <a:schemeClr val="lt1"/>
                </a:solidFill>
                <a:latin typeface="Poppins Medium"/>
                <a:ea typeface="Poppins Medium"/>
                <a:cs typeface="Poppins Medium"/>
                <a:sym typeface="Poppins Medium"/>
              </a:rPr>
              <a:t>Annotations</a:t>
            </a:r>
            <a:endParaRPr sz="1600">
              <a:solidFill>
                <a:schemeClr val="lt1"/>
              </a:solidFill>
              <a:latin typeface="Poppins Medium"/>
              <a:ea typeface="Poppins Medium"/>
              <a:cs typeface="Poppins Medium"/>
              <a:sym typeface="Poppins Medium"/>
            </a:endParaRPr>
          </a:p>
        </p:txBody>
      </p:sp>
      <p:sp>
        <p:nvSpPr>
          <p:cNvPr id="217" name="Google Shape;217;g2106212af67_0_23"/>
          <p:cNvSpPr/>
          <p:nvPr/>
        </p:nvSpPr>
        <p:spPr>
          <a:xfrm>
            <a:off x="8640050" y="3945225"/>
            <a:ext cx="3866700" cy="10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Poppins Medium"/>
                <a:ea typeface="Poppins Medium"/>
                <a:cs typeface="Poppins Medium"/>
                <a:sym typeface="Poppins Medium"/>
              </a:rPr>
              <a:t>Custom </a:t>
            </a:r>
            <a:r>
              <a:rPr lang="en" sz="1600">
                <a:solidFill>
                  <a:schemeClr val="lt1"/>
                </a:solidFill>
                <a:latin typeface="Poppins Medium"/>
                <a:ea typeface="Poppins Medium"/>
                <a:cs typeface="Poppins Medium"/>
                <a:sym typeface="Poppins Medium"/>
              </a:rPr>
              <a:t>Annotations</a:t>
            </a:r>
            <a:endParaRPr sz="1600">
              <a:solidFill>
                <a:schemeClr val="lt1"/>
              </a:solidFill>
              <a:latin typeface="Poppins Medium"/>
              <a:ea typeface="Poppins Medium"/>
              <a:cs typeface="Poppins Medium"/>
              <a:sym typeface="Poppins Medium"/>
            </a:endParaRPr>
          </a:p>
        </p:txBody>
      </p:sp>
      <p:sp>
        <p:nvSpPr>
          <p:cNvPr id="218" name="Google Shape;218;g2106212af67_0_23"/>
          <p:cNvSpPr/>
          <p:nvPr/>
        </p:nvSpPr>
        <p:spPr>
          <a:xfrm>
            <a:off x="9548750" y="6899925"/>
            <a:ext cx="2958000" cy="1607700"/>
          </a:xfrm>
          <a:prstGeom prst="rect">
            <a:avLst/>
          </a:prstGeom>
          <a:solidFill>
            <a:schemeClr val="lt1"/>
          </a:solidFill>
          <a:ln cap="flat" cmpd="sng" w="28575">
            <a:solidFill>
              <a:srgbClr val="2D35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Clr>
                <a:schemeClr val="dk1"/>
              </a:buClr>
              <a:buSzPts val="1100"/>
              <a:buFont typeface="Arial"/>
              <a:buNone/>
            </a:pPr>
            <a:r>
              <a:rPr lang="en" sz="1600">
                <a:solidFill>
                  <a:schemeClr val="dk1"/>
                </a:solidFill>
                <a:latin typeface="Poppins Medium"/>
                <a:ea typeface="Poppins Medium"/>
                <a:cs typeface="Poppins Medium"/>
                <a:sym typeface="Poppins Medium"/>
              </a:rPr>
              <a:t>@Inherited</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Clr>
                <a:schemeClr val="dk1"/>
              </a:buClr>
              <a:buSzPts val="1100"/>
              <a:buFont typeface="Arial"/>
              <a:buNone/>
            </a:pPr>
            <a:r>
              <a:rPr lang="en" sz="1600">
                <a:solidFill>
                  <a:schemeClr val="dk1"/>
                </a:solidFill>
                <a:latin typeface="Poppins Medium"/>
                <a:ea typeface="Poppins Medium"/>
                <a:cs typeface="Poppins Medium"/>
                <a:sym typeface="Poppins Medium"/>
              </a:rPr>
              <a:t>@Documented</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Clr>
                <a:schemeClr val="dk1"/>
              </a:buClr>
              <a:buSzPts val="1100"/>
              <a:buFont typeface="Arial"/>
              <a:buNone/>
            </a:pPr>
            <a:r>
              <a:rPr lang="en" sz="1600">
                <a:solidFill>
                  <a:schemeClr val="dk1"/>
                </a:solidFill>
                <a:latin typeface="Poppins Medium"/>
                <a:ea typeface="Poppins Medium"/>
                <a:cs typeface="Poppins Medium"/>
                <a:sym typeface="Poppins Medium"/>
              </a:rPr>
              <a:t>@Target</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Clr>
                <a:schemeClr val="dk1"/>
              </a:buClr>
              <a:buSzPts val="1100"/>
              <a:buFont typeface="Arial"/>
              <a:buNone/>
            </a:pPr>
            <a:r>
              <a:rPr lang="en" sz="1600">
                <a:solidFill>
                  <a:schemeClr val="dk1"/>
                </a:solidFill>
                <a:latin typeface="Poppins Medium"/>
                <a:ea typeface="Poppins Medium"/>
                <a:cs typeface="Poppins Medium"/>
                <a:sym typeface="Poppins Medium"/>
              </a:rPr>
              <a:t>@Retention</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Clr>
                <a:schemeClr val="dk1"/>
              </a:buClr>
              <a:buSzPts val="1100"/>
              <a:buFont typeface="Arial"/>
              <a:buNone/>
            </a:pPr>
            <a:r>
              <a:rPr lang="en" sz="1600">
                <a:solidFill>
                  <a:schemeClr val="dk1"/>
                </a:solidFill>
                <a:latin typeface="Poppins Medium"/>
                <a:ea typeface="Poppins Medium"/>
                <a:cs typeface="Poppins Medium"/>
                <a:sym typeface="Poppins Medium"/>
              </a:rPr>
              <a:t>@Repetable</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None/>
            </a:pPr>
            <a:r>
              <a:t/>
            </a:r>
            <a:endParaRPr sz="1600">
              <a:latin typeface="Poppins Medium"/>
              <a:ea typeface="Poppins Medium"/>
              <a:cs typeface="Poppins Medium"/>
              <a:sym typeface="Poppins Medium"/>
            </a:endParaRPr>
          </a:p>
        </p:txBody>
      </p:sp>
      <p:cxnSp>
        <p:nvCxnSpPr>
          <p:cNvPr id="219" name="Google Shape;219;g2106212af67_0_23"/>
          <p:cNvCxnSpPr>
            <a:stCxn id="215" idx="2"/>
          </p:cNvCxnSpPr>
          <p:nvPr/>
        </p:nvCxnSpPr>
        <p:spPr>
          <a:xfrm>
            <a:off x="8261875" y="3579300"/>
            <a:ext cx="0" cy="1608900"/>
          </a:xfrm>
          <a:prstGeom prst="straightConnector1">
            <a:avLst/>
          </a:prstGeom>
          <a:noFill/>
          <a:ln cap="flat" cmpd="sng" w="28575">
            <a:solidFill>
              <a:srgbClr val="1B203B"/>
            </a:solidFill>
            <a:prstDash val="solid"/>
            <a:round/>
            <a:headEnd len="med" w="med" type="none"/>
            <a:tailEnd len="med" w="med" type="none"/>
          </a:ln>
        </p:spPr>
      </p:cxnSp>
      <p:cxnSp>
        <p:nvCxnSpPr>
          <p:cNvPr id="220" name="Google Shape;220;g2106212af67_0_23"/>
          <p:cNvCxnSpPr/>
          <p:nvPr/>
        </p:nvCxnSpPr>
        <p:spPr>
          <a:xfrm>
            <a:off x="9023875" y="6435150"/>
            <a:ext cx="0" cy="1178700"/>
          </a:xfrm>
          <a:prstGeom prst="straightConnector1">
            <a:avLst/>
          </a:prstGeom>
          <a:noFill/>
          <a:ln cap="flat" cmpd="sng" w="28575">
            <a:solidFill>
              <a:srgbClr val="1B203B"/>
            </a:solidFill>
            <a:prstDash val="solid"/>
            <a:round/>
            <a:headEnd len="med" w="med" type="none"/>
            <a:tailEnd len="med" w="med" type="none"/>
          </a:ln>
        </p:spPr>
      </p:cxnSp>
      <p:cxnSp>
        <p:nvCxnSpPr>
          <p:cNvPr id="221" name="Google Shape;221;g2106212af67_0_23"/>
          <p:cNvCxnSpPr/>
          <p:nvPr/>
        </p:nvCxnSpPr>
        <p:spPr>
          <a:xfrm rot="10800000">
            <a:off x="9010250" y="7613850"/>
            <a:ext cx="536400" cy="0"/>
          </a:xfrm>
          <a:prstGeom prst="straightConnector1">
            <a:avLst/>
          </a:prstGeom>
          <a:noFill/>
          <a:ln cap="flat" cmpd="sng" w="28575">
            <a:solidFill>
              <a:srgbClr val="1B203B"/>
            </a:solidFill>
            <a:prstDash val="solid"/>
            <a:round/>
            <a:headEnd len="med" w="med" type="none"/>
            <a:tailEnd len="med" w="med" type="none"/>
          </a:ln>
        </p:spPr>
      </p:cxnSp>
      <p:cxnSp>
        <p:nvCxnSpPr>
          <p:cNvPr id="222" name="Google Shape;222;g2106212af67_0_23"/>
          <p:cNvCxnSpPr/>
          <p:nvPr/>
        </p:nvCxnSpPr>
        <p:spPr>
          <a:xfrm rot="10800000">
            <a:off x="5716200" y="5167125"/>
            <a:ext cx="0" cy="402900"/>
          </a:xfrm>
          <a:prstGeom prst="straightConnector1">
            <a:avLst/>
          </a:prstGeom>
          <a:noFill/>
          <a:ln cap="flat" cmpd="sng" w="28575">
            <a:solidFill>
              <a:srgbClr val="1B203B"/>
            </a:solidFill>
            <a:prstDash val="solid"/>
            <a:round/>
            <a:headEnd len="med" w="med" type="none"/>
            <a:tailEnd len="med" w="med" type="none"/>
          </a:ln>
        </p:spPr>
      </p:cxnSp>
      <p:cxnSp>
        <p:nvCxnSpPr>
          <p:cNvPr id="223" name="Google Shape;223;g2106212af67_0_23"/>
          <p:cNvCxnSpPr>
            <a:stCxn id="217" idx="1"/>
            <a:endCxn id="216" idx="3"/>
          </p:cNvCxnSpPr>
          <p:nvPr/>
        </p:nvCxnSpPr>
        <p:spPr>
          <a:xfrm rot="10800000">
            <a:off x="7918850" y="4476225"/>
            <a:ext cx="721200" cy="0"/>
          </a:xfrm>
          <a:prstGeom prst="straightConnector1">
            <a:avLst/>
          </a:prstGeom>
          <a:noFill/>
          <a:ln cap="flat" cmpd="sng" w="28575">
            <a:solidFill>
              <a:srgbClr val="1B203B"/>
            </a:solidFill>
            <a:prstDash val="solid"/>
            <a:round/>
            <a:headEnd len="med" w="med" type="none"/>
            <a:tailEnd len="med" w="med" type="none"/>
          </a:ln>
        </p:spPr>
      </p:cxnSp>
      <p:cxnSp>
        <p:nvCxnSpPr>
          <p:cNvPr id="224" name="Google Shape;224;g2106212af67_0_23"/>
          <p:cNvCxnSpPr/>
          <p:nvPr/>
        </p:nvCxnSpPr>
        <p:spPr>
          <a:xfrm rot="10800000">
            <a:off x="5705625" y="5180650"/>
            <a:ext cx="5158200" cy="0"/>
          </a:xfrm>
          <a:prstGeom prst="straightConnector1">
            <a:avLst/>
          </a:prstGeom>
          <a:noFill/>
          <a:ln cap="flat" cmpd="sng" w="28575">
            <a:solidFill>
              <a:srgbClr val="1B203B"/>
            </a:solidFill>
            <a:prstDash val="solid"/>
            <a:round/>
            <a:headEnd len="med" w="med" type="none"/>
            <a:tailEnd len="med" w="med" type="none"/>
          </a:ln>
        </p:spPr>
      </p:cxnSp>
      <p:cxnSp>
        <p:nvCxnSpPr>
          <p:cNvPr id="225" name="Google Shape;225;g2106212af67_0_23"/>
          <p:cNvCxnSpPr/>
          <p:nvPr/>
        </p:nvCxnSpPr>
        <p:spPr>
          <a:xfrm rot="10800000">
            <a:off x="10861700" y="5167125"/>
            <a:ext cx="0" cy="402900"/>
          </a:xfrm>
          <a:prstGeom prst="straightConnector1">
            <a:avLst/>
          </a:prstGeom>
          <a:noFill/>
          <a:ln cap="flat" cmpd="sng" w="28575">
            <a:solidFill>
              <a:srgbClr val="1B203B"/>
            </a:solidFill>
            <a:prstDash val="solid"/>
            <a:round/>
            <a:headEnd len="med" w="med" type="none"/>
            <a:tailEnd len="med" w="med" type="none"/>
          </a:ln>
        </p:spPr>
      </p:cxnSp>
      <p:sp>
        <p:nvSpPr>
          <p:cNvPr id="226" name="Google Shape;226;g2106212af67_0_23"/>
          <p:cNvSpPr/>
          <p:nvPr/>
        </p:nvSpPr>
        <p:spPr>
          <a:xfrm>
            <a:off x="8640050" y="5373150"/>
            <a:ext cx="4443300" cy="10620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Medium"/>
                <a:ea typeface="Poppins Medium"/>
                <a:cs typeface="Poppins Medium"/>
                <a:sym typeface="Poppins Medium"/>
              </a:rPr>
              <a:t>         </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None/>
            </a:pPr>
            <a:r>
              <a:rPr lang="en" sz="1600">
                <a:solidFill>
                  <a:schemeClr val="dk1"/>
                </a:solidFill>
                <a:latin typeface="Poppins Medium"/>
                <a:ea typeface="Poppins Medium"/>
                <a:cs typeface="Poppins Medium"/>
                <a:sym typeface="Poppins Medium"/>
              </a:rPr>
              <a:t>Meta Annotations(Java.lang. a</a:t>
            </a:r>
            <a:r>
              <a:rPr lang="en" sz="1600">
                <a:solidFill>
                  <a:schemeClr val="dk1"/>
                </a:solidFill>
                <a:latin typeface="Poppins Medium"/>
                <a:ea typeface="Poppins Medium"/>
                <a:cs typeface="Poppins Medium"/>
                <a:sym typeface="Poppins Medium"/>
              </a:rPr>
              <a:t>nnotation package</a:t>
            </a:r>
            <a:r>
              <a:rPr lang="en" sz="1600">
                <a:solidFill>
                  <a:schemeClr val="dk1"/>
                </a:solidFill>
                <a:latin typeface="Poppins Medium"/>
                <a:ea typeface="Poppins Medium"/>
                <a:cs typeface="Poppins Medium"/>
                <a:sym typeface="Poppins Medium"/>
              </a:rPr>
              <a:t>)</a:t>
            </a:r>
            <a:endParaRPr sz="1600">
              <a:solidFill>
                <a:schemeClr val="dk1"/>
              </a:solidFill>
              <a:latin typeface="Poppins Medium"/>
              <a:ea typeface="Poppins Medium"/>
              <a:cs typeface="Poppins Medium"/>
              <a:sym typeface="Poppins Medium"/>
            </a:endParaRPr>
          </a:p>
          <a:p>
            <a:pPr indent="0" lvl="0" marL="0" rtl="0" algn="ctr">
              <a:spcBef>
                <a:spcPts val="0"/>
              </a:spcBef>
              <a:spcAft>
                <a:spcPts val="0"/>
              </a:spcAft>
              <a:buNone/>
            </a:pPr>
            <a:r>
              <a:t/>
            </a:r>
            <a:endParaRPr/>
          </a:p>
        </p:txBody>
      </p:sp>
      <p:cxnSp>
        <p:nvCxnSpPr>
          <p:cNvPr id="227" name="Google Shape;227;g2106212af67_0_23"/>
          <p:cNvCxnSpPr/>
          <p:nvPr/>
        </p:nvCxnSpPr>
        <p:spPr>
          <a:xfrm>
            <a:off x="3951588" y="6174300"/>
            <a:ext cx="0" cy="1497000"/>
          </a:xfrm>
          <a:prstGeom prst="straightConnector1">
            <a:avLst/>
          </a:prstGeom>
          <a:noFill/>
          <a:ln cap="flat" cmpd="sng" w="28575">
            <a:solidFill>
              <a:srgbClr val="1B203B"/>
            </a:solidFill>
            <a:prstDash val="solid"/>
            <a:round/>
            <a:headEnd len="med" w="med" type="none"/>
            <a:tailEnd len="med" w="med" type="none"/>
          </a:ln>
        </p:spPr>
      </p:cxnSp>
      <p:sp>
        <p:nvSpPr>
          <p:cNvPr id="228" name="Google Shape;228;g2106212af67_0_23"/>
          <p:cNvSpPr/>
          <p:nvPr/>
        </p:nvSpPr>
        <p:spPr>
          <a:xfrm>
            <a:off x="3475550" y="5373150"/>
            <a:ext cx="4443300" cy="10620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Medium"/>
                <a:ea typeface="Poppins Medium"/>
                <a:cs typeface="Poppins Medium"/>
                <a:sym typeface="Poppins Medium"/>
              </a:rPr>
              <a:t>           General Purpose </a:t>
            </a:r>
            <a:r>
              <a:rPr lang="en" sz="1600">
                <a:solidFill>
                  <a:schemeClr val="dk1"/>
                </a:solidFill>
                <a:latin typeface="Poppins Medium"/>
                <a:ea typeface="Poppins Medium"/>
                <a:cs typeface="Poppins Medium"/>
                <a:sym typeface="Poppins Medium"/>
              </a:rPr>
              <a:t>Annotations</a:t>
            </a:r>
            <a:r>
              <a:rPr lang="en" sz="1600">
                <a:solidFill>
                  <a:schemeClr val="dk1"/>
                </a:solidFill>
                <a:latin typeface="Poppins Medium"/>
                <a:ea typeface="Poppins Medium"/>
                <a:cs typeface="Poppins Medium"/>
                <a:sym typeface="Poppins Medium"/>
              </a:rPr>
              <a:t>(Java.lang.package)</a:t>
            </a:r>
            <a:endParaRPr sz="1600">
              <a:solidFill>
                <a:schemeClr val="dk1"/>
              </a:solidFill>
              <a:latin typeface="Poppins Medium"/>
              <a:ea typeface="Poppins Medium"/>
              <a:cs typeface="Poppins Medium"/>
              <a:sym typeface="Poppins Medium"/>
            </a:endParaRPr>
          </a:p>
        </p:txBody>
      </p:sp>
      <p:cxnSp>
        <p:nvCxnSpPr>
          <p:cNvPr id="229" name="Google Shape;229;g2106212af67_0_23"/>
          <p:cNvCxnSpPr/>
          <p:nvPr/>
        </p:nvCxnSpPr>
        <p:spPr>
          <a:xfrm rot="10800000">
            <a:off x="3942050" y="7658225"/>
            <a:ext cx="643800" cy="0"/>
          </a:xfrm>
          <a:prstGeom prst="straightConnector1">
            <a:avLst/>
          </a:prstGeom>
          <a:noFill/>
          <a:ln cap="flat" cmpd="sng" w="28575">
            <a:solidFill>
              <a:srgbClr val="1B203B"/>
            </a:solidFill>
            <a:prstDash val="solid"/>
            <a:round/>
            <a:headEnd len="med" w="med" type="none"/>
            <a:tailEnd len="med" w="med" type="none"/>
          </a:ln>
        </p:spPr>
      </p:cxnSp>
      <p:sp>
        <p:nvSpPr>
          <p:cNvPr id="230" name="Google Shape;230;g2106212af67_0_23"/>
          <p:cNvSpPr/>
          <p:nvPr/>
        </p:nvSpPr>
        <p:spPr>
          <a:xfrm>
            <a:off x="4585850" y="6899925"/>
            <a:ext cx="2958000" cy="1607700"/>
          </a:xfrm>
          <a:prstGeom prst="rect">
            <a:avLst/>
          </a:prstGeom>
          <a:solidFill>
            <a:schemeClr val="lt1"/>
          </a:solidFill>
          <a:ln cap="flat" cmpd="sng" w="28575">
            <a:solidFill>
              <a:srgbClr val="2D35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oppins Medium"/>
                <a:ea typeface="Poppins Medium"/>
                <a:cs typeface="Poppins Medium"/>
                <a:sym typeface="Poppins Medium"/>
              </a:rPr>
              <a:t>@Override</a:t>
            </a:r>
            <a:endParaRPr sz="1600">
              <a:latin typeface="Poppins Medium"/>
              <a:ea typeface="Poppins Medium"/>
              <a:cs typeface="Poppins Medium"/>
              <a:sym typeface="Poppins Medium"/>
            </a:endParaRPr>
          </a:p>
          <a:p>
            <a:pPr indent="0" lvl="0" marL="0" rtl="0" algn="ctr">
              <a:spcBef>
                <a:spcPts val="0"/>
              </a:spcBef>
              <a:spcAft>
                <a:spcPts val="0"/>
              </a:spcAft>
              <a:buNone/>
            </a:pPr>
            <a:r>
              <a:rPr lang="en" sz="1600">
                <a:latin typeface="Poppins Medium"/>
                <a:ea typeface="Poppins Medium"/>
                <a:cs typeface="Poppins Medium"/>
                <a:sym typeface="Poppins Medium"/>
              </a:rPr>
              <a:t>@Deprecated</a:t>
            </a:r>
            <a:endParaRPr sz="1600">
              <a:latin typeface="Poppins Medium"/>
              <a:ea typeface="Poppins Medium"/>
              <a:cs typeface="Poppins Medium"/>
              <a:sym typeface="Poppins Medium"/>
            </a:endParaRPr>
          </a:p>
          <a:p>
            <a:pPr indent="0" lvl="0" marL="0" rtl="0" algn="ctr">
              <a:spcBef>
                <a:spcPts val="0"/>
              </a:spcBef>
              <a:spcAft>
                <a:spcPts val="0"/>
              </a:spcAft>
              <a:buNone/>
            </a:pPr>
            <a:r>
              <a:rPr lang="en" sz="1600">
                <a:latin typeface="Poppins Medium"/>
                <a:ea typeface="Poppins Medium"/>
                <a:cs typeface="Poppins Medium"/>
                <a:sym typeface="Poppins Medium"/>
              </a:rPr>
              <a:t>@SafevarArgs</a:t>
            </a:r>
            <a:endParaRPr sz="1600">
              <a:latin typeface="Poppins Medium"/>
              <a:ea typeface="Poppins Medium"/>
              <a:cs typeface="Poppins Medium"/>
              <a:sym typeface="Poppins Medium"/>
            </a:endParaRPr>
          </a:p>
          <a:p>
            <a:pPr indent="0" lvl="0" marL="0" rtl="0" algn="ctr">
              <a:spcBef>
                <a:spcPts val="0"/>
              </a:spcBef>
              <a:spcAft>
                <a:spcPts val="0"/>
              </a:spcAft>
              <a:buNone/>
            </a:pPr>
            <a:r>
              <a:rPr lang="en" sz="1600">
                <a:latin typeface="Poppins Medium"/>
                <a:ea typeface="Poppins Medium"/>
                <a:cs typeface="Poppins Medium"/>
                <a:sym typeface="Poppins Medium"/>
              </a:rPr>
              <a:t>@SuppressWarnings</a:t>
            </a:r>
            <a:endParaRPr sz="1600">
              <a:latin typeface="Poppins Medium"/>
              <a:ea typeface="Poppins Medium"/>
              <a:cs typeface="Poppins Medium"/>
              <a:sym typeface="Poppins Medium"/>
            </a:endParaRPr>
          </a:p>
          <a:p>
            <a:pPr indent="0" lvl="0" marL="0" rtl="0" algn="ctr">
              <a:spcBef>
                <a:spcPts val="0"/>
              </a:spcBef>
              <a:spcAft>
                <a:spcPts val="0"/>
              </a:spcAft>
              <a:buNone/>
            </a:pPr>
            <a:r>
              <a:rPr lang="en" sz="1600">
                <a:latin typeface="Poppins Medium"/>
                <a:ea typeface="Poppins Medium"/>
                <a:cs typeface="Poppins Medium"/>
                <a:sym typeface="Poppins Medium"/>
              </a:rPr>
              <a:t>@FunctionalInterface</a:t>
            </a:r>
            <a:endParaRPr sz="1600">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106212af67_0_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Custom Annotation</a:t>
            </a:r>
            <a:endParaRPr b="1" sz="5200">
              <a:solidFill>
                <a:srgbClr val="AA81E9"/>
              </a:solidFill>
              <a:latin typeface="Poppins"/>
              <a:ea typeface="Poppins"/>
              <a:cs typeface="Poppins"/>
              <a:sym typeface="Poppins"/>
            </a:endParaRPr>
          </a:p>
        </p:txBody>
      </p:sp>
      <p:sp>
        <p:nvSpPr>
          <p:cNvPr id="236" name="Google Shape;236;g2106212af67_0_31"/>
          <p:cNvSpPr txBox="1"/>
          <p:nvPr/>
        </p:nvSpPr>
        <p:spPr>
          <a:xfrm>
            <a:off x="1594850" y="1918800"/>
            <a:ext cx="13404000" cy="3481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built-in annotations in Java, developers can also define their own custom annotations to provide additional metadata about code elements.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Custom annotations can be used to mark specific program elements, define constraints or requirements, or provide configuration information for frameworks and tools.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create a custom annotation in Java, you define a new annotation type using the "@interface" keyword.</a:t>
            </a:r>
            <a:endParaRPr sz="2500">
              <a:solidFill>
                <a:srgbClr val="FFFFFF"/>
              </a:solidFill>
              <a:latin typeface="Poppins Medium"/>
              <a:ea typeface="Poppins Medium"/>
              <a:cs typeface="Poppins Medium"/>
              <a:sym typeface="Poppins Medium"/>
            </a:endParaRPr>
          </a:p>
        </p:txBody>
      </p:sp>
      <p:cxnSp>
        <p:nvCxnSpPr>
          <p:cNvPr id="237" name="Google Shape;237;g2106212af67_0_31"/>
          <p:cNvCxnSpPr/>
          <p:nvPr/>
        </p:nvCxnSpPr>
        <p:spPr>
          <a:xfrm>
            <a:off x="1817000" y="2242800"/>
            <a:ext cx="0" cy="2474700"/>
          </a:xfrm>
          <a:prstGeom prst="straightConnector1">
            <a:avLst/>
          </a:prstGeom>
          <a:noFill/>
          <a:ln cap="flat" cmpd="sng" w="9525">
            <a:solidFill>
              <a:srgbClr val="AA81E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06212af67_0_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Reflection API in Java</a:t>
            </a:r>
            <a:endParaRPr b="1" sz="5200">
              <a:solidFill>
                <a:srgbClr val="AA81E9"/>
              </a:solidFill>
              <a:latin typeface="Poppins"/>
              <a:ea typeface="Poppins"/>
              <a:cs typeface="Poppins"/>
              <a:sym typeface="Poppins"/>
            </a:endParaRPr>
          </a:p>
        </p:txBody>
      </p:sp>
      <p:sp>
        <p:nvSpPr>
          <p:cNvPr id="243" name="Google Shape;243;g2106212af67_0_39"/>
          <p:cNvSpPr txBox="1"/>
          <p:nvPr/>
        </p:nvSpPr>
        <p:spPr>
          <a:xfrm>
            <a:off x="1594850" y="1918800"/>
            <a:ext cx="13404000" cy="3038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Reflection is a process of examining or modifying the run time behavior of a class at run time.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java.lang.Class class provides many methods that can be used to get metadata, examine and change the run time behavior of a class.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java.lang and java.lang.reflect packages provide classes for java reflection.</a:t>
            </a:r>
            <a:endParaRPr sz="2500">
              <a:solidFill>
                <a:srgbClr val="FFFFFF"/>
              </a:solidFill>
              <a:latin typeface="Poppins Medium"/>
              <a:ea typeface="Poppins Medium"/>
              <a:cs typeface="Poppins Medium"/>
              <a:sym typeface="Poppins Medium"/>
            </a:endParaRPr>
          </a:p>
        </p:txBody>
      </p:sp>
      <p:cxnSp>
        <p:nvCxnSpPr>
          <p:cNvPr id="244" name="Google Shape;244;g2106212af67_0_39"/>
          <p:cNvCxnSpPr/>
          <p:nvPr/>
        </p:nvCxnSpPr>
        <p:spPr>
          <a:xfrm>
            <a:off x="1817000" y="2242800"/>
            <a:ext cx="0" cy="1954200"/>
          </a:xfrm>
          <a:prstGeom prst="straightConnector1">
            <a:avLst/>
          </a:prstGeom>
          <a:noFill/>
          <a:ln cap="flat" cmpd="sng" w="9525">
            <a:solidFill>
              <a:srgbClr val="AA81E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