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10287000" cx="18288000"/>
  <p:notesSz cx="6858000" cy="9144000"/>
  <p:embeddedFontLst>
    <p:embeddedFont>
      <p:font typeface="Poppins"/>
      <p:regular r:id="rId28"/>
      <p:bold r:id="rId29"/>
      <p:italic r:id="rId30"/>
      <p:boldItalic r:id="rId31"/>
    </p:embeddedFont>
    <p:embeddedFont>
      <p:font typeface="Poppins Medium"/>
      <p:regular r:id="rId32"/>
      <p:bold r:id="rId33"/>
      <p:italic r:id="rId34"/>
      <p:boldItalic r:id="rId35"/>
    </p:embeddedFont>
    <p:embeddedFont>
      <p:font typeface="Work Sans"/>
      <p:regular r:id="rId36"/>
      <p:bold r:id="rId37"/>
      <p:italic r:id="rId38"/>
      <p:boldItalic r:id="rId39"/>
    </p:embeddedFont>
    <p:embeddedFont>
      <p:font typeface="Poppins SemiBold"/>
      <p:regular r:id="rId40"/>
      <p:bold r:id="rId41"/>
      <p:italic r:id="rId42"/>
      <p:boldItalic r:id="rId43"/>
    </p:embeddedFont>
    <p:embeddedFont>
      <p:font typeface="Poppins ExtraBold"/>
      <p:bold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1005">
          <p15:clr>
            <a:srgbClr val="9AA0A6"/>
          </p15:clr>
        </p15:guide>
        <p15:guide id="2" pos="1224">
          <p15:clr>
            <a:srgbClr val="9AA0A6"/>
          </p15:clr>
        </p15:guide>
        <p15:guide id="3" orient="horz" pos="1296">
          <p15:clr>
            <a:srgbClr val="9AA0A6"/>
          </p15:clr>
        </p15:guide>
        <p15:guide id="4" pos="9006">
          <p15:clr>
            <a:srgbClr val="9AA0A6"/>
          </p15:clr>
        </p15:guide>
        <p15:guide id="5" orient="horz" pos="3974">
          <p15:clr>
            <a:srgbClr val="9AA0A6"/>
          </p15:clr>
        </p15:guide>
        <p15:guide id="6" orient="horz" pos="1392">
          <p15:clr>
            <a:srgbClr val="9AA0A6"/>
          </p15:clr>
        </p15:guide>
      </p15:sldGuideLst>
    </p:ext>
    <p:ext uri="GoogleSlidesCustomDataVersion2">
      <go:slidesCustomData xmlns:go="http://customooxmlschemas.google.com/" r:id="rId46" roundtripDataSignature="AMtx7mgbTSIF3myR2qjpj0EoZ19SoXtj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05"/>
        <p:guide pos="1224"/>
        <p:guide pos="1296" orient="horz"/>
        <p:guide pos="9006"/>
        <p:guide pos="3974" orient="horz"/>
        <p:guide pos="1392"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oppinsSemiBold-regular.fntdata"/><Relationship Id="rId20" Type="http://schemas.openxmlformats.org/officeDocument/2006/relationships/slide" Target="slides/slide14.xml"/><Relationship Id="rId42" Type="http://schemas.openxmlformats.org/officeDocument/2006/relationships/font" Target="fonts/PoppinsSemiBold-italic.fntdata"/><Relationship Id="rId41" Type="http://schemas.openxmlformats.org/officeDocument/2006/relationships/font" Target="fonts/PoppinsSemiBold-bold.fntdata"/><Relationship Id="rId22" Type="http://schemas.openxmlformats.org/officeDocument/2006/relationships/slide" Target="slides/slide16.xml"/><Relationship Id="rId44" Type="http://schemas.openxmlformats.org/officeDocument/2006/relationships/font" Target="fonts/PoppinsExtraBold-bold.fntdata"/><Relationship Id="rId21" Type="http://schemas.openxmlformats.org/officeDocument/2006/relationships/slide" Target="slides/slide15.xml"/><Relationship Id="rId43" Type="http://schemas.openxmlformats.org/officeDocument/2006/relationships/font" Target="fonts/PoppinsSemiBold-boldItalic.fntdata"/><Relationship Id="rId24" Type="http://schemas.openxmlformats.org/officeDocument/2006/relationships/slide" Target="slides/slide18.xml"/><Relationship Id="rId46" Type="http://customschemas.google.com/relationships/presentationmetadata" Target="metadata"/><Relationship Id="rId23" Type="http://schemas.openxmlformats.org/officeDocument/2006/relationships/slide" Target="slides/slide17.xml"/><Relationship Id="rId45" Type="http://schemas.openxmlformats.org/officeDocument/2006/relationships/font" Target="fonts/PoppinsExtraBold-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Poppins-regular.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oppins-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oppins-boldItalic.fntdata"/><Relationship Id="rId30" Type="http://schemas.openxmlformats.org/officeDocument/2006/relationships/font" Target="fonts/Poppins-italic.fntdata"/><Relationship Id="rId11" Type="http://schemas.openxmlformats.org/officeDocument/2006/relationships/slide" Target="slides/slide5.xml"/><Relationship Id="rId33" Type="http://schemas.openxmlformats.org/officeDocument/2006/relationships/font" Target="fonts/PoppinsMedium-bold.fntdata"/><Relationship Id="rId10" Type="http://schemas.openxmlformats.org/officeDocument/2006/relationships/slide" Target="slides/slide4.xml"/><Relationship Id="rId32" Type="http://schemas.openxmlformats.org/officeDocument/2006/relationships/font" Target="fonts/PoppinsMedium-regular.fntdata"/><Relationship Id="rId13" Type="http://schemas.openxmlformats.org/officeDocument/2006/relationships/slide" Target="slides/slide7.xml"/><Relationship Id="rId35" Type="http://schemas.openxmlformats.org/officeDocument/2006/relationships/font" Target="fonts/PoppinsMedium-boldItalic.fntdata"/><Relationship Id="rId12" Type="http://schemas.openxmlformats.org/officeDocument/2006/relationships/slide" Target="slides/slide6.xml"/><Relationship Id="rId34" Type="http://schemas.openxmlformats.org/officeDocument/2006/relationships/font" Target="fonts/PoppinsMedium-italic.fntdata"/><Relationship Id="rId15" Type="http://schemas.openxmlformats.org/officeDocument/2006/relationships/slide" Target="slides/slide9.xml"/><Relationship Id="rId37" Type="http://schemas.openxmlformats.org/officeDocument/2006/relationships/font" Target="fonts/WorkSans-bold.fntdata"/><Relationship Id="rId14" Type="http://schemas.openxmlformats.org/officeDocument/2006/relationships/slide" Target="slides/slide8.xml"/><Relationship Id="rId36" Type="http://schemas.openxmlformats.org/officeDocument/2006/relationships/font" Target="fonts/WorkSans-regular.fntdata"/><Relationship Id="rId17" Type="http://schemas.openxmlformats.org/officeDocument/2006/relationships/slide" Target="slides/slide11.xml"/><Relationship Id="rId39" Type="http://schemas.openxmlformats.org/officeDocument/2006/relationships/font" Target="fonts/WorkSans-boldItalic.fntdata"/><Relationship Id="rId16" Type="http://schemas.openxmlformats.org/officeDocument/2006/relationships/slide" Target="slides/slide10.xml"/><Relationship Id="rId38" Type="http://schemas.openxmlformats.org/officeDocument/2006/relationships/font" Target="fonts/WorkSans-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fd5f30ce74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8" name="Google Shape;278;g1fd5f30ce74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fd5f30ce74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5" name="Google Shape;285;g1fd5f30ce74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fd5f30ce74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2" name="Google Shape;292;g1fd5f30ce74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fd5f30ce74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9" name="Google Shape;299;g1fd5f30ce74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fd5f30ce74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6" name="Google Shape;306;g1fd5f30ce74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fd5f30ce74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2" name="Google Shape;312;g1fd5f30ce74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565c15cdd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9" name="Google Shape;319;g2565c15cdd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565c15cddb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6" name="Google Shape;326;g2565c15cddb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565c15cddb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4" name="Google Shape;354;g2565c15cddb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565c15cddb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1" name="Google Shape;361;g2565c15cddb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565c15cddb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8" name="Google Shape;368;g2565c15cddb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5" name="Google Shape;375;p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fd5f30ce74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g1fd5f30ce74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0" name="Google Shape;250;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fd5f30ce74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7" name="Google Shape;257;g1fd5f30ce74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fd5f30ce74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4" name="Google Shape;264;g1fd5f30ce74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fd5f30ce74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1" name="Google Shape;271;g1fd5f30ce74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2.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5" name="Google Shape;15;p16"/>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6"/>
          <p:cNvSpPr txBox="1"/>
          <p:nvPr>
            <p:ph idx="2"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6"/>
          <p:cNvSpPr txBox="1"/>
          <p:nvPr>
            <p:ph idx="3"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6"/>
          <p:cNvSpPr txBox="1"/>
          <p:nvPr>
            <p:ph idx="4"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9" name="Google Shape;19;p16"/>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 name="Google Shape;20;p16"/>
          <p:cNvPicPr preferRelativeResize="0"/>
          <p:nvPr/>
        </p:nvPicPr>
        <p:blipFill rotWithShape="1">
          <a:blip r:embed="rId2">
            <a:alphaModFix/>
          </a:blip>
          <a:srcRect b="23946" l="0" r="32917" t="0"/>
          <a:stretch/>
        </p:blipFill>
        <p:spPr>
          <a:xfrm>
            <a:off x="5087225" y="527400"/>
            <a:ext cx="13200774" cy="9235150"/>
          </a:xfrm>
          <a:prstGeom prst="rect">
            <a:avLst/>
          </a:prstGeom>
          <a:noFill/>
          <a:ln>
            <a:noFill/>
          </a:ln>
        </p:spPr>
      </p:pic>
      <p:sp>
        <p:nvSpPr>
          <p:cNvPr id="21" name="Google Shape;21;p16"/>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 name="Google Shape;22;p16"/>
          <p:cNvPicPr preferRelativeResize="0"/>
          <p:nvPr/>
        </p:nvPicPr>
        <p:blipFill rotWithShape="1">
          <a:blip r:embed="rId3">
            <a:alphaModFix/>
          </a:blip>
          <a:srcRect b="49478" l="37325" r="9012" t="37319"/>
          <a:stretch/>
        </p:blipFill>
        <p:spPr>
          <a:xfrm>
            <a:off x="7836388" y="9900638"/>
            <a:ext cx="1201613" cy="295572"/>
          </a:xfrm>
          <a:prstGeom prst="rect">
            <a:avLst/>
          </a:prstGeom>
          <a:noFill/>
          <a:ln>
            <a:noFill/>
          </a:ln>
        </p:spPr>
      </p:pic>
      <p:pic>
        <p:nvPicPr>
          <p:cNvPr id="23" name="Google Shape;23;p16"/>
          <p:cNvPicPr preferRelativeResize="0"/>
          <p:nvPr/>
        </p:nvPicPr>
        <p:blipFill rotWithShape="1">
          <a:blip r:embed="rId3">
            <a:alphaModFix/>
          </a:blip>
          <a:srcRect b="35321" l="35508" r="0" t="49535"/>
          <a:stretch/>
        </p:blipFill>
        <p:spPr>
          <a:xfrm>
            <a:off x="9048049" y="9926721"/>
            <a:ext cx="1444209" cy="33904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7"/>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0" name="Google Shape;80;p2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28"/>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8"/>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6" name="Google Shape;86;p2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99" name="Google Shape;99;p18"/>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0" name="Google Shape;100;p18"/>
          <p:cNvPicPr preferRelativeResize="0"/>
          <p:nvPr/>
        </p:nvPicPr>
        <p:blipFill rotWithShape="1">
          <a:blip r:embed="rId2">
            <a:alphaModFix/>
          </a:blip>
          <a:srcRect b="0" l="0" r="0" t="0"/>
          <a:stretch/>
        </p:blipFill>
        <p:spPr>
          <a:xfrm>
            <a:off x="14842650" y="-1173650"/>
            <a:ext cx="3702523" cy="3702523"/>
          </a:xfrm>
          <a:prstGeom prst="rect">
            <a:avLst/>
          </a:prstGeom>
          <a:noFill/>
          <a:ln>
            <a:noFill/>
          </a:ln>
        </p:spPr>
      </p:pic>
      <p:sp>
        <p:nvSpPr>
          <p:cNvPr id="101" name="Google Shape;101;p18"/>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2" name="Google Shape;102;p18"/>
          <p:cNvPicPr preferRelativeResize="0"/>
          <p:nvPr/>
        </p:nvPicPr>
        <p:blipFill rotWithShape="1">
          <a:blip r:embed="rId3">
            <a:alphaModFix/>
          </a:blip>
          <a:srcRect b="49478" l="37325" r="9012" t="37319"/>
          <a:stretch/>
        </p:blipFill>
        <p:spPr>
          <a:xfrm>
            <a:off x="7836388" y="9900638"/>
            <a:ext cx="1201613" cy="295572"/>
          </a:xfrm>
          <a:prstGeom prst="rect">
            <a:avLst/>
          </a:prstGeom>
          <a:noFill/>
          <a:ln>
            <a:noFill/>
          </a:ln>
        </p:spPr>
      </p:pic>
      <p:pic>
        <p:nvPicPr>
          <p:cNvPr id="103" name="Google Shape;103;p18"/>
          <p:cNvPicPr preferRelativeResize="0"/>
          <p:nvPr/>
        </p:nvPicPr>
        <p:blipFill rotWithShape="1">
          <a:blip r:embed="rId3">
            <a:alphaModFix/>
          </a:blip>
          <a:srcRect b="35321" l="35508" r="0" t="49535"/>
          <a:stretch/>
        </p:blipFill>
        <p:spPr>
          <a:xfrm>
            <a:off x="9048049" y="9926721"/>
            <a:ext cx="1444209" cy="339041"/>
          </a:xfrm>
          <a:prstGeom prst="rect">
            <a:avLst/>
          </a:prstGeom>
          <a:noFill/>
          <a:ln>
            <a:noFill/>
          </a:ln>
        </p:spPr>
      </p:pic>
      <p:pic>
        <p:nvPicPr>
          <p:cNvPr id="104" name="Google Shape;104;p18"/>
          <p:cNvPicPr preferRelativeResize="0"/>
          <p:nvPr/>
        </p:nvPicPr>
        <p:blipFill rotWithShape="1">
          <a:blip r:embed="rId4">
            <a:alphaModFix/>
          </a:blip>
          <a:srcRect b="23946" l="0" r="32917" t="0"/>
          <a:stretch/>
        </p:blipFill>
        <p:spPr>
          <a:xfrm>
            <a:off x="5087225" y="527400"/>
            <a:ext cx="13200774" cy="9235150"/>
          </a:xfrm>
          <a:prstGeom prst="rect">
            <a:avLst/>
          </a:prstGeom>
          <a:noFill/>
          <a:ln>
            <a:noFill/>
          </a:ln>
        </p:spPr>
      </p:pic>
      <p:sp>
        <p:nvSpPr>
          <p:cNvPr id="105" name="Google Shape;105;p18"/>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6" name="Shape 106"/>
        <p:cNvGrpSpPr/>
        <p:nvPr/>
      </p:nvGrpSpPr>
      <p:grpSpPr>
        <a:xfrm>
          <a:off x="0" y="0"/>
          <a:ext cx="0" cy="0"/>
          <a:chOff x="0" y="0"/>
          <a:chExt cx="0" cy="0"/>
        </a:xfrm>
      </p:grpSpPr>
      <p:sp>
        <p:nvSpPr>
          <p:cNvPr id="107" name="Google Shape;107;p29"/>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2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09" name="Google Shape;109;p2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2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2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2" name="Shape 112"/>
        <p:cNvGrpSpPr/>
        <p:nvPr/>
      </p:nvGrpSpPr>
      <p:grpSpPr>
        <a:xfrm>
          <a:off x="0" y="0"/>
          <a:ext cx="0" cy="0"/>
          <a:chOff x="0" y="0"/>
          <a:chExt cx="0" cy="0"/>
        </a:xfrm>
      </p:grpSpPr>
      <p:sp>
        <p:nvSpPr>
          <p:cNvPr id="113" name="Google Shape;113;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3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5" name="Google Shape;115;p3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3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3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8" name="Shape 118"/>
        <p:cNvGrpSpPr/>
        <p:nvPr/>
      </p:nvGrpSpPr>
      <p:grpSpPr>
        <a:xfrm>
          <a:off x="0" y="0"/>
          <a:ext cx="0" cy="0"/>
          <a:chOff x="0" y="0"/>
          <a:chExt cx="0" cy="0"/>
        </a:xfrm>
      </p:grpSpPr>
      <p:sp>
        <p:nvSpPr>
          <p:cNvPr id="119" name="Google Shape;119;p31"/>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31"/>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121" name="Google Shape;121;p3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3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3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4" name="Shape 124"/>
        <p:cNvGrpSpPr/>
        <p:nvPr/>
      </p:nvGrpSpPr>
      <p:grpSpPr>
        <a:xfrm>
          <a:off x="0" y="0"/>
          <a:ext cx="0" cy="0"/>
          <a:chOff x="0" y="0"/>
          <a:chExt cx="0" cy="0"/>
        </a:xfrm>
      </p:grpSpPr>
      <p:sp>
        <p:nvSpPr>
          <p:cNvPr id="125" name="Google Shape;125;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32"/>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127" name="Google Shape;127;p32"/>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128" name="Google Shape;128;p3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3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3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1" name="Shape 131"/>
        <p:cNvGrpSpPr/>
        <p:nvPr/>
      </p:nvGrpSpPr>
      <p:grpSpPr>
        <a:xfrm>
          <a:off x="0" y="0"/>
          <a:ext cx="0" cy="0"/>
          <a:chOff x="0" y="0"/>
          <a:chExt cx="0" cy="0"/>
        </a:xfrm>
      </p:grpSpPr>
      <p:sp>
        <p:nvSpPr>
          <p:cNvPr id="132" name="Google Shape;132;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33"/>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34" name="Google Shape;134;p33"/>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35" name="Google Shape;135;p33"/>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36" name="Google Shape;136;p33"/>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37" name="Google Shape;137;p3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3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3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0" name="Shape 140"/>
        <p:cNvGrpSpPr/>
        <p:nvPr/>
      </p:nvGrpSpPr>
      <p:grpSpPr>
        <a:xfrm>
          <a:off x="0" y="0"/>
          <a:ext cx="0" cy="0"/>
          <a:chOff x="0" y="0"/>
          <a:chExt cx="0" cy="0"/>
        </a:xfrm>
      </p:grpSpPr>
      <p:sp>
        <p:nvSpPr>
          <p:cNvPr id="141" name="Google Shape;141;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3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3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3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5" name="Shape 145"/>
        <p:cNvGrpSpPr/>
        <p:nvPr/>
      </p:nvGrpSpPr>
      <p:grpSpPr>
        <a:xfrm>
          <a:off x="0" y="0"/>
          <a:ext cx="0" cy="0"/>
          <a:chOff x="0" y="0"/>
          <a:chExt cx="0" cy="0"/>
        </a:xfrm>
      </p:grpSpPr>
      <p:sp>
        <p:nvSpPr>
          <p:cNvPr id="146" name="Google Shape;146;p35"/>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35"/>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148" name="Google Shape;148;p35"/>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49" name="Google Shape;149;p3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3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3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 name="Shape 24"/>
        <p:cNvGrpSpPr/>
        <p:nvPr/>
      </p:nvGrpSpPr>
      <p:grpSpPr>
        <a:xfrm>
          <a:off x="0" y="0"/>
          <a:ext cx="0" cy="0"/>
          <a:chOff x="0" y="0"/>
          <a:chExt cx="0" cy="0"/>
        </a:xfrm>
      </p:grpSpPr>
      <p:sp>
        <p:nvSpPr>
          <p:cNvPr id="25" name="Google Shape;25;p19"/>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7" name="Google Shape;27;p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2" name="Shape 152"/>
        <p:cNvGrpSpPr/>
        <p:nvPr/>
      </p:nvGrpSpPr>
      <p:grpSpPr>
        <a:xfrm>
          <a:off x="0" y="0"/>
          <a:ext cx="0" cy="0"/>
          <a:chOff x="0" y="0"/>
          <a:chExt cx="0" cy="0"/>
        </a:xfrm>
      </p:grpSpPr>
      <p:sp>
        <p:nvSpPr>
          <p:cNvPr id="153" name="Google Shape;153;p36"/>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p36"/>
          <p:cNvSpPr/>
          <p:nvPr>
            <p:ph idx="2" type="pic"/>
          </p:nvPr>
        </p:nvSpPr>
        <p:spPr>
          <a:xfrm>
            <a:off x="1792288" y="612775"/>
            <a:ext cx="5486400" cy="4114800"/>
          </a:xfrm>
          <a:prstGeom prst="rect">
            <a:avLst/>
          </a:prstGeom>
          <a:noFill/>
          <a:ln>
            <a:noFill/>
          </a:ln>
        </p:spPr>
      </p:sp>
      <p:sp>
        <p:nvSpPr>
          <p:cNvPr id="155" name="Google Shape;155;p36"/>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56" name="Google Shape;156;p3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3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3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9" name="Shape 159"/>
        <p:cNvGrpSpPr/>
        <p:nvPr/>
      </p:nvGrpSpPr>
      <p:grpSpPr>
        <a:xfrm>
          <a:off x="0" y="0"/>
          <a:ext cx="0" cy="0"/>
          <a:chOff x="0" y="0"/>
          <a:chExt cx="0" cy="0"/>
        </a:xfrm>
      </p:grpSpPr>
      <p:sp>
        <p:nvSpPr>
          <p:cNvPr id="160" name="Google Shape;160;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37"/>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62" name="Google Shape;162;p3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3" name="Google Shape;163;p3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4" name="Google Shape;164;p3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5" name="Shape 165"/>
        <p:cNvGrpSpPr/>
        <p:nvPr/>
      </p:nvGrpSpPr>
      <p:grpSpPr>
        <a:xfrm>
          <a:off x="0" y="0"/>
          <a:ext cx="0" cy="0"/>
          <a:chOff x="0" y="0"/>
          <a:chExt cx="0" cy="0"/>
        </a:xfrm>
      </p:grpSpPr>
      <p:sp>
        <p:nvSpPr>
          <p:cNvPr id="166" name="Google Shape;166;p38"/>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38"/>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68" name="Google Shape;168;p3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9" name="Google Shape;169;p3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0" name="Google Shape;170;p3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3" name="Google Shape;33;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21"/>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1"/>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9" name="Google Shape;39;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2"/>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5" name="Google Shape;45;p22"/>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6" name="Google Shape;46;p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3"/>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2" name="Google Shape;52;p23"/>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3" name="Google Shape;53;p23"/>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4" name="Google Shape;54;p23"/>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5" name="Google Shape;55;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25"/>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5"/>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6" name="Google Shape;66;p25"/>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7" name="Google Shape;67;p2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26"/>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6"/>
          <p:cNvSpPr/>
          <p:nvPr>
            <p:ph idx="2" type="pic"/>
          </p:nvPr>
        </p:nvSpPr>
        <p:spPr>
          <a:xfrm>
            <a:off x="1792288" y="612775"/>
            <a:ext cx="5486400" cy="4114800"/>
          </a:xfrm>
          <a:prstGeom prst="rect">
            <a:avLst/>
          </a:prstGeom>
          <a:noFill/>
          <a:ln>
            <a:noFill/>
          </a:ln>
        </p:spPr>
      </p:sp>
      <p:sp>
        <p:nvSpPr>
          <p:cNvPr id="73" name="Google Shape;73;p26"/>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74" name="Google Shape;74;p2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9" name="Shape 89"/>
        <p:cNvGrpSpPr/>
        <p:nvPr/>
      </p:nvGrpSpPr>
      <p:grpSpPr>
        <a:xfrm>
          <a:off x="0" y="0"/>
          <a:ext cx="0" cy="0"/>
          <a:chOff x="0" y="0"/>
          <a:chExt cx="0" cy="0"/>
        </a:xfrm>
      </p:grpSpPr>
      <p:sp>
        <p:nvSpPr>
          <p:cNvPr id="90" name="Google Shape;9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1" name="Google Shape;91;p1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2" name="Google Shape;92;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3" name="Google Shape;93;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4" name="Google Shape;94;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1"/>
          <p:cNvPicPr preferRelativeResize="0"/>
          <p:nvPr/>
        </p:nvPicPr>
        <p:blipFill rotWithShape="1">
          <a:blip r:embed="rId3">
            <a:alphaModFix/>
          </a:blip>
          <a:srcRect b="38460" l="14475" r="15963" t="37792"/>
          <a:stretch/>
        </p:blipFill>
        <p:spPr>
          <a:xfrm>
            <a:off x="1525700" y="1572200"/>
            <a:ext cx="3327124" cy="1135698"/>
          </a:xfrm>
          <a:prstGeom prst="rect">
            <a:avLst/>
          </a:prstGeom>
          <a:noFill/>
          <a:ln>
            <a:noFill/>
          </a:ln>
        </p:spPr>
      </p:pic>
      <p:sp>
        <p:nvSpPr>
          <p:cNvPr id="176" name="Google Shape;176;p1"/>
          <p:cNvSpPr txBox="1"/>
          <p:nvPr/>
        </p:nvSpPr>
        <p:spPr>
          <a:xfrm>
            <a:off x="1350575" y="3605700"/>
            <a:ext cx="8541000" cy="4607100"/>
          </a:xfrm>
          <a:prstGeom prst="rect">
            <a:avLst/>
          </a:prstGeom>
          <a:noFill/>
          <a:ln>
            <a:noFill/>
          </a:ln>
        </p:spPr>
        <p:txBody>
          <a:bodyPr anchorCtr="0" anchor="ctr" bIns="50800" lIns="50800" spcFirstLastPara="1" rIns="50800" wrap="square" tIns="50800">
            <a:noAutofit/>
          </a:bodyPr>
          <a:lstStyle/>
          <a:p>
            <a:pPr indent="0" lvl="0" marL="0" marR="0" rtl="0" algn="l">
              <a:lnSpc>
                <a:spcPct val="115000"/>
              </a:lnSpc>
              <a:spcBef>
                <a:spcPts val="0"/>
              </a:spcBef>
              <a:spcAft>
                <a:spcPts val="0"/>
              </a:spcAft>
              <a:buClr>
                <a:srgbClr val="000000"/>
              </a:buClr>
              <a:buSzPts val="1100"/>
              <a:buFont typeface="Arial"/>
              <a:buNone/>
            </a:pPr>
            <a:r>
              <a:rPr b="0" i="0" lang="en" sz="7700" u="none" cap="none" strike="noStrike">
                <a:solidFill>
                  <a:srgbClr val="FFFFFF"/>
                </a:solidFill>
                <a:latin typeface="Poppins ExtraBold"/>
                <a:ea typeface="Poppins ExtraBold"/>
                <a:cs typeface="Poppins ExtraBold"/>
                <a:sym typeface="Poppins ExtraBold"/>
              </a:rPr>
              <a:t>Lecture</a:t>
            </a:r>
            <a:endParaRPr b="0" i="0" sz="7700" u="none" cap="none" strike="noStrike">
              <a:solidFill>
                <a:srgbClr val="FFFFFF"/>
              </a:solidFill>
              <a:latin typeface="Poppins ExtraBold"/>
              <a:ea typeface="Poppins ExtraBold"/>
              <a:cs typeface="Poppins ExtraBold"/>
              <a:sym typeface="Poppins ExtraBold"/>
            </a:endParaRPr>
          </a:p>
          <a:p>
            <a:pPr indent="0" lvl="0" marL="0" marR="0" rtl="0" algn="l">
              <a:lnSpc>
                <a:spcPct val="115000"/>
              </a:lnSpc>
              <a:spcBef>
                <a:spcPts val="0"/>
              </a:spcBef>
              <a:spcAft>
                <a:spcPts val="0"/>
              </a:spcAft>
              <a:buClr>
                <a:schemeClr val="dk1"/>
              </a:buClr>
              <a:buSzPts val="1100"/>
              <a:buFont typeface="Arial"/>
              <a:buNone/>
            </a:pPr>
            <a:r>
              <a:rPr b="1" lang="en" sz="8200">
                <a:solidFill>
                  <a:srgbClr val="AA81E9"/>
                </a:solidFill>
                <a:latin typeface="Poppins"/>
                <a:ea typeface="Poppins"/>
                <a:cs typeface="Poppins"/>
                <a:sym typeface="Poppins"/>
              </a:rPr>
              <a:t>Collection and </a:t>
            </a:r>
            <a:endParaRPr b="1" sz="8200">
              <a:solidFill>
                <a:srgbClr val="AA81E9"/>
              </a:solidFill>
              <a:latin typeface="Poppins"/>
              <a:ea typeface="Poppins"/>
              <a:cs typeface="Poppins"/>
              <a:sym typeface="Poppins"/>
            </a:endParaRPr>
          </a:p>
          <a:p>
            <a:pPr indent="0" lvl="0" marL="0" marR="0" rtl="0" algn="l">
              <a:lnSpc>
                <a:spcPct val="115000"/>
              </a:lnSpc>
              <a:spcBef>
                <a:spcPts val="0"/>
              </a:spcBef>
              <a:spcAft>
                <a:spcPts val="0"/>
              </a:spcAft>
              <a:buClr>
                <a:schemeClr val="dk1"/>
              </a:buClr>
              <a:buSzPts val="1100"/>
              <a:buFont typeface="Arial"/>
              <a:buNone/>
            </a:pPr>
            <a:r>
              <a:rPr b="1" lang="en" sz="8200">
                <a:solidFill>
                  <a:srgbClr val="AA81E9"/>
                </a:solidFill>
                <a:latin typeface="Poppins"/>
                <a:ea typeface="Poppins"/>
                <a:cs typeface="Poppins"/>
                <a:sym typeface="Poppins"/>
              </a:rPr>
              <a:t>Map API in Java</a:t>
            </a:r>
            <a:endParaRPr b="1" sz="5900">
              <a:solidFill>
                <a:srgbClr val="AA81E9"/>
              </a:solidFill>
              <a:latin typeface="Poppins"/>
              <a:ea typeface="Poppins"/>
              <a:cs typeface="Poppins"/>
              <a:sym typeface="Poppins"/>
            </a:endParaRPr>
          </a:p>
          <a:p>
            <a:pPr indent="0" lvl="0" marL="0" marR="0" rtl="0" algn="l">
              <a:lnSpc>
                <a:spcPct val="115000"/>
              </a:lnSpc>
              <a:spcBef>
                <a:spcPts val="0"/>
              </a:spcBef>
              <a:spcAft>
                <a:spcPts val="0"/>
              </a:spcAft>
              <a:buClr>
                <a:schemeClr val="dk1"/>
              </a:buClr>
              <a:buSzPts val="1100"/>
              <a:buFont typeface="Arial"/>
              <a:buNone/>
            </a:pPr>
            <a:r>
              <a:t/>
            </a:r>
            <a:endParaRPr b="1" sz="5900">
              <a:solidFill>
                <a:srgbClr val="AA81E9"/>
              </a:solidFill>
              <a:latin typeface="Poppins"/>
              <a:ea typeface="Poppins"/>
              <a:cs typeface="Poppins"/>
              <a:sym typeface="Poppins"/>
            </a:endParaRPr>
          </a:p>
        </p:txBody>
      </p:sp>
      <p:pic>
        <p:nvPicPr>
          <p:cNvPr id="177" name="Google Shape;177;p1"/>
          <p:cNvPicPr preferRelativeResize="0"/>
          <p:nvPr/>
        </p:nvPicPr>
        <p:blipFill rotWithShape="1">
          <a:blip r:embed="rId4">
            <a:alphaModFix/>
          </a:blip>
          <a:srcRect b="0" l="0" r="0" t="0"/>
          <a:stretch/>
        </p:blipFill>
        <p:spPr>
          <a:xfrm>
            <a:off x="9787300" y="3171350"/>
            <a:ext cx="7892900" cy="49137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1fd5f30ce74_0_48"/>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TreeSet</a:t>
            </a:r>
            <a:endParaRPr b="1" sz="5200">
              <a:solidFill>
                <a:srgbClr val="AA81E9"/>
              </a:solidFill>
              <a:latin typeface="Poppins"/>
              <a:ea typeface="Poppins"/>
              <a:cs typeface="Poppins"/>
              <a:sym typeface="Poppins"/>
            </a:endParaRPr>
          </a:p>
        </p:txBody>
      </p:sp>
      <p:sp>
        <p:nvSpPr>
          <p:cNvPr id="281" name="Google Shape;281;g1fd5f30ce74_0_48"/>
          <p:cNvSpPr txBox="1"/>
          <p:nvPr/>
        </p:nvSpPr>
        <p:spPr>
          <a:xfrm>
            <a:off x="1594850" y="1918800"/>
            <a:ext cx="14515800" cy="23010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5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TreeSet class implements the Set interface that uses a tree for storage. </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TreeSet also contains unique elements. </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However, the access and retrieval time of TreeSet is quite fast. </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The elements in TreeSet stored in ascending order.</a:t>
            </a:r>
            <a:endParaRPr sz="2500">
              <a:solidFill>
                <a:srgbClr val="FFFFFF"/>
              </a:solidFill>
              <a:latin typeface="Poppins Medium"/>
              <a:ea typeface="Poppins Medium"/>
              <a:cs typeface="Poppins Medium"/>
              <a:sym typeface="Poppins Medium"/>
            </a:endParaRPr>
          </a:p>
        </p:txBody>
      </p:sp>
      <p:cxnSp>
        <p:nvCxnSpPr>
          <p:cNvPr id="282" name="Google Shape;282;g1fd5f30ce74_0_48"/>
          <p:cNvCxnSpPr/>
          <p:nvPr/>
        </p:nvCxnSpPr>
        <p:spPr>
          <a:xfrm>
            <a:off x="1825525" y="2182575"/>
            <a:ext cx="0" cy="1710000"/>
          </a:xfrm>
          <a:prstGeom prst="straightConnector1">
            <a:avLst/>
          </a:prstGeom>
          <a:noFill/>
          <a:ln cap="flat" cmpd="sng" w="9525">
            <a:solidFill>
              <a:srgbClr val="AA81E9"/>
            </a:solidFill>
            <a:prstDash val="solid"/>
            <a:round/>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1fd5f30ce74_0_56"/>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HashSet</a:t>
            </a:r>
            <a:endParaRPr b="1" sz="5200">
              <a:solidFill>
                <a:srgbClr val="AA81E9"/>
              </a:solidFill>
              <a:latin typeface="Poppins"/>
              <a:ea typeface="Poppins"/>
              <a:cs typeface="Poppins"/>
              <a:sym typeface="Poppins"/>
            </a:endParaRPr>
          </a:p>
        </p:txBody>
      </p:sp>
      <p:sp>
        <p:nvSpPr>
          <p:cNvPr id="288" name="Google Shape;288;g1fd5f30ce74_0_56"/>
          <p:cNvSpPr txBox="1"/>
          <p:nvPr/>
        </p:nvSpPr>
        <p:spPr>
          <a:xfrm>
            <a:off x="1594850" y="1918800"/>
            <a:ext cx="14515800" cy="46101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None/>
            </a:pPr>
            <a:r>
              <a:rPr lang="en" sz="2500">
                <a:solidFill>
                  <a:srgbClr val="FFFFFF"/>
                </a:solidFill>
                <a:latin typeface="Poppins Medium"/>
                <a:ea typeface="Poppins Medium"/>
                <a:cs typeface="Poppins Medium"/>
                <a:sym typeface="Poppins Medium"/>
              </a:rPr>
              <a:t>HashSet class is used to create a collection that uses a hash table for storage. It inherits the AbstractSet class and implements Set interface.</a:t>
            </a:r>
            <a:endParaRPr sz="2500">
              <a:solidFill>
                <a:srgbClr val="FFFFFF"/>
              </a:solidFill>
              <a:latin typeface="Poppins Medium"/>
              <a:ea typeface="Poppins Medium"/>
              <a:cs typeface="Poppins Medium"/>
              <a:sym typeface="Poppins Medium"/>
            </a:endParaRPr>
          </a:p>
          <a:p>
            <a:pPr indent="0" lvl="0" marL="0" marR="0" rtl="0" algn="l">
              <a:lnSpc>
                <a:spcPct val="150000"/>
              </a:lnSpc>
              <a:spcBef>
                <a:spcPts val="0"/>
              </a:spcBef>
              <a:spcAft>
                <a:spcPts val="0"/>
              </a:spcAft>
              <a:buNone/>
            </a:pPr>
            <a:r>
              <a:rPr lang="en" sz="2500">
                <a:solidFill>
                  <a:srgbClr val="FFFFFF"/>
                </a:solidFill>
                <a:latin typeface="Poppins Medium"/>
                <a:ea typeface="Poppins Medium"/>
                <a:cs typeface="Poppins Medium"/>
                <a:sym typeface="Poppins Medium"/>
              </a:rPr>
              <a:t>The important points about HashSet class are:</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HashSet stores the elements by using a mechanism called hashing.</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HashSet contains unique elements only.</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HashSet allows null value.</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HashSet class is non synchronized.</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The initial default capacity of HashSet is 16, and the load factor is 0.75.</a:t>
            </a:r>
            <a:endParaRPr sz="2500">
              <a:solidFill>
                <a:srgbClr val="FFFFFF"/>
              </a:solidFill>
              <a:latin typeface="Poppins Medium"/>
              <a:ea typeface="Poppins Medium"/>
              <a:cs typeface="Poppins Medium"/>
              <a:sym typeface="Poppins Medium"/>
            </a:endParaRPr>
          </a:p>
        </p:txBody>
      </p:sp>
      <p:cxnSp>
        <p:nvCxnSpPr>
          <p:cNvPr id="289" name="Google Shape;289;g1fd5f30ce74_0_56"/>
          <p:cNvCxnSpPr/>
          <p:nvPr/>
        </p:nvCxnSpPr>
        <p:spPr>
          <a:xfrm>
            <a:off x="1825525" y="3858975"/>
            <a:ext cx="0" cy="2365500"/>
          </a:xfrm>
          <a:prstGeom prst="straightConnector1">
            <a:avLst/>
          </a:prstGeom>
          <a:noFill/>
          <a:ln cap="flat" cmpd="sng" w="9525">
            <a:solidFill>
              <a:srgbClr val="AA81E9"/>
            </a:solidFill>
            <a:prstDash val="solid"/>
            <a:round/>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1fd5f30ce74_0_64"/>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LinkedHashSet</a:t>
            </a:r>
            <a:endParaRPr b="1" sz="5200">
              <a:solidFill>
                <a:srgbClr val="AA81E9"/>
              </a:solidFill>
              <a:latin typeface="Poppins"/>
              <a:ea typeface="Poppins"/>
              <a:cs typeface="Poppins"/>
              <a:sym typeface="Poppins"/>
            </a:endParaRPr>
          </a:p>
        </p:txBody>
      </p:sp>
      <p:sp>
        <p:nvSpPr>
          <p:cNvPr id="295" name="Google Shape;295;g1fd5f30ce74_0_64"/>
          <p:cNvSpPr txBox="1"/>
          <p:nvPr/>
        </p:nvSpPr>
        <p:spPr>
          <a:xfrm>
            <a:off x="1594850" y="1918800"/>
            <a:ext cx="14515800" cy="40329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None/>
            </a:pPr>
            <a:r>
              <a:rPr lang="en" sz="2500">
                <a:solidFill>
                  <a:srgbClr val="FFFFFF"/>
                </a:solidFill>
                <a:latin typeface="Poppins Medium"/>
                <a:ea typeface="Poppins Medium"/>
                <a:cs typeface="Poppins Medium"/>
                <a:sym typeface="Poppins Medium"/>
              </a:rPr>
              <a:t>LinkedHashSet class is a Hashtable and Linked list implementation of the Set interface. It inherits the HashSet class and implements the Set interface.</a:t>
            </a:r>
            <a:endParaRPr sz="2500">
              <a:solidFill>
                <a:srgbClr val="FFFFFF"/>
              </a:solidFill>
              <a:latin typeface="Poppins Medium"/>
              <a:ea typeface="Poppins Medium"/>
              <a:cs typeface="Poppins Medium"/>
              <a:sym typeface="Poppins Medium"/>
            </a:endParaRPr>
          </a:p>
          <a:p>
            <a:pPr indent="0" lvl="0" marL="0" marR="0" rtl="0" algn="l">
              <a:lnSpc>
                <a:spcPct val="150000"/>
              </a:lnSpc>
              <a:spcBef>
                <a:spcPts val="0"/>
              </a:spcBef>
              <a:spcAft>
                <a:spcPts val="0"/>
              </a:spcAft>
              <a:buNone/>
            </a:pPr>
            <a:r>
              <a:rPr lang="en" sz="2500">
                <a:solidFill>
                  <a:srgbClr val="FFFFFF"/>
                </a:solidFill>
                <a:latin typeface="Poppins Medium"/>
                <a:ea typeface="Poppins Medium"/>
                <a:cs typeface="Poppins Medium"/>
                <a:sym typeface="Poppins Medium"/>
              </a:rPr>
              <a:t>The important points about the LinkedHashSet class are:</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LinkedHashSet class contains unique elements only like HashSet.</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provides all optional set operations and permits null elements.</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is non-synchronized.</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maintains insertion order.</a:t>
            </a:r>
            <a:endParaRPr sz="2500">
              <a:solidFill>
                <a:srgbClr val="FFFFFF"/>
              </a:solidFill>
              <a:latin typeface="Poppins Medium"/>
              <a:ea typeface="Poppins Medium"/>
              <a:cs typeface="Poppins Medium"/>
              <a:sym typeface="Poppins Medium"/>
            </a:endParaRPr>
          </a:p>
        </p:txBody>
      </p:sp>
      <p:cxnSp>
        <p:nvCxnSpPr>
          <p:cNvPr id="296" name="Google Shape;296;g1fd5f30ce74_0_64"/>
          <p:cNvCxnSpPr/>
          <p:nvPr/>
        </p:nvCxnSpPr>
        <p:spPr>
          <a:xfrm>
            <a:off x="1825525" y="3858975"/>
            <a:ext cx="0" cy="1820700"/>
          </a:xfrm>
          <a:prstGeom prst="straightConnector1">
            <a:avLst/>
          </a:prstGeom>
          <a:noFill/>
          <a:ln cap="flat" cmpd="sng" w="9525">
            <a:solidFill>
              <a:srgbClr val="AA81E9"/>
            </a:solidFill>
            <a:prstDash val="solid"/>
            <a:round/>
            <a:headEnd len="sm" w="sm" type="non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1fd5f30ce74_0_72"/>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Iterator , List Iterator</a:t>
            </a:r>
            <a:endParaRPr b="1" sz="5200">
              <a:solidFill>
                <a:srgbClr val="AA81E9"/>
              </a:solidFill>
              <a:latin typeface="Poppins"/>
              <a:ea typeface="Poppins"/>
              <a:cs typeface="Poppins"/>
              <a:sym typeface="Poppins"/>
            </a:endParaRPr>
          </a:p>
        </p:txBody>
      </p:sp>
      <p:sp>
        <p:nvSpPr>
          <p:cNvPr id="302" name="Google Shape;302;g1fd5f30ce74_0_72"/>
          <p:cNvSpPr txBox="1"/>
          <p:nvPr/>
        </p:nvSpPr>
        <p:spPr>
          <a:xfrm>
            <a:off x="1594850" y="1918800"/>
            <a:ext cx="14515800" cy="46101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5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An Iterator is an interface and we can traverse the elements of a list in a forward direction whereas a ListIterator is an interface that extends the Iterator interface and we can traverse the elements in both forward and backward directions. </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An Iterator can be used in these collection types like List, Set, and Queue whereas ListIterator can be used in List collection only. </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The important methods of Iterator interface are hasNext(), next() and remove() whereas important methods of ListIterator interface are add(), hasNext(), hasPrevious() and remove().</a:t>
            </a:r>
            <a:endParaRPr sz="2500">
              <a:solidFill>
                <a:srgbClr val="FFFFFF"/>
              </a:solidFill>
              <a:latin typeface="Poppins Medium"/>
              <a:ea typeface="Poppins Medium"/>
              <a:cs typeface="Poppins Medium"/>
              <a:sym typeface="Poppins Medium"/>
            </a:endParaRPr>
          </a:p>
        </p:txBody>
      </p:sp>
      <p:cxnSp>
        <p:nvCxnSpPr>
          <p:cNvPr id="303" name="Google Shape;303;g1fd5f30ce74_0_72"/>
          <p:cNvCxnSpPr/>
          <p:nvPr/>
        </p:nvCxnSpPr>
        <p:spPr>
          <a:xfrm>
            <a:off x="1825525" y="2258775"/>
            <a:ext cx="0" cy="2832300"/>
          </a:xfrm>
          <a:prstGeom prst="straightConnector1">
            <a:avLst/>
          </a:prstGeom>
          <a:noFill/>
          <a:ln cap="flat" cmpd="sng" w="9525">
            <a:solidFill>
              <a:srgbClr val="AA81E9"/>
            </a:solidFill>
            <a:prstDash val="solid"/>
            <a:round/>
            <a:headEnd len="sm" w="sm" type="none"/>
            <a:tailEnd len="sm" w="sm"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1fd5f30ce74_0_80"/>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Legacy classes and Enumeration</a:t>
            </a:r>
            <a:endParaRPr b="1" sz="5200">
              <a:solidFill>
                <a:srgbClr val="AA81E9"/>
              </a:solidFill>
              <a:latin typeface="Poppins"/>
              <a:ea typeface="Poppins"/>
              <a:cs typeface="Poppins"/>
              <a:sym typeface="Poppins"/>
            </a:endParaRPr>
          </a:p>
        </p:txBody>
      </p:sp>
      <p:sp>
        <p:nvSpPr>
          <p:cNvPr id="309" name="Google Shape;309;g1fd5f30ce74_0_80"/>
          <p:cNvSpPr txBox="1"/>
          <p:nvPr/>
        </p:nvSpPr>
        <p:spPr>
          <a:xfrm>
            <a:off x="1594850" y="1918800"/>
            <a:ext cx="14515800" cy="38019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100"/>
              <a:buFont typeface="Arial"/>
              <a:buNone/>
            </a:pPr>
            <a:r>
              <a:rPr b="1" lang="en" sz="2500">
                <a:solidFill>
                  <a:srgbClr val="FFFFFF"/>
                </a:solidFill>
                <a:latin typeface="Poppins"/>
                <a:ea typeface="Poppins"/>
                <a:cs typeface="Poppins"/>
                <a:sym typeface="Poppins"/>
              </a:rPr>
              <a:t>Legacy classes</a:t>
            </a:r>
            <a:endParaRPr b="1" sz="2500">
              <a:solidFill>
                <a:srgbClr val="FFFFFF"/>
              </a:solidFill>
              <a:latin typeface="Poppins"/>
              <a:ea typeface="Poppins"/>
              <a:cs typeface="Poppins"/>
              <a:sym typeface="Poppins"/>
            </a:endParaRPr>
          </a:p>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Legacy classes refers to the older classes that were included in the early versions of Ja</a:t>
            </a:r>
            <a:r>
              <a:rPr lang="en" sz="2500">
                <a:solidFill>
                  <a:srgbClr val="FFFFFF"/>
                </a:solidFill>
                <a:latin typeface="Poppins Medium"/>
                <a:ea typeface="Poppins Medium"/>
                <a:cs typeface="Poppins Medium"/>
                <a:sym typeface="Poppins Medium"/>
              </a:rPr>
              <a:t>va and have since been replaced by newer, more efficient classes. One such class is Enumeration, which is a legacy interface that was used to traverse collections before the introduction of the Iterator interface.</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The Legacy classes are Dictionary, Hashtable, Properties, Stack, and Vector. The Legacy interface is the Enumeration interface.</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1fd5f30ce74_0_88"/>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Enumeration Interface</a:t>
            </a:r>
            <a:endParaRPr b="1" sz="5200">
              <a:solidFill>
                <a:srgbClr val="AA81E9"/>
              </a:solidFill>
              <a:latin typeface="Poppins"/>
              <a:ea typeface="Poppins"/>
              <a:cs typeface="Poppins"/>
              <a:sym typeface="Poppins"/>
            </a:endParaRPr>
          </a:p>
        </p:txBody>
      </p:sp>
      <p:sp>
        <p:nvSpPr>
          <p:cNvPr id="315" name="Google Shape;315;g1fd5f30ce74_0_88"/>
          <p:cNvSpPr txBox="1"/>
          <p:nvPr/>
        </p:nvSpPr>
        <p:spPr>
          <a:xfrm>
            <a:off x="1594850" y="1918800"/>
            <a:ext cx="14515800" cy="4052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The Enumeration interface is the only legacy interface. It defines methods, which help us to enumerate the elements in a collection of objects. This interface has been suspended by Iterator. It contains only 2 methods as shown here:</a:t>
            </a:r>
            <a:endParaRPr sz="2500">
              <a:solidFill>
                <a:srgbClr val="FFFFFF"/>
              </a:solidFill>
              <a:latin typeface="Poppins Medium"/>
              <a:ea typeface="Poppins Medium"/>
              <a:cs typeface="Poppins Medium"/>
              <a:sym typeface="Poppins Medium"/>
            </a:endParaRPr>
          </a:p>
          <a:p>
            <a:pPr indent="0" lvl="0" marL="457200" marR="0" rtl="0" algn="l">
              <a:lnSpc>
                <a:spcPct val="115000"/>
              </a:lnSpc>
              <a:spcBef>
                <a:spcPts val="100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1000"/>
              </a:spcBef>
              <a:spcAft>
                <a:spcPts val="0"/>
              </a:spcAft>
              <a:buClr>
                <a:srgbClr val="AA81E9"/>
              </a:buClr>
              <a:buSzPts val="2500"/>
              <a:buFont typeface="Poppins Medium"/>
              <a:buChar char="●"/>
            </a:pPr>
            <a:r>
              <a:rPr b="1" lang="en" sz="2500">
                <a:solidFill>
                  <a:srgbClr val="FFFFFF"/>
                </a:solidFill>
                <a:latin typeface="Poppins"/>
                <a:ea typeface="Poppins"/>
                <a:cs typeface="Poppins"/>
                <a:sym typeface="Poppins"/>
              </a:rPr>
              <a:t>boolean hasMoreElements():</a:t>
            </a:r>
            <a:r>
              <a:rPr lang="en" sz="2500">
                <a:solidFill>
                  <a:srgbClr val="FFFFFF"/>
                </a:solidFill>
                <a:latin typeface="Poppins Medium"/>
                <a:ea typeface="Poppins Medium"/>
                <a:cs typeface="Poppins Medium"/>
                <a:sym typeface="Poppins Medium"/>
              </a:rPr>
              <a:t> Checks if the enumeration contains more elements. If it contains more elements, then it returns true, else it returns false.</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1000"/>
              </a:spcBef>
              <a:spcAft>
                <a:spcPts val="0"/>
              </a:spcAft>
              <a:buClr>
                <a:srgbClr val="AA81E9"/>
              </a:buClr>
              <a:buSzPts val="2500"/>
              <a:buFont typeface="Poppins Medium"/>
              <a:buChar char="●"/>
            </a:pPr>
            <a:r>
              <a:rPr b="1" lang="en" sz="2500">
                <a:solidFill>
                  <a:srgbClr val="FFFFFF"/>
                </a:solidFill>
                <a:latin typeface="Poppins"/>
                <a:ea typeface="Poppins"/>
                <a:cs typeface="Poppins"/>
                <a:sym typeface="Poppins"/>
              </a:rPr>
              <a:t>Object nextElement():</a:t>
            </a:r>
            <a:r>
              <a:rPr lang="en" sz="2500">
                <a:solidFill>
                  <a:srgbClr val="FFFFFF"/>
                </a:solidFill>
                <a:latin typeface="Poppins Medium"/>
                <a:ea typeface="Poppins Medium"/>
                <a:cs typeface="Poppins Medium"/>
                <a:sym typeface="Poppins Medium"/>
              </a:rPr>
              <a:t> Returns the next element of the enumeration. If there are no more elements to retrieve then it throws NoSuchElementException.</a:t>
            </a:r>
            <a:endParaRPr sz="2500">
              <a:solidFill>
                <a:srgbClr val="FFFFFF"/>
              </a:solidFill>
              <a:latin typeface="Poppins Medium"/>
              <a:ea typeface="Poppins Medium"/>
              <a:cs typeface="Poppins Medium"/>
              <a:sym typeface="Poppins Medium"/>
            </a:endParaRPr>
          </a:p>
        </p:txBody>
      </p:sp>
      <p:cxnSp>
        <p:nvCxnSpPr>
          <p:cNvPr id="316" name="Google Shape;316;g1fd5f30ce74_0_88"/>
          <p:cNvCxnSpPr/>
          <p:nvPr/>
        </p:nvCxnSpPr>
        <p:spPr>
          <a:xfrm>
            <a:off x="1823250" y="4228100"/>
            <a:ext cx="0" cy="1037400"/>
          </a:xfrm>
          <a:prstGeom prst="straightConnector1">
            <a:avLst/>
          </a:prstGeom>
          <a:noFill/>
          <a:ln cap="flat" cmpd="sng" w="9525">
            <a:solidFill>
              <a:srgbClr val="AA81E9"/>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2565c15cddb_0_0"/>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i="0" lang="en" sz="5200" u="none" cap="none" strike="noStrike">
                <a:solidFill>
                  <a:srgbClr val="AA81E9"/>
                </a:solidFill>
                <a:latin typeface="Poppins"/>
                <a:ea typeface="Poppins"/>
                <a:cs typeface="Poppins"/>
                <a:sym typeface="Poppins"/>
              </a:rPr>
              <a:t>Introduction to Map in Java</a:t>
            </a:r>
            <a:endParaRPr b="1" i="0" sz="5200" u="none" cap="none" strike="noStrike">
              <a:solidFill>
                <a:srgbClr val="AA81E9"/>
              </a:solidFill>
              <a:latin typeface="Poppins"/>
              <a:ea typeface="Poppins"/>
              <a:cs typeface="Poppins"/>
              <a:sym typeface="Poppins"/>
            </a:endParaRPr>
          </a:p>
        </p:txBody>
      </p:sp>
      <p:sp>
        <p:nvSpPr>
          <p:cNvPr id="322" name="Google Shape;322;g2565c15cddb_0_0"/>
          <p:cNvSpPr txBox="1"/>
          <p:nvPr/>
        </p:nvSpPr>
        <p:spPr>
          <a:xfrm>
            <a:off x="1571000" y="1842600"/>
            <a:ext cx="14633100" cy="15828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15000"/>
              </a:lnSpc>
              <a:spcBef>
                <a:spcPts val="1000"/>
              </a:spcBef>
              <a:spcAft>
                <a:spcPts val="0"/>
              </a:spcAft>
              <a:buClr>
                <a:srgbClr val="AA81E9"/>
              </a:buClr>
              <a:buSzPts val="2500"/>
              <a:buFont typeface="Poppins Medium"/>
              <a:buChar char="●"/>
            </a:pPr>
            <a:r>
              <a:rPr b="0" i="0" lang="en" sz="2500" u="none" cap="none" strike="noStrike">
                <a:solidFill>
                  <a:srgbClr val="FFFFFF"/>
                </a:solidFill>
                <a:latin typeface="Poppins Medium"/>
                <a:ea typeface="Poppins Medium"/>
                <a:cs typeface="Poppins Medium"/>
                <a:sym typeface="Poppins Medium"/>
              </a:rPr>
              <a:t>A Map is an interface that represents a collection of key-value pairs, where each key and value pair is known as an entry. A Map contains unique keys.</a:t>
            </a:r>
            <a:endParaRPr b="0" i="0" sz="2500" u="none" cap="none" strike="noStrike">
              <a:solidFill>
                <a:srgbClr val="FFFFFF"/>
              </a:solidFill>
              <a:latin typeface="Poppins Medium"/>
              <a:ea typeface="Poppins Medium"/>
              <a:cs typeface="Poppins Medium"/>
              <a:sym typeface="Poppins Medium"/>
            </a:endParaRPr>
          </a:p>
          <a:p>
            <a:pPr indent="-387350" lvl="0" marL="457200" marR="0" rtl="0" algn="l">
              <a:lnSpc>
                <a:spcPct val="115000"/>
              </a:lnSpc>
              <a:spcBef>
                <a:spcPts val="1000"/>
              </a:spcBef>
              <a:spcAft>
                <a:spcPts val="1000"/>
              </a:spcAft>
              <a:buClr>
                <a:srgbClr val="AA81E9"/>
              </a:buClr>
              <a:buSzPts val="2500"/>
              <a:buFont typeface="Poppins Medium"/>
              <a:buChar char="●"/>
            </a:pPr>
            <a:r>
              <a:rPr b="0" i="0" lang="en" sz="2500" u="none" cap="none" strike="noStrike">
                <a:solidFill>
                  <a:srgbClr val="FFFFFF"/>
                </a:solidFill>
                <a:latin typeface="Poppins Medium"/>
                <a:ea typeface="Poppins Medium"/>
                <a:cs typeface="Poppins Medium"/>
                <a:sym typeface="Poppins Medium"/>
              </a:rPr>
              <a:t>A Map is useful if you have to search, update or delete elements on the basis of a key.</a:t>
            </a:r>
            <a:endParaRPr b="0" i="0" sz="2500" u="none" cap="none" strike="noStrike">
              <a:solidFill>
                <a:srgbClr val="FFFFFF"/>
              </a:solidFill>
              <a:latin typeface="Poppins Medium"/>
              <a:ea typeface="Poppins Medium"/>
              <a:cs typeface="Poppins Medium"/>
              <a:sym typeface="Poppins Medium"/>
            </a:endParaRPr>
          </a:p>
        </p:txBody>
      </p:sp>
      <p:cxnSp>
        <p:nvCxnSpPr>
          <p:cNvPr id="323" name="Google Shape;323;g2565c15cddb_0_0"/>
          <p:cNvCxnSpPr/>
          <p:nvPr/>
        </p:nvCxnSpPr>
        <p:spPr>
          <a:xfrm>
            <a:off x="1792525" y="2136750"/>
            <a:ext cx="0" cy="976200"/>
          </a:xfrm>
          <a:prstGeom prst="straightConnector1">
            <a:avLst/>
          </a:prstGeom>
          <a:noFill/>
          <a:ln cap="flat" cmpd="sng" w="9525">
            <a:solidFill>
              <a:srgbClr val="AA81E9"/>
            </a:solidFill>
            <a:prstDash val="solid"/>
            <a:round/>
            <a:headEnd len="sm" w="sm" type="none"/>
            <a:tailEnd len="sm" w="sm"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2565c15cddb_0_6"/>
          <p:cNvSpPr/>
          <p:nvPr/>
        </p:nvSpPr>
        <p:spPr>
          <a:xfrm>
            <a:off x="1595450" y="2057400"/>
            <a:ext cx="12701700" cy="6904500"/>
          </a:xfrm>
          <a:prstGeom prst="rect">
            <a:avLst/>
          </a:prstGeom>
          <a:solidFill>
            <a:srgbClr val="D9D9D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g2565c15cddb_0_6"/>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i="0" lang="en" sz="5200" u="none" cap="none" strike="noStrike">
                <a:solidFill>
                  <a:srgbClr val="AA81E9"/>
                </a:solidFill>
                <a:latin typeface="Poppins"/>
                <a:ea typeface="Poppins"/>
                <a:cs typeface="Poppins"/>
                <a:sym typeface="Poppins"/>
              </a:rPr>
              <a:t>Map Hierarchy</a:t>
            </a:r>
            <a:endParaRPr b="1" i="0" sz="5200" u="none" cap="none" strike="noStrike">
              <a:solidFill>
                <a:srgbClr val="AA81E9"/>
              </a:solidFill>
              <a:latin typeface="Poppins"/>
              <a:ea typeface="Poppins"/>
              <a:cs typeface="Poppins"/>
              <a:sym typeface="Poppins"/>
            </a:endParaRPr>
          </a:p>
        </p:txBody>
      </p:sp>
      <p:grpSp>
        <p:nvGrpSpPr>
          <p:cNvPr id="330" name="Google Shape;330;g2565c15cddb_0_6"/>
          <p:cNvGrpSpPr/>
          <p:nvPr/>
        </p:nvGrpSpPr>
        <p:grpSpPr>
          <a:xfrm>
            <a:off x="4952925" y="2429950"/>
            <a:ext cx="8382150" cy="5269275"/>
            <a:chOff x="2843775" y="2523888"/>
            <a:chExt cx="8382150" cy="5269275"/>
          </a:xfrm>
        </p:grpSpPr>
        <p:cxnSp>
          <p:nvCxnSpPr>
            <p:cNvPr id="331" name="Google Shape;331;g2565c15cddb_0_6"/>
            <p:cNvCxnSpPr/>
            <p:nvPr/>
          </p:nvCxnSpPr>
          <p:spPr>
            <a:xfrm rot="10800000">
              <a:off x="9946750" y="4253463"/>
              <a:ext cx="0" cy="1314300"/>
            </a:xfrm>
            <a:prstGeom prst="straightConnector1">
              <a:avLst/>
            </a:prstGeom>
            <a:noFill/>
            <a:ln cap="flat" cmpd="sng" w="28575">
              <a:solidFill>
                <a:srgbClr val="1B203B"/>
              </a:solidFill>
              <a:prstDash val="solid"/>
              <a:round/>
              <a:headEnd len="sm" w="sm" type="none"/>
              <a:tailEnd len="med" w="med" type="triangle"/>
            </a:ln>
          </p:spPr>
        </p:cxnSp>
        <p:cxnSp>
          <p:nvCxnSpPr>
            <p:cNvPr id="332" name="Google Shape;332;g2565c15cddb_0_6"/>
            <p:cNvCxnSpPr/>
            <p:nvPr/>
          </p:nvCxnSpPr>
          <p:spPr>
            <a:xfrm rot="10800000">
              <a:off x="6840050" y="6034388"/>
              <a:ext cx="0" cy="1314300"/>
            </a:xfrm>
            <a:prstGeom prst="straightConnector1">
              <a:avLst/>
            </a:prstGeom>
            <a:noFill/>
            <a:ln cap="flat" cmpd="sng" w="28575">
              <a:solidFill>
                <a:srgbClr val="1B203B"/>
              </a:solidFill>
              <a:prstDash val="solid"/>
              <a:round/>
              <a:headEnd len="sm" w="sm" type="none"/>
              <a:tailEnd len="med" w="med" type="triangle"/>
            </a:ln>
          </p:spPr>
        </p:cxnSp>
        <p:sp>
          <p:nvSpPr>
            <p:cNvPr id="333" name="Google Shape;333;g2565c15cddb_0_6"/>
            <p:cNvSpPr/>
            <p:nvPr/>
          </p:nvSpPr>
          <p:spPr>
            <a:xfrm>
              <a:off x="5716700" y="2523888"/>
              <a:ext cx="2270700" cy="587100"/>
            </a:xfrm>
            <a:prstGeom prst="rect">
              <a:avLst/>
            </a:prstGeom>
            <a:solidFill>
              <a:srgbClr val="AA81E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Poppins SemiBold"/>
                  <a:ea typeface="Poppins SemiBold"/>
                  <a:cs typeface="Poppins SemiBold"/>
                  <a:sym typeface="Poppins SemiBold"/>
                </a:rPr>
                <a:t>&lt;&lt;Interface&gt;&gt; Map</a:t>
              </a:r>
              <a:endParaRPr b="0" i="0" sz="1800" u="none" cap="none" strike="noStrike">
                <a:solidFill>
                  <a:schemeClr val="lt1"/>
                </a:solidFill>
                <a:latin typeface="Poppins SemiBold"/>
                <a:ea typeface="Poppins SemiBold"/>
                <a:cs typeface="Poppins SemiBold"/>
                <a:sym typeface="Poppins SemiBold"/>
              </a:endParaRPr>
            </a:p>
          </p:txBody>
        </p:sp>
        <p:sp>
          <p:nvSpPr>
            <p:cNvPr id="334" name="Google Shape;334;g2565c15cddb_0_6"/>
            <p:cNvSpPr/>
            <p:nvPr/>
          </p:nvSpPr>
          <p:spPr>
            <a:xfrm>
              <a:off x="8802825" y="3618488"/>
              <a:ext cx="2423100" cy="587100"/>
            </a:xfrm>
            <a:prstGeom prst="rect">
              <a:avLst/>
            </a:prstGeom>
            <a:solidFill>
              <a:srgbClr val="AA81E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Poppins SemiBold"/>
                  <a:ea typeface="Poppins SemiBold"/>
                  <a:cs typeface="Poppins SemiBold"/>
                  <a:sym typeface="Poppins SemiBold"/>
                </a:rPr>
                <a:t>&lt;&lt;Interface&gt;&gt; SortedMap</a:t>
              </a:r>
              <a:endParaRPr b="0" i="0" sz="1800" u="none" cap="none" strike="noStrike">
                <a:solidFill>
                  <a:schemeClr val="lt1"/>
                </a:solidFill>
                <a:latin typeface="Poppins SemiBold"/>
                <a:ea typeface="Poppins SemiBold"/>
                <a:cs typeface="Poppins SemiBold"/>
                <a:sym typeface="Poppins SemiBold"/>
              </a:endParaRPr>
            </a:p>
          </p:txBody>
        </p:sp>
        <p:sp>
          <p:nvSpPr>
            <p:cNvPr id="335" name="Google Shape;335;g2565c15cddb_0_6"/>
            <p:cNvSpPr/>
            <p:nvPr/>
          </p:nvSpPr>
          <p:spPr>
            <a:xfrm>
              <a:off x="5754825" y="5453463"/>
              <a:ext cx="2270700" cy="587100"/>
            </a:xfrm>
            <a:prstGeom prst="rect">
              <a:avLst/>
            </a:prstGeom>
            <a:solidFill>
              <a:srgbClr val="AA81E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Poppins SemiBold"/>
                  <a:ea typeface="Poppins SemiBold"/>
                  <a:cs typeface="Poppins SemiBold"/>
                  <a:sym typeface="Poppins SemiBold"/>
                </a:rPr>
                <a:t>HashMap</a:t>
              </a:r>
              <a:endParaRPr b="0" i="0" sz="1800" u="none" cap="none" strike="noStrike">
                <a:solidFill>
                  <a:schemeClr val="lt1"/>
                </a:solidFill>
                <a:latin typeface="Poppins SemiBold"/>
                <a:ea typeface="Poppins SemiBold"/>
                <a:cs typeface="Poppins SemiBold"/>
                <a:sym typeface="Poppins SemiBold"/>
              </a:endParaRPr>
            </a:p>
          </p:txBody>
        </p:sp>
        <p:cxnSp>
          <p:nvCxnSpPr>
            <p:cNvPr id="336" name="Google Shape;336;g2565c15cddb_0_6"/>
            <p:cNvCxnSpPr/>
            <p:nvPr/>
          </p:nvCxnSpPr>
          <p:spPr>
            <a:xfrm rot="10800000">
              <a:off x="7029525" y="3132400"/>
              <a:ext cx="1773300" cy="801000"/>
            </a:xfrm>
            <a:prstGeom prst="straightConnector1">
              <a:avLst/>
            </a:prstGeom>
            <a:noFill/>
            <a:ln cap="flat" cmpd="sng" w="28575">
              <a:solidFill>
                <a:srgbClr val="1B203B"/>
              </a:solidFill>
              <a:prstDash val="solid"/>
              <a:round/>
              <a:headEnd len="sm" w="sm" type="none"/>
              <a:tailEnd len="med" w="med" type="triangle"/>
            </a:ln>
          </p:spPr>
        </p:cxnSp>
        <p:cxnSp>
          <p:nvCxnSpPr>
            <p:cNvPr id="337" name="Google Shape;337;g2565c15cddb_0_6"/>
            <p:cNvCxnSpPr/>
            <p:nvPr/>
          </p:nvCxnSpPr>
          <p:spPr>
            <a:xfrm flipH="1" rot="10800000">
              <a:off x="3842925" y="3154138"/>
              <a:ext cx="2800800" cy="2800800"/>
            </a:xfrm>
            <a:prstGeom prst="straightConnector1">
              <a:avLst/>
            </a:prstGeom>
            <a:noFill/>
            <a:ln cap="flat" cmpd="sng" w="28575">
              <a:solidFill>
                <a:schemeClr val="dk1"/>
              </a:solidFill>
              <a:prstDash val="dot"/>
              <a:round/>
              <a:headEnd len="sm" w="sm" type="none"/>
              <a:tailEnd len="med" w="med" type="triangle"/>
            </a:ln>
          </p:spPr>
        </p:cxnSp>
        <p:cxnSp>
          <p:nvCxnSpPr>
            <p:cNvPr id="338" name="Google Shape;338;g2565c15cddb_0_6"/>
            <p:cNvCxnSpPr>
              <a:stCxn id="339" idx="2"/>
            </p:cNvCxnSpPr>
            <p:nvPr/>
          </p:nvCxnSpPr>
          <p:spPr>
            <a:xfrm rot="10800000">
              <a:off x="9946875" y="6040563"/>
              <a:ext cx="67500" cy="1752600"/>
            </a:xfrm>
            <a:prstGeom prst="straightConnector1">
              <a:avLst/>
            </a:prstGeom>
            <a:noFill/>
            <a:ln cap="flat" cmpd="sng" w="28575">
              <a:solidFill>
                <a:schemeClr val="dk1"/>
              </a:solidFill>
              <a:prstDash val="dot"/>
              <a:round/>
              <a:headEnd len="sm" w="sm" type="none"/>
              <a:tailEnd len="med" w="med" type="triangle"/>
            </a:ln>
          </p:spPr>
        </p:cxnSp>
        <p:sp>
          <p:nvSpPr>
            <p:cNvPr id="339" name="Google Shape;339;g2565c15cddb_0_6"/>
            <p:cNvSpPr/>
            <p:nvPr/>
          </p:nvSpPr>
          <p:spPr>
            <a:xfrm>
              <a:off x="8879025" y="7206063"/>
              <a:ext cx="2270700" cy="587100"/>
            </a:xfrm>
            <a:prstGeom prst="rect">
              <a:avLst/>
            </a:prstGeom>
            <a:solidFill>
              <a:srgbClr val="AA81E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Poppins SemiBold"/>
                  <a:ea typeface="Poppins SemiBold"/>
                  <a:cs typeface="Poppins SemiBold"/>
                  <a:sym typeface="Poppins SemiBold"/>
                </a:rPr>
                <a:t>TreeMap</a:t>
              </a:r>
              <a:endParaRPr b="0" i="0" sz="1800" u="none" cap="none" strike="noStrike">
                <a:solidFill>
                  <a:schemeClr val="lt1"/>
                </a:solidFill>
                <a:latin typeface="Poppins SemiBold"/>
                <a:ea typeface="Poppins SemiBold"/>
                <a:cs typeface="Poppins SemiBold"/>
                <a:sym typeface="Poppins SemiBold"/>
              </a:endParaRPr>
            </a:p>
          </p:txBody>
        </p:sp>
        <p:sp>
          <p:nvSpPr>
            <p:cNvPr id="340" name="Google Shape;340;g2565c15cddb_0_6"/>
            <p:cNvSpPr/>
            <p:nvPr/>
          </p:nvSpPr>
          <p:spPr>
            <a:xfrm>
              <a:off x="2843775" y="5453475"/>
              <a:ext cx="1981500" cy="587100"/>
            </a:xfrm>
            <a:prstGeom prst="rect">
              <a:avLst/>
            </a:prstGeom>
            <a:solidFill>
              <a:srgbClr val="AA81E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Poppins SemiBold"/>
                  <a:ea typeface="Poppins SemiBold"/>
                  <a:cs typeface="Poppins SemiBold"/>
                  <a:sym typeface="Poppins SemiBold"/>
                </a:rPr>
                <a:t>Hashtable</a:t>
              </a:r>
              <a:endParaRPr b="0" i="0" sz="1800" u="none" cap="none" strike="noStrike">
                <a:solidFill>
                  <a:schemeClr val="lt1"/>
                </a:solidFill>
                <a:latin typeface="Poppins SemiBold"/>
                <a:ea typeface="Poppins SemiBold"/>
                <a:cs typeface="Poppins SemiBold"/>
                <a:sym typeface="Poppins SemiBold"/>
              </a:endParaRPr>
            </a:p>
          </p:txBody>
        </p:sp>
        <p:sp>
          <p:nvSpPr>
            <p:cNvPr id="341" name="Google Shape;341;g2565c15cddb_0_6"/>
            <p:cNvSpPr/>
            <p:nvPr/>
          </p:nvSpPr>
          <p:spPr>
            <a:xfrm>
              <a:off x="8879025" y="5447288"/>
              <a:ext cx="2270700" cy="587100"/>
            </a:xfrm>
            <a:prstGeom prst="rect">
              <a:avLst/>
            </a:prstGeom>
            <a:solidFill>
              <a:srgbClr val="AA81E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Poppins SemiBold"/>
                  <a:ea typeface="Poppins SemiBold"/>
                  <a:cs typeface="Poppins SemiBold"/>
                  <a:sym typeface="Poppins SemiBold"/>
                </a:rPr>
                <a:t>&lt;&lt;Interface&gt;&gt; NavigableMap</a:t>
              </a:r>
              <a:endParaRPr b="0" i="0" sz="1800" u="none" cap="none" strike="noStrike">
                <a:solidFill>
                  <a:schemeClr val="lt1"/>
                </a:solidFill>
                <a:latin typeface="Poppins SemiBold"/>
                <a:ea typeface="Poppins SemiBold"/>
                <a:cs typeface="Poppins SemiBold"/>
                <a:sym typeface="Poppins SemiBold"/>
              </a:endParaRPr>
            </a:p>
          </p:txBody>
        </p:sp>
        <p:sp>
          <p:nvSpPr>
            <p:cNvPr id="342" name="Google Shape;342;g2565c15cddb_0_6"/>
            <p:cNvSpPr/>
            <p:nvPr/>
          </p:nvSpPr>
          <p:spPr>
            <a:xfrm>
              <a:off x="5754825" y="7206063"/>
              <a:ext cx="2270700" cy="587100"/>
            </a:xfrm>
            <a:prstGeom prst="rect">
              <a:avLst/>
            </a:prstGeom>
            <a:solidFill>
              <a:srgbClr val="AA81E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Poppins SemiBold"/>
                  <a:ea typeface="Poppins SemiBold"/>
                  <a:cs typeface="Poppins SemiBold"/>
                  <a:sym typeface="Poppins SemiBold"/>
                </a:rPr>
                <a:t>LinkedHashMap</a:t>
              </a:r>
              <a:endParaRPr b="0" i="0" sz="1800" u="none" cap="none" strike="noStrike">
                <a:solidFill>
                  <a:schemeClr val="lt1"/>
                </a:solidFill>
                <a:latin typeface="Poppins SemiBold"/>
                <a:ea typeface="Poppins SemiBold"/>
                <a:cs typeface="Poppins SemiBold"/>
                <a:sym typeface="Poppins SemiBold"/>
              </a:endParaRPr>
            </a:p>
          </p:txBody>
        </p:sp>
        <p:cxnSp>
          <p:nvCxnSpPr>
            <p:cNvPr id="343" name="Google Shape;343;g2565c15cddb_0_6"/>
            <p:cNvCxnSpPr>
              <a:stCxn id="335" idx="0"/>
            </p:cNvCxnSpPr>
            <p:nvPr/>
          </p:nvCxnSpPr>
          <p:spPr>
            <a:xfrm rot="10800000">
              <a:off x="6850575" y="3209463"/>
              <a:ext cx="39600" cy="2244000"/>
            </a:xfrm>
            <a:prstGeom prst="straightConnector1">
              <a:avLst/>
            </a:prstGeom>
            <a:noFill/>
            <a:ln cap="flat" cmpd="sng" w="28575">
              <a:solidFill>
                <a:schemeClr val="dk1"/>
              </a:solidFill>
              <a:prstDash val="dot"/>
              <a:round/>
              <a:headEnd len="sm" w="sm" type="none"/>
              <a:tailEnd len="med" w="med" type="triangle"/>
            </a:ln>
          </p:spPr>
        </p:cxnSp>
      </p:grpSp>
      <p:grpSp>
        <p:nvGrpSpPr>
          <p:cNvPr id="344" name="Google Shape;344;g2565c15cddb_0_6"/>
          <p:cNvGrpSpPr/>
          <p:nvPr/>
        </p:nvGrpSpPr>
        <p:grpSpPr>
          <a:xfrm>
            <a:off x="1943100" y="7530600"/>
            <a:ext cx="3574588" cy="1142400"/>
            <a:chOff x="-821725" y="7793175"/>
            <a:chExt cx="3574588" cy="1142400"/>
          </a:xfrm>
        </p:grpSpPr>
        <p:sp>
          <p:nvSpPr>
            <p:cNvPr id="345" name="Google Shape;345;g2565c15cddb_0_6"/>
            <p:cNvSpPr/>
            <p:nvPr/>
          </p:nvSpPr>
          <p:spPr>
            <a:xfrm>
              <a:off x="-821725" y="7793175"/>
              <a:ext cx="3540600" cy="1142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6" name="Google Shape;346;g2565c15cddb_0_6"/>
            <p:cNvGrpSpPr/>
            <p:nvPr/>
          </p:nvGrpSpPr>
          <p:grpSpPr>
            <a:xfrm>
              <a:off x="-744912" y="7866825"/>
              <a:ext cx="3497775" cy="995100"/>
              <a:chOff x="7395113" y="-94775"/>
              <a:chExt cx="3497775" cy="995100"/>
            </a:xfrm>
          </p:grpSpPr>
          <p:cxnSp>
            <p:nvCxnSpPr>
              <p:cNvPr id="347" name="Google Shape;347;g2565c15cddb_0_6"/>
              <p:cNvCxnSpPr/>
              <p:nvPr/>
            </p:nvCxnSpPr>
            <p:spPr>
              <a:xfrm>
                <a:off x="7395113" y="141050"/>
                <a:ext cx="1379400" cy="0"/>
              </a:xfrm>
              <a:prstGeom prst="straightConnector1">
                <a:avLst/>
              </a:prstGeom>
              <a:noFill/>
              <a:ln cap="flat" cmpd="sng" w="28575">
                <a:solidFill>
                  <a:schemeClr val="dk1"/>
                </a:solidFill>
                <a:prstDash val="dot"/>
                <a:round/>
                <a:headEnd len="sm" w="sm" type="none"/>
                <a:tailEnd len="med" w="med" type="triangle"/>
              </a:ln>
            </p:spPr>
          </p:cxnSp>
          <p:cxnSp>
            <p:nvCxnSpPr>
              <p:cNvPr id="348" name="Google Shape;348;g2565c15cddb_0_6"/>
              <p:cNvCxnSpPr/>
              <p:nvPr/>
            </p:nvCxnSpPr>
            <p:spPr>
              <a:xfrm>
                <a:off x="7395113" y="657325"/>
                <a:ext cx="1379400" cy="0"/>
              </a:xfrm>
              <a:prstGeom prst="straightConnector1">
                <a:avLst/>
              </a:prstGeom>
              <a:noFill/>
              <a:ln cap="flat" cmpd="sng" w="19050">
                <a:solidFill>
                  <a:schemeClr val="dk1"/>
                </a:solidFill>
                <a:prstDash val="solid"/>
                <a:round/>
                <a:headEnd len="sm" w="sm" type="none"/>
                <a:tailEnd len="med" w="med" type="triangle"/>
              </a:ln>
            </p:spPr>
          </p:cxnSp>
          <p:sp>
            <p:nvSpPr>
              <p:cNvPr id="349" name="Google Shape;349;g2565c15cddb_0_6"/>
              <p:cNvSpPr txBox="1"/>
              <p:nvPr/>
            </p:nvSpPr>
            <p:spPr>
              <a:xfrm>
                <a:off x="9224588" y="-94775"/>
                <a:ext cx="1668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Poppins Medium"/>
                    <a:ea typeface="Poppins Medium"/>
                    <a:cs typeface="Poppins Medium"/>
                    <a:sym typeface="Poppins Medium"/>
                  </a:rPr>
                  <a:t>implements</a:t>
                </a:r>
                <a:endParaRPr b="0" i="0" sz="1800" u="none" cap="none" strike="noStrike">
                  <a:solidFill>
                    <a:schemeClr val="dk1"/>
                  </a:solidFill>
                  <a:latin typeface="Poppins Medium"/>
                  <a:ea typeface="Poppins Medium"/>
                  <a:cs typeface="Poppins Medium"/>
                  <a:sym typeface="Poppins Medium"/>
                </a:endParaRPr>
              </a:p>
            </p:txBody>
          </p:sp>
          <p:sp>
            <p:nvSpPr>
              <p:cNvPr id="350" name="Google Shape;350;g2565c15cddb_0_6"/>
              <p:cNvSpPr txBox="1"/>
              <p:nvPr/>
            </p:nvSpPr>
            <p:spPr>
              <a:xfrm>
                <a:off x="9224588" y="438625"/>
                <a:ext cx="13794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Poppins Medium"/>
                    <a:ea typeface="Poppins Medium"/>
                    <a:cs typeface="Poppins Medium"/>
                    <a:sym typeface="Poppins Medium"/>
                  </a:rPr>
                  <a:t>extends</a:t>
                </a:r>
                <a:endParaRPr b="0" i="0" sz="1800" u="none" cap="none" strike="noStrike">
                  <a:solidFill>
                    <a:schemeClr val="dk1"/>
                  </a:solidFill>
                  <a:latin typeface="Poppins Medium"/>
                  <a:ea typeface="Poppins Medium"/>
                  <a:cs typeface="Poppins Medium"/>
                  <a:sym typeface="Poppins Medium"/>
                </a:endParaRPr>
              </a:p>
            </p:txBody>
          </p:sp>
        </p:grpSp>
      </p:grpSp>
      <p:sp>
        <p:nvSpPr>
          <p:cNvPr id="351" name="Google Shape;351;g2565c15cddb_0_6"/>
          <p:cNvSpPr txBox="1"/>
          <p:nvPr/>
        </p:nvSpPr>
        <p:spPr>
          <a:xfrm>
            <a:off x="1845975" y="2584650"/>
            <a:ext cx="3938700" cy="203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000"/>
              <a:buFont typeface="Arial"/>
              <a:buNone/>
            </a:pPr>
            <a:r>
              <a:rPr b="0" i="0" lang="en" sz="6000" u="none" cap="none" strike="noStrike">
                <a:solidFill>
                  <a:srgbClr val="000000"/>
                </a:solidFill>
                <a:latin typeface="Poppins SemiBold"/>
                <a:ea typeface="Poppins SemiBold"/>
                <a:cs typeface="Poppins SemiBold"/>
                <a:sym typeface="Poppins SemiBold"/>
              </a:rPr>
              <a:t>Map Interface</a:t>
            </a:r>
            <a:endParaRPr b="0" i="0" sz="6000" u="none" cap="none" strike="noStrike">
              <a:solidFill>
                <a:srgbClr val="000000"/>
              </a:solidFill>
              <a:latin typeface="Poppins SemiBold"/>
              <a:ea typeface="Poppins SemiBold"/>
              <a:cs typeface="Poppins SemiBold"/>
              <a:sym typeface="Poppins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1000"/>
                                        <p:tgtEl>
                                          <p:spTgt spid="3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g2565c15cddb_0_33"/>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i="0" lang="en" sz="5200" u="none" cap="none" strike="noStrike">
                <a:solidFill>
                  <a:srgbClr val="AA81E9"/>
                </a:solidFill>
                <a:latin typeface="Poppins"/>
                <a:ea typeface="Poppins"/>
                <a:cs typeface="Poppins"/>
                <a:sym typeface="Poppins"/>
              </a:rPr>
              <a:t>HashMap</a:t>
            </a:r>
            <a:endParaRPr b="1" i="0" sz="5200" u="none" cap="none" strike="noStrike">
              <a:solidFill>
                <a:srgbClr val="AA81E9"/>
              </a:solidFill>
              <a:latin typeface="Poppins"/>
              <a:ea typeface="Poppins"/>
              <a:cs typeface="Poppins"/>
              <a:sym typeface="Poppins"/>
            </a:endParaRPr>
          </a:p>
        </p:txBody>
      </p:sp>
      <p:sp>
        <p:nvSpPr>
          <p:cNvPr id="357" name="Google Shape;357;g2565c15cddb_0_33"/>
          <p:cNvSpPr txBox="1"/>
          <p:nvPr/>
        </p:nvSpPr>
        <p:spPr>
          <a:xfrm>
            <a:off x="1594850" y="1918800"/>
            <a:ext cx="16259100" cy="28782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50000"/>
              </a:lnSpc>
              <a:spcBef>
                <a:spcPts val="0"/>
              </a:spcBef>
              <a:spcAft>
                <a:spcPts val="0"/>
              </a:spcAft>
              <a:buClr>
                <a:srgbClr val="AA81E9"/>
              </a:buClr>
              <a:buSzPts val="2500"/>
              <a:buFont typeface="Poppins Medium"/>
              <a:buChar char="●"/>
            </a:pPr>
            <a:r>
              <a:rPr b="0" i="0" lang="en" sz="2500" u="none" cap="none" strike="noStrike">
                <a:solidFill>
                  <a:srgbClr val="FFFFFF"/>
                </a:solidFill>
                <a:latin typeface="Poppins Medium"/>
                <a:ea typeface="Poppins Medium"/>
                <a:cs typeface="Poppins Medium"/>
                <a:sym typeface="Poppins Medium"/>
              </a:rPr>
              <a:t>Java HashMap allows null key and null values.</a:t>
            </a:r>
            <a:endParaRPr b="0" i="0" sz="2500" u="none" cap="none" strike="noStrike">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b="0" i="0" lang="en" sz="2500" u="none" cap="none" strike="noStrike">
                <a:solidFill>
                  <a:srgbClr val="FFFFFF"/>
                </a:solidFill>
                <a:latin typeface="Poppins Medium"/>
                <a:ea typeface="Poppins Medium"/>
                <a:cs typeface="Poppins Medium"/>
                <a:sym typeface="Poppins Medium"/>
              </a:rPr>
              <a:t>HashMap is not an ordered collection. You can iterate over HashMap entries through keys set but they are not guaranteed to be in the order of their addition to the HashMap.</a:t>
            </a:r>
            <a:endParaRPr b="0" i="0" sz="2500" u="none" cap="none" strike="noStrike">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b="0" i="0" lang="en" sz="2500" u="none" cap="none" strike="noStrike">
                <a:solidFill>
                  <a:srgbClr val="FFFFFF"/>
                </a:solidFill>
                <a:latin typeface="Poppins Medium"/>
                <a:ea typeface="Poppins Medium"/>
                <a:cs typeface="Poppins Medium"/>
                <a:sym typeface="Poppins Medium"/>
              </a:rPr>
              <a:t>HashMap is almost similar to Hashtable except that it’s </a:t>
            </a:r>
            <a:r>
              <a:rPr lang="en" sz="2500">
                <a:solidFill>
                  <a:srgbClr val="FFFFFF"/>
                </a:solidFill>
                <a:latin typeface="Poppins Medium"/>
                <a:ea typeface="Poppins Medium"/>
                <a:cs typeface="Poppins Medium"/>
                <a:sym typeface="Poppins Medium"/>
              </a:rPr>
              <a:t>non-</a:t>
            </a:r>
            <a:r>
              <a:rPr b="0" i="0" lang="en" sz="2500" u="none" cap="none" strike="noStrike">
                <a:solidFill>
                  <a:srgbClr val="FFFFFF"/>
                </a:solidFill>
                <a:latin typeface="Poppins Medium"/>
                <a:ea typeface="Poppins Medium"/>
                <a:cs typeface="Poppins Medium"/>
                <a:sym typeface="Poppins Medium"/>
              </a:rPr>
              <a:t>synchronized and allows null key and values.</a:t>
            </a:r>
            <a:endParaRPr b="0" i="0" sz="2500" u="none" cap="none" strike="noStrike">
              <a:solidFill>
                <a:srgbClr val="FFFFFF"/>
              </a:solidFill>
              <a:latin typeface="Poppins Medium"/>
              <a:ea typeface="Poppins Medium"/>
              <a:cs typeface="Poppins Medium"/>
              <a:sym typeface="Poppins Medium"/>
            </a:endParaRPr>
          </a:p>
        </p:txBody>
      </p:sp>
      <p:cxnSp>
        <p:nvCxnSpPr>
          <p:cNvPr id="358" name="Google Shape;358;g2565c15cddb_0_33"/>
          <p:cNvCxnSpPr/>
          <p:nvPr/>
        </p:nvCxnSpPr>
        <p:spPr>
          <a:xfrm>
            <a:off x="1816800" y="2209800"/>
            <a:ext cx="0" cy="1781100"/>
          </a:xfrm>
          <a:prstGeom prst="straightConnector1">
            <a:avLst/>
          </a:prstGeom>
          <a:noFill/>
          <a:ln cap="flat" cmpd="sng" w="9525">
            <a:solidFill>
              <a:srgbClr val="AA81E9"/>
            </a:solidFill>
            <a:prstDash val="solid"/>
            <a:round/>
            <a:headEnd len="sm" w="sm" type="none"/>
            <a:tailEnd len="sm" w="sm"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2565c15cddb_0_39"/>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i="0" lang="en" sz="5200" u="none" cap="none" strike="noStrike">
                <a:solidFill>
                  <a:srgbClr val="AA81E9"/>
                </a:solidFill>
                <a:latin typeface="Poppins"/>
                <a:ea typeface="Poppins"/>
                <a:cs typeface="Poppins"/>
                <a:sym typeface="Poppins"/>
              </a:rPr>
              <a:t>In-built classes in Map Hierarchy </a:t>
            </a:r>
            <a:endParaRPr b="1" i="0" sz="5200" u="none" cap="none" strike="noStrike">
              <a:solidFill>
                <a:srgbClr val="AA81E9"/>
              </a:solidFill>
              <a:latin typeface="Poppins"/>
              <a:ea typeface="Poppins"/>
              <a:cs typeface="Poppins"/>
              <a:sym typeface="Poppins"/>
            </a:endParaRPr>
          </a:p>
        </p:txBody>
      </p:sp>
      <p:sp>
        <p:nvSpPr>
          <p:cNvPr id="364" name="Google Shape;364;g2565c15cddb_0_39"/>
          <p:cNvSpPr txBox="1"/>
          <p:nvPr/>
        </p:nvSpPr>
        <p:spPr>
          <a:xfrm>
            <a:off x="1594850" y="1918800"/>
            <a:ext cx="16259100" cy="2301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500"/>
              <a:buFont typeface="Arial"/>
              <a:buNone/>
            </a:pPr>
            <a:r>
              <a:rPr b="0" i="0" lang="en" sz="2500" u="none" cap="none" strike="noStrike">
                <a:solidFill>
                  <a:srgbClr val="FFFFFF"/>
                </a:solidFill>
                <a:latin typeface="Poppins Medium"/>
                <a:ea typeface="Poppins Medium"/>
                <a:cs typeface="Poppins Medium"/>
                <a:sym typeface="Poppins Medium"/>
              </a:rPr>
              <a:t>The three primary classes that implement map in Java are:</a:t>
            </a:r>
            <a:endParaRPr b="0" i="0" sz="2500" u="none" cap="none" strike="noStrike">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b="0" i="0" lang="en" sz="2500" u="none" cap="none" strike="noStrike">
                <a:solidFill>
                  <a:srgbClr val="FFFFFF"/>
                </a:solidFill>
                <a:latin typeface="Poppins Medium"/>
                <a:ea typeface="Poppins Medium"/>
                <a:cs typeface="Poppins Medium"/>
                <a:sym typeface="Poppins Medium"/>
              </a:rPr>
              <a:t>HashMap</a:t>
            </a:r>
            <a:endParaRPr b="0" i="0" sz="2500" u="none" cap="none" strike="noStrike">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b="0" i="0" lang="en" sz="2500" u="none" cap="none" strike="noStrike">
                <a:solidFill>
                  <a:srgbClr val="FFFFFF"/>
                </a:solidFill>
                <a:latin typeface="Poppins Medium"/>
                <a:ea typeface="Poppins Medium"/>
                <a:cs typeface="Poppins Medium"/>
                <a:sym typeface="Poppins Medium"/>
              </a:rPr>
              <a:t>LinkedHashMap</a:t>
            </a:r>
            <a:endParaRPr b="0" i="0" sz="2500" u="none" cap="none" strike="noStrike">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b="0" i="0" lang="en" sz="2500" u="none" cap="none" strike="noStrike">
                <a:solidFill>
                  <a:srgbClr val="FFFFFF"/>
                </a:solidFill>
                <a:latin typeface="Poppins Medium"/>
                <a:ea typeface="Poppins Medium"/>
                <a:cs typeface="Poppins Medium"/>
                <a:sym typeface="Poppins Medium"/>
              </a:rPr>
              <a:t>TreeMap</a:t>
            </a:r>
            <a:endParaRPr b="0" i="0" sz="2500" u="none" cap="none" strike="noStrike">
              <a:solidFill>
                <a:srgbClr val="FFFFFF"/>
              </a:solidFill>
              <a:latin typeface="Poppins Medium"/>
              <a:ea typeface="Poppins Medium"/>
              <a:cs typeface="Poppins Medium"/>
              <a:sym typeface="Poppins Medium"/>
            </a:endParaRPr>
          </a:p>
        </p:txBody>
      </p:sp>
      <p:cxnSp>
        <p:nvCxnSpPr>
          <p:cNvPr id="365" name="Google Shape;365;g2565c15cddb_0_39"/>
          <p:cNvCxnSpPr/>
          <p:nvPr/>
        </p:nvCxnSpPr>
        <p:spPr>
          <a:xfrm>
            <a:off x="1825525" y="2774700"/>
            <a:ext cx="0" cy="1163400"/>
          </a:xfrm>
          <a:prstGeom prst="straightConnector1">
            <a:avLst/>
          </a:prstGeom>
          <a:noFill/>
          <a:ln cap="flat" cmpd="sng" w="9525">
            <a:solidFill>
              <a:srgbClr val="AA81E9"/>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i="0" lang="en" sz="5200" u="none" cap="none" strike="noStrike">
                <a:solidFill>
                  <a:srgbClr val="AA81E9"/>
                </a:solidFill>
                <a:latin typeface="Poppins"/>
                <a:ea typeface="Poppins"/>
                <a:cs typeface="Poppins"/>
                <a:sym typeface="Poppins"/>
              </a:rPr>
              <a:t>List of Concepts Involved:</a:t>
            </a:r>
            <a:endParaRPr b="1" i="0" sz="5200" u="none" cap="none" strike="noStrike">
              <a:solidFill>
                <a:srgbClr val="AA81E9"/>
              </a:solidFill>
              <a:latin typeface="Poppins"/>
              <a:ea typeface="Poppins"/>
              <a:cs typeface="Poppins"/>
              <a:sym typeface="Poppins"/>
            </a:endParaRPr>
          </a:p>
        </p:txBody>
      </p:sp>
      <p:grpSp>
        <p:nvGrpSpPr>
          <p:cNvPr id="183" name="Google Shape;183;p2"/>
          <p:cNvGrpSpPr/>
          <p:nvPr/>
        </p:nvGrpSpPr>
        <p:grpSpPr>
          <a:xfrm>
            <a:off x="1594850" y="1842592"/>
            <a:ext cx="13200900" cy="8073300"/>
            <a:chOff x="1594850" y="1842592"/>
            <a:chExt cx="13200900" cy="8073300"/>
          </a:xfrm>
        </p:grpSpPr>
        <p:sp>
          <p:nvSpPr>
            <p:cNvPr id="184" name="Google Shape;184;p2"/>
            <p:cNvSpPr txBox="1"/>
            <p:nvPr/>
          </p:nvSpPr>
          <p:spPr>
            <a:xfrm>
              <a:off x="1594850" y="1842592"/>
              <a:ext cx="13200900" cy="80733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5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Why Collection?</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Collection Hierarchy</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ArrayList</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LinkedList</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ArrayDeque</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PriorityQueue</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TreeSet</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HashSet</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LinkedHashSet</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Iterator , List Iterator</a:t>
              </a:r>
              <a:endParaRPr sz="2500">
                <a:solidFill>
                  <a:srgbClr val="FFFFFF"/>
                </a:solidFill>
                <a:latin typeface="Poppins Medium"/>
                <a:ea typeface="Poppins Medium"/>
                <a:cs typeface="Poppins Medium"/>
                <a:sym typeface="Poppins Medium"/>
              </a:endParaRPr>
            </a:p>
            <a:p>
              <a:pPr indent="-387350" lvl="0" marL="457200" rtl="0" algn="l">
                <a:lnSpc>
                  <a:spcPct val="150000"/>
                </a:lnSpc>
                <a:spcBef>
                  <a:spcPts val="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Introduction to Map in Java</a:t>
              </a:r>
              <a:endParaRPr sz="2500">
                <a:solidFill>
                  <a:schemeClr val="lt1"/>
                </a:solidFill>
                <a:latin typeface="Poppins Medium"/>
                <a:ea typeface="Poppins Medium"/>
                <a:cs typeface="Poppins Medium"/>
                <a:sym typeface="Poppins Medium"/>
              </a:endParaRPr>
            </a:p>
            <a:p>
              <a:pPr indent="-387350" lvl="0" marL="457200" rtl="0" algn="l">
                <a:lnSpc>
                  <a:spcPct val="150000"/>
                </a:lnSpc>
                <a:spcBef>
                  <a:spcPts val="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Map Hierarchy</a:t>
              </a:r>
              <a:endParaRPr sz="2500">
                <a:solidFill>
                  <a:schemeClr val="lt1"/>
                </a:solidFill>
                <a:latin typeface="Poppins Medium"/>
                <a:ea typeface="Poppins Medium"/>
                <a:cs typeface="Poppins Medium"/>
                <a:sym typeface="Poppins Medium"/>
              </a:endParaRPr>
            </a:p>
            <a:p>
              <a:pPr indent="-387350" lvl="0" marL="457200" rtl="0" algn="l">
                <a:lnSpc>
                  <a:spcPct val="150000"/>
                </a:lnSpc>
                <a:spcBef>
                  <a:spcPts val="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HashMap</a:t>
              </a:r>
              <a:endParaRPr sz="2500">
                <a:solidFill>
                  <a:schemeClr val="lt1"/>
                </a:solidFill>
                <a:latin typeface="Poppins Medium"/>
                <a:ea typeface="Poppins Medium"/>
                <a:cs typeface="Poppins Medium"/>
                <a:sym typeface="Poppins Medium"/>
              </a:endParaRPr>
            </a:p>
            <a:p>
              <a:pPr indent="-387350" lvl="0" marL="457200" rtl="0" algn="l">
                <a:lnSpc>
                  <a:spcPct val="150000"/>
                </a:lnSpc>
                <a:spcBef>
                  <a:spcPts val="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Other Inbuilt classes and Inbuilt methods under Map Hierarchy</a:t>
              </a:r>
              <a:endParaRPr sz="2500">
                <a:solidFill>
                  <a:srgbClr val="FFFFFF"/>
                </a:solidFill>
                <a:latin typeface="Poppins Medium"/>
                <a:ea typeface="Poppins Medium"/>
                <a:cs typeface="Poppins Medium"/>
                <a:sym typeface="Poppins Medium"/>
              </a:endParaRPr>
            </a:p>
          </p:txBody>
        </p:sp>
        <p:cxnSp>
          <p:nvCxnSpPr>
            <p:cNvPr id="185" name="Google Shape;185;p2"/>
            <p:cNvCxnSpPr/>
            <p:nvPr/>
          </p:nvCxnSpPr>
          <p:spPr>
            <a:xfrm>
              <a:off x="1818350" y="2124725"/>
              <a:ext cx="0" cy="5773500"/>
            </a:xfrm>
            <a:prstGeom prst="straightConnector1">
              <a:avLst/>
            </a:prstGeom>
            <a:noFill/>
            <a:ln cap="flat" cmpd="sng" w="9525">
              <a:solidFill>
                <a:srgbClr val="AA81E9"/>
              </a:solidFill>
              <a:prstDash val="solid"/>
              <a:round/>
              <a:headEnd len="sm" w="sm" type="none"/>
              <a:tailEnd len="sm" w="sm" type="none"/>
            </a:ln>
          </p:spPr>
        </p:cxn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g2565c15cddb_0_45"/>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i="0" lang="en" sz="5200" u="none" cap="none" strike="noStrike">
                <a:solidFill>
                  <a:srgbClr val="AA81E9"/>
                </a:solidFill>
                <a:latin typeface="Poppins"/>
                <a:ea typeface="Poppins"/>
                <a:cs typeface="Poppins"/>
                <a:sym typeface="Poppins"/>
              </a:rPr>
              <a:t>Inbuilt methods under Map Hierarchy</a:t>
            </a:r>
            <a:endParaRPr b="1" i="0" sz="5200" u="none" cap="none" strike="noStrike">
              <a:solidFill>
                <a:srgbClr val="AA81E9"/>
              </a:solidFill>
              <a:latin typeface="Poppins"/>
              <a:ea typeface="Poppins"/>
              <a:cs typeface="Poppins"/>
              <a:sym typeface="Poppins"/>
            </a:endParaRPr>
          </a:p>
        </p:txBody>
      </p:sp>
      <p:sp>
        <p:nvSpPr>
          <p:cNvPr id="371" name="Google Shape;371;g2565c15cddb_0_45"/>
          <p:cNvSpPr txBox="1"/>
          <p:nvPr/>
        </p:nvSpPr>
        <p:spPr>
          <a:xfrm>
            <a:off x="1594850" y="1918800"/>
            <a:ext cx="14515800" cy="634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500"/>
              <a:buFont typeface="Arial"/>
              <a:buNone/>
            </a:pPr>
            <a:r>
              <a:rPr b="0" i="0" lang="en" sz="2500" u="none" cap="none" strike="noStrike">
                <a:solidFill>
                  <a:srgbClr val="FFFFFF"/>
                </a:solidFill>
                <a:latin typeface="Poppins Medium"/>
                <a:ea typeface="Poppins Medium"/>
                <a:cs typeface="Poppins Medium"/>
                <a:sym typeface="Poppins Medium"/>
              </a:rPr>
              <a:t>Some of the Inbuilt Methods are:</a:t>
            </a:r>
            <a:endParaRPr b="0" i="0" sz="2500" u="none" cap="none" strike="noStrike">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b="0" i="0" lang="en" sz="2500" u="none" cap="none" strike="noStrike">
                <a:solidFill>
                  <a:srgbClr val="FFFFFF"/>
                </a:solidFill>
                <a:latin typeface="Poppins Medium"/>
                <a:ea typeface="Poppins Medium"/>
                <a:cs typeface="Poppins Medium"/>
                <a:sym typeface="Poppins Medium"/>
              </a:rPr>
              <a:t>clear()</a:t>
            </a:r>
            <a:endParaRPr b="0" i="0" sz="2500" u="none" cap="none" strike="noStrike">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b="0" i="0" lang="en" sz="2500" u="none" cap="none" strike="noStrike">
                <a:solidFill>
                  <a:srgbClr val="FFFFFF"/>
                </a:solidFill>
                <a:latin typeface="Poppins Medium"/>
                <a:ea typeface="Poppins Medium"/>
                <a:cs typeface="Poppins Medium"/>
                <a:sym typeface="Poppins Medium"/>
              </a:rPr>
              <a:t>containsKey(Object)</a:t>
            </a:r>
            <a:endParaRPr b="0" i="0" sz="2500" u="none" cap="none" strike="noStrike">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b="0" i="0" lang="en" sz="2500" u="none" cap="none" strike="noStrike">
                <a:solidFill>
                  <a:srgbClr val="FFFFFF"/>
                </a:solidFill>
                <a:latin typeface="Poppins Medium"/>
                <a:ea typeface="Poppins Medium"/>
                <a:cs typeface="Poppins Medium"/>
                <a:sym typeface="Poppins Medium"/>
              </a:rPr>
              <a:t>containsValue(Object)</a:t>
            </a:r>
            <a:endParaRPr b="0" i="0" sz="2500" u="none" cap="none" strike="noStrike">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b="0" i="0" lang="en" sz="2500" u="none" cap="none" strike="noStrike">
                <a:solidFill>
                  <a:srgbClr val="FFFFFF"/>
                </a:solidFill>
                <a:latin typeface="Poppins Medium"/>
                <a:ea typeface="Poppins Medium"/>
                <a:cs typeface="Poppins Medium"/>
                <a:sym typeface="Poppins Medium"/>
              </a:rPr>
              <a:t>entrySet()</a:t>
            </a:r>
            <a:endParaRPr b="0" i="0" sz="2500" u="none" cap="none" strike="noStrike">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b="0" i="0" lang="en" sz="2500" u="none" cap="none" strike="noStrike">
                <a:solidFill>
                  <a:srgbClr val="FFFFFF"/>
                </a:solidFill>
                <a:latin typeface="Poppins Medium"/>
                <a:ea typeface="Poppins Medium"/>
                <a:cs typeface="Poppins Medium"/>
                <a:sym typeface="Poppins Medium"/>
              </a:rPr>
              <a:t>equals(Object)</a:t>
            </a:r>
            <a:endParaRPr b="0" i="0" sz="2500" u="none" cap="none" strike="noStrike">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b="0" i="0" lang="en" sz="2500" u="none" cap="none" strike="noStrike">
                <a:solidFill>
                  <a:srgbClr val="FFFFFF"/>
                </a:solidFill>
                <a:latin typeface="Poppins Medium"/>
                <a:ea typeface="Poppins Medium"/>
                <a:cs typeface="Poppins Medium"/>
                <a:sym typeface="Poppins Medium"/>
              </a:rPr>
              <a:t>get(Object)</a:t>
            </a:r>
            <a:endParaRPr b="0" i="0" sz="2500" u="none" cap="none" strike="noStrike">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b="0" i="0" lang="en" sz="2500" u="none" cap="none" strike="noStrike">
                <a:solidFill>
                  <a:srgbClr val="FFFFFF"/>
                </a:solidFill>
                <a:latin typeface="Poppins Medium"/>
                <a:ea typeface="Poppins Medium"/>
                <a:cs typeface="Poppins Medium"/>
                <a:sym typeface="Poppins Medium"/>
              </a:rPr>
              <a:t>hashCode()</a:t>
            </a:r>
            <a:endParaRPr b="0" i="0" sz="2500" u="none" cap="none" strike="noStrike">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b="0" i="0" lang="en" sz="2500" u="none" cap="none" strike="noStrike">
                <a:solidFill>
                  <a:srgbClr val="FFFFFF"/>
                </a:solidFill>
                <a:latin typeface="Poppins Medium"/>
                <a:ea typeface="Poppins Medium"/>
                <a:cs typeface="Poppins Medium"/>
                <a:sym typeface="Poppins Medium"/>
              </a:rPr>
              <a:t>isEmpty()</a:t>
            </a:r>
            <a:endParaRPr b="0" i="0" sz="2500" u="none" cap="none" strike="noStrike">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b="0" i="0" lang="en" sz="2500" u="none" cap="none" strike="noStrike">
                <a:solidFill>
                  <a:srgbClr val="FFFFFF"/>
                </a:solidFill>
                <a:latin typeface="Poppins Medium"/>
                <a:ea typeface="Poppins Medium"/>
                <a:cs typeface="Poppins Medium"/>
                <a:sym typeface="Poppins Medium"/>
              </a:rPr>
              <a:t>keySet()</a:t>
            </a:r>
            <a:endParaRPr b="0" i="0" sz="2500" u="none" cap="none" strike="noStrike">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b="0" i="0" lang="en" sz="2500" u="none" cap="none" strike="noStrike">
                <a:solidFill>
                  <a:srgbClr val="FFFFFF"/>
                </a:solidFill>
                <a:latin typeface="Poppins Medium"/>
                <a:ea typeface="Poppins Medium"/>
                <a:cs typeface="Poppins Medium"/>
                <a:sym typeface="Poppins Medium"/>
              </a:rPr>
              <a:t>put(Object, Object)</a:t>
            </a:r>
            <a:endParaRPr b="0" i="0" sz="2500" u="none" cap="none" strike="noStrike">
              <a:solidFill>
                <a:srgbClr val="FFFFFF"/>
              </a:solidFill>
              <a:latin typeface="Poppins Medium"/>
              <a:ea typeface="Poppins Medium"/>
              <a:cs typeface="Poppins Medium"/>
              <a:sym typeface="Poppins Medium"/>
            </a:endParaRPr>
          </a:p>
        </p:txBody>
      </p:sp>
      <p:cxnSp>
        <p:nvCxnSpPr>
          <p:cNvPr id="372" name="Google Shape;372;g2565c15cddb_0_45"/>
          <p:cNvCxnSpPr/>
          <p:nvPr/>
        </p:nvCxnSpPr>
        <p:spPr>
          <a:xfrm>
            <a:off x="1825525" y="2809625"/>
            <a:ext cx="0" cy="5134800"/>
          </a:xfrm>
          <a:prstGeom prst="straightConnector1">
            <a:avLst/>
          </a:prstGeom>
          <a:noFill/>
          <a:ln cap="flat" cmpd="sng" w="9525">
            <a:solidFill>
              <a:srgbClr val="AA81E9"/>
            </a:solidFill>
            <a:prstDash val="solid"/>
            <a:round/>
            <a:headEnd len="sm" w="sm" type="none"/>
            <a:tailEnd len="sm" w="sm"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14"/>
          <p:cNvSpPr txBox="1"/>
          <p:nvPr/>
        </p:nvSpPr>
        <p:spPr>
          <a:xfrm>
            <a:off x="3826975" y="4184300"/>
            <a:ext cx="10414800" cy="2247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700"/>
              <a:buFont typeface="Arial"/>
              <a:buNone/>
            </a:pPr>
            <a:r>
              <a:rPr b="1" i="0" lang="en" sz="13400" u="none" cap="none" strike="noStrike">
                <a:solidFill>
                  <a:srgbClr val="AA81E9"/>
                </a:solidFill>
                <a:latin typeface="Work Sans"/>
                <a:ea typeface="Work Sans"/>
                <a:cs typeface="Work Sans"/>
                <a:sym typeface="Work Sans"/>
              </a:rPr>
              <a:t>THANK YOU</a:t>
            </a:r>
            <a:endParaRPr b="1" i="0" sz="13400" u="none" cap="none" strike="noStrike">
              <a:solidFill>
                <a:srgbClr val="AA81E9"/>
              </a:solidFill>
              <a:latin typeface="Work Sans"/>
              <a:ea typeface="Work Sans"/>
              <a:cs typeface="Work Sans"/>
              <a:sym typeface="Work Sans"/>
            </a:endParaRPr>
          </a:p>
        </p:txBody>
      </p:sp>
      <p:sp>
        <p:nvSpPr>
          <p:cNvPr id="378" name="Google Shape;378;p14"/>
          <p:cNvSpPr/>
          <p:nvPr/>
        </p:nvSpPr>
        <p:spPr>
          <a:xfrm rot="5400000">
            <a:off x="26790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4"/>
          <p:cNvSpPr/>
          <p:nvPr/>
        </p:nvSpPr>
        <p:spPr>
          <a:xfrm flipH="1" rot="-5400000">
            <a:off x="139143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0" name="Google Shape;380;p14"/>
          <p:cNvPicPr preferRelativeResize="0"/>
          <p:nvPr/>
        </p:nvPicPr>
        <p:blipFill rotWithShape="1">
          <a:blip r:embed="rId3">
            <a:alphaModFix/>
          </a:blip>
          <a:srcRect b="38460" l="14475" r="15963" t="37792"/>
          <a:stretch/>
        </p:blipFill>
        <p:spPr>
          <a:xfrm>
            <a:off x="7419500" y="3071850"/>
            <a:ext cx="2944000" cy="100492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4"/>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Why Collection</a:t>
            </a:r>
            <a:r>
              <a:rPr b="1" lang="en" sz="5200">
                <a:solidFill>
                  <a:srgbClr val="AA81E9"/>
                </a:solidFill>
                <a:latin typeface="Poppins"/>
                <a:ea typeface="Poppins"/>
                <a:cs typeface="Poppins"/>
                <a:sym typeface="Poppins"/>
              </a:rPr>
              <a:t>?</a:t>
            </a:r>
            <a:endParaRPr b="1" sz="5200">
              <a:solidFill>
                <a:srgbClr val="AA81E9"/>
              </a:solidFill>
              <a:latin typeface="Poppins"/>
              <a:ea typeface="Poppins"/>
              <a:cs typeface="Poppins"/>
              <a:sym typeface="Poppins"/>
            </a:endParaRPr>
          </a:p>
        </p:txBody>
      </p:sp>
      <p:sp>
        <p:nvSpPr>
          <p:cNvPr id="191" name="Google Shape;191;p4"/>
          <p:cNvSpPr txBox="1"/>
          <p:nvPr/>
        </p:nvSpPr>
        <p:spPr>
          <a:xfrm>
            <a:off x="1571000" y="1842600"/>
            <a:ext cx="14633100" cy="3038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Clr>
                <a:schemeClr val="dk1"/>
              </a:buClr>
              <a:buSzPts val="1100"/>
              <a:buFont typeface="Arial"/>
              <a:buNone/>
            </a:pPr>
            <a:r>
              <a:rPr lang="en" sz="2500">
                <a:solidFill>
                  <a:srgbClr val="FFFFFF"/>
                </a:solidFill>
                <a:latin typeface="Poppins Medium"/>
                <a:ea typeface="Poppins Medium"/>
                <a:cs typeface="Poppins Medium"/>
                <a:sym typeface="Poppins Medium"/>
              </a:rPr>
              <a:t>The Collection Framework(1.2V) is a set of interfaces, implementations, and algorithms that provide a standardized way to work with groups of objects. It was introduced to simplify the process of storing, manipulating, and processing collections of data in Java applications.</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1000"/>
              </a:spcBef>
              <a:spcAft>
                <a:spcPts val="0"/>
              </a:spcAft>
              <a:buClr>
                <a:schemeClr val="dk1"/>
              </a:buClr>
              <a:buSzPts val="1100"/>
              <a:buFont typeface="Arial"/>
              <a:buNone/>
            </a:pPr>
            <a:r>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1000"/>
              </a:spcBef>
              <a:spcAft>
                <a:spcPts val="0"/>
              </a:spcAft>
              <a:buNone/>
            </a:pPr>
            <a:r>
              <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1fd5f30ce74_0_6"/>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Collection Hierarchy</a:t>
            </a:r>
            <a:endParaRPr b="1" sz="5200">
              <a:solidFill>
                <a:srgbClr val="AA81E9"/>
              </a:solidFill>
              <a:latin typeface="Poppins"/>
              <a:ea typeface="Poppins"/>
              <a:cs typeface="Poppins"/>
              <a:sym typeface="Poppins"/>
            </a:endParaRPr>
          </a:p>
        </p:txBody>
      </p:sp>
      <p:sp>
        <p:nvSpPr>
          <p:cNvPr id="197" name="Google Shape;197;g1fd5f30ce74_0_6"/>
          <p:cNvSpPr/>
          <p:nvPr/>
        </p:nvSpPr>
        <p:spPr>
          <a:xfrm>
            <a:off x="4757325" y="2209625"/>
            <a:ext cx="2339100" cy="615900"/>
          </a:xfrm>
          <a:prstGeom prst="rect">
            <a:avLst/>
          </a:prstGeom>
          <a:solidFill>
            <a:srgbClr val="AA81E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Poppins Medium"/>
                <a:ea typeface="Poppins Medium"/>
                <a:cs typeface="Poppins Medium"/>
                <a:sym typeface="Poppins Medium"/>
              </a:rPr>
              <a:t>Iterable</a:t>
            </a:r>
            <a:endParaRPr sz="2500">
              <a:solidFill>
                <a:schemeClr val="lt1"/>
              </a:solidFill>
              <a:latin typeface="Poppins Medium"/>
              <a:ea typeface="Poppins Medium"/>
              <a:cs typeface="Poppins Medium"/>
              <a:sym typeface="Poppins Medium"/>
            </a:endParaRPr>
          </a:p>
        </p:txBody>
      </p:sp>
      <p:sp>
        <p:nvSpPr>
          <p:cNvPr id="198" name="Google Shape;198;g1fd5f30ce74_0_6"/>
          <p:cNvSpPr/>
          <p:nvPr/>
        </p:nvSpPr>
        <p:spPr>
          <a:xfrm>
            <a:off x="8161250" y="7173625"/>
            <a:ext cx="2339100" cy="615900"/>
          </a:xfrm>
          <a:prstGeom prst="rect">
            <a:avLst/>
          </a:prstGeom>
          <a:solidFill>
            <a:srgbClr val="AA81E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Poppins Medium"/>
                <a:ea typeface="Poppins Medium"/>
                <a:cs typeface="Poppins Medium"/>
                <a:sym typeface="Poppins Medium"/>
              </a:rPr>
              <a:t>SortedSet</a:t>
            </a:r>
            <a:endParaRPr sz="2500">
              <a:solidFill>
                <a:schemeClr val="lt1"/>
              </a:solidFill>
              <a:latin typeface="Poppins Medium"/>
              <a:ea typeface="Poppins Medium"/>
              <a:cs typeface="Poppins Medium"/>
              <a:sym typeface="Poppins Medium"/>
            </a:endParaRPr>
          </a:p>
        </p:txBody>
      </p:sp>
      <p:sp>
        <p:nvSpPr>
          <p:cNvPr id="199" name="Google Shape;199;g1fd5f30ce74_0_6"/>
          <p:cNvSpPr/>
          <p:nvPr/>
        </p:nvSpPr>
        <p:spPr>
          <a:xfrm>
            <a:off x="14099000" y="2416550"/>
            <a:ext cx="3175500" cy="2332800"/>
          </a:xfrm>
          <a:prstGeom prst="rect">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1fd5f30ce74_0_6"/>
          <p:cNvSpPr/>
          <p:nvPr/>
        </p:nvSpPr>
        <p:spPr>
          <a:xfrm rot="5400000">
            <a:off x="14258375" y="2431825"/>
            <a:ext cx="474000" cy="615900"/>
          </a:xfrm>
          <a:prstGeom prst="rect">
            <a:avLst/>
          </a:prstGeom>
          <a:solidFill>
            <a:srgbClr val="99999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1fd5f30ce74_0_6"/>
          <p:cNvSpPr/>
          <p:nvPr/>
        </p:nvSpPr>
        <p:spPr>
          <a:xfrm rot="5400000">
            <a:off x="14258375" y="3098575"/>
            <a:ext cx="474000" cy="615900"/>
          </a:xfrm>
          <a:prstGeom prst="rect">
            <a:avLst/>
          </a:prstGeom>
          <a:solidFill>
            <a:srgbClr val="AA81E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2" name="Google Shape;202;g1fd5f30ce74_0_6"/>
          <p:cNvCxnSpPr/>
          <p:nvPr/>
        </p:nvCxnSpPr>
        <p:spPr>
          <a:xfrm>
            <a:off x="8884350" y="4937025"/>
            <a:ext cx="0" cy="1370100"/>
          </a:xfrm>
          <a:prstGeom prst="straightConnector1">
            <a:avLst/>
          </a:prstGeom>
          <a:noFill/>
          <a:ln cap="flat" cmpd="sng" w="28575">
            <a:solidFill>
              <a:schemeClr val="lt1"/>
            </a:solidFill>
            <a:prstDash val="dot"/>
            <a:round/>
            <a:headEnd len="med" w="med" type="triangle"/>
            <a:tailEnd len="med" w="med" type="none"/>
          </a:ln>
        </p:spPr>
      </p:cxnSp>
      <p:cxnSp>
        <p:nvCxnSpPr>
          <p:cNvPr id="203" name="Google Shape;203;g1fd5f30ce74_0_6"/>
          <p:cNvCxnSpPr/>
          <p:nvPr/>
        </p:nvCxnSpPr>
        <p:spPr>
          <a:xfrm rot="10800000">
            <a:off x="8884400" y="5468925"/>
            <a:ext cx="1107600" cy="0"/>
          </a:xfrm>
          <a:prstGeom prst="straightConnector1">
            <a:avLst/>
          </a:prstGeom>
          <a:noFill/>
          <a:ln cap="flat" cmpd="sng" w="28575">
            <a:solidFill>
              <a:schemeClr val="lt1"/>
            </a:solidFill>
            <a:prstDash val="dot"/>
            <a:round/>
            <a:headEnd len="med" w="med" type="triangle"/>
            <a:tailEnd len="med" w="med" type="none"/>
          </a:ln>
        </p:spPr>
      </p:cxnSp>
      <p:cxnSp>
        <p:nvCxnSpPr>
          <p:cNvPr id="204" name="Google Shape;204;g1fd5f30ce74_0_6"/>
          <p:cNvCxnSpPr/>
          <p:nvPr/>
        </p:nvCxnSpPr>
        <p:spPr>
          <a:xfrm rot="10800000">
            <a:off x="8884450" y="6307075"/>
            <a:ext cx="1149600" cy="4800"/>
          </a:xfrm>
          <a:prstGeom prst="straightConnector1">
            <a:avLst/>
          </a:prstGeom>
          <a:noFill/>
          <a:ln cap="flat" cmpd="sng" w="28575">
            <a:solidFill>
              <a:schemeClr val="lt1"/>
            </a:solidFill>
            <a:prstDash val="dot"/>
            <a:round/>
            <a:headEnd len="med" w="med" type="triangle"/>
            <a:tailEnd len="med" w="med" type="none"/>
          </a:ln>
        </p:spPr>
      </p:cxnSp>
      <p:cxnSp>
        <p:nvCxnSpPr>
          <p:cNvPr id="205" name="Google Shape;205;g1fd5f30ce74_0_6"/>
          <p:cNvCxnSpPr/>
          <p:nvPr/>
        </p:nvCxnSpPr>
        <p:spPr>
          <a:xfrm>
            <a:off x="5874600" y="3928150"/>
            <a:ext cx="0" cy="639300"/>
          </a:xfrm>
          <a:prstGeom prst="straightConnector1">
            <a:avLst/>
          </a:prstGeom>
          <a:noFill/>
          <a:ln cap="flat" cmpd="sng" w="28575">
            <a:solidFill>
              <a:schemeClr val="lt1"/>
            </a:solidFill>
            <a:prstDash val="solid"/>
            <a:round/>
            <a:headEnd len="med" w="med" type="triangle"/>
            <a:tailEnd len="med" w="med" type="none"/>
          </a:ln>
        </p:spPr>
      </p:cxnSp>
      <p:sp>
        <p:nvSpPr>
          <p:cNvPr id="206" name="Google Shape;206;g1fd5f30ce74_0_6"/>
          <p:cNvSpPr/>
          <p:nvPr/>
        </p:nvSpPr>
        <p:spPr>
          <a:xfrm>
            <a:off x="4757325" y="4321125"/>
            <a:ext cx="2339100" cy="615900"/>
          </a:xfrm>
          <a:prstGeom prst="rect">
            <a:avLst/>
          </a:prstGeom>
          <a:solidFill>
            <a:srgbClr val="AA81E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Poppins Medium"/>
                <a:ea typeface="Poppins Medium"/>
                <a:cs typeface="Poppins Medium"/>
                <a:sym typeface="Poppins Medium"/>
              </a:rPr>
              <a:t>Queue</a:t>
            </a:r>
            <a:endParaRPr sz="2500">
              <a:solidFill>
                <a:schemeClr val="lt1"/>
              </a:solidFill>
              <a:latin typeface="Poppins Medium"/>
              <a:ea typeface="Poppins Medium"/>
              <a:cs typeface="Poppins Medium"/>
              <a:sym typeface="Poppins Medium"/>
            </a:endParaRPr>
          </a:p>
        </p:txBody>
      </p:sp>
      <p:sp>
        <p:nvSpPr>
          <p:cNvPr id="207" name="Google Shape;207;g1fd5f30ce74_0_6"/>
          <p:cNvSpPr/>
          <p:nvPr/>
        </p:nvSpPr>
        <p:spPr>
          <a:xfrm>
            <a:off x="9169300" y="5101025"/>
            <a:ext cx="2339100" cy="615900"/>
          </a:xfrm>
          <a:prstGeom prst="rect">
            <a:avLst/>
          </a:prstGeom>
          <a:solidFill>
            <a:srgbClr val="99999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Poppins Medium"/>
                <a:ea typeface="Poppins Medium"/>
                <a:cs typeface="Poppins Medium"/>
                <a:sym typeface="Poppins Medium"/>
              </a:rPr>
              <a:t>HashSet</a:t>
            </a:r>
            <a:endParaRPr sz="2500">
              <a:latin typeface="Poppins Medium"/>
              <a:ea typeface="Poppins Medium"/>
              <a:cs typeface="Poppins Medium"/>
              <a:sym typeface="Poppins Medium"/>
            </a:endParaRPr>
          </a:p>
        </p:txBody>
      </p:sp>
      <p:sp>
        <p:nvSpPr>
          <p:cNvPr id="208" name="Google Shape;208;g1fd5f30ce74_0_6"/>
          <p:cNvSpPr/>
          <p:nvPr/>
        </p:nvSpPr>
        <p:spPr>
          <a:xfrm>
            <a:off x="9169300" y="6000775"/>
            <a:ext cx="2780700" cy="615900"/>
          </a:xfrm>
          <a:prstGeom prst="rect">
            <a:avLst/>
          </a:prstGeom>
          <a:solidFill>
            <a:srgbClr val="99999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Poppins Medium"/>
                <a:ea typeface="Poppins Medium"/>
                <a:cs typeface="Poppins Medium"/>
                <a:sym typeface="Poppins Medium"/>
              </a:rPr>
              <a:t>LinkedHashSet</a:t>
            </a:r>
            <a:endParaRPr sz="2500">
              <a:latin typeface="Poppins Medium"/>
              <a:ea typeface="Poppins Medium"/>
              <a:cs typeface="Poppins Medium"/>
              <a:sym typeface="Poppins Medium"/>
            </a:endParaRPr>
          </a:p>
        </p:txBody>
      </p:sp>
      <p:cxnSp>
        <p:nvCxnSpPr>
          <p:cNvPr id="209" name="Google Shape;209;g1fd5f30ce74_0_6"/>
          <p:cNvCxnSpPr/>
          <p:nvPr/>
        </p:nvCxnSpPr>
        <p:spPr>
          <a:xfrm>
            <a:off x="8637550" y="4937025"/>
            <a:ext cx="0" cy="2244900"/>
          </a:xfrm>
          <a:prstGeom prst="straightConnector1">
            <a:avLst/>
          </a:prstGeom>
          <a:noFill/>
          <a:ln cap="flat" cmpd="sng" w="28575">
            <a:solidFill>
              <a:schemeClr val="lt1"/>
            </a:solidFill>
            <a:prstDash val="solid"/>
            <a:round/>
            <a:headEnd len="med" w="med" type="triangle"/>
            <a:tailEnd len="med" w="med" type="none"/>
          </a:ln>
        </p:spPr>
      </p:cxnSp>
      <p:cxnSp>
        <p:nvCxnSpPr>
          <p:cNvPr id="210" name="Google Shape;210;g1fd5f30ce74_0_6"/>
          <p:cNvCxnSpPr/>
          <p:nvPr/>
        </p:nvCxnSpPr>
        <p:spPr>
          <a:xfrm>
            <a:off x="8637550" y="7804925"/>
            <a:ext cx="0" cy="753900"/>
          </a:xfrm>
          <a:prstGeom prst="straightConnector1">
            <a:avLst/>
          </a:prstGeom>
          <a:noFill/>
          <a:ln cap="flat" cmpd="sng" w="28575">
            <a:solidFill>
              <a:schemeClr val="lt1"/>
            </a:solidFill>
            <a:prstDash val="dot"/>
            <a:round/>
            <a:headEnd len="med" w="med" type="triangle"/>
            <a:tailEnd len="med" w="med" type="none"/>
          </a:ln>
        </p:spPr>
      </p:cxnSp>
      <p:sp>
        <p:nvSpPr>
          <p:cNvPr id="211" name="Google Shape;211;g1fd5f30ce74_0_6"/>
          <p:cNvSpPr/>
          <p:nvPr/>
        </p:nvSpPr>
        <p:spPr>
          <a:xfrm>
            <a:off x="8105300" y="8346463"/>
            <a:ext cx="2339100" cy="615900"/>
          </a:xfrm>
          <a:prstGeom prst="rect">
            <a:avLst/>
          </a:prstGeom>
          <a:solidFill>
            <a:srgbClr val="99999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Poppins Medium"/>
                <a:ea typeface="Poppins Medium"/>
                <a:cs typeface="Poppins Medium"/>
                <a:sym typeface="Poppins Medium"/>
              </a:rPr>
              <a:t>TreeSet</a:t>
            </a:r>
            <a:endParaRPr sz="2500">
              <a:latin typeface="Poppins Medium"/>
              <a:ea typeface="Poppins Medium"/>
              <a:cs typeface="Poppins Medium"/>
              <a:sym typeface="Poppins Medium"/>
            </a:endParaRPr>
          </a:p>
        </p:txBody>
      </p:sp>
      <p:cxnSp>
        <p:nvCxnSpPr>
          <p:cNvPr id="212" name="Google Shape;212;g1fd5f30ce74_0_6"/>
          <p:cNvCxnSpPr/>
          <p:nvPr/>
        </p:nvCxnSpPr>
        <p:spPr>
          <a:xfrm>
            <a:off x="1925225" y="4938775"/>
            <a:ext cx="0" cy="2613900"/>
          </a:xfrm>
          <a:prstGeom prst="straightConnector1">
            <a:avLst/>
          </a:prstGeom>
          <a:noFill/>
          <a:ln cap="flat" cmpd="sng" w="28575">
            <a:solidFill>
              <a:schemeClr val="lt1"/>
            </a:solidFill>
            <a:prstDash val="dot"/>
            <a:round/>
            <a:headEnd len="med" w="med" type="triangle"/>
            <a:tailEnd len="med" w="med" type="none"/>
          </a:ln>
        </p:spPr>
      </p:cxnSp>
      <p:cxnSp>
        <p:nvCxnSpPr>
          <p:cNvPr id="213" name="Google Shape;213;g1fd5f30ce74_0_6"/>
          <p:cNvCxnSpPr/>
          <p:nvPr/>
        </p:nvCxnSpPr>
        <p:spPr>
          <a:xfrm>
            <a:off x="5191050" y="6543825"/>
            <a:ext cx="0" cy="799800"/>
          </a:xfrm>
          <a:prstGeom prst="straightConnector1">
            <a:avLst/>
          </a:prstGeom>
          <a:noFill/>
          <a:ln cap="flat" cmpd="sng" w="28575">
            <a:solidFill>
              <a:schemeClr val="lt1"/>
            </a:solidFill>
            <a:prstDash val="dot"/>
            <a:round/>
            <a:headEnd len="med" w="med" type="triangle"/>
            <a:tailEnd len="med" w="med" type="none"/>
          </a:ln>
        </p:spPr>
      </p:cxnSp>
      <p:sp>
        <p:nvSpPr>
          <p:cNvPr id="214" name="Google Shape;214;g1fd5f30ce74_0_6"/>
          <p:cNvSpPr/>
          <p:nvPr/>
        </p:nvSpPr>
        <p:spPr>
          <a:xfrm>
            <a:off x="4757325" y="7230688"/>
            <a:ext cx="2339100" cy="615900"/>
          </a:xfrm>
          <a:prstGeom prst="rect">
            <a:avLst/>
          </a:prstGeom>
          <a:solidFill>
            <a:srgbClr val="99999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Poppins Medium"/>
                <a:ea typeface="Poppins Medium"/>
                <a:cs typeface="Poppins Medium"/>
                <a:sym typeface="Poppins Medium"/>
              </a:rPr>
              <a:t>ArrayDeque</a:t>
            </a:r>
            <a:endParaRPr sz="2500">
              <a:latin typeface="Poppins Medium"/>
              <a:ea typeface="Poppins Medium"/>
              <a:cs typeface="Poppins Medium"/>
              <a:sym typeface="Poppins Medium"/>
            </a:endParaRPr>
          </a:p>
        </p:txBody>
      </p:sp>
      <p:cxnSp>
        <p:nvCxnSpPr>
          <p:cNvPr id="215" name="Google Shape;215;g1fd5f30ce74_0_6"/>
          <p:cNvCxnSpPr/>
          <p:nvPr/>
        </p:nvCxnSpPr>
        <p:spPr>
          <a:xfrm>
            <a:off x="4095775" y="6767725"/>
            <a:ext cx="1131300" cy="0"/>
          </a:xfrm>
          <a:prstGeom prst="straightConnector1">
            <a:avLst/>
          </a:prstGeom>
          <a:noFill/>
          <a:ln cap="flat" cmpd="sng" w="28575">
            <a:solidFill>
              <a:schemeClr val="lt1"/>
            </a:solidFill>
            <a:prstDash val="dot"/>
            <a:round/>
            <a:headEnd len="med" w="med" type="triangle"/>
            <a:tailEnd len="med" w="med" type="none"/>
          </a:ln>
        </p:spPr>
      </p:cxnSp>
      <p:cxnSp>
        <p:nvCxnSpPr>
          <p:cNvPr id="216" name="Google Shape;216;g1fd5f30ce74_0_6"/>
          <p:cNvCxnSpPr/>
          <p:nvPr/>
        </p:nvCxnSpPr>
        <p:spPr>
          <a:xfrm rot="10800000">
            <a:off x="1925225" y="5864950"/>
            <a:ext cx="998100" cy="0"/>
          </a:xfrm>
          <a:prstGeom prst="straightConnector1">
            <a:avLst/>
          </a:prstGeom>
          <a:noFill/>
          <a:ln cap="flat" cmpd="sng" w="28575">
            <a:solidFill>
              <a:schemeClr val="lt1"/>
            </a:solidFill>
            <a:prstDash val="dot"/>
            <a:round/>
            <a:headEnd len="med" w="med" type="triangle"/>
            <a:tailEnd len="med" w="med" type="none"/>
          </a:ln>
        </p:spPr>
      </p:cxnSp>
      <p:sp>
        <p:nvSpPr>
          <p:cNvPr id="217" name="Google Shape;217;g1fd5f30ce74_0_6"/>
          <p:cNvSpPr/>
          <p:nvPr/>
        </p:nvSpPr>
        <p:spPr>
          <a:xfrm>
            <a:off x="2134500" y="5576388"/>
            <a:ext cx="2339100" cy="615900"/>
          </a:xfrm>
          <a:prstGeom prst="rect">
            <a:avLst/>
          </a:prstGeom>
          <a:solidFill>
            <a:srgbClr val="99999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Poppins Medium"/>
                <a:ea typeface="Poppins Medium"/>
                <a:cs typeface="Poppins Medium"/>
                <a:sym typeface="Poppins Medium"/>
              </a:rPr>
              <a:t>ArrayList</a:t>
            </a:r>
            <a:endParaRPr sz="2500">
              <a:latin typeface="Poppins Medium"/>
              <a:ea typeface="Poppins Medium"/>
              <a:cs typeface="Poppins Medium"/>
              <a:sym typeface="Poppins Medium"/>
            </a:endParaRPr>
          </a:p>
        </p:txBody>
      </p:sp>
      <p:cxnSp>
        <p:nvCxnSpPr>
          <p:cNvPr id="218" name="Google Shape;218;g1fd5f30ce74_0_6"/>
          <p:cNvCxnSpPr/>
          <p:nvPr/>
        </p:nvCxnSpPr>
        <p:spPr>
          <a:xfrm rot="10800000">
            <a:off x="1925225" y="6799700"/>
            <a:ext cx="998100" cy="0"/>
          </a:xfrm>
          <a:prstGeom prst="straightConnector1">
            <a:avLst/>
          </a:prstGeom>
          <a:noFill/>
          <a:ln cap="flat" cmpd="sng" w="28575">
            <a:solidFill>
              <a:schemeClr val="lt1"/>
            </a:solidFill>
            <a:prstDash val="dot"/>
            <a:round/>
            <a:headEnd len="med" w="med" type="triangle"/>
            <a:tailEnd len="med" w="med" type="none"/>
          </a:ln>
        </p:spPr>
      </p:cxnSp>
      <p:cxnSp>
        <p:nvCxnSpPr>
          <p:cNvPr id="219" name="Google Shape;219;g1fd5f30ce74_0_6"/>
          <p:cNvCxnSpPr/>
          <p:nvPr/>
        </p:nvCxnSpPr>
        <p:spPr>
          <a:xfrm rot="10800000">
            <a:off x="1925225" y="7538650"/>
            <a:ext cx="998100" cy="0"/>
          </a:xfrm>
          <a:prstGeom prst="straightConnector1">
            <a:avLst/>
          </a:prstGeom>
          <a:noFill/>
          <a:ln cap="flat" cmpd="sng" w="28575">
            <a:solidFill>
              <a:schemeClr val="lt1"/>
            </a:solidFill>
            <a:prstDash val="dot"/>
            <a:round/>
            <a:headEnd len="med" w="med" type="triangle"/>
            <a:tailEnd len="med" w="med" type="none"/>
          </a:ln>
        </p:spPr>
      </p:cxnSp>
      <p:sp>
        <p:nvSpPr>
          <p:cNvPr id="220" name="Google Shape;220;g1fd5f30ce74_0_6"/>
          <p:cNvSpPr/>
          <p:nvPr/>
        </p:nvSpPr>
        <p:spPr>
          <a:xfrm>
            <a:off x="2134500" y="6412763"/>
            <a:ext cx="2339100" cy="615900"/>
          </a:xfrm>
          <a:prstGeom prst="rect">
            <a:avLst/>
          </a:prstGeom>
          <a:solidFill>
            <a:srgbClr val="99999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Poppins Medium"/>
                <a:ea typeface="Poppins Medium"/>
                <a:cs typeface="Poppins Medium"/>
                <a:sym typeface="Poppins Medium"/>
              </a:rPr>
              <a:t>LinkedList</a:t>
            </a:r>
            <a:endParaRPr sz="2500">
              <a:latin typeface="Poppins Medium"/>
              <a:ea typeface="Poppins Medium"/>
              <a:cs typeface="Poppins Medium"/>
              <a:sym typeface="Poppins Medium"/>
            </a:endParaRPr>
          </a:p>
        </p:txBody>
      </p:sp>
      <p:cxnSp>
        <p:nvCxnSpPr>
          <p:cNvPr id="221" name="Google Shape;221;g1fd5f30ce74_0_6"/>
          <p:cNvCxnSpPr/>
          <p:nvPr/>
        </p:nvCxnSpPr>
        <p:spPr>
          <a:xfrm>
            <a:off x="5228350" y="4937025"/>
            <a:ext cx="0" cy="961500"/>
          </a:xfrm>
          <a:prstGeom prst="straightConnector1">
            <a:avLst/>
          </a:prstGeom>
          <a:noFill/>
          <a:ln cap="flat" cmpd="sng" w="28575">
            <a:solidFill>
              <a:schemeClr val="lt1"/>
            </a:solidFill>
            <a:prstDash val="solid"/>
            <a:round/>
            <a:headEnd len="med" w="med" type="triangle"/>
            <a:tailEnd len="med" w="med" type="none"/>
          </a:ln>
        </p:spPr>
      </p:cxnSp>
      <p:sp>
        <p:nvSpPr>
          <p:cNvPr id="222" name="Google Shape;222;g1fd5f30ce74_0_6"/>
          <p:cNvSpPr/>
          <p:nvPr/>
        </p:nvSpPr>
        <p:spPr>
          <a:xfrm>
            <a:off x="4757325" y="5879750"/>
            <a:ext cx="2339100" cy="615900"/>
          </a:xfrm>
          <a:prstGeom prst="rect">
            <a:avLst/>
          </a:prstGeom>
          <a:solidFill>
            <a:srgbClr val="AA81E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Poppins Medium"/>
                <a:ea typeface="Poppins Medium"/>
                <a:cs typeface="Poppins Medium"/>
                <a:sym typeface="Poppins Medium"/>
              </a:rPr>
              <a:t>Deque</a:t>
            </a:r>
            <a:endParaRPr sz="2500">
              <a:solidFill>
                <a:schemeClr val="lt1"/>
              </a:solidFill>
              <a:latin typeface="Poppins Medium"/>
              <a:ea typeface="Poppins Medium"/>
              <a:cs typeface="Poppins Medium"/>
              <a:sym typeface="Poppins Medium"/>
            </a:endParaRPr>
          </a:p>
        </p:txBody>
      </p:sp>
      <p:cxnSp>
        <p:nvCxnSpPr>
          <p:cNvPr id="223" name="Google Shape;223;g1fd5f30ce74_0_6"/>
          <p:cNvCxnSpPr/>
          <p:nvPr/>
        </p:nvCxnSpPr>
        <p:spPr>
          <a:xfrm>
            <a:off x="3308700" y="7881125"/>
            <a:ext cx="0" cy="961500"/>
          </a:xfrm>
          <a:prstGeom prst="straightConnector1">
            <a:avLst/>
          </a:prstGeom>
          <a:noFill/>
          <a:ln cap="flat" cmpd="sng" w="28575">
            <a:solidFill>
              <a:schemeClr val="lt1"/>
            </a:solidFill>
            <a:prstDash val="solid"/>
            <a:round/>
            <a:headEnd len="med" w="med" type="triangle"/>
            <a:tailEnd len="med" w="med" type="none"/>
          </a:ln>
        </p:spPr>
      </p:cxnSp>
      <p:sp>
        <p:nvSpPr>
          <p:cNvPr id="224" name="Google Shape;224;g1fd5f30ce74_0_6"/>
          <p:cNvSpPr/>
          <p:nvPr/>
        </p:nvSpPr>
        <p:spPr>
          <a:xfrm>
            <a:off x="2134500" y="8346463"/>
            <a:ext cx="2339100" cy="615900"/>
          </a:xfrm>
          <a:prstGeom prst="rect">
            <a:avLst/>
          </a:prstGeom>
          <a:solidFill>
            <a:srgbClr val="99999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Poppins Medium"/>
                <a:ea typeface="Poppins Medium"/>
                <a:cs typeface="Poppins Medium"/>
                <a:sym typeface="Poppins Medium"/>
              </a:rPr>
              <a:t>Stack</a:t>
            </a:r>
            <a:endParaRPr sz="2500">
              <a:latin typeface="Poppins Medium"/>
              <a:ea typeface="Poppins Medium"/>
              <a:cs typeface="Poppins Medium"/>
              <a:sym typeface="Poppins Medium"/>
            </a:endParaRPr>
          </a:p>
        </p:txBody>
      </p:sp>
      <p:cxnSp>
        <p:nvCxnSpPr>
          <p:cNvPr id="225" name="Google Shape;225;g1fd5f30ce74_0_6"/>
          <p:cNvCxnSpPr/>
          <p:nvPr/>
        </p:nvCxnSpPr>
        <p:spPr>
          <a:xfrm>
            <a:off x="5874600" y="2785150"/>
            <a:ext cx="0" cy="639300"/>
          </a:xfrm>
          <a:prstGeom prst="straightConnector1">
            <a:avLst/>
          </a:prstGeom>
          <a:noFill/>
          <a:ln cap="flat" cmpd="sng" w="28575">
            <a:solidFill>
              <a:schemeClr val="lt1"/>
            </a:solidFill>
            <a:prstDash val="solid"/>
            <a:round/>
            <a:headEnd len="med" w="med" type="triangle"/>
            <a:tailEnd len="med" w="med" type="none"/>
          </a:ln>
        </p:spPr>
      </p:cxnSp>
      <p:sp>
        <p:nvSpPr>
          <p:cNvPr id="226" name="Google Shape;226;g1fd5f30ce74_0_6"/>
          <p:cNvSpPr/>
          <p:nvPr/>
        </p:nvSpPr>
        <p:spPr>
          <a:xfrm>
            <a:off x="4757325" y="3275000"/>
            <a:ext cx="2339100" cy="615900"/>
          </a:xfrm>
          <a:prstGeom prst="rect">
            <a:avLst/>
          </a:prstGeom>
          <a:solidFill>
            <a:srgbClr val="AA81E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Poppins Medium"/>
                <a:ea typeface="Poppins Medium"/>
                <a:cs typeface="Poppins Medium"/>
                <a:sym typeface="Poppins Medium"/>
              </a:rPr>
              <a:t>Collection</a:t>
            </a:r>
            <a:endParaRPr sz="2500">
              <a:solidFill>
                <a:schemeClr val="lt1"/>
              </a:solidFill>
              <a:latin typeface="Poppins Medium"/>
              <a:ea typeface="Poppins Medium"/>
              <a:cs typeface="Poppins Medium"/>
              <a:sym typeface="Poppins Medium"/>
            </a:endParaRPr>
          </a:p>
        </p:txBody>
      </p:sp>
      <p:cxnSp>
        <p:nvCxnSpPr>
          <p:cNvPr id="227" name="Google Shape;227;g1fd5f30ce74_0_6"/>
          <p:cNvCxnSpPr/>
          <p:nvPr/>
        </p:nvCxnSpPr>
        <p:spPr>
          <a:xfrm>
            <a:off x="2966300" y="4168050"/>
            <a:ext cx="6369900" cy="0"/>
          </a:xfrm>
          <a:prstGeom prst="straightConnector1">
            <a:avLst/>
          </a:prstGeom>
          <a:noFill/>
          <a:ln cap="flat" cmpd="sng" w="28575">
            <a:solidFill>
              <a:schemeClr val="lt1"/>
            </a:solidFill>
            <a:prstDash val="solid"/>
            <a:round/>
            <a:headEnd len="med" w="med" type="none"/>
            <a:tailEnd len="med" w="med" type="none"/>
          </a:ln>
        </p:spPr>
      </p:cxnSp>
      <p:cxnSp>
        <p:nvCxnSpPr>
          <p:cNvPr id="228" name="Google Shape;228;g1fd5f30ce74_0_6"/>
          <p:cNvCxnSpPr/>
          <p:nvPr/>
        </p:nvCxnSpPr>
        <p:spPr>
          <a:xfrm>
            <a:off x="2966300" y="4153775"/>
            <a:ext cx="0" cy="347100"/>
          </a:xfrm>
          <a:prstGeom prst="straightConnector1">
            <a:avLst/>
          </a:prstGeom>
          <a:noFill/>
          <a:ln cap="flat" cmpd="sng" w="28575">
            <a:solidFill>
              <a:schemeClr val="lt1"/>
            </a:solidFill>
            <a:prstDash val="solid"/>
            <a:round/>
            <a:headEnd len="med" w="med" type="none"/>
            <a:tailEnd len="med" w="med" type="none"/>
          </a:ln>
        </p:spPr>
      </p:cxnSp>
      <p:sp>
        <p:nvSpPr>
          <p:cNvPr id="229" name="Google Shape;229;g1fd5f30ce74_0_6"/>
          <p:cNvSpPr/>
          <p:nvPr/>
        </p:nvSpPr>
        <p:spPr>
          <a:xfrm>
            <a:off x="1834700" y="4321125"/>
            <a:ext cx="2339100" cy="615900"/>
          </a:xfrm>
          <a:prstGeom prst="rect">
            <a:avLst/>
          </a:prstGeom>
          <a:solidFill>
            <a:srgbClr val="AA81E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Poppins Medium"/>
                <a:ea typeface="Poppins Medium"/>
                <a:cs typeface="Poppins Medium"/>
                <a:sym typeface="Poppins Medium"/>
              </a:rPr>
              <a:t>List</a:t>
            </a:r>
            <a:endParaRPr sz="2500">
              <a:solidFill>
                <a:schemeClr val="lt1"/>
              </a:solidFill>
              <a:latin typeface="Poppins Medium"/>
              <a:ea typeface="Poppins Medium"/>
              <a:cs typeface="Poppins Medium"/>
              <a:sym typeface="Poppins Medium"/>
            </a:endParaRPr>
          </a:p>
        </p:txBody>
      </p:sp>
      <p:cxnSp>
        <p:nvCxnSpPr>
          <p:cNvPr id="230" name="Google Shape;230;g1fd5f30ce74_0_6"/>
          <p:cNvCxnSpPr/>
          <p:nvPr/>
        </p:nvCxnSpPr>
        <p:spPr>
          <a:xfrm>
            <a:off x="9330800" y="4153775"/>
            <a:ext cx="0" cy="347100"/>
          </a:xfrm>
          <a:prstGeom prst="straightConnector1">
            <a:avLst/>
          </a:prstGeom>
          <a:noFill/>
          <a:ln cap="flat" cmpd="sng" w="28575">
            <a:solidFill>
              <a:schemeClr val="lt1"/>
            </a:solidFill>
            <a:prstDash val="solid"/>
            <a:round/>
            <a:headEnd len="med" w="med" type="none"/>
            <a:tailEnd len="med" w="med" type="none"/>
          </a:ln>
        </p:spPr>
      </p:cxnSp>
      <p:sp>
        <p:nvSpPr>
          <p:cNvPr id="231" name="Google Shape;231;g1fd5f30ce74_0_6"/>
          <p:cNvSpPr/>
          <p:nvPr/>
        </p:nvSpPr>
        <p:spPr>
          <a:xfrm>
            <a:off x="8161250" y="4321125"/>
            <a:ext cx="2339100" cy="615900"/>
          </a:xfrm>
          <a:prstGeom prst="rect">
            <a:avLst/>
          </a:prstGeom>
          <a:solidFill>
            <a:srgbClr val="AA81E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Poppins Medium"/>
                <a:ea typeface="Poppins Medium"/>
                <a:cs typeface="Poppins Medium"/>
                <a:sym typeface="Poppins Medium"/>
              </a:rPr>
              <a:t>Set</a:t>
            </a:r>
            <a:endParaRPr sz="2500">
              <a:solidFill>
                <a:schemeClr val="lt1"/>
              </a:solidFill>
              <a:latin typeface="Poppins Medium"/>
              <a:ea typeface="Poppins Medium"/>
              <a:cs typeface="Poppins Medium"/>
              <a:sym typeface="Poppins Medium"/>
            </a:endParaRPr>
          </a:p>
        </p:txBody>
      </p:sp>
      <p:cxnSp>
        <p:nvCxnSpPr>
          <p:cNvPr id="232" name="Google Shape;232;g1fd5f30ce74_0_6"/>
          <p:cNvCxnSpPr/>
          <p:nvPr/>
        </p:nvCxnSpPr>
        <p:spPr>
          <a:xfrm>
            <a:off x="5851875" y="4937025"/>
            <a:ext cx="0" cy="753900"/>
          </a:xfrm>
          <a:prstGeom prst="straightConnector1">
            <a:avLst/>
          </a:prstGeom>
          <a:noFill/>
          <a:ln cap="flat" cmpd="sng" w="9525">
            <a:solidFill>
              <a:schemeClr val="lt1"/>
            </a:solidFill>
            <a:prstDash val="dot"/>
            <a:round/>
            <a:headEnd len="med" w="med" type="triangle"/>
            <a:tailEnd len="med" w="med" type="none"/>
          </a:ln>
        </p:spPr>
      </p:cxnSp>
      <p:sp>
        <p:nvSpPr>
          <p:cNvPr id="233" name="Google Shape;233;g1fd5f30ce74_0_6"/>
          <p:cNvSpPr/>
          <p:nvPr/>
        </p:nvSpPr>
        <p:spPr>
          <a:xfrm>
            <a:off x="5613800" y="5100438"/>
            <a:ext cx="2339100" cy="615900"/>
          </a:xfrm>
          <a:prstGeom prst="rect">
            <a:avLst/>
          </a:prstGeom>
          <a:solidFill>
            <a:srgbClr val="99999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latin typeface="Poppins Medium"/>
                <a:ea typeface="Poppins Medium"/>
                <a:cs typeface="Poppins Medium"/>
                <a:sym typeface="Poppins Medium"/>
              </a:rPr>
              <a:t>Priority Queue</a:t>
            </a:r>
            <a:endParaRPr sz="2300">
              <a:latin typeface="Poppins Medium"/>
              <a:ea typeface="Poppins Medium"/>
              <a:cs typeface="Poppins Medium"/>
              <a:sym typeface="Poppins Medium"/>
            </a:endParaRPr>
          </a:p>
        </p:txBody>
      </p:sp>
      <p:sp>
        <p:nvSpPr>
          <p:cNvPr id="234" name="Google Shape;234;g1fd5f30ce74_0_6"/>
          <p:cNvSpPr/>
          <p:nvPr/>
        </p:nvSpPr>
        <p:spPr>
          <a:xfrm>
            <a:off x="2134500" y="7249138"/>
            <a:ext cx="2339100" cy="615900"/>
          </a:xfrm>
          <a:prstGeom prst="rect">
            <a:avLst/>
          </a:prstGeom>
          <a:solidFill>
            <a:srgbClr val="99999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Poppins Medium"/>
                <a:ea typeface="Poppins Medium"/>
                <a:cs typeface="Poppins Medium"/>
                <a:sym typeface="Poppins Medium"/>
              </a:rPr>
              <a:t>Vector</a:t>
            </a:r>
            <a:endParaRPr sz="2500">
              <a:latin typeface="Poppins Medium"/>
              <a:ea typeface="Poppins Medium"/>
              <a:cs typeface="Poppins Medium"/>
              <a:sym typeface="Poppins Medium"/>
            </a:endParaRPr>
          </a:p>
        </p:txBody>
      </p:sp>
      <p:sp>
        <p:nvSpPr>
          <p:cNvPr id="235" name="Google Shape;235;g1fd5f30ce74_0_6"/>
          <p:cNvSpPr txBox="1"/>
          <p:nvPr/>
        </p:nvSpPr>
        <p:spPr>
          <a:xfrm>
            <a:off x="14902938" y="3138500"/>
            <a:ext cx="21492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1"/>
                </a:solidFill>
                <a:latin typeface="Poppins Medium"/>
                <a:ea typeface="Poppins Medium"/>
                <a:cs typeface="Poppins Medium"/>
                <a:sym typeface="Poppins Medium"/>
              </a:rPr>
              <a:t>Interface</a:t>
            </a:r>
            <a:endParaRPr sz="2100">
              <a:solidFill>
                <a:schemeClr val="dk1"/>
              </a:solidFill>
              <a:latin typeface="Poppins Medium"/>
              <a:ea typeface="Poppins Medium"/>
              <a:cs typeface="Poppins Medium"/>
              <a:sym typeface="Poppins Medium"/>
            </a:endParaRPr>
          </a:p>
        </p:txBody>
      </p:sp>
      <p:sp>
        <p:nvSpPr>
          <p:cNvPr id="236" name="Google Shape;236;g1fd5f30ce74_0_6"/>
          <p:cNvSpPr txBox="1"/>
          <p:nvPr/>
        </p:nvSpPr>
        <p:spPr>
          <a:xfrm>
            <a:off x="14902938" y="2528900"/>
            <a:ext cx="21492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1"/>
                </a:solidFill>
                <a:latin typeface="Poppins Medium"/>
                <a:ea typeface="Poppins Medium"/>
                <a:cs typeface="Poppins Medium"/>
                <a:sym typeface="Poppins Medium"/>
              </a:rPr>
              <a:t>Class</a:t>
            </a:r>
            <a:endParaRPr sz="2100">
              <a:solidFill>
                <a:schemeClr val="dk1"/>
              </a:solidFill>
              <a:latin typeface="Poppins Medium"/>
              <a:ea typeface="Poppins Medium"/>
              <a:cs typeface="Poppins Medium"/>
              <a:sym typeface="Poppins Medium"/>
            </a:endParaRPr>
          </a:p>
        </p:txBody>
      </p:sp>
      <p:cxnSp>
        <p:nvCxnSpPr>
          <p:cNvPr id="237" name="Google Shape;237;g1fd5f30ce74_0_6"/>
          <p:cNvCxnSpPr/>
          <p:nvPr/>
        </p:nvCxnSpPr>
        <p:spPr>
          <a:xfrm rot="10800000">
            <a:off x="14168963" y="4024525"/>
            <a:ext cx="652800" cy="0"/>
          </a:xfrm>
          <a:prstGeom prst="straightConnector1">
            <a:avLst/>
          </a:prstGeom>
          <a:noFill/>
          <a:ln cap="flat" cmpd="sng" w="28575">
            <a:solidFill>
              <a:srgbClr val="1B203B"/>
            </a:solidFill>
            <a:prstDash val="dot"/>
            <a:round/>
            <a:headEnd len="med" w="med" type="triangle"/>
            <a:tailEnd len="med" w="med" type="none"/>
          </a:ln>
        </p:spPr>
      </p:cxnSp>
      <p:sp>
        <p:nvSpPr>
          <p:cNvPr id="238" name="Google Shape;238;g1fd5f30ce74_0_6"/>
          <p:cNvSpPr txBox="1"/>
          <p:nvPr/>
        </p:nvSpPr>
        <p:spPr>
          <a:xfrm>
            <a:off x="15014163" y="3744963"/>
            <a:ext cx="21492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1"/>
                </a:solidFill>
                <a:latin typeface="Poppins Medium"/>
                <a:ea typeface="Poppins Medium"/>
                <a:cs typeface="Poppins Medium"/>
                <a:sym typeface="Poppins Medium"/>
              </a:rPr>
              <a:t>Implements</a:t>
            </a:r>
            <a:endParaRPr sz="2100">
              <a:solidFill>
                <a:schemeClr val="dk1"/>
              </a:solidFill>
              <a:latin typeface="Poppins Medium"/>
              <a:ea typeface="Poppins Medium"/>
              <a:cs typeface="Poppins Medium"/>
              <a:sym typeface="Poppins Medium"/>
            </a:endParaRPr>
          </a:p>
        </p:txBody>
      </p:sp>
      <p:sp>
        <p:nvSpPr>
          <p:cNvPr id="239" name="Google Shape;239;g1fd5f30ce74_0_6"/>
          <p:cNvSpPr txBox="1"/>
          <p:nvPr/>
        </p:nvSpPr>
        <p:spPr>
          <a:xfrm>
            <a:off x="15108438" y="4151575"/>
            <a:ext cx="1477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1"/>
                </a:solidFill>
                <a:latin typeface="Poppins Medium"/>
                <a:ea typeface="Poppins Medium"/>
                <a:cs typeface="Poppins Medium"/>
                <a:sym typeface="Poppins Medium"/>
              </a:rPr>
              <a:t>Extends</a:t>
            </a:r>
            <a:endParaRPr sz="2100">
              <a:solidFill>
                <a:schemeClr val="dk1"/>
              </a:solidFill>
              <a:latin typeface="Poppins Medium"/>
              <a:ea typeface="Poppins Medium"/>
              <a:cs typeface="Poppins Medium"/>
              <a:sym typeface="Poppins Medium"/>
            </a:endParaRPr>
          </a:p>
        </p:txBody>
      </p:sp>
      <p:cxnSp>
        <p:nvCxnSpPr>
          <p:cNvPr id="240" name="Google Shape;240;g1fd5f30ce74_0_6"/>
          <p:cNvCxnSpPr/>
          <p:nvPr/>
        </p:nvCxnSpPr>
        <p:spPr>
          <a:xfrm rot="10800000">
            <a:off x="14168963" y="4405525"/>
            <a:ext cx="652800" cy="0"/>
          </a:xfrm>
          <a:prstGeom prst="straightConnector1">
            <a:avLst/>
          </a:prstGeom>
          <a:noFill/>
          <a:ln cap="flat" cmpd="sng" w="28575">
            <a:solidFill>
              <a:srgbClr val="1B203B"/>
            </a:solidFill>
            <a:prstDash val="solid"/>
            <a:round/>
            <a:headEnd len="med" w="med" type="triangl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6"/>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List Interface</a:t>
            </a:r>
            <a:endParaRPr b="1" sz="5200">
              <a:solidFill>
                <a:srgbClr val="AA81E9"/>
              </a:solidFill>
              <a:latin typeface="Poppins"/>
              <a:ea typeface="Poppins"/>
              <a:cs typeface="Poppins"/>
              <a:sym typeface="Poppins"/>
            </a:endParaRPr>
          </a:p>
        </p:txBody>
      </p:sp>
      <p:sp>
        <p:nvSpPr>
          <p:cNvPr id="246" name="Google Shape;246;p6"/>
          <p:cNvSpPr txBox="1"/>
          <p:nvPr/>
        </p:nvSpPr>
        <p:spPr>
          <a:xfrm>
            <a:off x="1594850" y="1918800"/>
            <a:ext cx="13993500" cy="20253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15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List interface is the child interface of Collection interface. It inhibits a list type data structure in which we can store the ordered collection of objects. It can have duplicate values.</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List interface is implemented by the classes ArrayList, LinkedList, Vector, and Stack.</a:t>
            </a:r>
            <a:endParaRPr sz="2500">
              <a:solidFill>
                <a:srgbClr val="FFFFFF"/>
              </a:solidFill>
              <a:latin typeface="Poppins Medium"/>
              <a:ea typeface="Poppins Medium"/>
              <a:cs typeface="Poppins Medium"/>
              <a:sym typeface="Poppins Medium"/>
            </a:endParaRPr>
          </a:p>
        </p:txBody>
      </p:sp>
      <p:cxnSp>
        <p:nvCxnSpPr>
          <p:cNvPr id="247" name="Google Shape;247;p6"/>
          <p:cNvCxnSpPr/>
          <p:nvPr/>
        </p:nvCxnSpPr>
        <p:spPr>
          <a:xfrm>
            <a:off x="1814475" y="2237750"/>
            <a:ext cx="0" cy="1480500"/>
          </a:xfrm>
          <a:prstGeom prst="straightConnector1">
            <a:avLst/>
          </a:prstGeom>
          <a:noFill/>
          <a:ln cap="flat" cmpd="sng" w="9525">
            <a:solidFill>
              <a:srgbClr val="AA81E9"/>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9"/>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ArrayList</a:t>
            </a:r>
            <a:endParaRPr b="1" sz="5200">
              <a:solidFill>
                <a:srgbClr val="AA81E9"/>
              </a:solidFill>
              <a:latin typeface="Poppins"/>
              <a:ea typeface="Poppins"/>
              <a:cs typeface="Poppins"/>
              <a:sym typeface="Poppins"/>
            </a:endParaRPr>
          </a:p>
        </p:txBody>
      </p:sp>
      <p:sp>
        <p:nvSpPr>
          <p:cNvPr id="253" name="Google Shape;253;p9"/>
          <p:cNvSpPr txBox="1"/>
          <p:nvPr/>
        </p:nvSpPr>
        <p:spPr>
          <a:xfrm>
            <a:off x="1594850" y="1918800"/>
            <a:ext cx="16259100" cy="23010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5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The ArrayList class implements the List interface. </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It uses a dynamic array to store the duplicate element of different data types. </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The ArrayList class maintains the insertion order and is non-synchronized.</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The elements stored in the ArrayList class can be randomly accessed.</a:t>
            </a:r>
            <a:endParaRPr sz="2500">
              <a:solidFill>
                <a:srgbClr val="FFFFFF"/>
              </a:solidFill>
              <a:latin typeface="Poppins Medium"/>
              <a:ea typeface="Poppins Medium"/>
              <a:cs typeface="Poppins Medium"/>
              <a:sym typeface="Poppins Medium"/>
            </a:endParaRPr>
          </a:p>
        </p:txBody>
      </p:sp>
      <p:cxnSp>
        <p:nvCxnSpPr>
          <p:cNvPr id="254" name="Google Shape;254;p9"/>
          <p:cNvCxnSpPr/>
          <p:nvPr/>
        </p:nvCxnSpPr>
        <p:spPr>
          <a:xfrm>
            <a:off x="1825525" y="2182575"/>
            <a:ext cx="0" cy="1731600"/>
          </a:xfrm>
          <a:prstGeom prst="straightConnector1">
            <a:avLst/>
          </a:prstGeom>
          <a:noFill/>
          <a:ln cap="flat" cmpd="sng" w="9525">
            <a:solidFill>
              <a:srgbClr val="AA81E9"/>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1fd5f30ce74_0_24"/>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LinkedList</a:t>
            </a:r>
            <a:endParaRPr b="1" sz="5200">
              <a:solidFill>
                <a:srgbClr val="AA81E9"/>
              </a:solidFill>
              <a:latin typeface="Poppins"/>
              <a:ea typeface="Poppins"/>
              <a:cs typeface="Poppins"/>
              <a:sym typeface="Poppins"/>
            </a:endParaRPr>
          </a:p>
        </p:txBody>
      </p:sp>
      <p:sp>
        <p:nvSpPr>
          <p:cNvPr id="260" name="Google Shape;260;g1fd5f30ce74_0_24"/>
          <p:cNvSpPr txBox="1"/>
          <p:nvPr/>
        </p:nvSpPr>
        <p:spPr>
          <a:xfrm>
            <a:off x="1594850" y="1918800"/>
            <a:ext cx="16259100" cy="28782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5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LinkedList implements the List and Deque interface.</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It uses a doubly linked list internally to store the elements. </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It can store the duplicate elements. </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It maintains the insertion order and is not synchronized. </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In LinkedList, the manipulation is fast because no shifting is required.</a:t>
            </a:r>
            <a:endParaRPr sz="2500">
              <a:solidFill>
                <a:srgbClr val="FFFFFF"/>
              </a:solidFill>
              <a:latin typeface="Poppins Medium"/>
              <a:ea typeface="Poppins Medium"/>
              <a:cs typeface="Poppins Medium"/>
              <a:sym typeface="Poppins Medium"/>
            </a:endParaRPr>
          </a:p>
        </p:txBody>
      </p:sp>
      <p:cxnSp>
        <p:nvCxnSpPr>
          <p:cNvPr id="261" name="Google Shape;261;g1fd5f30ce74_0_24"/>
          <p:cNvCxnSpPr/>
          <p:nvPr/>
        </p:nvCxnSpPr>
        <p:spPr>
          <a:xfrm>
            <a:off x="1825525" y="2182575"/>
            <a:ext cx="0" cy="2363700"/>
          </a:xfrm>
          <a:prstGeom prst="straightConnector1">
            <a:avLst/>
          </a:prstGeom>
          <a:noFill/>
          <a:ln cap="flat" cmpd="sng" w="9525">
            <a:solidFill>
              <a:srgbClr val="AA81E9"/>
            </a:solidFill>
            <a:prstDash val="solid"/>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1fd5f30ce74_0_32"/>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ArrayDeque</a:t>
            </a:r>
            <a:endParaRPr b="1" sz="5200">
              <a:solidFill>
                <a:srgbClr val="AA81E9"/>
              </a:solidFill>
              <a:latin typeface="Poppins"/>
              <a:ea typeface="Poppins"/>
              <a:cs typeface="Poppins"/>
              <a:sym typeface="Poppins"/>
            </a:endParaRPr>
          </a:p>
        </p:txBody>
      </p:sp>
      <p:sp>
        <p:nvSpPr>
          <p:cNvPr id="267" name="Google Shape;267;g1fd5f30ce74_0_32"/>
          <p:cNvSpPr txBox="1"/>
          <p:nvPr/>
        </p:nvSpPr>
        <p:spPr>
          <a:xfrm>
            <a:off x="1594850" y="1918800"/>
            <a:ext cx="14515800" cy="23010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5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ArrayDeque class implements the Deque interface. </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It facilitates us to use the Deque. Unlike queue, we can add or delete the elements from both the ends.</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ArrayDeque is faster than ArrayList and Stack and has no capacity restrictions.</a:t>
            </a:r>
            <a:endParaRPr sz="2500">
              <a:solidFill>
                <a:srgbClr val="FFFFFF"/>
              </a:solidFill>
              <a:latin typeface="Poppins Medium"/>
              <a:ea typeface="Poppins Medium"/>
              <a:cs typeface="Poppins Medium"/>
              <a:sym typeface="Poppins Medium"/>
            </a:endParaRPr>
          </a:p>
        </p:txBody>
      </p:sp>
      <p:cxnSp>
        <p:nvCxnSpPr>
          <p:cNvPr id="268" name="Google Shape;268;g1fd5f30ce74_0_32"/>
          <p:cNvCxnSpPr/>
          <p:nvPr/>
        </p:nvCxnSpPr>
        <p:spPr>
          <a:xfrm>
            <a:off x="1825525" y="2182575"/>
            <a:ext cx="0" cy="1797000"/>
          </a:xfrm>
          <a:prstGeom prst="straightConnector1">
            <a:avLst/>
          </a:prstGeom>
          <a:noFill/>
          <a:ln cap="flat" cmpd="sng" w="9525">
            <a:solidFill>
              <a:srgbClr val="AA81E9"/>
            </a:solidFill>
            <a:prstDash val="solid"/>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1fd5f30ce74_0_40"/>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PriorityQueue</a:t>
            </a:r>
            <a:endParaRPr b="1" sz="5200">
              <a:solidFill>
                <a:srgbClr val="AA81E9"/>
              </a:solidFill>
              <a:latin typeface="Poppins"/>
              <a:ea typeface="Poppins"/>
              <a:cs typeface="Poppins"/>
              <a:sym typeface="Poppins"/>
            </a:endParaRPr>
          </a:p>
        </p:txBody>
      </p:sp>
      <p:sp>
        <p:nvSpPr>
          <p:cNvPr id="274" name="Google Shape;274;g1fd5f30ce74_0_40"/>
          <p:cNvSpPr txBox="1"/>
          <p:nvPr/>
        </p:nvSpPr>
        <p:spPr>
          <a:xfrm>
            <a:off x="1594850" y="1918800"/>
            <a:ext cx="14515800" cy="17238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5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The PriorityQueue class implements the Queue interface. </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It holds the elements or objects which are to be processed by their priorities. PriorityQueue doesn't allow null values to be stored in the queue</a:t>
            </a:r>
            <a:r>
              <a:rPr lang="en" sz="2500">
                <a:solidFill>
                  <a:srgbClr val="FFFFFF"/>
                </a:solidFill>
                <a:latin typeface="Poppins Medium"/>
                <a:ea typeface="Poppins Medium"/>
                <a:cs typeface="Poppins Medium"/>
                <a:sym typeface="Poppins Medium"/>
              </a:rPr>
              <a:t>.</a:t>
            </a:r>
            <a:endParaRPr sz="2500">
              <a:solidFill>
                <a:srgbClr val="FFFFFF"/>
              </a:solidFill>
              <a:latin typeface="Poppins Medium"/>
              <a:ea typeface="Poppins Medium"/>
              <a:cs typeface="Poppins Medium"/>
              <a:sym typeface="Poppins Medium"/>
            </a:endParaRPr>
          </a:p>
        </p:txBody>
      </p:sp>
      <p:cxnSp>
        <p:nvCxnSpPr>
          <p:cNvPr id="275" name="Google Shape;275;g1fd5f30ce74_0_40"/>
          <p:cNvCxnSpPr/>
          <p:nvPr/>
        </p:nvCxnSpPr>
        <p:spPr>
          <a:xfrm>
            <a:off x="1825525" y="2182575"/>
            <a:ext cx="0" cy="657300"/>
          </a:xfrm>
          <a:prstGeom prst="straightConnector1">
            <a:avLst/>
          </a:prstGeom>
          <a:noFill/>
          <a:ln cap="flat" cmpd="sng" w="9525">
            <a:solidFill>
              <a:srgbClr val="AA81E9"/>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