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259" r:id="rId5"/>
    <p:sldId id="261" r:id="rId6"/>
    <p:sldId id="260" r:id="rId7"/>
    <p:sldId id="263" r:id="rId8"/>
    <p:sldId id="262"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1" r:id="rId27"/>
    <p:sldId id="282" r:id="rId28"/>
    <p:sldId id="312" r:id="rId29"/>
    <p:sldId id="311" r:id="rId30"/>
    <p:sldId id="313" r:id="rId31"/>
    <p:sldId id="314" r:id="rId32"/>
    <p:sldId id="325" r:id="rId33"/>
    <p:sldId id="326" r:id="rId34"/>
    <p:sldId id="327" r:id="rId35"/>
    <p:sldId id="328" r:id="rId36"/>
    <p:sldId id="329" r:id="rId37"/>
    <p:sldId id="330" r:id="rId38"/>
    <p:sldId id="331" r:id="rId39"/>
    <p:sldId id="332" r:id="rId40"/>
    <p:sldId id="333" r:id="rId41"/>
    <p:sldId id="334" r:id="rId42"/>
    <p:sldId id="335" r:id="rId43"/>
    <p:sldId id="336" r:id="rId44"/>
    <p:sldId id="337" r:id="rId45"/>
    <p:sldId id="338" r:id="rId46"/>
    <p:sldId id="339" r:id="rId47"/>
    <p:sldId id="340"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6" autoAdjust="0"/>
    <p:restoredTop sz="88811" autoAdjust="0"/>
  </p:normalViewPr>
  <p:slideViewPr>
    <p:cSldViewPr snapToGrid="0">
      <p:cViewPr varScale="1">
        <p:scale>
          <a:sx n="63" d="100"/>
          <a:sy n="63" d="100"/>
        </p:scale>
        <p:origin x="-114"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fld>
            <a:endParaRPr lang="zh-CN" altLang="en-US" sz="1200">
              <a:solidFill>
                <a:srgbClr val="000000"/>
              </a:solidFill>
              <a:latin typeface="Calibri" panose="020F0502020204030204" pitchFamily="3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fld>
            <a:endParaRPr lang="zh-CN" altLang="en-US" sz="1200">
              <a:solidFill>
                <a:srgbClr val="000000"/>
              </a:solidFill>
              <a:latin typeface="Calibri" panose="020F0502020204030204" pitchFamily="3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fld>
            <a:endParaRPr lang="zh-CN" altLang="en-US" sz="1200">
              <a:solidFill>
                <a:srgbClr val="000000"/>
              </a:solidFill>
              <a:latin typeface="Calibri" panose="020F0502020204030204" pitchFamily="3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fld>
            <a:endParaRPr lang="zh-CN" altLang="en-US" sz="1200">
              <a:solidFill>
                <a:srgbClr val="000000"/>
              </a:solidFill>
              <a:latin typeface="Calibri" panose="020F0502020204030204" pitchFamily="3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fld>
            <a:endParaRPr lang="zh-CN" altLang="en-US" sz="1200">
              <a:solidFill>
                <a:srgbClr val="000000"/>
              </a:solidFill>
              <a:latin typeface="Calibri" panose="020F0502020204030204" pitchFamily="3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fld>
            <a:endParaRPr lang="zh-CN" altLang="en-US" sz="1200">
              <a:solidFill>
                <a:srgbClr val="000000"/>
              </a:solidFill>
              <a:latin typeface="Calibri" panose="020F0502020204030204" pitchFamily="3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fld>
            <a:endParaRPr lang="zh-CN" altLang="en-US" sz="1200">
              <a:solidFill>
                <a:srgbClr val="000000"/>
              </a:solidFill>
              <a:latin typeface="Calibri" panose="020F0502020204030204" pitchFamily="3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fld>
            <a:endParaRPr lang="zh-CN" altLang="en-US" sz="1200">
              <a:solidFill>
                <a:srgbClr val="000000"/>
              </a:solidFill>
              <a:latin typeface="Calibri" panose="020F0502020204030204" pitchFamily="3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0" Type="http://schemas.openxmlformats.org/officeDocument/2006/relationships/notesSlide" Target="../notesSlides/notesSlide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11.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5" Type="http://schemas.openxmlformats.org/officeDocument/2006/relationships/notesSlide" Target="../notesSlides/notesSlide8.xml"/><Relationship Id="rId14" Type="http://schemas.openxmlformats.org/officeDocument/2006/relationships/slideLayout" Target="../slideLayouts/slideLayout2.xml"/><Relationship Id="rId13" Type="http://schemas.openxmlformats.org/officeDocument/2006/relationships/image" Target="../media/image7.png"/><Relationship Id="rId12" Type="http://schemas.openxmlformats.org/officeDocument/2006/relationships/tags" Target="../tags/tag48.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tags" Target="../tags/tag37.xml"/></Relationships>
</file>

<file path=ppt/slides/_rels/slide12.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tags" Target="../tags/tag55.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5" Type="http://schemas.openxmlformats.org/officeDocument/2006/relationships/notesSlide" Target="../notesSlides/notesSlide9.xml"/><Relationship Id="rId14" Type="http://schemas.openxmlformats.org/officeDocument/2006/relationships/slideLayout" Target="../slideLayouts/slideLayout2.xml"/><Relationship Id="rId13" Type="http://schemas.openxmlformats.org/officeDocument/2006/relationships/image" Target="../media/image8.png"/><Relationship Id="rId12" Type="http://schemas.openxmlformats.org/officeDocument/2006/relationships/tags" Target="../tags/tag60.xml"/><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tags" Target="../tags/tag4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10.xml"/><Relationship Id="rId1" Type="http://schemas.openxmlformats.org/officeDocument/2006/relationships/tags" Target="../tags/tag9.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ags" Target="../tags/tag75.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tags" Target="../tags/tag80.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s>
</file>

<file path=ppt/slides/_rels/slide25.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5" Type="http://schemas.openxmlformats.org/officeDocument/2006/relationships/notesSlide" Target="../notesSlides/notesSlide21.xml"/><Relationship Id="rId14" Type="http://schemas.openxmlformats.org/officeDocument/2006/relationships/slideLayout" Target="../slideLayouts/slideLayout2.xml"/><Relationship Id="rId13" Type="http://schemas.openxmlformats.org/officeDocument/2006/relationships/image" Target="../media/image19.png"/><Relationship Id="rId12" Type="http://schemas.openxmlformats.org/officeDocument/2006/relationships/tags" Target="../tags/tag95.xml"/><Relationship Id="rId11" Type="http://schemas.openxmlformats.org/officeDocument/2006/relationships/tags" Target="../tags/tag94.xml"/><Relationship Id="rId10" Type="http://schemas.openxmlformats.org/officeDocument/2006/relationships/tags" Target="../tags/tag93.xml"/><Relationship Id="rId1" Type="http://schemas.openxmlformats.org/officeDocument/2006/relationships/tags" Target="../tags/tag8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s>
</file>

<file path=ppt/slides/_rels/slide28.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tags" Target="../tags/tag101.xml"/><Relationship Id="rId15" Type="http://schemas.openxmlformats.org/officeDocument/2006/relationships/notesSlide" Target="../notesSlides/notesSlide22.xml"/><Relationship Id="rId14" Type="http://schemas.openxmlformats.org/officeDocument/2006/relationships/slideLayout" Target="../slideLayouts/slideLayout2.xml"/><Relationship Id="rId13" Type="http://schemas.openxmlformats.org/officeDocument/2006/relationships/image" Target="../media/image20.png"/><Relationship Id="rId12" Type="http://schemas.openxmlformats.org/officeDocument/2006/relationships/tags" Target="../tags/tag111.xml"/><Relationship Id="rId11" Type="http://schemas.openxmlformats.org/officeDocument/2006/relationships/tags" Target="../tags/tag110.xml"/><Relationship Id="rId10" Type="http://schemas.openxmlformats.org/officeDocument/2006/relationships/tags" Target="../tags/tag109.xml"/><Relationship Id="rId1" Type="http://schemas.openxmlformats.org/officeDocument/2006/relationships/tags" Target="../tags/tag100.xml"/></Relationships>
</file>

<file path=ppt/slides/_rels/slide29.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tags" Target="../tags/tag119.xml"/><Relationship Id="rId7" Type="http://schemas.openxmlformats.org/officeDocument/2006/relationships/tags" Target="../tags/tag118.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tags" Target="../tags/tag115.xml"/><Relationship Id="rId3" Type="http://schemas.openxmlformats.org/officeDocument/2006/relationships/tags" Target="../tags/tag114.xml"/><Relationship Id="rId2" Type="http://schemas.openxmlformats.org/officeDocument/2006/relationships/tags" Target="../tags/tag113.xml"/><Relationship Id="rId15" Type="http://schemas.openxmlformats.org/officeDocument/2006/relationships/notesSlide" Target="../notesSlides/notesSlide23.xml"/><Relationship Id="rId14" Type="http://schemas.openxmlformats.org/officeDocument/2006/relationships/slideLayout" Target="../slideLayouts/slideLayout2.xml"/><Relationship Id="rId13" Type="http://schemas.openxmlformats.org/officeDocument/2006/relationships/image" Target="../media/image21.png"/><Relationship Id="rId12" Type="http://schemas.openxmlformats.org/officeDocument/2006/relationships/tags" Target="../tags/tag123.xml"/><Relationship Id="rId11" Type="http://schemas.openxmlformats.org/officeDocument/2006/relationships/tags" Target="../tags/tag122.xml"/><Relationship Id="rId10" Type="http://schemas.openxmlformats.org/officeDocument/2006/relationships/tags" Target="../tags/tag121.xml"/><Relationship Id="rId1" Type="http://schemas.openxmlformats.org/officeDocument/2006/relationships/tags" Target="../tags/tag1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notesSlide" Target="../notesSlides/notesSlide24.xml"/><Relationship Id="rId7" Type="http://schemas.openxmlformats.org/officeDocument/2006/relationships/slideLayout" Target="../slideLayouts/slideLayout2.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0.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3.xml"/></Relationships>
</file>

<file path=ppt/slides/_rels/slide3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37.xml"/><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tags" Target="../tags/tag13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8.xml.rels><?xml version="1.0" encoding="UTF-8" standalone="yes"?>
<Relationships xmlns="http://schemas.openxmlformats.org/package/2006/relationships"><Relationship Id="rId8" Type="http://schemas.openxmlformats.org/officeDocument/2006/relationships/notesSlide" Target="../notesSlides/notesSlide26.xml"/><Relationship Id="rId7" Type="http://schemas.openxmlformats.org/officeDocument/2006/relationships/slideLayout" Target="../slideLayouts/slideLayout7.xml"/><Relationship Id="rId6" Type="http://schemas.openxmlformats.org/officeDocument/2006/relationships/tags" Target="../tags/tag143.xml"/><Relationship Id="rId5" Type="http://schemas.openxmlformats.org/officeDocument/2006/relationships/tags" Target="../tags/tag142.xml"/><Relationship Id="rId4" Type="http://schemas.openxmlformats.org/officeDocument/2006/relationships/tags" Target="../tags/tag141.xml"/><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s>
</file>

<file path=ppt/slides/_rels/slide39.xml.rels><?xml version="1.0" encoding="UTF-8" standalone="yes"?>
<Relationships xmlns="http://schemas.openxmlformats.org/package/2006/relationships"><Relationship Id="rId8" Type="http://schemas.openxmlformats.org/officeDocument/2006/relationships/notesSlide" Target="../notesSlides/notesSlide27.xml"/><Relationship Id="rId7" Type="http://schemas.openxmlformats.org/officeDocument/2006/relationships/slideLayout" Target="../slideLayouts/slideLayout7.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2.xml"/><Relationship Id="rId7" Type="http://schemas.openxmlformats.org/officeDocument/2006/relationships/image" Target="../media/image4.png"/><Relationship Id="rId6" Type="http://schemas.openxmlformats.org/officeDocument/2006/relationships/image" Target="../media/image3.png"/><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image" Target="../media/image2.png"/><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1" Type="http://schemas.openxmlformats.org/officeDocument/2006/relationships/notesSlide" Target="../notesSlides/notesSlide28.xml"/><Relationship Id="rId10" Type="http://schemas.openxmlformats.org/officeDocument/2006/relationships/slideLayout" Target="../slideLayouts/slideLayout7.xml"/><Relationship Id="rId1" Type="http://schemas.openxmlformats.org/officeDocument/2006/relationships/tags" Target="../tags/tag150.xml"/></Relationships>
</file>

<file path=ppt/slides/_rels/slide41.xml.rels><?xml version="1.0" encoding="UTF-8" standalone="yes"?>
<Relationships xmlns="http://schemas.openxmlformats.org/package/2006/relationships"><Relationship Id="rId8" Type="http://schemas.openxmlformats.org/officeDocument/2006/relationships/notesSlide" Target="../notesSlides/notesSlide29.xml"/><Relationship Id="rId7" Type="http://schemas.openxmlformats.org/officeDocument/2006/relationships/slideLayout" Target="../slideLayouts/slideLayout7.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s>
</file>

<file path=ppt/slides/_rels/slide42.xml.rels><?xml version="1.0" encoding="UTF-8" standalone="yes"?>
<Relationships xmlns="http://schemas.openxmlformats.org/package/2006/relationships"><Relationship Id="rId8" Type="http://schemas.openxmlformats.org/officeDocument/2006/relationships/notesSlide" Target="../notesSlides/notesSlide30.xml"/><Relationship Id="rId7" Type="http://schemas.openxmlformats.org/officeDocument/2006/relationships/slideLayout" Target="../slideLayouts/slideLayout7.xml"/><Relationship Id="rId6" Type="http://schemas.openxmlformats.org/officeDocument/2006/relationships/tags" Target="../tags/tag170.xml"/><Relationship Id="rId5" Type="http://schemas.openxmlformats.org/officeDocument/2006/relationships/tags" Target="../tags/tag169.xml"/><Relationship Id="rId4" Type="http://schemas.openxmlformats.org/officeDocument/2006/relationships/tags" Target="../tags/tag168.xml"/><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s>
</file>

<file path=ppt/slides/_rels/slide43.xml.rels><?xml version="1.0" encoding="UTF-8" standalone="yes"?>
<Relationships xmlns="http://schemas.openxmlformats.org/package/2006/relationships"><Relationship Id="rId8" Type="http://schemas.openxmlformats.org/officeDocument/2006/relationships/notesSlide" Target="../notesSlides/notesSlide31.xml"/><Relationship Id="rId7" Type="http://schemas.openxmlformats.org/officeDocument/2006/relationships/slideLayout" Target="../slideLayouts/slideLayout7.xml"/><Relationship Id="rId6" Type="http://schemas.openxmlformats.org/officeDocument/2006/relationships/tags" Target="../tags/tag176.xml"/><Relationship Id="rId5" Type="http://schemas.openxmlformats.org/officeDocument/2006/relationships/tags" Target="../tags/tag175.xml"/><Relationship Id="rId4" Type="http://schemas.openxmlformats.org/officeDocument/2006/relationships/tags" Target="../tags/tag174.xml"/><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tags" Target="../tags/tag171.xml"/></Relationships>
</file>

<file path=ppt/slides/_rels/slide44.xml.rels><?xml version="1.0" encoding="UTF-8" standalone="yes"?>
<Relationships xmlns="http://schemas.openxmlformats.org/package/2006/relationships"><Relationship Id="rId9" Type="http://schemas.openxmlformats.org/officeDocument/2006/relationships/tags" Target="../tags/tag185.xml"/><Relationship Id="rId8" Type="http://schemas.openxmlformats.org/officeDocument/2006/relationships/tags" Target="../tags/tag184.xml"/><Relationship Id="rId7" Type="http://schemas.openxmlformats.org/officeDocument/2006/relationships/tags" Target="../tags/tag183.xml"/><Relationship Id="rId6" Type="http://schemas.openxmlformats.org/officeDocument/2006/relationships/tags" Target="../tags/tag182.xml"/><Relationship Id="rId5" Type="http://schemas.openxmlformats.org/officeDocument/2006/relationships/tags" Target="../tags/tag181.xml"/><Relationship Id="rId4" Type="http://schemas.openxmlformats.org/officeDocument/2006/relationships/tags" Target="../tags/tag180.xml"/><Relationship Id="rId3" Type="http://schemas.openxmlformats.org/officeDocument/2006/relationships/tags" Target="../tags/tag179.xml"/><Relationship Id="rId2" Type="http://schemas.openxmlformats.org/officeDocument/2006/relationships/tags" Target="../tags/tag178.xml"/><Relationship Id="rId11" Type="http://schemas.openxmlformats.org/officeDocument/2006/relationships/notesSlide" Target="../notesSlides/notesSlide32.xml"/><Relationship Id="rId10" Type="http://schemas.openxmlformats.org/officeDocument/2006/relationships/slideLayout" Target="../slideLayouts/slideLayout7.xml"/><Relationship Id="rId1" Type="http://schemas.openxmlformats.org/officeDocument/2006/relationships/tags" Target="../tags/tag177.xml"/></Relationships>
</file>

<file path=ppt/slides/_rels/slide45.xml.rels><?xml version="1.0" encoding="UTF-8" standalone="yes"?>
<Relationships xmlns="http://schemas.openxmlformats.org/package/2006/relationships"><Relationship Id="rId8" Type="http://schemas.openxmlformats.org/officeDocument/2006/relationships/notesSlide" Target="../notesSlides/notesSlide33.xml"/><Relationship Id="rId7" Type="http://schemas.openxmlformats.org/officeDocument/2006/relationships/slideLayout" Target="../slideLayouts/slideLayout7.xml"/><Relationship Id="rId6" Type="http://schemas.openxmlformats.org/officeDocument/2006/relationships/tags" Target="../tags/tag191.xml"/><Relationship Id="rId5" Type="http://schemas.openxmlformats.org/officeDocument/2006/relationships/tags" Target="../tags/tag190.xml"/><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5.png"/><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_rels/slide8.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5" Type="http://schemas.openxmlformats.org/officeDocument/2006/relationships/notesSlide" Target="../notesSlides/notesSlide5.xml"/><Relationship Id="rId14" Type="http://schemas.openxmlformats.org/officeDocument/2006/relationships/slideLayout" Target="../slideLayouts/slideLayout2.xml"/><Relationship Id="rId13" Type="http://schemas.openxmlformats.org/officeDocument/2006/relationships/image" Target="../media/image6.png"/><Relationship Id="rId12" Type="http://schemas.openxmlformats.org/officeDocument/2006/relationships/tags" Target="../tags/tag33.xml"/><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tags" Target="../tags/tag22.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image" Target="../media/image3.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1"/>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2"/>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3"/>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4"/>
            </p:custDataLst>
          </p:nvPr>
        </p:nvSpPr>
        <p:spPr>
          <a:xfrm>
            <a:off x="7104063" y="2312988"/>
            <a:ext cx="614362" cy="1016000"/>
          </a:xfrm>
          <a:prstGeom prst="rect">
            <a:avLst/>
          </a:prstGeom>
          <a:noFill/>
        </p:spPr>
        <p:txBody>
          <a:bodyPr wrap="none"/>
          <a:lstStyle/>
          <a:p>
            <a:pPr>
              <a:defRPr/>
            </a:pPr>
            <a:r>
              <a:rPr lang="en-US" altLang="zh-CN"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8</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5"/>
            </p:custDataLst>
          </p:nvPr>
        </p:nvSpPr>
        <p:spPr bwMode="auto">
          <a:xfrm>
            <a:off x="4002089" y="3171826"/>
            <a:ext cx="310197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lnSpc>
                <a:spcPct val="150000"/>
              </a:lnSpc>
            </a:pPr>
            <a:r>
              <a:rPr lang="zh-CN" altLang="en-US" sz="2400" smtClean="0">
                <a:solidFill>
                  <a:srgbClr val="FFFFFF"/>
                </a:solidFill>
                <a:latin typeface="微软雅黑" panose="020B0503020204020204" pitchFamily="34" charset="-122"/>
                <a:ea typeface="微软雅黑" panose="020B0503020204020204" pitchFamily="34" charset="-122"/>
              </a:rPr>
              <a:t>善于利用指针</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7" name="文本框 26"/>
          <p:cNvSpPr txBox="1"/>
          <p:nvPr>
            <p:custDataLst>
              <p:tags r:id="rId6"/>
            </p:custDataLst>
          </p:nvPr>
        </p:nvSpPr>
        <p:spPr>
          <a:xfrm>
            <a:off x="6535738" y="2570164"/>
            <a:ext cx="647700" cy="585787"/>
          </a:xfrm>
          <a:prstGeom prst="rect">
            <a:avLst/>
          </a:prstGeom>
          <a:noFill/>
        </p:spPr>
        <p:txBody>
          <a:bodyPr wrap="none"/>
          <a:lstStyle/>
          <a:p>
            <a:pPr>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7"/>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dirty="0">
                <a:solidFill>
                  <a:prstClr val="white"/>
                </a:solidFill>
              </a:rPr>
              <a:t>章</a:t>
            </a:r>
            <a:endParaRPr lang="zh-CN" altLang="en-US" kern="0" dirty="0">
              <a:solidFill>
                <a:prstClr val="white"/>
              </a:solidFill>
            </a:endParaRPr>
          </a:p>
        </p:txBody>
      </p:sp>
    </p:spTree>
    <p:custDataLst>
      <p:tags r:id="rId8"/>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51" y="365452"/>
            <a:ext cx="10038903" cy="1325563"/>
          </a:xfrm>
        </p:spPr>
        <p:txBody>
          <a:bodyPr/>
          <a:lstStyle/>
          <a:p>
            <a:r>
              <a:rPr lang="zh-CN" altLang="en-US"/>
              <a:t>指针变量作为函数参数</a:t>
            </a:r>
            <a:endParaRPr lang="zh-CN" altLang="en-US"/>
          </a:p>
        </p:txBody>
      </p:sp>
      <p:sp>
        <p:nvSpPr>
          <p:cNvPr id="44" name="MH_Desc_1"/>
          <p:cNvSpPr/>
          <p:nvPr>
            <p:custDataLst>
              <p:tags r:id="rId1"/>
            </p:custDataLst>
          </p:nvPr>
        </p:nvSpPr>
        <p:spPr>
          <a:xfrm>
            <a:off x="1003852" y="1341454"/>
            <a:ext cx="9998764" cy="476117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smtClean="0">
                <a:solidFill>
                  <a:schemeClr val="tx1"/>
                </a:solidFill>
              </a:rPr>
              <a:t>函数</a:t>
            </a:r>
            <a:r>
              <a:rPr lang="zh-CN" altLang="en-US">
                <a:solidFill>
                  <a:schemeClr val="tx1"/>
                </a:solidFill>
              </a:rPr>
              <a:t>的调用可以（而且只可以）得到一个返回值（即函数值），而使用指针变量作参数，可以得到多个变化了的值。如果不用指针变量是难以做到这一点的。要善于利用</a:t>
            </a:r>
            <a:r>
              <a:rPr lang="zh-CN" altLang="en-US" b="1">
                <a:solidFill>
                  <a:schemeClr val="accent1"/>
                </a:solidFill>
              </a:rPr>
              <a:t>指针法</a:t>
            </a:r>
            <a:r>
              <a:rPr lang="zh-CN" altLang="en-US" smtClean="0">
                <a:solidFill>
                  <a:schemeClr val="tx1"/>
                </a:solidFill>
              </a:rPr>
              <a:t>。</a:t>
            </a:r>
            <a:endParaRPr lang="en-US" altLang="zh-CN" smtClean="0">
              <a:solidFill>
                <a:schemeClr val="tx1"/>
              </a:solidFill>
            </a:endParaRPr>
          </a:p>
          <a:p>
            <a:pPr algn="just">
              <a:lnSpc>
                <a:spcPct val="150000"/>
              </a:lnSpc>
              <a:spcBef>
                <a:spcPts val="600"/>
              </a:spcBef>
              <a:spcAft>
                <a:spcPts val="600"/>
              </a:spcAft>
              <a:defRPr/>
            </a:pPr>
            <a:r>
              <a:rPr lang="zh-CN" altLang="en-US" smtClean="0">
                <a:solidFill>
                  <a:schemeClr val="tx1"/>
                </a:solidFill>
              </a:rPr>
              <a:t>如果</a:t>
            </a:r>
            <a:r>
              <a:rPr lang="zh-CN" altLang="en-US">
                <a:solidFill>
                  <a:schemeClr val="tx1"/>
                </a:solidFill>
              </a:rPr>
              <a:t>想通过函数调用得到</a:t>
            </a:r>
            <a:r>
              <a:rPr lang="en-US" altLang="zh-CN">
                <a:solidFill>
                  <a:schemeClr val="tx1"/>
                </a:solidFill>
              </a:rPr>
              <a:t>n</a:t>
            </a:r>
            <a:r>
              <a:rPr lang="zh-CN" altLang="en-US">
                <a:solidFill>
                  <a:schemeClr val="tx1"/>
                </a:solidFill>
              </a:rPr>
              <a:t>个要改变的值，可以这样做</a:t>
            </a:r>
            <a:r>
              <a:rPr lang="en-US" altLang="zh-CN">
                <a:solidFill>
                  <a:schemeClr val="tx1"/>
                </a:solidFill>
              </a:rPr>
              <a:t>: </a:t>
            </a:r>
            <a:endParaRPr lang="en-US" altLang="zh-CN">
              <a:solidFill>
                <a:schemeClr val="tx1"/>
              </a:solidFill>
            </a:endParaRPr>
          </a:p>
          <a:p>
            <a:pPr marL="342900" indent="-342900" algn="just">
              <a:lnSpc>
                <a:spcPct val="150000"/>
              </a:lnSpc>
              <a:spcBef>
                <a:spcPts val="600"/>
              </a:spcBef>
              <a:spcAft>
                <a:spcPts val="600"/>
              </a:spcAft>
              <a:buFont typeface="+mj-ea"/>
              <a:buAutoNum type="circleNumDbPlain"/>
              <a:defRPr/>
            </a:pPr>
            <a:r>
              <a:rPr lang="zh-CN" altLang="en-US" smtClean="0">
                <a:solidFill>
                  <a:schemeClr val="tx1"/>
                </a:solidFill>
              </a:rPr>
              <a:t>在</a:t>
            </a:r>
            <a:r>
              <a:rPr lang="zh-CN" altLang="en-US">
                <a:solidFill>
                  <a:schemeClr val="tx1"/>
                </a:solidFill>
              </a:rPr>
              <a:t>主调函数中设</a:t>
            </a:r>
            <a:r>
              <a:rPr lang="en-US" altLang="zh-CN">
                <a:solidFill>
                  <a:schemeClr val="tx1"/>
                </a:solidFill>
              </a:rPr>
              <a:t>n</a:t>
            </a:r>
            <a:r>
              <a:rPr lang="zh-CN" altLang="en-US">
                <a:solidFill>
                  <a:schemeClr val="tx1"/>
                </a:solidFill>
              </a:rPr>
              <a:t>个变量，用</a:t>
            </a:r>
            <a:r>
              <a:rPr lang="en-US" altLang="zh-CN">
                <a:solidFill>
                  <a:schemeClr val="tx1"/>
                </a:solidFill>
              </a:rPr>
              <a:t>n</a:t>
            </a:r>
            <a:r>
              <a:rPr lang="zh-CN" altLang="en-US">
                <a:solidFill>
                  <a:schemeClr val="tx1"/>
                </a:solidFill>
              </a:rPr>
              <a:t>个指针变量指向它们</a:t>
            </a:r>
            <a:r>
              <a:rPr lang="zh-CN" altLang="en-US" smtClean="0">
                <a:solidFill>
                  <a:schemeClr val="tx1"/>
                </a:solidFill>
              </a:rPr>
              <a:t>；</a:t>
            </a:r>
            <a:endParaRPr lang="zh-CN" altLang="en-US">
              <a:solidFill>
                <a:schemeClr val="tx1"/>
              </a:solidFill>
            </a:endParaRPr>
          </a:p>
          <a:p>
            <a:pPr marL="342900" indent="-342900" algn="just">
              <a:lnSpc>
                <a:spcPct val="150000"/>
              </a:lnSpc>
              <a:spcBef>
                <a:spcPts val="600"/>
              </a:spcBef>
              <a:spcAft>
                <a:spcPts val="600"/>
              </a:spcAft>
              <a:buFont typeface="+mj-ea"/>
              <a:buAutoNum type="circleNumDbPlain"/>
              <a:defRPr/>
            </a:pPr>
            <a:r>
              <a:rPr lang="zh-CN" altLang="en-US" smtClean="0">
                <a:solidFill>
                  <a:schemeClr val="tx1"/>
                </a:solidFill>
              </a:rPr>
              <a:t>设计</a:t>
            </a:r>
            <a:r>
              <a:rPr lang="zh-CN" altLang="en-US">
                <a:solidFill>
                  <a:schemeClr val="tx1"/>
                </a:solidFill>
              </a:rPr>
              <a:t>一个函数，有</a:t>
            </a:r>
            <a:r>
              <a:rPr lang="en-US" altLang="zh-CN">
                <a:solidFill>
                  <a:schemeClr val="tx1"/>
                </a:solidFill>
              </a:rPr>
              <a:t>n</a:t>
            </a:r>
            <a:r>
              <a:rPr lang="zh-CN" altLang="en-US">
                <a:solidFill>
                  <a:schemeClr val="tx1"/>
                </a:solidFill>
              </a:rPr>
              <a:t>个指针形参。在这个函数中改变这</a:t>
            </a:r>
            <a:r>
              <a:rPr lang="en-US" altLang="zh-CN">
                <a:solidFill>
                  <a:schemeClr val="tx1"/>
                </a:solidFill>
              </a:rPr>
              <a:t>n</a:t>
            </a:r>
            <a:r>
              <a:rPr lang="zh-CN" altLang="en-US">
                <a:solidFill>
                  <a:schemeClr val="tx1"/>
                </a:solidFill>
              </a:rPr>
              <a:t>个形参的值</a:t>
            </a:r>
            <a:r>
              <a:rPr lang="zh-CN" altLang="en-US" smtClean="0">
                <a:solidFill>
                  <a:schemeClr val="tx1"/>
                </a:solidFill>
              </a:rPr>
              <a:t>；</a:t>
            </a:r>
            <a:endParaRPr lang="zh-CN" altLang="en-US">
              <a:solidFill>
                <a:schemeClr val="tx1"/>
              </a:solidFill>
            </a:endParaRPr>
          </a:p>
          <a:p>
            <a:pPr marL="342900" indent="-342900" algn="just">
              <a:lnSpc>
                <a:spcPct val="150000"/>
              </a:lnSpc>
              <a:spcBef>
                <a:spcPts val="600"/>
              </a:spcBef>
              <a:spcAft>
                <a:spcPts val="600"/>
              </a:spcAft>
              <a:buFont typeface="+mj-ea"/>
              <a:buAutoNum type="circleNumDbPlain"/>
              <a:defRPr/>
            </a:pPr>
            <a:r>
              <a:rPr lang="zh-CN" altLang="en-US" smtClean="0">
                <a:solidFill>
                  <a:schemeClr val="tx1"/>
                </a:solidFill>
              </a:rPr>
              <a:t>在</a:t>
            </a:r>
            <a:r>
              <a:rPr lang="zh-CN" altLang="en-US">
                <a:solidFill>
                  <a:schemeClr val="tx1"/>
                </a:solidFill>
              </a:rPr>
              <a:t>主调函数中调用这个函数，在调用时将这</a:t>
            </a:r>
            <a:r>
              <a:rPr lang="en-US" altLang="zh-CN">
                <a:solidFill>
                  <a:schemeClr val="tx1"/>
                </a:solidFill>
              </a:rPr>
              <a:t>n</a:t>
            </a:r>
            <a:r>
              <a:rPr lang="zh-CN" altLang="en-US">
                <a:solidFill>
                  <a:schemeClr val="tx1"/>
                </a:solidFill>
              </a:rPr>
              <a:t>个指针变量作实参，将它们的值，也就是相关变量的地址传给该函数的形参</a:t>
            </a:r>
            <a:r>
              <a:rPr lang="zh-CN" altLang="en-US" smtClean="0">
                <a:solidFill>
                  <a:schemeClr val="tx1"/>
                </a:solidFill>
              </a:rPr>
              <a:t>；</a:t>
            </a:r>
            <a:endParaRPr lang="zh-CN" altLang="en-US">
              <a:solidFill>
                <a:schemeClr val="tx1"/>
              </a:solidFill>
            </a:endParaRPr>
          </a:p>
          <a:p>
            <a:pPr marL="342900" indent="-342900" algn="just">
              <a:lnSpc>
                <a:spcPct val="150000"/>
              </a:lnSpc>
              <a:spcBef>
                <a:spcPts val="600"/>
              </a:spcBef>
              <a:spcAft>
                <a:spcPts val="600"/>
              </a:spcAft>
              <a:buFont typeface="+mj-ea"/>
              <a:buAutoNum type="circleNumDbPlain"/>
              <a:defRPr/>
            </a:pPr>
            <a:r>
              <a:rPr lang="zh-CN" altLang="en-US" smtClean="0">
                <a:solidFill>
                  <a:schemeClr val="tx1"/>
                </a:solidFill>
              </a:rPr>
              <a:t>在</a:t>
            </a:r>
            <a:r>
              <a:rPr lang="zh-CN" altLang="en-US">
                <a:solidFill>
                  <a:schemeClr val="tx1"/>
                </a:solidFill>
              </a:rPr>
              <a:t>执行该函数的过程中，通过形参指针变量，改变它们所指向的</a:t>
            </a:r>
            <a:r>
              <a:rPr lang="en-US" altLang="zh-CN">
                <a:solidFill>
                  <a:schemeClr val="tx1"/>
                </a:solidFill>
              </a:rPr>
              <a:t>n</a:t>
            </a:r>
            <a:r>
              <a:rPr lang="zh-CN" altLang="en-US">
                <a:solidFill>
                  <a:schemeClr val="tx1"/>
                </a:solidFill>
              </a:rPr>
              <a:t>个变量的值</a:t>
            </a:r>
            <a:r>
              <a:rPr lang="zh-CN" altLang="en-US" smtClean="0">
                <a:solidFill>
                  <a:schemeClr val="tx1"/>
                </a:solidFill>
              </a:rPr>
              <a:t>；</a:t>
            </a:r>
            <a:endParaRPr lang="zh-CN" altLang="en-US">
              <a:solidFill>
                <a:schemeClr val="tx1"/>
              </a:solidFill>
            </a:endParaRPr>
          </a:p>
          <a:p>
            <a:pPr marL="342900" indent="-342900" algn="just">
              <a:lnSpc>
                <a:spcPct val="150000"/>
              </a:lnSpc>
              <a:spcBef>
                <a:spcPts val="600"/>
              </a:spcBef>
              <a:spcAft>
                <a:spcPts val="600"/>
              </a:spcAft>
              <a:buFont typeface="+mj-ea"/>
              <a:buAutoNum type="circleNumDbPlain"/>
              <a:defRPr/>
            </a:pPr>
            <a:r>
              <a:rPr lang="zh-CN" altLang="en-US" smtClean="0">
                <a:solidFill>
                  <a:schemeClr val="tx1"/>
                </a:solidFill>
              </a:rPr>
              <a:t>主调</a:t>
            </a:r>
            <a:r>
              <a:rPr lang="zh-CN" altLang="en-US">
                <a:solidFill>
                  <a:schemeClr val="tx1"/>
                </a:solidFill>
              </a:rPr>
              <a:t>函数中就可以使用这些改变了值的变量。</a:t>
            </a:r>
            <a:endParaRPr lang="en-US" altLang="zh-CN">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指针变量作为函数参数</a:t>
            </a:r>
            <a:endParaRPr lang="zh-CN" altLang="en-US"/>
          </a:p>
        </p:txBody>
      </p:sp>
      <p:sp>
        <p:nvSpPr>
          <p:cNvPr id="3" name="内容占位符 2"/>
          <p:cNvSpPr>
            <a:spLocks noGrp="1"/>
          </p:cNvSpPr>
          <p:nvPr>
            <p:ph idx="1"/>
          </p:nvPr>
        </p:nvSpPr>
        <p:spPr>
          <a:xfrm>
            <a:off x="413648" y="952528"/>
            <a:ext cx="7631125"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8.4】</a:t>
            </a:r>
            <a:r>
              <a:rPr lang="zh-CN" altLang="en-US" sz="2000">
                <a:solidFill>
                  <a:schemeClr val="accent1"/>
                </a:solidFill>
              </a:rPr>
              <a:t>对输入的两个整数按大小顺序输出。</a:t>
            </a:r>
            <a:endParaRPr lang="zh-CN" altLang="en-US" sz="2000" dirty="0">
              <a:solidFill>
                <a:schemeClr val="accent1"/>
              </a:solidFill>
            </a:endParaRPr>
          </a:p>
        </p:txBody>
      </p:sp>
      <p:sp>
        <p:nvSpPr>
          <p:cNvPr id="32" name="圆角矩形 12"/>
          <p:cNvSpPr/>
          <p:nvPr/>
        </p:nvSpPr>
        <p:spPr>
          <a:xfrm>
            <a:off x="567295" y="1648615"/>
            <a:ext cx="11031670" cy="244630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855"/>
            <a:r>
              <a:rPr lang="en-US" altLang="zh-CN" sz="1400"/>
              <a:t>#include &lt;stdio.h&gt;</a:t>
            </a:r>
            <a:endParaRPr lang="en-US" altLang="zh-CN" sz="1400"/>
          </a:p>
          <a:p>
            <a:pPr defTabSz="363855"/>
            <a:r>
              <a:rPr lang="en-US" altLang="zh-CN" sz="1400"/>
              <a:t>int main()</a:t>
            </a:r>
            <a:endParaRPr lang="en-US" altLang="zh-CN" sz="1400"/>
          </a:p>
          <a:p>
            <a:pPr defTabSz="363855"/>
            <a:r>
              <a:rPr lang="en-US" altLang="zh-CN" sz="1400"/>
              <a:t>{	void swap(int *p1,int *p2);</a:t>
            </a:r>
            <a:endParaRPr lang="en-US" altLang="zh-CN" sz="1400"/>
          </a:p>
          <a:p>
            <a:pPr defTabSz="363855"/>
            <a:r>
              <a:rPr lang="en-US" altLang="zh-CN" sz="1400"/>
              <a:t>	int a,b;</a:t>
            </a:r>
            <a:endParaRPr lang="en-US" altLang="zh-CN" sz="1400"/>
          </a:p>
          <a:p>
            <a:pPr defTabSz="363855"/>
            <a:r>
              <a:rPr lang="en-US" altLang="zh-CN" sz="1400"/>
              <a:t>	int *pointer_1,*pointer_2</a:t>
            </a:r>
            <a:r>
              <a:rPr lang="en-US" altLang="zh-CN" sz="1400" smtClean="0"/>
              <a:t>;	</a:t>
            </a:r>
            <a:r>
              <a:rPr lang="en-US" altLang="zh-CN" sz="1400" smtClean="0">
                <a:solidFill>
                  <a:srgbClr val="008000"/>
                </a:solidFill>
              </a:rPr>
              <a:t>//</a:t>
            </a:r>
            <a:r>
              <a:rPr lang="en-US" altLang="zh-CN" sz="1400">
                <a:solidFill>
                  <a:srgbClr val="008000"/>
                </a:solidFill>
              </a:rPr>
              <a:t>pointer_1,pointer_2</a:t>
            </a:r>
            <a:r>
              <a:rPr lang="zh-CN" altLang="en-US" sz="1400">
                <a:solidFill>
                  <a:srgbClr val="008000"/>
                </a:solidFill>
              </a:rPr>
              <a:t>是</a:t>
            </a:r>
            <a:r>
              <a:rPr lang="en-US" altLang="zh-CN" sz="1400" smtClean="0">
                <a:solidFill>
                  <a:srgbClr val="008000"/>
                </a:solidFill>
              </a:rPr>
              <a:t>int *</a:t>
            </a:r>
            <a:r>
              <a:rPr lang="zh-CN" altLang="en-US" sz="1400" smtClean="0">
                <a:solidFill>
                  <a:srgbClr val="008000"/>
                </a:solidFill>
              </a:rPr>
              <a:t>型</a:t>
            </a:r>
            <a:r>
              <a:rPr lang="zh-CN" altLang="en-US" sz="1400">
                <a:solidFill>
                  <a:srgbClr val="008000"/>
                </a:solidFill>
              </a:rPr>
              <a:t>变量</a:t>
            </a:r>
            <a:endParaRPr lang="zh-CN" altLang="en-US" sz="1400">
              <a:solidFill>
                <a:srgbClr val="008000"/>
              </a:solidFill>
            </a:endParaRPr>
          </a:p>
          <a:p>
            <a:pPr defTabSz="363855"/>
            <a:r>
              <a:rPr lang="zh-CN" altLang="en-US" sz="1400"/>
              <a:t>	</a:t>
            </a:r>
            <a:r>
              <a:rPr lang="en-US" altLang="zh-CN" sz="1400"/>
              <a:t>printf("please enter two integer numbers:");</a:t>
            </a:r>
            <a:endParaRPr lang="en-US" altLang="zh-CN" sz="1400"/>
          </a:p>
          <a:p>
            <a:pPr defTabSz="363855"/>
            <a:r>
              <a:rPr lang="en-US" altLang="zh-CN" sz="1400"/>
              <a:t>	scanf("%d,%d",&amp;a,&amp;b);</a:t>
            </a:r>
            <a:endParaRPr lang="en-US" altLang="zh-CN" sz="1400"/>
          </a:p>
          <a:p>
            <a:pPr defTabSz="363855"/>
            <a:r>
              <a:rPr lang="en-US" altLang="zh-CN" sz="1400"/>
              <a:t>	pointer_1=&amp;a;</a:t>
            </a:r>
            <a:endParaRPr lang="en-US" altLang="zh-CN" sz="1400"/>
          </a:p>
          <a:p>
            <a:pPr defTabSz="363855"/>
            <a:r>
              <a:rPr lang="en-US" altLang="zh-CN" sz="1400"/>
              <a:t>	pointer_2=&amp;b;</a:t>
            </a:r>
            <a:endParaRPr lang="en-US" altLang="zh-CN" sz="1400"/>
          </a:p>
          <a:p>
            <a:pPr defTabSz="363855"/>
            <a:r>
              <a:rPr lang="en-US" altLang="zh-CN" sz="1400"/>
              <a:t>	if(a&lt;b) swap(pointer_1,pointer_2</a:t>
            </a:r>
            <a:r>
              <a:rPr lang="en-US" altLang="zh-CN" sz="1400" smtClean="0"/>
              <a:t>);</a:t>
            </a:r>
            <a:endParaRPr lang="en-US" altLang="zh-CN" sz="1400" smtClean="0"/>
          </a:p>
          <a:p>
            <a:pPr defTabSz="363855"/>
            <a:r>
              <a:rPr lang="en-US" altLang="zh-CN" sz="1400"/>
              <a:t>	</a:t>
            </a:r>
            <a:r>
              <a:rPr lang="en-US" altLang="zh-CN" sz="1400">
                <a:solidFill>
                  <a:srgbClr val="008000"/>
                </a:solidFill>
              </a:rPr>
              <a:t>//</a:t>
            </a:r>
            <a:r>
              <a:rPr lang="zh-CN" altLang="en-US" sz="1400">
                <a:solidFill>
                  <a:srgbClr val="008000"/>
                </a:solidFill>
              </a:rPr>
              <a:t>调用</a:t>
            </a:r>
            <a:r>
              <a:rPr lang="en-US" altLang="zh-CN" sz="1400">
                <a:solidFill>
                  <a:srgbClr val="008000"/>
                </a:solidFill>
              </a:rPr>
              <a:t>swap</a:t>
            </a:r>
            <a:r>
              <a:rPr lang="zh-CN" altLang="en-US" sz="1400">
                <a:solidFill>
                  <a:srgbClr val="008000"/>
                </a:solidFill>
              </a:rPr>
              <a:t>函数，用指针变量作实参</a:t>
            </a:r>
            <a:endParaRPr lang="zh-CN" altLang="en-US" sz="1400">
              <a:solidFill>
                <a:srgbClr val="008000"/>
              </a:solidFill>
            </a:endParaRPr>
          </a:p>
          <a:p>
            <a:pPr defTabSz="363855"/>
            <a:r>
              <a:rPr lang="zh-CN" altLang="en-US" sz="1400"/>
              <a:t>	</a:t>
            </a:r>
            <a:r>
              <a:rPr lang="en-US" altLang="zh-CN" sz="1400"/>
              <a:t>printf("max=%d,min=%d\n",*pointer_1,*pointer_2);</a:t>
            </a:r>
            <a:endParaRPr lang="en-US" altLang="zh-CN" sz="1400"/>
          </a:p>
          <a:p>
            <a:pPr defTabSz="363855"/>
            <a:r>
              <a:rPr lang="en-US" altLang="zh-CN" sz="1400"/>
              <a:t>	return 0;</a:t>
            </a:r>
            <a:endParaRPr lang="en-US" altLang="zh-CN" sz="1400"/>
          </a:p>
          <a:p>
            <a:pPr defTabSz="363855"/>
            <a:r>
              <a:rPr lang="en-US" altLang="zh-CN" sz="1400"/>
              <a:t>}</a:t>
            </a:r>
            <a:endParaRPr lang="en-US" altLang="zh-CN" sz="1400"/>
          </a:p>
          <a:p>
            <a:pPr defTabSz="363855"/>
            <a:endParaRPr lang="en-US" altLang="zh-CN" sz="1400"/>
          </a:p>
          <a:p>
            <a:pPr defTabSz="363855"/>
            <a:r>
              <a:rPr lang="en-US" altLang="zh-CN" sz="1400"/>
              <a:t>void swap(int *p1,int *p2) </a:t>
            </a:r>
            <a:r>
              <a:rPr lang="en-US" altLang="zh-CN" sz="1400" smtClean="0"/>
              <a:t>	</a:t>
            </a:r>
            <a:r>
              <a:rPr lang="en-US" altLang="zh-CN" sz="1400">
                <a:solidFill>
                  <a:srgbClr val="008000"/>
                </a:solidFill>
              </a:rPr>
              <a:t>//</a:t>
            </a:r>
            <a:r>
              <a:rPr lang="zh-CN" altLang="en-US" sz="1400">
                <a:solidFill>
                  <a:srgbClr val="008000"/>
                </a:solidFill>
              </a:rPr>
              <a:t>形参是指针变量</a:t>
            </a:r>
            <a:endParaRPr lang="zh-CN" altLang="en-US" sz="1400">
              <a:solidFill>
                <a:srgbClr val="008000"/>
              </a:solidFill>
            </a:endParaRPr>
          </a:p>
          <a:p>
            <a:pPr defTabSz="363855"/>
            <a:r>
              <a:rPr lang="en-US" altLang="zh-CN" sz="1400"/>
              <a:t>{	int *p;</a:t>
            </a:r>
            <a:endParaRPr lang="en-US" altLang="zh-CN" sz="1400"/>
          </a:p>
          <a:p>
            <a:pPr defTabSz="363855"/>
            <a:r>
              <a:rPr lang="en-US" altLang="zh-CN" sz="1400"/>
              <a:t>	p=p1</a:t>
            </a:r>
            <a:r>
              <a:rPr lang="en-US" altLang="zh-CN" sz="1400" smtClean="0"/>
              <a:t>;				</a:t>
            </a:r>
            <a:r>
              <a:rPr lang="en-US" altLang="zh-CN" sz="1400">
                <a:solidFill>
                  <a:srgbClr val="008000"/>
                </a:solidFill>
              </a:rPr>
              <a:t>//</a:t>
            </a:r>
            <a:r>
              <a:rPr lang="zh-CN" altLang="en-US" sz="1400">
                <a:solidFill>
                  <a:srgbClr val="008000"/>
                </a:solidFill>
              </a:rPr>
              <a:t>下面</a:t>
            </a:r>
            <a:r>
              <a:rPr lang="en-US" altLang="zh-CN" sz="1400">
                <a:solidFill>
                  <a:srgbClr val="008000"/>
                </a:solidFill>
              </a:rPr>
              <a:t>3</a:t>
            </a:r>
            <a:r>
              <a:rPr lang="zh-CN" altLang="en-US" sz="1400">
                <a:solidFill>
                  <a:srgbClr val="008000"/>
                </a:solidFill>
              </a:rPr>
              <a:t>行交换</a:t>
            </a:r>
            <a:r>
              <a:rPr lang="en-US" altLang="zh-CN" sz="1400">
                <a:solidFill>
                  <a:srgbClr val="008000"/>
                </a:solidFill>
              </a:rPr>
              <a:t>p1</a:t>
            </a:r>
            <a:r>
              <a:rPr lang="zh-CN" altLang="en-US" sz="1400">
                <a:solidFill>
                  <a:srgbClr val="008000"/>
                </a:solidFill>
              </a:rPr>
              <a:t>和</a:t>
            </a:r>
            <a:r>
              <a:rPr lang="en-US" altLang="zh-CN" sz="1400">
                <a:solidFill>
                  <a:srgbClr val="008000"/>
                </a:solidFill>
              </a:rPr>
              <a:t>p2</a:t>
            </a:r>
            <a:r>
              <a:rPr lang="zh-CN" altLang="en-US" sz="1400">
                <a:solidFill>
                  <a:srgbClr val="008000"/>
                </a:solidFill>
              </a:rPr>
              <a:t>的指向</a:t>
            </a:r>
            <a:endParaRPr lang="zh-CN" altLang="en-US" sz="1400">
              <a:solidFill>
                <a:srgbClr val="008000"/>
              </a:solidFill>
            </a:endParaRPr>
          </a:p>
          <a:p>
            <a:pPr defTabSz="363855"/>
            <a:r>
              <a:rPr lang="zh-CN" altLang="en-US" sz="1400"/>
              <a:t>	</a:t>
            </a:r>
            <a:r>
              <a:rPr lang="en-US" altLang="zh-CN" sz="1400"/>
              <a:t>p1=p2;</a:t>
            </a:r>
            <a:endParaRPr lang="en-US" altLang="zh-CN" sz="1400"/>
          </a:p>
          <a:p>
            <a:pPr defTabSz="363855"/>
            <a:r>
              <a:rPr lang="en-US" altLang="zh-CN" sz="1400"/>
              <a:t>	p2=p;</a:t>
            </a:r>
            <a:endParaRPr lang="en-US" altLang="zh-CN" sz="1400"/>
          </a:p>
          <a:p>
            <a:pPr defTabSz="363855"/>
            <a:r>
              <a:rPr lang="en-US" altLang="zh-CN" sz="1400"/>
              <a:t>}</a:t>
            </a:r>
            <a:endParaRPr lang="en-US" altLang="zh-CN" sz="1400" b="1" dirty="0">
              <a:solidFill>
                <a:srgbClr val="FF0000"/>
              </a:solidFill>
            </a:endParaRPr>
          </a:p>
        </p:txBody>
      </p:sp>
      <p:cxnSp>
        <p:nvCxnSpPr>
          <p:cNvPr id="20" name="直接连接符 19"/>
          <p:cNvCxnSpPr/>
          <p:nvPr/>
        </p:nvCxnSpPr>
        <p:spPr>
          <a:xfrm>
            <a:off x="6003717" y="1648615"/>
            <a:ext cx="0" cy="2446307"/>
          </a:xfrm>
          <a:prstGeom prst="line">
            <a:avLst/>
          </a:prstGeom>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5840969" y="2042436"/>
            <a:ext cx="325496" cy="260107"/>
            <a:chOff x="5926033" y="1926699"/>
            <a:chExt cx="325496" cy="260107"/>
          </a:xfrm>
        </p:grpSpPr>
        <p:sp>
          <p:nvSpPr>
            <p:cNvPr id="22" name="MH_Other_2"/>
            <p:cNvSpPr/>
            <p:nvPr>
              <p:custDataLst>
                <p:tags r:id="rId1"/>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3"/>
            <p:cNvSpPr/>
            <p:nvPr>
              <p:custDataLst>
                <p:tags r:id="rId2"/>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4"/>
            <p:cNvSpPr/>
            <p:nvPr>
              <p:custDataLst>
                <p:tags r:id="rId3"/>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5"/>
            <p:cNvSpPr/>
            <p:nvPr>
              <p:custDataLst>
                <p:tags r:id="rId4"/>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6"/>
            <p:cNvSpPr/>
            <p:nvPr>
              <p:custDataLst>
                <p:tags r:id="rId5"/>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7"/>
            <p:cNvSpPr/>
            <p:nvPr>
              <p:custDataLst>
                <p:tags r:id="rId6"/>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8" name="组合 27"/>
          <p:cNvGrpSpPr/>
          <p:nvPr/>
        </p:nvGrpSpPr>
        <p:grpSpPr>
          <a:xfrm>
            <a:off x="5840969" y="3458670"/>
            <a:ext cx="325496" cy="260106"/>
            <a:chOff x="5926033" y="5434781"/>
            <a:chExt cx="325496" cy="260106"/>
          </a:xfrm>
        </p:grpSpPr>
        <p:sp>
          <p:nvSpPr>
            <p:cNvPr id="30" name="MH_Other_8"/>
            <p:cNvSpPr/>
            <p:nvPr>
              <p:custDataLst>
                <p:tags r:id="rId7"/>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9"/>
            <p:cNvSpPr/>
            <p:nvPr>
              <p:custDataLst>
                <p:tags r:id="rId8"/>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10"/>
            <p:cNvSpPr/>
            <p:nvPr>
              <p:custDataLst>
                <p:tags r:id="rId9"/>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4" name="MH_Other_11"/>
            <p:cNvSpPr/>
            <p:nvPr>
              <p:custDataLst>
                <p:tags r:id="rId10"/>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5" name="MH_Other_12"/>
            <p:cNvSpPr/>
            <p:nvPr>
              <p:custDataLst>
                <p:tags r:id="rId11"/>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6" name="MH_Other_13"/>
            <p:cNvSpPr/>
            <p:nvPr>
              <p:custDataLst>
                <p:tags r:id="rId12"/>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aphicFrame>
        <p:nvGraphicFramePr>
          <p:cNvPr id="39" name="表格 38"/>
          <p:cNvGraphicFramePr>
            <a:graphicFrameLocks noGrp="1"/>
          </p:cNvGraphicFramePr>
          <p:nvPr/>
        </p:nvGraphicFramePr>
        <p:xfrm>
          <a:off x="567295" y="4484761"/>
          <a:ext cx="2393420" cy="1828800"/>
        </p:xfrm>
        <a:graphic>
          <a:graphicData uri="http://schemas.openxmlformats.org/drawingml/2006/table">
            <a:tbl>
              <a:tblPr>
                <a:tableStyleId>{5C22544A-7EE6-4342-B048-85BDC9FD1C3A}</a:tableStyleId>
              </a:tblPr>
              <a:tblGrid>
                <a:gridCol w="1088710"/>
                <a:gridCol w="216000"/>
                <a:gridCol w="1088710"/>
              </a:tblGrid>
              <a:tr h="324000">
                <a:tc>
                  <a:txBody>
                    <a:bodyPr/>
                    <a:lstStyle/>
                    <a:p>
                      <a:pPr algn="ctr"/>
                      <a:r>
                        <a:rPr lang="en-US" altLang="zh-CN" sz="1600" smtClean="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4000">
                <a:tc>
                  <a:txBody>
                    <a:bodyPr/>
                    <a:lstStyle/>
                    <a:p>
                      <a:pPr algn="ctr"/>
                      <a:r>
                        <a:rPr lang="en-US" altLang="zh-CN" sz="1600" smtClean="0"/>
                        <a:t>&amp;a</a:t>
                      </a:r>
                      <a:endParaRPr lang="zh-CN" altLang="en-US" sz="1600"/>
                    </a:p>
                  </a:txBody>
                  <a:tcPr anchor="ctr">
                    <a:lnR w="12700" cmpd="sng">
                      <a:noFill/>
                    </a:lnR>
                    <a:lnT w="12700" cmpd="sng">
                      <a:noFill/>
                    </a:lnT>
                    <a:lnB w="12700" cmpd="sng">
                      <a:noFill/>
                    </a:lnB>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5</a:t>
                      </a:r>
                      <a:endParaRPr lang="zh-CN" altLang="en-US" sz="1600"/>
                    </a:p>
                  </a:txBody>
                  <a:tcPr anchor="ctr">
                    <a:lnL w="12700" cmpd="sng">
                      <a:noFill/>
                    </a:lnL>
                    <a:lnR w="12700" cmpd="sng">
                      <a:noFill/>
                    </a:lnR>
                    <a:lnT w="12700" cmpd="sng">
                      <a:noFill/>
                    </a:lnT>
                    <a:lnB w="12700" cmpd="sng">
                      <a:noFill/>
                    </a:lnB>
                  </a:tcPr>
                </a:tc>
              </a:tr>
              <a:tr h="324000">
                <a:tc>
                  <a:txBody>
                    <a:bodyPr/>
                    <a:lstStyle/>
                    <a:p>
                      <a:pPr algn="ctr"/>
                      <a:r>
                        <a:rPr lang="en-US" altLang="zh-CN" sz="1600" smtClean="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4000">
                <a:tc>
                  <a:txBody>
                    <a:bodyPr/>
                    <a:lstStyle/>
                    <a:p>
                      <a:pPr algn="ctr"/>
                      <a:r>
                        <a:rPr lang="en-US" altLang="zh-CN" sz="1600" smtClean="0"/>
                        <a:t>&amp;b</a:t>
                      </a:r>
                      <a:endParaRPr lang="zh-CN" altLang="en-US" sz="1600"/>
                    </a:p>
                  </a:txBody>
                  <a:tcPr anchor="ctr">
                    <a:lnR w="12700" cmpd="sng">
                      <a:noFill/>
                    </a:lnR>
                    <a:lnT w="12700" cmpd="sng">
                      <a:noFill/>
                    </a:lnT>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anchor="ctr">
                    <a:lnL w="12700" cmpd="sng">
                      <a:noFill/>
                    </a:lnL>
                    <a:lnR w="12700" cmpd="sng">
                      <a:noFill/>
                    </a:lnR>
                    <a:lnT w="12700" cmpd="sng">
                      <a:noFill/>
                    </a:lnT>
                  </a:tcPr>
                </a:tc>
              </a:tr>
            </a:tbl>
          </a:graphicData>
        </a:graphic>
      </p:graphicFrame>
      <p:sp>
        <p:nvSpPr>
          <p:cNvPr id="4" name="矩形 3"/>
          <p:cNvSpPr/>
          <p:nvPr/>
        </p:nvSpPr>
        <p:spPr>
          <a:xfrm>
            <a:off x="5825096" y="983834"/>
            <a:ext cx="5724644"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a:solidFill>
                  <a:schemeClr val="lt1"/>
                </a:solidFill>
              </a:rPr>
              <a:t>不能企图通过改变指针形参的值而使指针实参的值改变</a:t>
            </a:r>
            <a:endParaRPr lang="zh-CN" altLang="en-US">
              <a:solidFill>
                <a:schemeClr val="lt1"/>
              </a:solidFill>
            </a:endParaRPr>
          </a:p>
        </p:txBody>
      </p:sp>
      <p:pic>
        <p:nvPicPr>
          <p:cNvPr id="6" name="图片 5"/>
          <p:cNvPicPr>
            <a:picLocks noChangeAspect="1"/>
          </p:cNvPicPr>
          <p:nvPr/>
        </p:nvPicPr>
        <p:blipFill>
          <a:blip r:embed="rId13" cstate="print"/>
          <a:stretch>
            <a:fillRect/>
          </a:stretch>
        </p:blipFill>
        <p:spPr>
          <a:xfrm>
            <a:off x="8092165" y="3275772"/>
            <a:ext cx="3457575" cy="819150"/>
          </a:xfrm>
          <a:prstGeom prst="rect">
            <a:avLst/>
          </a:prstGeom>
        </p:spPr>
      </p:pic>
      <p:graphicFrame>
        <p:nvGraphicFramePr>
          <p:cNvPr id="38" name="表格 37"/>
          <p:cNvGraphicFramePr>
            <a:graphicFrameLocks noGrp="1"/>
          </p:cNvGraphicFramePr>
          <p:nvPr/>
        </p:nvGraphicFramePr>
        <p:xfrm>
          <a:off x="3446712" y="4484761"/>
          <a:ext cx="2393420" cy="1341120"/>
        </p:xfrm>
        <a:graphic>
          <a:graphicData uri="http://schemas.openxmlformats.org/drawingml/2006/table">
            <a:tbl>
              <a:tblPr>
                <a:tableStyleId>{5C22544A-7EE6-4342-B048-85BDC9FD1C3A}</a:tableStyleId>
              </a:tblPr>
              <a:tblGrid>
                <a:gridCol w="1088710"/>
                <a:gridCol w="216000"/>
                <a:gridCol w="1088710"/>
              </a:tblGrid>
              <a:tr h="324000">
                <a:tc>
                  <a:txBody>
                    <a:bodyPr/>
                    <a:lstStyle/>
                    <a:p>
                      <a:pPr algn="ctr"/>
                      <a:r>
                        <a:rPr lang="en-US" altLang="zh-CN" sz="1600" smtClean="0"/>
                        <a:t>p1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4000">
                <a:tc>
                  <a:txBody>
                    <a:bodyPr/>
                    <a:lstStyle/>
                    <a:p>
                      <a:pPr algn="ctr"/>
                      <a:r>
                        <a:rPr lang="en-US" altLang="zh-CN" sz="1600" smtClean="0"/>
                        <a:t>&amp;a</a:t>
                      </a:r>
                      <a:endParaRPr lang="zh-CN" altLang="en-US" sz="1600"/>
                    </a:p>
                  </a:txBody>
                  <a:tcPr anchor="ctr">
                    <a:lnR w="12700" cmpd="sng">
                      <a:noFill/>
                    </a:lnR>
                    <a:lnT w="12700" cmpd="sng">
                      <a:noFill/>
                    </a:lnT>
                    <a:lnB w="12700" cmpd="sng">
                      <a:noFill/>
                    </a:lnB>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5</a:t>
                      </a:r>
                      <a:endParaRPr lang="zh-CN" altLang="en-US" sz="1600"/>
                    </a:p>
                  </a:txBody>
                  <a:tcPr anchor="ctr">
                    <a:lnL w="12700" cmpd="sng">
                      <a:noFill/>
                    </a:lnL>
                    <a:lnR w="12700" cmpd="sng">
                      <a:noFill/>
                    </a:lnR>
                    <a:lnT w="12700" cmpd="sng">
                      <a:noFill/>
                    </a:lnT>
                    <a:lnB w="12700" cmpd="sng">
                      <a:noFill/>
                    </a:lnB>
                  </a:tcPr>
                </a:tc>
              </a:tr>
              <a:tr h="324000">
                <a:tc>
                  <a:txBody>
                    <a:bodyPr/>
                    <a:lstStyle/>
                    <a:p>
                      <a:pPr algn="ctr"/>
                      <a:r>
                        <a:rPr lang="en-US" altLang="zh-CN" sz="1600" smtClean="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4000">
                <a:tc>
                  <a:txBody>
                    <a:bodyPr/>
                    <a:lstStyle/>
                    <a:p>
                      <a:pPr algn="ctr"/>
                      <a:r>
                        <a:rPr lang="en-US" altLang="zh-CN" sz="1600" smtClean="0"/>
                        <a:t>&amp;b</a:t>
                      </a:r>
                      <a:endParaRPr lang="zh-CN" altLang="en-US" sz="1600"/>
                    </a:p>
                  </a:txBody>
                  <a:tcPr anchor="ctr">
                    <a:lnR w="12700" cmpd="sng">
                      <a:noFill/>
                    </a:lnR>
                    <a:lnT w="12700" cmpd="sng">
                      <a:noFill/>
                    </a:lnT>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anchor="ctr">
                    <a:lnL w="12700" cmpd="sng">
                      <a:noFill/>
                    </a:lnL>
                    <a:lnR w="12700" cmpd="sng">
                      <a:noFill/>
                    </a:lnR>
                    <a:lnT w="12700" cmpd="sng">
                      <a:noFill/>
                    </a:lnT>
                  </a:tcPr>
                </a:tc>
              </a:tr>
            </a:tbl>
          </a:graphicData>
        </a:graphic>
      </p:graphicFrame>
      <p:graphicFrame>
        <p:nvGraphicFramePr>
          <p:cNvPr id="40" name="表格 39"/>
          <p:cNvGraphicFramePr>
            <a:graphicFrameLocks noGrp="1"/>
          </p:cNvGraphicFramePr>
          <p:nvPr/>
        </p:nvGraphicFramePr>
        <p:xfrm>
          <a:off x="6326129" y="4484761"/>
          <a:ext cx="2393420" cy="1341120"/>
        </p:xfrm>
        <a:graphic>
          <a:graphicData uri="http://schemas.openxmlformats.org/drawingml/2006/table">
            <a:tbl>
              <a:tblPr>
                <a:tableStyleId>{5C22544A-7EE6-4342-B048-85BDC9FD1C3A}</a:tableStyleId>
              </a:tblPr>
              <a:tblGrid>
                <a:gridCol w="1088710"/>
                <a:gridCol w="216000"/>
                <a:gridCol w="1088710"/>
              </a:tblGrid>
              <a:tr h="324000">
                <a:tc>
                  <a:txBody>
                    <a:bodyPr/>
                    <a:lstStyle/>
                    <a:p>
                      <a:pPr algn="ctr"/>
                      <a:r>
                        <a:rPr lang="en-US" altLang="zh-CN" sz="1600" smtClean="0"/>
                        <a:t>p1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4000">
                <a:tc>
                  <a:txBody>
                    <a:bodyPr/>
                    <a:lstStyle/>
                    <a:p>
                      <a:pPr algn="ctr"/>
                      <a:r>
                        <a:rPr lang="en-US" altLang="zh-CN" sz="1600" smtClean="0"/>
                        <a:t>&amp;b</a:t>
                      </a:r>
                      <a:endParaRPr lang="zh-CN" altLang="en-US" sz="160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5</a:t>
                      </a:r>
                      <a:endParaRPr lang="zh-CN" altLang="en-US" sz="1600"/>
                    </a:p>
                  </a:txBody>
                  <a:tcPr anchor="ctr">
                    <a:lnL w="12700" cmpd="sng">
                      <a:noFill/>
                    </a:lnL>
                    <a:lnR w="12700" cmpd="sng">
                      <a:noFill/>
                    </a:lnR>
                    <a:lnT w="12700" cmpd="sng">
                      <a:noFill/>
                    </a:lnT>
                    <a:lnB w="12700" cmpd="sng">
                      <a:noFill/>
                    </a:lnB>
                  </a:tcPr>
                </a:tc>
              </a:tr>
              <a:tr h="324000">
                <a:tc>
                  <a:txBody>
                    <a:bodyPr/>
                    <a:lstStyle/>
                    <a:p>
                      <a:pPr algn="ctr"/>
                      <a:r>
                        <a:rPr lang="en-US" altLang="zh-CN" sz="1600" smtClean="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4000">
                <a:tc>
                  <a:txBody>
                    <a:bodyPr/>
                    <a:lstStyle/>
                    <a:p>
                      <a:pPr algn="ctr"/>
                      <a:r>
                        <a:rPr lang="en-US" altLang="zh-CN" sz="1600" smtClean="0"/>
                        <a:t>&amp;a</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anchor="ctr">
                    <a:lnL w="12700" cmpd="sng">
                      <a:noFill/>
                    </a:lnL>
                    <a:lnR w="12700" cmpd="sng">
                      <a:noFill/>
                    </a:lnR>
                    <a:lnT w="12700" cmpd="sng">
                      <a:noFill/>
                    </a:lnT>
                  </a:tcPr>
                </a:tc>
              </a:tr>
            </a:tbl>
          </a:graphicData>
        </a:graphic>
      </p:graphicFrame>
      <p:cxnSp>
        <p:nvCxnSpPr>
          <p:cNvPr id="8" name="直接连接符 7"/>
          <p:cNvCxnSpPr/>
          <p:nvPr/>
        </p:nvCxnSpPr>
        <p:spPr>
          <a:xfrm flipV="1">
            <a:off x="7404652" y="4939748"/>
            <a:ext cx="218661" cy="715617"/>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404652" y="4939748"/>
            <a:ext cx="218661" cy="715617"/>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graphicFrame>
        <p:nvGraphicFramePr>
          <p:cNvPr id="51" name="表格 50"/>
          <p:cNvGraphicFramePr>
            <a:graphicFrameLocks noGrp="1"/>
          </p:cNvGraphicFramePr>
          <p:nvPr/>
        </p:nvGraphicFramePr>
        <p:xfrm>
          <a:off x="9156320" y="4486974"/>
          <a:ext cx="2393420" cy="1828800"/>
        </p:xfrm>
        <a:graphic>
          <a:graphicData uri="http://schemas.openxmlformats.org/drawingml/2006/table">
            <a:tbl>
              <a:tblPr>
                <a:tableStyleId>{5C22544A-7EE6-4342-B048-85BDC9FD1C3A}</a:tableStyleId>
              </a:tblPr>
              <a:tblGrid>
                <a:gridCol w="1088710"/>
                <a:gridCol w="216000"/>
                <a:gridCol w="1088710"/>
              </a:tblGrid>
              <a:tr h="324000">
                <a:tc>
                  <a:txBody>
                    <a:bodyPr/>
                    <a:lstStyle/>
                    <a:p>
                      <a:pPr algn="ctr"/>
                      <a:r>
                        <a:rPr lang="en-US" altLang="zh-CN" sz="1600" smtClean="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4000">
                <a:tc>
                  <a:txBody>
                    <a:bodyPr/>
                    <a:lstStyle/>
                    <a:p>
                      <a:pPr algn="ctr"/>
                      <a:r>
                        <a:rPr lang="en-US" altLang="zh-CN" sz="1600" smtClean="0"/>
                        <a:t>&amp;a</a:t>
                      </a:r>
                      <a:endParaRPr lang="zh-CN" altLang="en-US" sz="1600"/>
                    </a:p>
                  </a:txBody>
                  <a:tcPr anchor="ctr">
                    <a:lnR w="12700" cmpd="sng">
                      <a:noFill/>
                    </a:lnR>
                    <a:lnT w="12700" cmpd="sng">
                      <a:noFill/>
                    </a:lnT>
                    <a:lnB w="12700" cmpd="sng">
                      <a:noFill/>
                    </a:lnB>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5</a:t>
                      </a:r>
                      <a:endParaRPr lang="zh-CN" altLang="en-US" sz="1600"/>
                    </a:p>
                  </a:txBody>
                  <a:tcPr anchor="ctr">
                    <a:lnL w="12700" cmpd="sng">
                      <a:noFill/>
                    </a:lnL>
                    <a:lnR w="12700" cmpd="sng">
                      <a:noFill/>
                    </a:lnR>
                    <a:lnT w="12700" cmpd="sng">
                      <a:noFill/>
                    </a:lnT>
                    <a:lnB w="12700" cmpd="sng">
                      <a:noFill/>
                    </a:lnB>
                  </a:tcPr>
                </a:tc>
              </a:tr>
              <a:tr h="324000">
                <a:tc>
                  <a:txBody>
                    <a:bodyPr/>
                    <a:lstStyle/>
                    <a:p>
                      <a:pPr algn="ctr"/>
                      <a:r>
                        <a:rPr lang="en-US" altLang="zh-CN" sz="1600" smtClean="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4000">
                <a:tc>
                  <a:txBody>
                    <a:bodyPr/>
                    <a:lstStyle/>
                    <a:p>
                      <a:pPr algn="ctr"/>
                      <a:r>
                        <a:rPr lang="en-US" altLang="zh-CN" sz="1600" smtClean="0"/>
                        <a:t>&amp;b</a:t>
                      </a:r>
                      <a:endParaRPr lang="zh-CN" altLang="en-US" sz="1600"/>
                    </a:p>
                  </a:txBody>
                  <a:tcPr anchor="ctr">
                    <a:lnR w="12700" cmpd="sng">
                      <a:noFill/>
                    </a:lnR>
                    <a:lnT w="12700" cmpd="sng">
                      <a:noFill/>
                    </a:lnT>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anchor="ctr">
                    <a:lnL w="12700" cmpd="sng">
                      <a:noFill/>
                    </a:lnL>
                    <a:lnR w="12700" cmpd="sng">
                      <a:noFill/>
                    </a:lnR>
                    <a:lnT w="12700" cmpd="sng">
                      <a:noFill/>
                    </a:lnT>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1378" y="376254"/>
            <a:ext cx="10515600" cy="1325563"/>
          </a:xfrm>
        </p:spPr>
        <p:txBody>
          <a:bodyPr/>
          <a:lstStyle/>
          <a:p>
            <a:r>
              <a:rPr lang="zh-CN" altLang="en-US"/>
              <a:t>指针变量作为函数参数</a:t>
            </a:r>
            <a:endParaRPr lang="zh-CN" altLang="en-US"/>
          </a:p>
        </p:txBody>
      </p:sp>
      <p:sp>
        <p:nvSpPr>
          <p:cNvPr id="3" name="内容占位符 2"/>
          <p:cNvSpPr>
            <a:spLocks noGrp="1"/>
          </p:cNvSpPr>
          <p:nvPr>
            <p:ph idx="1"/>
          </p:nvPr>
        </p:nvSpPr>
        <p:spPr>
          <a:xfrm>
            <a:off x="453404" y="1320275"/>
            <a:ext cx="10121830"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8.5】</a:t>
            </a:r>
            <a:r>
              <a:rPr lang="zh-CN" altLang="en-US" sz="2000">
                <a:solidFill>
                  <a:schemeClr val="accent1"/>
                </a:solidFill>
              </a:rPr>
              <a:t>输入</a:t>
            </a:r>
            <a:r>
              <a:rPr lang="en-US" altLang="zh-CN" sz="2000">
                <a:solidFill>
                  <a:schemeClr val="accent1"/>
                </a:solidFill>
              </a:rPr>
              <a:t>3</a:t>
            </a:r>
            <a:r>
              <a:rPr lang="zh-CN" altLang="en-US" sz="2000">
                <a:solidFill>
                  <a:schemeClr val="accent1"/>
                </a:solidFill>
              </a:rPr>
              <a:t>个整数</a:t>
            </a:r>
            <a:r>
              <a:rPr lang="en-US" altLang="zh-CN" sz="2000">
                <a:solidFill>
                  <a:schemeClr val="accent1"/>
                </a:solidFill>
              </a:rPr>
              <a:t>a,b,c</a:t>
            </a:r>
            <a:r>
              <a:rPr lang="zh-CN" altLang="en-US" sz="2000">
                <a:solidFill>
                  <a:schemeClr val="accent1"/>
                </a:solidFill>
              </a:rPr>
              <a:t>，要求按由大到小的顺序将它们输出。用函数实现。</a:t>
            </a:r>
            <a:endParaRPr lang="zh-CN" altLang="en-US" sz="2000" dirty="0">
              <a:solidFill>
                <a:schemeClr val="accent1"/>
              </a:solidFill>
            </a:endParaRPr>
          </a:p>
        </p:txBody>
      </p:sp>
      <p:sp>
        <p:nvSpPr>
          <p:cNvPr id="32" name="圆角矩形 12"/>
          <p:cNvSpPr/>
          <p:nvPr/>
        </p:nvSpPr>
        <p:spPr>
          <a:xfrm>
            <a:off x="607051" y="1977887"/>
            <a:ext cx="11031670" cy="3518452"/>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855">
              <a:lnSpc>
                <a:spcPct val="120000"/>
              </a:lnSpc>
            </a:pPr>
            <a:r>
              <a:rPr lang="en-US" altLang="zh-CN" sz="1400"/>
              <a:t>#include &lt;stdio.h&gt;</a:t>
            </a:r>
            <a:endParaRPr lang="en-US" altLang="zh-CN" sz="1400"/>
          </a:p>
          <a:p>
            <a:pPr defTabSz="363855">
              <a:lnSpc>
                <a:spcPct val="120000"/>
              </a:lnSpc>
            </a:pPr>
            <a:r>
              <a:rPr lang="en-US" altLang="zh-CN" sz="1400"/>
              <a:t>int main()</a:t>
            </a:r>
            <a:endParaRPr lang="en-US" altLang="zh-CN" sz="1400"/>
          </a:p>
          <a:p>
            <a:pPr defTabSz="363855">
              <a:lnSpc>
                <a:spcPct val="120000"/>
              </a:lnSpc>
            </a:pPr>
            <a:r>
              <a:rPr lang="en-US" altLang="zh-CN" sz="1400"/>
              <a:t>{	void exchange(int *q1, int *q2, int *q3</a:t>
            </a:r>
            <a:r>
              <a:rPr lang="en-US" altLang="zh-CN" sz="1400" smtClean="0"/>
              <a:t>);	</a:t>
            </a:r>
            <a:r>
              <a:rPr lang="en-US" altLang="zh-CN" sz="1400" smtClean="0">
                <a:solidFill>
                  <a:srgbClr val="008000"/>
                </a:solidFill>
              </a:rPr>
              <a:t>//</a:t>
            </a:r>
            <a:r>
              <a:rPr lang="zh-CN" altLang="en-US" sz="1400">
                <a:solidFill>
                  <a:srgbClr val="008000"/>
                </a:solidFill>
              </a:rPr>
              <a:t>函数声明</a:t>
            </a:r>
            <a:endParaRPr lang="zh-CN" altLang="en-US" sz="1400">
              <a:solidFill>
                <a:srgbClr val="008000"/>
              </a:solidFill>
            </a:endParaRPr>
          </a:p>
          <a:p>
            <a:pPr defTabSz="363855">
              <a:lnSpc>
                <a:spcPct val="120000"/>
              </a:lnSpc>
            </a:pPr>
            <a:r>
              <a:rPr lang="zh-CN" altLang="en-US" sz="1400"/>
              <a:t>	</a:t>
            </a:r>
            <a:r>
              <a:rPr lang="en-US" altLang="zh-CN" sz="1400"/>
              <a:t>int a,b,c,*p1,*p2,*p3;</a:t>
            </a:r>
            <a:endParaRPr lang="en-US" altLang="zh-CN" sz="1400"/>
          </a:p>
          <a:p>
            <a:pPr defTabSz="363855">
              <a:lnSpc>
                <a:spcPct val="120000"/>
              </a:lnSpc>
            </a:pPr>
            <a:r>
              <a:rPr lang="en-US" altLang="zh-CN" sz="1400"/>
              <a:t>	printf("please enter three numbers:");</a:t>
            </a:r>
            <a:endParaRPr lang="en-US" altLang="zh-CN" sz="1400"/>
          </a:p>
          <a:p>
            <a:pPr defTabSz="363855">
              <a:lnSpc>
                <a:spcPct val="120000"/>
              </a:lnSpc>
            </a:pPr>
            <a:r>
              <a:rPr lang="en-US" altLang="zh-CN" sz="1400"/>
              <a:t>	scanf("%d,%d,%d",&amp;a,&amp;b,&amp;c);</a:t>
            </a:r>
            <a:endParaRPr lang="en-US" altLang="zh-CN" sz="1400"/>
          </a:p>
          <a:p>
            <a:pPr defTabSz="363855">
              <a:lnSpc>
                <a:spcPct val="120000"/>
              </a:lnSpc>
            </a:pPr>
            <a:r>
              <a:rPr lang="en-US" altLang="zh-CN" sz="1400"/>
              <a:t>	p1=&amp;a;p2=&amp;b;p3=&amp;c;</a:t>
            </a:r>
            <a:endParaRPr lang="en-US" altLang="zh-CN" sz="1400"/>
          </a:p>
          <a:p>
            <a:pPr defTabSz="363855">
              <a:lnSpc>
                <a:spcPct val="120000"/>
              </a:lnSpc>
            </a:pPr>
            <a:r>
              <a:rPr lang="en-US" altLang="zh-CN" sz="1400"/>
              <a:t>	exchange(p1,p2,p3);</a:t>
            </a:r>
            <a:endParaRPr lang="en-US" altLang="zh-CN" sz="1400"/>
          </a:p>
          <a:p>
            <a:pPr defTabSz="363855">
              <a:lnSpc>
                <a:spcPct val="120000"/>
              </a:lnSpc>
            </a:pPr>
            <a:r>
              <a:rPr lang="en-US" altLang="zh-CN" sz="1400"/>
              <a:t>	printf("The order is:%d,%d,%d\n",a,b,c);</a:t>
            </a:r>
            <a:endParaRPr lang="en-US" altLang="zh-CN" sz="1400"/>
          </a:p>
          <a:p>
            <a:pPr defTabSz="363855">
              <a:lnSpc>
                <a:spcPct val="120000"/>
              </a:lnSpc>
            </a:pPr>
            <a:r>
              <a:rPr lang="en-US" altLang="zh-CN" sz="1400"/>
              <a:t>	return 0;</a:t>
            </a:r>
            <a:endParaRPr lang="en-US" altLang="zh-CN" sz="1400"/>
          </a:p>
          <a:p>
            <a:pPr defTabSz="363855">
              <a:lnSpc>
                <a:spcPct val="120000"/>
              </a:lnSpc>
            </a:pPr>
            <a:r>
              <a:rPr lang="en-US" altLang="zh-CN" sz="1400"/>
              <a:t>}</a:t>
            </a:r>
            <a:endParaRPr lang="en-US" altLang="zh-CN" sz="1400"/>
          </a:p>
          <a:p>
            <a:pPr defTabSz="363855">
              <a:lnSpc>
                <a:spcPct val="120000"/>
              </a:lnSpc>
            </a:pPr>
            <a:endParaRPr lang="en-US" altLang="zh-CN" sz="1400"/>
          </a:p>
          <a:p>
            <a:pPr defTabSz="363855">
              <a:lnSpc>
                <a:spcPct val="120000"/>
              </a:lnSpc>
            </a:pPr>
            <a:r>
              <a:rPr lang="en-US" altLang="zh-CN" sz="1400"/>
              <a:t>void exchange(int *q1, int *q2, int *q3</a:t>
            </a:r>
            <a:r>
              <a:rPr lang="en-US" altLang="zh-CN" sz="1400" smtClean="0"/>
              <a:t>) </a:t>
            </a:r>
            <a:r>
              <a:rPr lang="en-US" altLang="zh-CN" sz="1400">
                <a:solidFill>
                  <a:srgbClr val="008000"/>
                </a:solidFill>
              </a:rPr>
              <a:t>//</a:t>
            </a:r>
            <a:r>
              <a:rPr lang="zh-CN" altLang="en-US" sz="1400">
                <a:solidFill>
                  <a:srgbClr val="008000"/>
                </a:solidFill>
              </a:rPr>
              <a:t>将</a:t>
            </a:r>
            <a:r>
              <a:rPr lang="en-US" altLang="zh-CN" sz="1400">
                <a:solidFill>
                  <a:srgbClr val="008000"/>
                </a:solidFill>
              </a:rPr>
              <a:t>3</a:t>
            </a:r>
            <a:r>
              <a:rPr lang="zh-CN" altLang="en-US" sz="1400">
                <a:solidFill>
                  <a:srgbClr val="008000"/>
                </a:solidFill>
              </a:rPr>
              <a:t>个变量的值交换的函数 </a:t>
            </a:r>
            <a:endParaRPr lang="zh-CN" altLang="en-US" sz="1400">
              <a:solidFill>
                <a:srgbClr val="008000"/>
              </a:solidFill>
            </a:endParaRPr>
          </a:p>
          <a:p>
            <a:pPr defTabSz="363855">
              <a:lnSpc>
                <a:spcPct val="120000"/>
              </a:lnSpc>
            </a:pPr>
            <a:r>
              <a:rPr lang="en-US" altLang="zh-CN" sz="1400"/>
              <a:t>{	void swap(int *pt1, int *pt2); </a:t>
            </a:r>
            <a:r>
              <a:rPr lang="en-US" altLang="zh-CN" sz="1400" smtClean="0"/>
              <a:t>	</a:t>
            </a:r>
            <a:r>
              <a:rPr lang="en-US" altLang="zh-CN" sz="1400">
                <a:solidFill>
                  <a:srgbClr val="008000"/>
                </a:solidFill>
              </a:rPr>
              <a:t>//</a:t>
            </a:r>
            <a:r>
              <a:rPr lang="zh-CN" altLang="en-US" sz="1400">
                <a:solidFill>
                  <a:srgbClr val="008000"/>
                </a:solidFill>
              </a:rPr>
              <a:t>函数声明</a:t>
            </a:r>
            <a:endParaRPr lang="zh-CN" altLang="en-US" sz="1400">
              <a:solidFill>
                <a:srgbClr val="008000"/>
              </a:solidFill>
            </a:endParaRPr>
          </a:p>
          <a:p>
            <a:pPr defTabSz="363855">
              <a:lnSpc>
                <a:spcPct val="120000"/>
              </a:lnSpc>
            </a:pPr>
            <a:r>
              <a:rPr lang="zh-CN" altLang="en-US" sz="1400"/>
              <a:t>	</a:t>
            </a:r>
            <a:r>
              <a:rPr lang="en-US" altLang="zh-CN" sz="1400"/>
              <a:t>if(*q1&lt;*q2) swap(q1,q2</a:t>
            </a:r>
            <a:r>
              <a:rPr lang="en-US" altLang="zh-CN" sz="1400" smtClean="0"/>
              <a:t>);		</a:t>
            </a:r>
            <a:r>
              <a:rPr lang="en-US" altLang="zh-CN" sz="1400">
                <a:solidFill>
                  <a:srgbClr val="008000"/>
                </a:solidFill>
              </a:rPr>
              <a:t>//</a:t>
            </a:r>
            <a:r>
              <a:rPr lang="zh-CN" altLang="en-US" sz="1400">
                <a:solidFill>
                  <a:srgbClr val="008000"/>
                </a:solidFill>
              </a:rPr>
              <a:t>如果</a:t>
            </a:r>
            <a:r>
              <a:rPr lang="en-US" altLang="zh-CN" sz="1400">
                <a:solidFill>
                  <a:srgbClr val="008000"/>
                </a:solidFill>
              </a:rPr>
              <a:t>a&lt;b</a:t>
            </a:r>
            <a:r>
              <a:rPr lang="zh-CN" altLang="en-US" sz="1400">
                <a:solidFill>
                  <a:srgbClr val="008000"/>
                </a:solidFill>
              </a:rPr>
              <a:t>，交换</a:t>
            </a:r>
            <a:r>
              <a:rPr lang="en-US" altLang="zh-CN" sz="1400">
                <a:solidFill>
                  <a:srgbClr val="008000"/>
                </a:solidFill>
              </a:rPr>
              <a:t>a</a:t>
            </a:r>
            <a:r>
              <a:rPr lang="zh-CN" altLang="en-US" sz="1400">
                <a:solidFill>
                  <a:srgbClr val="008000"/>
                </a:solidFill>
              </a:rPr>
              <a:t>和</a:t>
            </a:r>
            <a:r>
              <a:rPr lang="en-US" altLang="zh-CN" sz="1400">
                <a:solidFill>
                  <a:srgbClr val="008000"/>
                </a:solidFill>
              </a:rPr>
              <a:t>b</a:t>
            </a:r>
            <a:r>
              <a:rPr lang="zh-CN" altLang="en-US" sz="1400">
                <a:solidFill>
                  <a:srgbClr val="008000"/>
                </a:solidFill>
              </a:rPr>
              <a:t>的值</a:t>
            </a:r>
            <a:endParaRPr lang="zh-CN" altLang="en-US" sz="1400">
              <a:solidFill>
                <a:srgbClr val="008000"/>
              </a:solidFill>
            </a:endParaRPr>
          </a:p>
          <a:p>
            <a:pPr defTabSz="363855">
              <a:lnSpc>
                <a:spcPct val="120000"/>
              </a:lnSpc>
            </a:pPr>
            <a:r>
              <a:rPr lang="zh-CN" altLang="en-US" sz="1400"/>
              <a:t>	</a:t>
            </a:r>
            <a:r>
              <a:rPr lang="en-US" altLang="zh-CN" sz="1400"/>
              <a:t>if(*q1&lt;*q3) swap(q1,q3</a:t>
            </a:r>
            <a:r>
              <a:rPr lang="en-US" altLang="zh-CN" sz="1400" smtClean="0"/>
              <a:t>);		</a:t>
            </a:r>
            <a:r>
              <a:rPr lang="en-US" altLang="zh-CN" sz="1400">
                <a:solidFill>
                  <a:srgbClr val="008000"/>
                </a:solidFill>
              </a:rPr>
              <a:t>//</a:t>
            </a:r>
            <a:r>
              <a:rPr lang="zh-CN" altLang="en-US" sz="1400">
                <a:solidFill>
                  <a:srgbClr val="008000"/>
                </a:solidFill>
              </a:rPr>
              <a:t>如果</a:t>
            </a:r>
            <a:r>
              <a:rPr lang="en-US" altLang="zh-CN" sz="1400">
                <a:solidFill>
                  <a:srgbClr val="008000"/>
                </a:solidFill>
              </a:rPr>
              <a:t>a&lt;c</a:t>
            </a:r>
            <a:r>
              <a:rPr lang="zh-CN" altLang="en-US" sz="1400">
                <a:solidFill>
                  <a:srgbClr val="008000"/>
                </a:solidFill>
              </a:rPr>
              <a:t>，交换</a:t>
            </a:r>
            <a:r>
              <a:rPr lang="en-US" altLang="zh-CN" sz="1400">
                <a:solidFill>
                  <a:srgbClr val="008000"/>
                </a:solidFill>
              </a:rPr>
              <a:t>a</a:t>
            </a:r>
            <a:r>
              <a:rPr lang="zh-CN" altLang="en-US" sz="1400">
                <a:solidFill>
                  <a:srgbClr val="008000"/>
                </a:solidFill>
              </a:rPr>
              <a:t>和</a:t>
            </a:r>
            <a:r>
              <a:rPr lang="en-US" altLang="zh-CN" sz="1400">
                <a:solidFill>
                  <a:srgbClr val="008000"/>
                </a:solidFill>
              </a:rPr>
              <a:t>c</a:t>
            </a:r>
            <a:r>
              <a:rPr lang="zh-CN" altLang="en-US" sz="1400">
                <a:solidFill>
                  <a:srgbClr val="008000"/>
                </a:solidFill>
              </a:rPr>
              <a:t>的值</a:t>
            </a:r>
            <a:endParaRPr lang="zh-CN" altLang="en-US" sz="1400">
              <a:solidFill>
                <a:srgbClr val="008000"/>
              </a:solidFill>
            </a:endParaRPr>
          </a:p>
          <a:p>
            <a:pPr defTabSz="363855">
              <a:lnSpc>
                <a:spcPct val="120000"/>
              </a:lnSpc>
            </a:pPr>
            <a:r>
              <a:rPr lang="zh-CN" altLang="en-US" sz="1400"/>
              <a:t>	</a:t>
            </a:r>
            <a:r>
              <a:rPr lang="en-US" altLang="zh-CN" sz="1400"/>
              <a:t>if(*q2&lt;*q3) swap(q2,q3</a:t>
            </a:r>
            <a:r>
              <a:rPr lang="en-US" altLang="zh-CN" sz="1400" smtClean="0"/>
              <a:t>);		</a:t>
            </a:r>
            <a:r>
              <a:rPr lang="en-US" altLang="zh-CN" sz="1400">
                <a:solidFill>
                  <a:srgbClr val="008000"/>
                </a:solidFill>
              </a:rPr>
              <a:t>//</a:t>
            </a:r>
            <a:r>
              <a:rPr lang="zh-CN" altLang="en-US" sz="1400">
                <a:solidFill>
                  <a:srgbClr val="008000"/>
                </a:solidFill>
              </a:rPr>
              <a:t>如果</a:t>
            </a:r>
            <a:r>
              <a:rPr lang="en-US" altLang="zh-CN" sz="1400">
                <a:solidFill>
                  <a:srgbClr val="008000"/>
                </a:solidFill>
              </a:rPr>
              <a:t>b&lt;c</a:t>
            </a:r>
            <a:r>
              <a:rPr lang="zh-CN" altLang="en-US" sz="1400">
                <a:solidFill>
                  <a:srgbClr val="008000"/>
                </a:solidFill>
              </a:rPr>
              <a:t>，交换</a:t>
            </a:r>
            <a:r>
              <a:rPr lang="en-US" altLang="zh-CN" sz="1400">
                <a:solidFill>
                  <a:srgbClr val="008000"/>
                </a:solidFill>
              </a:rPr>
              <a:t>b</a:t>
            </a:r>
            <a:r>
              <a:rPr lang="zh-CN" altLang="en-US" sz="1400">
                <a:solidFill>
                  <a:srgbClr val="008000"/>
                </a:solidFill>
              </a:rPr>
              <a:t>和</a:t>
            </a:r>
            <a:r>
              <a:rPr lang="en-US" altLang="zh-CN" sz="1400">
                <a:solidFill>
                  <a:srgbClr val="008000"/>
                </a:solidFill>
              </a:rPr>
              <a:t>c</a:t>
            </a:r>
            <a:r>
              <a:rPr lang="zh-CN" altLang="en-US" sz="1400">
                <a:solidFill>
                  <a:srgbClr val="008000"/>
                </a:solidFill>
              </a:rPr>
              <a:t>的值</a:t>
            </a:r>
            <a:endParaRPr lang="zh-CN" altLang="en-US" sz="1400">
              <a:solidFill>
                <a:srgbClr val="008000"/>
              </a:solidFill>
            </a:endParaRPr>
          </a:p>
          <a:p>
            <a:pPr defTabSz="363855">
              <a:lnSpc>
                <a:spcPct val="120000"/>
              </a:lnSpc>
            </a:pPr>
            <a:r>
              <a:rPr lang="en-US" altLang="zh-CN" sz="1400"/>
              <a:t>}</a:t>
            </a:r>
            <a:endParaRPr lang="en-US" altLang="zh-CN" sz="1400"/>
          </a:p>
          <a:p>
            <a:pPr defTabSz="363855">
              <a:lnSpc>
                <a:spcPct val="120000"/>
              </a:lnSpc>
            </a:pPr>
            <a:endParaRPr lang="en-US" altLang="zh-CN" sz="1400"/>
          </a:p>
          <a:p>
            <a:pPr defTabSz="363855">
              <a:lnSpc>
                <a:spcPct val="120000"/>
              </a:lnSpc>
            </a:pPr>
            <a:r>
              <a:rPr lang="en-US" altLang="zh-CN" sz="1400"/>
              <a:t>void swap(int *pt1, int *pt2) </a:t>
            </a:r>
            <a:r>
              <a:rPr lang="en-US" altLang="zh-CN" sz="1400" smtClean="0"/>
              <a:t>		</a:t>
            </a:r>
            <a:r>
              <a:rPr lang="en-US" altLang="zh-CN" sz="1400">
                <a:solidFill>
                  <a:srgbClr val="008000"/>
                </a:solidFill>
              </a:rPr>
              <a:t>//</a:t>
            </a:r>
            <a:r>
              <a:rPr lang="zh-CN" altLang="en-US" sz="1400">
                <a:solidFill>
                  <a:srgbClr val="008000"/>
                </a:solidFill>
              </a:rPr>
              <a:t>交换</a:t>
            </a:r>
            <a:r>
              <a:rPr lang="en-US" altLang="zh-CN" sz="1400">
                <a:solidFill>
                  <a:srgbClr val="008000"/>
                </a:solidFill>
              </a:rPr>
              <a:t>2</a:t>
            </a:r>
            <a:r>
              <a:rPr lang="zh-CN" altLang="en-US" sz="1400">
                <a:solidFill>
                  <a:srgbClr val="008000"/>
                </a:solidFill>
              </a:rPr>
              <a:t>个变量的值的函数</a:t>
            </a:r>
            <a:endParaRPr lang="zh-CN" altLang="en-US" sz="1400">
              <a:solidFill>
                <a:srgbClr val="008000"/>
              </a:solidFill>
            </a:endParaRPr>
          </a:p>
          <a:p>
            <a:pPr defTabSz="363855">
              <a:lnSpc>
                <a:spcPct val="120000"/>
              </a:lnSpc>
            </a:pPr>
            <a:r>
              <a:rPr lang="en-US" altLang="zh-CN" sz="1400"/>
              <a:t>{	int temp;</a:t>
            </a:r>
            <a:endParaRPr lang="en-US" altLang="zh-CN" sz="1400"/>
          </a:p>
          <a:p>
            <a:pPr defTabSz="363855">
              <a:lnSpc>
                <a:spcPct val="120000"/>
              </a:lnSpc>
            </a:pPr>
            <a:r>
              <a:rPr lang="en-US" altLang="zh-CN" sz="1400"/>
              <a:t>	temp=*pt1</a:t>
            </a:r>
            <a:r>
              <a:rPr lang="en-US" altLang="zh-CN" sz="1400" smtClean="0"/>
              <a:t>;				</a:t>
            </a:r>
            <a:r>
              <a:rPr lang="en-US" altLang="zh-CN" sz="1400">
                <a:solidFill>
                  <a:srgbClr val="008000"/>
                </a:solidFill>
              </a:rPr>
              <a:t>//</a:t>
            </a:r>
            <a:r>
              <a:rPr lang="zh-CN" altLang="en-US" sz="1400">
                <a:solidFill>
                  <a:srgbClr val="008000"/>
                </a:solidFill>
              </a:rPr>
              <a:t>交换*</a:t>
            </a:r>
            <a:r>
              <a:rPr lang="en-US" altLang="zh-CN" sz="1400">
                <a:solidFill>
                  <a:srgbClr val="008000"/>
                </a:solidFill>
              </a:rPr>
              <a:t>pt1</a:t>
            </a:r>
            <a:r>
              <a:rPr lang="zh-CN" altLang="en-US" sz="1400">
                <a:solidFill>
                  <a:srgbClr val="008000"/>
                </a:solidFill>
              </a:rPr>
              <a:t>和*</a:t>
            </a:r>
            <a:r>
              <a:rPr lang="en-US" altLang="zh-CN" sz="1400">
                <a:solidFill>
                  <a:srgbClr val="008000"/>
                </a:solidFill>
              </a:rPr>
              <a:t>pt2</a:t>
            </a:r>
            <a:r>
              <a:rPr lang="zh-CN" altLang="en-US" sz="1400">
                <a:solidFill>
                  <a:srgbClr val="008000"/>
                </a:solidFill>
              </a:rPr>
              <a:t>变量的值</a:t>
            </a:r>
            <a:endParaRPr lang="zh-CN" altLang="en-US" sz="1400">
              <a:solidFill>
                <a:srgbClr val="008000"/>
              </a:solidFill>
            </a:endParaRPr>
          </a:p>
          <a:p>
            <a:pPr defTabSz="363855">
              <a:lnSpc>
                <a:spcPct val="120000"/>
              </a:lnSpc>
            </a:pPr>
            <a:r>
              <a:rPr lang="zh-CN" altLang="en-US" sz="1400"/>
              <a:t>	*</a:t>
            </a:r>
            <a:r>
              <a:rPr lang="en-US" altLang="zh-CN" sz="1400"/>
              <a:t>pt1=*pt2;</a:t>
            </a:r>
            <a:endParaRPr lang="en-US" altLang="zh-CN" sz="1400"/>
          </a:p>
          <a:p>
            <a:pPr defTabSz="363855">
              <a:lnSpc>
                <a:spcPct val="120000"/>
              </a:lnSpc>
            </a:pPr>
            <a:r>
              <a:rPr lang="en-US" altLang="zh-CN" sz="1400"/>
              <a:t>	*pt2=temp;</a:t>
            </a:r>
            <a:endParaRPr lang="en-US" altLang="zh-CN" sz="1400"/>
          </a:p>
          <a:p>
            <a:pPr defTabSz="363855">
              <a:lnSpc>
                <a:spcPct val="120000"/>
              </a:lnSpc>
            </a:pPr>
            <a:r>
              <a:rPr lang="en-US" altLang="zh-CN" sz="1400"/>
              <a:t>}</a:t>
            </a:r>
            <a:endParaRPr lang="en-US" altLang="zh-CN" sz="1400" b="1" dirty="0">
              <a:solidFill>
                <a:srgbClr val="FF0000"/>
              </a:solidFill>
            </a:endParaRPr>
          </a:p>
        </p:txBody>
      </p:sp>
      <p:cxnSp>
        <p:nvCxnSpPr>
          <p:cNvPr id="20" name="直接连接符 19"/>
          <p:cNvCxnSpPr/>
          <p:nvPr/>
        </p:nvCxnSpPr>
        <p:spPr>
          <a:xfrm>
            <a:off x="6043473" y="1977887"/>
            <a:ext cx="0" cy="3518452"/>
          </a:xfrm>
          <a:prstGeom prst="line">
            <a:avLst/>
          </a:prstGeom>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5880725" y="2499240"/>
            <a:ext cx="325496" cy="260107"/>
            <a:chOff x="5926033" y="1926699"/>
            <a:chExt cx="325496" cy="260107"/>
          </a:xfrm>
        </p:grpSpPr>
        <p:sp>
          <p:nvSpPr>
            <p:cNvPr id="22" name="MH_Other_2"/>
            <p:cNvSpPr/>
            <p:nvPr>
              <p:custDataLst>
                <p:tags r:id="rId1"/>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3"/>
            <p:cNvSpPr/>
            <p:nvPr>
              <p:custDataLst>
                <p:tags r:id="rId2"/>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4"/>
            <p:cNvSpPr/>
            <p:nvPr>
              <p:custDataLst>
                <p:tags r:id="rId3"/>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5"/>
            <p:cNvSpPr/>
            <p:nvPr>
              <p:custDataLst>
                <p:tags r:id="rId4"/>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6"/>
            <p:cNvSpPr/>
            <p:nvPr>
              <p:custDataLst>
                <p:tags r:id="rId5"/>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7"/>
            <p:cNvSpPr/>
            <p:nvPr>
              <p:custDataLst>
                <p:tags r:id="rId6"/>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8" name="组合 27"/>
          <p:cNvGrpSpPr/>
          <p:nvPr/>
        </p:nvGrpSpPr>
        <p:grpSpPr>
          <a:xfrm>
            <a:off x="5880725" y="4619202"/>
            <a:ext cx="325496" cy="260106"/>
            <a:chOff x="5926033" y="5434781"/>
            <a:chExt cx="325496" cy="260106"/>
          </a:xfrm>
        </p:grpSpPr>
        <p:sp>
          <p:nvSpPr>
            <p:cNvPr id="30" name="MH_Other_8"/>
            <p:cNvSpPr/>
            <p:nvPr>
              <p:custDataLst>
                <p:tags r:id="rId7"/>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9"/>
            <p:cNvSpPr/>
            <p:nvPr>
              <p:custDataLst>
                <p:tags r:id="rId8"/>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10"/>
            <p:cNvSpPr/>
            <p:nvPr>
              <p:custDataLst>
                <p:tags r:id="rId9"/>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4" name="MH_Other_11"/>
            <p:cNvSpPr/>
            <p:nvPr>
              <p:custDataLst>
                <p:tags r:id="rId10"/>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5" name="MH_Other_12"/>
            <p:cNvSpPr/>
            <p:nvPr>
              <p:custDataLst>
                <p:tags r:id="rId11"/>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6" name="MH_Other_13"/>
            <p:cNvSpPr/>
            <p:nvPr>
              <p:custDataLst>
                <p:tags r:id="rId12"/>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5" name="图片 4"/>
          <p:cNvPicPr>
            <a:picLocks noChangeAspect="1"/>
          </p:cNvPicPr>
          <p:nvPr/>
        </p:nvPicPr>
        <p:blipFill>
          <a:blip r:embed="rId13" cstate="print"/>
          <a:stretch>
            <a:fillRect/>
          </a:stretch>
        </p:blipFill>
        <p:spPr>
          <a:xfrm>
            <a:off x="8145013" y="4659565"/>
            <a:ext cx="3467100" cy="838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通过指针引用数组</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8383" y="0"/>
            <a:ext cx="10515600" cy="1325563"/>
          </a:xfrm>
        </p:spPr>
        <p:txBody>
          <a:bodyPr/>
          <a:lstStyle/>
          <a:p>
            <a:r>
              <a:rPr lang="zh-CN" altLang="en-US"/>
              <a:t>数组元素的指针</a:t>
            </a:r>
            <a:endParaRPr lang="zh-CN" altLang="en-US"/>
          </a:p>
        </p:txBody>
      </p:sp>
      <p:sp>
        <p:nvSpPr>
          <p:cNvPr id="6" name="MH_Desc_1"/>
          <p:cNvSpPr/>
          <p:nvPr>
            <p:custDataLst>
              <p:tags r:id="rId1"/>
            </p:custDataLst>
          </p:nvPr>
        </p:nvSpPr>
        <p:spPr>
          <a:xfrm>
            <a:off x="897283" y="1016203"/>
            <a:ext cx="10522778" cy="547667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一个变量有地址，一个数组包含若干元素，每个数组元素都在内存中占用存储单元，它们都有相应的地址。指针变量既然可以指向变量，当然也可以指向数组元素（把某一元素的地址放到一个指针变量中）</a:t>
            </a:r>
            <a:r>
              <a:rPr lang="zh-CN" altLang="en-US" smtClean="0">
                <a:solidFill>
                  <a:schemeClr val="tx1"/>
                </a:solidFill>
              </a:rPr>
              <a:t>。</a:t>
            </a:r>
            <a:r>
              <a:rPr lang="zh-CN" altLang="en-US" b="1" smtClean="0">
                <a:solidFill>
                  <a:schemeClr val="tx1"/>
                </a:solidFill>
              </a:rPr>
              <a:t>所谓数组元素的指针就是数组元素的地址。</a:t>
            </a:r>
            <a:r>
              <a:rPr lang="zh-CN" altLang="en-US" smtClean="0">
                <a:solidFill>
                  <a:schemeClr val="tx1"/>
                </a:solidFill>
              </a:rPr>
              <a:t>可以</a:t>
            </a:r>
            <a:r>
              <a:rPr lang="zh-CN" altLang="en-US">
                <a:solidFill>
                  <a:schemeClr val="tx1"/>
                </a:solidFill>
              </a:rPr>
              <a:t>用一个指针变量指向一个数组元素。</a:t>
            </a:r>
            <a:endParaRPr lang="en-US" altLang="zh-CN">
              <a:solidFill>
                <a:schemeClr val="tx1"/>
              </a:solidFill>
            </a:endParaRPr>
          </a:p>
          <a:p>
            <a:pPr algn="just">
              <a:lnSpc>
                <a:spcPct val="150000"/>
              </a:lnSpc>
              <a:defRPr/>
            </a:pPr>
            <a:endParaRPr lang="en-US" altLang="zh-CN" smtClean="0">
              <a:solidFill>
                <a:schemeClr val="tx1"/>
              </a:solidFill>
            </a:endParaRPr>
          </a:p>
          <a:p>
            <a:pPr algn="just">
              <a:lnSpc>
                <a:spcPct val="150000"/>
              </a:lnSpc>
              <a:defRPr/>
            </a:pPr>
            <a:endParaRPr lang="en-US" altLang="zh-CN">
              <a:solidFill>
                <a:schemeClr val="tx1"/>
              </a:solidFill>
            </a:endParaRPr>
          </a:p>
          <a:p>
            <a:pPr algn="just">
              <a:lnSpc>
                <a:spcPct val="150000"/>
              </a:lnSpc>
              <a:defRPr/>
            </a:pPr>
            <a:endParaRPr lang="en-US" altLang="zh-CN" smtClean="0">
              <a:solidFill>
                <a:schemeClr val="tx1"/>
              </a:solidFill>
            </a:endParaRPr>
          </a:p>
          <a:p>
            <a:pPr algn="just">
              <a:lnSpc>
                <a:spcPct val="150000"/>
              </a:lnSpc>
              <a:defRPr/>
            </a:pPr>
            <a:r>
              <a:rPr lang="zh-CN" altLang="en-US">
                <a:solidFill>
                  <a:schemeClr val="tx1"/>
                </a:solidFill>
              </a:rPr>
              <a:t>引用数组元素可以用</a:t>
            </a:r>
            <a:r>
              <a:rPr lang="zh-CN" altLang="en-US" b="1">
                <a:solidFill>
                  <a:schemeClr val="tx1"/>
                </a:solidFill>
              </a:rPr>
              <a:t>下标</a:t>
            </a:r>
            <a:r>
              <a:rPr lang="zh-CN" altLang="en-US" b="1" smtClean="0">
                <a:solidFill>
                  <a:schemeClr val="tx1"/>
                </a:solidFill>
              </a:rPr>
              <a:t>法</a:t>
            </a:r>
            <a:r>
              <a:rPr lang="zh-CN" altLang="en-US" smtClean="0">
                <a:solidFill>
                  <a:schemeClr val="tx1"/>
                </a:solidFill>
              </a:rPr>
              <a:t>，也</a:t>
            </a:r>
            <a:r>
              <a:rPr lang="zh-CN" altLang="en-US">
                <a:solidFill>
                  <a:schemeClr val="tx1"/>
                </a:solidFill>
              </a:rPr>
              <a:t>可以用</a:t>
            </a:r>
            <a:r>
              <a:rPr lang="zh-CN" altLang="en-US" b="1">
                <a:solidFill>
                  <a:schemeClr val="tx1"/>
                </a:solidFill>
              </a:rPr>
              <a:t>指针法</a:t>
            </a:r>
            <a:r>
              <a:rPr lang="zh-CN" altLang="en-US">
                <a:solidFill>
                  <a:schemeClr val="tx1"/>
                </a:solidFill>
              </a:rPr>
              <a:t>，即通过指向数组元素的指针找到所需的元素</a:t>
            </a:r>
            <a:r>
              <a:rPr lang="zh-CN" altLang="en-US" smtClean="0">
                <a:solidFill>
                  <a:schemeClr val="tx1"/>
                </a:solidFill>
              </a:rPr>
              <a:t>。</a:t>
            </a:r>
            <a:endParaRPr lang="en-US" altLang="zh-CN" smtClean="0">
              <a:solidFill>
                <a:schemeClr val="tx1"/>
              </a:solidFill>
            </a:endParaRPr>
          </a:p>
          <a:p>
            <a:pPr algn="just">
              <a:lnSpc>
                <a:spcPct val="150000"/>
              </a:lnSpc>
              <a:defRPr/>
            </a:pPr>
            <a:endParaRPr lang="en-US" altLang="zh-CN" smtClean="0">
              <a:solidFill>
                <a:schemeClr val="tx1"/>
              </a:solidFill>
            </a:endParaRPr>
          </a:p>
          <a:p>
            <a:pPr algn="just">
              <a:lnSpc>
                <a:spcPct val="150000"/>
              </a:lnSpc>
              <a:defRPr/>
            </a:pPr>
            <a:endParaRPr lang="en-US" altLang="zh-CN">
              <a:solidFill>
                <a:schemeClr val="tx1"/>
              </a:solidFill>
            </a:endParaRPr>
          </a:p>
          <a:p>
            <a:pPr algn="just">
              <a:lnSpc>
                <a:spcPct val="150000"/>
              </a:lnSpc>
              <a:defRPr/>
            </a:pPr>
            <a:endParaRPr lang="en-US" altLang="zh-CN" smtClean="0">
              <a:solidFill>
                <a:schemeClr val="tx1"/>
              </a:solidFill>
            </a:endParaRPr>
          </a:p>
          <a:p>
            <a:pPr algn="just">
              <a:lnSpc>
                <a:spcPct val="150000"/>
              </a:lnSpc>
              <a:defRPr/>
            </a:pPr>
            <a:r>
              <a:rPr lang="zh-CN" altLang="en-US">
                <a:solidFill>
                  <a:schemeClr val="tx1"/>
                </a:solidFill>
              </a:rPr>
              <a:t>在定义指针变量时可以对它</a:t>
            </a:r>
            <a:r>
              <a:rPr lang="zh-CN" altLang="en-US" smtClean="0">
                <a:solidFill>
                  <a:schemeClr val="tx1"/>
                </a:solidFill>
              </a:rPr>
              <a:t>初始化：</a:t>
            </a:r>
            <a:endParaRPr lang="en-US" altLang="zh-CN">
              <a:solidFill>
                <a:schemeClr val="tx1"/>
              </a:solidFill>
            </a:endParaRPr>
          </a:p>
        </p:txBody>
      </p:sp>
      <p:sp>
        <p:nvSpPr>
          <p:cNvPr id="7" name="圆角矩形 12"/>
          <p:cNvSpPr/>
          <p:nvPr/>
        </p:nvSpPr>
        <p:spPr>
          <a:xfrm>
            <a:off x="983332" y="2389419"/>
            <a:ext cx="7773041" cy="1034758"/>
          </a:xfrm>
          <a:prstGeom prst="roundRect">
            <a:avLst>
              <a:gd name="adj" fmla="val 4491"/>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600"/>
              <a:t>int a[10]={1,3,5,7,9,11,13,15,17,19</a:t>
            </a:r>
            <a:r>
              <a:rPr lang="en-US" altLang="zh-CN" sz="1600" smtClean="0"/>
              <a:t>};		</a:t>
            </a:r>
            <a:r>
              <a:rPr lang="en-US" altLang="zh-CN" sz="1600" smtClean="0">
                <a:solidFill>
                  <a:srgbClr val="008000"/>
                </a:solidFill>
              </a:rPr>
              <a:t>//</a:t>
            </a:r>
            <a:r>
              <a:rPr lang="zh-CN" altLang="en-US" sz="1600">
                <a:solidFill>
                  <a:srgbClr val="008000"/>
                </a:solidFill>
              </a:rPr>
              <a:t>定义</a:t>
            </a:r>
            <a:r>
              <a:rPr lang="en-US" altLang="zh-CN" sz="1600">
                <a:solidFill>
                  <a:srgbClr val="008000"/>
                </a:solidFill>
              </a:rPr>
              <a:t>a</a:t>
            </a:r>
            <a:r>
              <a:rPr lang="zh-CN" altLang="en-US" sz="1600">
                <a:solidFill>
                  <a:srgbClr val="008000"/>
                </a:solidFill>
              </a:rPr>
              <a:t>为包含</a:t>
            </a:r>
            <a:r>
              <a:rPr lang="en-US" altLang="zh-CN" sz="1600">
                <a:solidFill>
                  <a:srgbClr val="008000"/>
                </a:solidFill>
              </a:rPr>
              <a:t>10</a:t>
            </a:r>
            <a:r>
              <a:rPr lang="zh-CN" altLang="en-US" sz="1600">
                <a:solidFill>
                  <a:srgbClr val="008000"/>
                </a:solidFill>
              </a:rPr>
              <a:t>个整型数据的数组</a:t>
            </a:r>
            <a:endParaRPr lang="zh-CN" altLang="en-US" sz="1600">
              <a:solidFill>
                <a:srgbClr val="008000"/>
              </a:solidFill>
            </a:endParaRPr>
          </a:p>
          <a:p>
            <a:pPr defTabSz="363855">
              <a:lnSpc>
                <a:spcPct val="120000"/>
              </a:lnSpc>
            </a:pPr>
            <a:r>
              <a:rPr lang="en-US" altLang="zh-CN" sz="1600" smtClean="0"/>
              <a:t>int </a:t>
            </a:r>
            <a:r>
              <a:rPr lang="en-US" altLang="zh-CN" sz="1600"/>
              <a:t>*</a:t>
            </a:r>
            <a:r>
              <a:rPr lang="en-US" altLang="zh-CN" sz="1600" smtClean="0"/>
              <a:t>p;									</a:t>
            </a:r>
            <a:r>
              <a:rPr lang="en-US" altLang="zh-CN" sz="1600" smtClean="0">
                <a:solidFill>
                  <a:srgbClr val="008000"/>
                </a:solidFill>
              </a:rPr>
              <a:t>//</a:t>
            </a:r>
            <a:r>
              <a:rPr lang="zh-CN" altLang="en-US" sz="1600">
                <a:solidFill>
                  <a:srgbClr val="008000"/>
                </a:solidFill>
              </a:rPr>
              <a:t>定义</a:t>
            </a:r>
            <a:r>
              <a:rPr lang="en-US" altLang="zh-CN" sz="1600">
                <a:solidFill>
                  <a:srgbClr val="008000"/>
                </a:solidFill>
              </a:rPr>
              <a:t>p</a:t>
            </a:r>
            <a:r>
              <a:rPr lang="zh-CN" altLang="en-US" sz="1600">
                <a:solidFill>
                  <a:srgbClr val="008000"/>
                </a:solidFill>
              </a:rPr>
              <a:t>为指向整型变量的指针变量</a:t>
            </a:r>
            <a:endParaRPr lang="zh-CN" altLang="en-US" sz="1600">
              <a:solidFill>
                <a:srgbClr val="008000"/>
              </a:solidFill>
            </a:endParaRPr>
          </a:p>
          <a:p>
            <a:pPr defTabSz="363855">
              <a:lnSpc>
                <a:spcPct val="120000"/>
              </a:lnSpc>
            </a:pPr>
            <a:r>
              <a:rPr lang="en-US" altLang="zh-CN" sz="1600" smtClean="0"/>
              <a:t>p</a:t>
            </a:r>
            <a:r>
              <a:rPr lang="en-US" altLang="zh-CN" sz="1600"/>
              <a:t>=&amp;a[0</a:t>
            </a:r>
            <a:r>
              <a:rPr lang="en-US" altLang="zh-CN" sz="1600" smtClean="0"/>
              <a:t>];								</a:t>
            </a:r>
            <a:r>
              <a:rPr lang="en-US" altLang="zh-CN" sz="1600" smtClean="0">
                <a:solidFill>
                  <a:srgbClr val="008000"/>
                </a:solidFill>
              </a:rPr>
              <a:t>//</a:t>
            </a:r>
            <a:r>
              <a:rPr lang="zh-CN" altLang="en-US" sz="1600">
                <a:solidFill>
                  <a:srgbClr val="008000"/>
                </a:solidFill>
              </a:rPr>
              <a:t>把</a:t>
            </a:r>
            <a:r>
              <a:rPr lang="en-US" altLang="zh-CN" sz="1600">
                <a:solidFill>
                  <a:srgbClr val="008000"/>
                </a:solidFill>
              </a:rPr>
              <a:t>a[0]</a:t>
            </a:r>
            <a:r>
              <a:rPr lang="zh-CN" altLang="en-US" sz="1600">
                <a:solidFill>
                  <a:srgbClr val="008000"/>
                </a:solidFill>
              </a:rPr>
              <a:t>元素的地址赋给指针变量</a:t>
            </a:r>
            <a:r>
              <a:rPr lang="en-US" altLang="zh-CN" sz="1600">
                <a:solidFill>
                  <a:srgbClr val="008000"/>
                </a:solidFill>
              </a:rPr>
              <a:t>p</a:t>
            </a:r>
            <a:endParaRPr lang="zh-CN" altLang="en-US" sz="1600" b="1" dirty="0">
              <a:solidFill>
                <a:srgbClr val="008000"/>
              </a:solidFill>
            </a:endParaRPr>
          </a:p>
        </p:txBody>
      </p:sp>
      <p:graphicFrame>
        <p:nvGraphicFramePr>
          <p:cNvPr id="3" name="表格 2"/>
          <p:cNvGraphicFramePr>
            <a:graphicFrameLocks noGrp="1"/>
          </p:cNvGraphicFramePr>
          <p:nvPr/>
        </p:nvGraphicFramePr>
        <p:xfrm>
          <a:off x="8969102" y="2389419"/>
          <a:ext cx="2772324" cy="3078480"/>
        </p:xfrm>
        <a:graphic>
          <a:graphicData uri="http://schemas.openxmlformats.org/drawingml/2006/table">
            <a:tbl>
              <a:tblPr>
                <a:tableStyleId>{5C22544A-7EE6-4342-B048-85BDC9FD1C3A}</a:tableStyleId>
              </a:tblPr>
              <a:tblGrid>
                <a:gridCol w="288000"/>
                <a:gridCol w="708108"/>
                <a:gridCol w="360000"/>
                <a:gridCol w="708108"/>
                <a:gridCol w="708108"/>
              </a:tblGrid>
              <a:tr h="0">
                <a:tc>
                  <a:txBody>
                    <a:bodyPr/>
                    <a:lstStyle/>
                    <a:p>
                      <a:r>
                        <a:rPr lang="en-US" altLang="zh-CN" sz="1400" smtClean="0"/>
                        <a:t>p</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&amp;a[0]</a:t>
                      </a:r>
                      <a:endParaRPr lang="zh-CN" altLang="en-US" sz="1400"/>
                    </a:p>
                  </a:txBody>
                  <a:tcPr>
                    <a:lnL w="12700" cmpd="sng">
                      <a:noFill/>
                    </a:lnL>
                    <a:lnR w="12700" cmpd="sng">
                      <a:noFill/>
                    </a:lnR>
                    <a:lnB w="12700" cmpd="sng">
                      <a:noFill/>
                    </a:lnB>
                  </a:tcPr>
                </a:tc>
                <a:tc>
                  <a:txBody>
                    <a:bodyPr/>
                    <a:lstStyle/>
                    <a:p>
                      <a:r>
                        <a:rPr lang="zh-CN" altLang="en-US" sz="1600" smtClean="0"/>
                        <a:t>→</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1</a:t>
                      </a:r>
                      <a:endParaRPr lang="zh-CN" altLang="en-US" sz="1400"/>
                    </a:p>
                  </a:txBody>
                  <a:tcPr anchor="ctr">
                    <a:lnL w="12700" cmpd="sng">
                      <a:noFill/>
                    </a:lnL>
                    <a:lnR w="12700" cmpd="sng">
                      <a:noFill/>
                    </a:lnR>
                  </a:tcPr>
                </a:tc>
                <a:tc>
                  <a:txBody>
                    <a:bodyPr/>
                    <a:lstStyle/>
                    <a:p>
                      <a:r>
                        <a:rPr lang="en-US" altLang="zh-CN" sz="1400" smtClean="0"/>
                        <a:t>a[0]</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3</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5</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7</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9</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11</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13</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15</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17</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19</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2" name="圆角矩形 12"/>
          <p:cNvSpPr/>
          <p:nvPr/>
        </p:nvSpPr>
        <p:spPr>
          <a:xfrm>
            <a:off x="983333" y="4052567"/>
            <a:ext cx="3141407" cy="435466"/>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pt-BR" altLang="zh-CN" sz="1600"/>
              <a:t>p=&amp;a[0</a:t>
            </a:r>
            <a:r>
              <a:rPr lang="pt-BR" altLang="zh-CN" sz="1600" smtClean="0"/>
              <a:t>];	</a:t>
            </a:r>
            <a:r>
              <a:rPr lang="pt-BR" altLang="zh-CN" sz="1600" smtClean="0">
                <a:solidFill>
                  <a:srgbClr val="008000"/>
                </a:solidFill>
              </a:rPr>
              <a:t>//</a:t>
            </a:r>
            <a:r>
              <a:rPr lang="pt-BR" altLang="zh-CN" sz="1600">
                <a:solidFill>
                  <a:srgbClr val="008000"/>
                </a:solidFill>
              </a:rPr>
              <a:t>p</a:t>
            </a:r>
            <a:r>
              <a:rPr lang="zh-CN" altLang="pt-BR" sz="1600">
                <a:solidFill>
                  <a:srgbClr val="008000"/>
                </a:solidFill>
              </a:rPr>
              <a:t>的值是</a:t>
            </a:r>
            <a:r>
              <a:rPr lang="pt-BR" altLang="zh-CN" sz="1600">
                <a:solidFill>
                  <a:srgbClr val="008000"/>
                </a:solidFill>
              </a:rPr>
              <a:t>a[0]</a:t>
            </a:r>
            <a:r>
              <a:rPr lang="zh-CN" altLang="pt-BR" sz="1600">
                <a:solidFill>
                  <a:srgbClr val="008000"/>
                </a:solidFill>
              </a:rPr>
              <a:t>的地址</a:t>
            </a:r>
            <a:endParaRPr lang="zh-CN" altLang="en-US" sz="1600">
              <a:solidFill>
                <a:srgbClr val="008000"/>
              </a:solidFill>
            </a:endParaRPr>
          </a:p>
        </p:txBody>
      </p:sp>
      <p:sp>
        <p:nvSpPr>
          <p:cNvPr id="13" name="圆角矩形 12"/>
          <p:cNvSpPr/>
          <p:nvPr/>
        </p:nvSpPr>
        <p:spPr>
          <a:xfrm>
            <a:off x="4515731" y="4052567"/>
            <a:ext cx="4240643" cy="435466"/>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pt-BR" altLang="zh-CN" sz="1600"/>
              <a:t>p=a</a:t>
            </a:r>
            <a:r>
              <a:rPr lang="pt-BR" altLang="zh-CN" sz="1600" smtClean="0"/>
              <a:t>;	</a:t>
            </a:r>
            <a:r>
              <a:rPr lang="pt-BR" altLang="zh-CN" sz="1600" smtClean="0">
                <a:solidFill>
                  <a:srgbClr val="008000"/>
                </a:solidFill>
              </a:rPr>
              <a:t>//</a:t>
            </a:r>
            <a:r>
              <a:rPr lang="pt-BR" altLang="zh-CN" sz="1600">
                <a:solidFill>
                  <a:srgbClr val="008000"/>
                </a:solidFill>
              </a:rPr>
              <a:t>p</a:t>
            </a:r>
            <a:r>
              <a:rPr lang="zh-CN" altLang="en-US" sz="1600">
                <a:solidFill>
                  <a:srgbClr val="008000"/>
                </a:solidFill>
              </a:rPr>
              <a:t>的值是数组</a:t>
            </a:r>
            <a:r>
              <a:rPr lang="pt-BR" altLang="zh-CN" sz="1600">
                <a:solidFill>
                  <a:srgbClr val="008000"/>
                </a:solidFill>
              </a:rPr>
              <a:t>a</a:t>
            </a:r>
            <a:r>
              <a:rPr lang="zh-CN" altLang="en-US" sz="1600">
                <a:solidFill>
                  <a:srgbClr val="008000"/>
                </a:solidFill>
              </a:rPr>
              <a:t>首元素</a:t>
            </a:r>
            <a:r>
              <a:rPr lang="en-US" altLang="zh-CN" sz="1600">
                <a:solidFill>
                  <a:srgbClr val="008000"/>
                </a:solidFill>
              </a:rPr>
              <a:t>(</a:t>
            </a:r>
            <a:r>
              <a:rPr lang="zh-CN" altLang="en-US" sz="1600">
                <a:solidFill>
                  <a:srgbClr val="008000"/>
                </a:solidFill>
              </a:rPr>
              <a:t>即</a:t>
            </a:r>
            <a:r>
              <a:rPr lang="pt-BR" altLang="zh-CN" sz="1600">
                <a:solidFill>
                  <a:srgbClr val="008000"/>
                </a:solidFill>
              </a:rPr>
              <a:t>a[0])</a:t>
            </a:r>
            <a:r>
              <a:rPr lang="zh-CN" altLang="en-US" sz="1600">
                <a:solidFill>
                  <a:srgbClr val="008000"/>
                </a:solidFill>
              </a:rPr>
              <a:t>的地址</a:t>
            </a:r>
            <a:endParaRPr lang="zh-CN" altLang="en-US" sz="1600">
              <a:solidFill>
                <a:srgbClr val="008000"/>
              </a:solidFill>
            </a:endParaRPr>
          </a:p>
        </p:txBody>
      </p:sp>
      <p:grpSp>
        <p:nvGrpSpPr>
          <p:cNvPr id="14" name="组合 13"/>
          <p:cNvGrpSpPr/>
          <p:nvPr/>
        </p:nvGrpSpPr>
        <p:grpSpPr>
          <a:xfrm>
            <a:off x="993918" y="4590933"/>
            <a:ext cx="7975184" cy="522287"/>
            <a:chOff x="10187984" y="4266795"/>
            <a:chExt cx="7975184" cy="522287"/>
          </a:xfrm>
        </p:grpSpPr>
        <p:sp>
          <p:nvSpPr>
            <p:cNvPr id="15" name="MH_Other_1"/>
            <p:cNvSpPr/>
            <p:nvPr>
              <p:custDataLst>
                <p:tags r:id="rId2"/>
              </p:custDataLst>
            </p:nvPr>
          </p:nvSpPr>
          <p:spPr>
            <a:xfrm>
              <a:off x="10187984" y="4266795"/>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endParaRPr lang="zh-CN" altLang="en-US" sz="2000">
                <a:solidFill>
                  <a:srgbClr val="FEFFFF"/>
                </a:solidFill>
              </a:endParaRPr>
            </a:p>
          </p:txBody>
        </p:sp>
        <p:sp>
          <p:nvSpPr>
            <p:cNvPr id="16" name="MH_SubTitle_1"/>
            <p:cNvSpPr/>
            <p:nvPr>
              <p:custDataLst>
                <p:tags r:id="rId3"/>
              </p:custDataLst>
            </p:nvPr>
          </p:nvSpPr>
          <p:spPr>
            <a:xfrm>
              <a:off x="10962685" y="4266795"/>
              <a:ext cx="7200483" cy="522287"/>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程序中的数组名不代表整个数组，只代表数组首元素的地址。</a:t>
              </a:r>
              <a:endParaRPr lang="zh-CN" altLang="en-US" sz="1600">
                <a:solidFill>
                  <a:schemeClr val="tx1">
                    <a:lumMod val="75000"/>
                    <a:lumOff val="25000"/>
                  </a:schemeClr>
                </a:solidFill>
              </a:endParaRPr>
            </a:p>
          </p:txBody>
        </p:sp>
        <p:sp>
          <p:nvSpPr>
            <p:cNvPr id="17" name="MH_Other_2"/>
            <p:cNvSpPr/>
            <p:nvPr>
              <p:custDataLst>
                <p:tags r:id="rId4"/>
              </p:custDataLst>
            </p:nvPr>
          </p:nvSpPr>
          <p:spPr>
            <a:xfrm rot="16200000">
              <a:off x="17861542" y="4487457"/>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4" name="文本框 3"/>
          <p:cNvSpPr txBox="1"/>
          <p:nvPr/>
        </p:nvSpPr>
        <p:spPr>
          <a:xfrm>
            <a:off x="4124740" y="4016263"/>
            <a:ext cx="390992" cy="523220"/>
          </a:xfrm>
          <a:prstGeom prst="rect">
            <a:avLst/>
          </a:prstGeom>
          <a:noFill/>
        </p:spPr>
        <p:txBody>
          <a:bodyPr wrap="square" rtlCol="0">
            <a:spAutoFit/>
          </a:bodyPr>
          <a:lstStyle/>
          <a:p>
            <a:pPr algn="ctr"/>
            <a:r>
              <a:rPr lang="zh-CN" altLang="en-US" sz="2800"/>
              <a:t>≡</a:t>
            </a:r>
            <a:endParaRPr lang="zh-CN" altLang="en-US" sz="2000"/>
          </a:p>
        </p:txBody>
      </p:sp>
      <p:sp>
        <p:nvSpPr>
          <p:cNvPr id="18" name="圆角矩形 12"/>
          <p:cNvSpPr/>
          <p:nvPr/>
        </p:nvSpPr>
        <p:spPr>
          <a:xfrm>
            <a:off x="4555485" y="5673223"/>
            <a:ext cx="1342425" cy="435466"/>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pt-BR" altLang="zh-CN" sz="1600"/>
              <a:t>int *p=&amp;a[0];</a:t>
            </a:r>
            <a:endParaRPr lang="zh-CN" altLang="en-US" sz="1600">
              <a:solidFill>
                <a:srgbClr val="008000"/>
              </a:solidFill>
            </a:endParaRPr>
          </a:p>
        </p:txBody>
      </p:sp>
      <p:sp>
        <p:nvSpPr>
          <p:cNvPr id="19" name="圆角矩形 12"/>
          <p:cNvSpPr/>
          <p:nvPr/>
        </p:nvSpPr>
        <p:spPr>
          <a:xfrm>
            <a:off x="993919" y="5673223"/>
            <a:ext cx="3130822" cy="710322"/>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pt-BR" altLang="zh-CN" sz="1600"/>
              <a:t>int *</a:t>
            </a:r>
            <a:r>
              <a:rPr lang="pt-BR" altLang="zh-CN" sz="1600" smtClean="0"/>
              <a:t>p;</a:t>
            </a:r>
            <a:endParaRPr lang="pt-BR" altLang="zh-CN" sz="1600" smtClean="0"/>
          </a:p>
          <a:p>
            <a:pPr defTabSz="363855">
              <a:lnSpc>
                <a:spcPct val="120000"/>
              </a:lnSpc>
            </a:pPr>
            <a:r>
              <a:rPr lang="pt-BR" altLang="zh-CN" sz="1600"/>
              <a:t>p</a:t>
            </a:r>
            <a:r>
              <a:rPr lang="pt-BR" altLang="zh-CN" sz="1600" smtClean="0"/>
              <a:t>=&amp;</a:t>
            </a:r>
            <a:r>
              <a:rPr lang="pt-BR" altLang="zh-CN" sz="1600"/>
              <a:t>a[0</a:t>
            </a:r>
            <a:r>
              <a:rPr lang="pt-BR" altLang="zh-CN" sz="1600" smtClean="0"/>
              <a:t>];	//</a:t>
            </a:r>
            <a:r>
              <a:rPr lang="zh-CN" altLang="en-US" sz="1600" smtClean="0"/>
              <a:t>不应写成</a:t>
            </a:r>
            <a:r>
              <a:rPr lang="en-US" altLang="zh-CN" sz="1600" smtClean="0"/>
              <a:t>*p=&amp;a[0];</a:t>
            </a:r>
            <a:endParaRPr lang="zh-CN" altLang="en-US" sz="1600">
              <a:solidFill>
                <a:srgbClr val="008000"/>
              </a:solidFill>
            </a:endParaRPr>
          </a:p>
        </p:txBody>
      </p:sp>
      <p:sp>
        <p:nvSpPr>
          <p:cNvPr id="20" name="文本框 19"/>
          <p:cNvSpPr txBox="1"/>
          <p:nvPr/>
        </p:nvSpPr>
        <p:spPr>
          <a:xfrm>
            <a:off x="4144617" y="5673223"/>
            <a:ext cx="390992" cy="523220"/>
          </a:xfrm>
          <a:prstGeom prst="rect">
            <a:avLst/>
          </a:prstGeom>
          <a:noFill/>
        </p:spPr>
        <p:txBody>
          <a:bodyPr wrap="square" rtlCol="0">
            <a:spAutoFit/>
          </a:bodyPr>
          <a:lstStyle/>
          <a:p>
            <a:pPr algn="ctr"/>
            <a:r>
              <a:rPr lang="zh-CN" altLang="en-US" sz="2800"/>
              <a:t>≡</a:t>
            </a:r>
            <a:endParaRPr lang="zh-CN" altLang="en-US" sz="2000"/>
          </a:p>
        </p:txBody>
      </p:sp>
      <p:sp>
        <p:nvSpPr>
          <p:cNvPr id="21" name="文本框 20"/>
          <p:cNvSpPr txBox="1"/>
          <p:nvPr/>
        </p:nvSpPr>
        <p:spPr>
          <a:xfrm>
            <a:off x="5897910" y="5663603"/>
            <a:ext cx="390992" cy="523220"/>
          </a:xfrm>
          <a:prstGeom prst="rect">
            <a:avLst/>
          </a:prstGeom>
          <a:noFill/>
        </p:spPr>
        <p:txBody>
          <a:bodyPr wrap="square" rtlCol="0">
            <a:spAutoFit/>
          </a:bodyPr>
          <a:lstStyle/>
          <a:p>
            <a:pPr algn="ctr"/>
            <a:r>
              <a:rPr lang="zh-CN" altLang="en-US" sz="2800"/>
              <a:t>≡</a:t>
            </a:r>
            <a:endParaRPr lang="zh-CN" altLang="en-US" sz="2000"/>
          </a:p>
        </p:txBody>
      </p:sp>
      <p:sp>
        <p:nvSpPr>
          <p:cNvPr id="22" name="圆角矩形 12"/>
          <p:cNvSpPr/>
          <p:nvPr/>
        </p:nvSpPr>
        <p:spPr>
          <a:xfrm>
            <a:off x="6288902" y="5663603"/>
            <a:ext cx="1342425" cy="435466"/>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pt-BR" altLang="zh-CN" sz="1600"/>
              <a:t>int *</a:t>
            </a:r>
            <a:r>
              <a:rPr lang="pt-BR" altLang="zh-CN" sz="1600" smtClean="0"/>
              <a:t>p=a;</a:t>
            </a:r>
            <a:endParaRPr lang="zh-CN" altLang="en-US" sz="1600">
              <a:solidFill>
                <a:srgbClr val="008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6773" y="246183"/>
            <a:ext cx="10038903" cy="1325563"/>
          </a:xfrm>
        </p:spPr>
        <p:txBody>
          <a:bodyPr/>
          <a:lstStyle/>
          <a:p>
            <a:r>
              <a:rPr lang="zh-CN" altLang="en-US"/>
              <a:t>在引用数组元素时指针的运算</a:t>
            </a:r>
            <a:endParaRPr lang="zh-CN" altLang="en-US"/>
          </a:p>
        </p:txBody>
      </p:sp>
      <p:sp>
        <p:nvSpPr>
          <p:cNvPr id="44" name="MH_Desc_1"/>
          <p:cNvSpPr/>
          <p:nvPr>
            <p:custDataLst>
              <p:tags r:id="rId1"/>
            </p:custDataLst>
          </p:nvPr>
        </p:nvSpPr>
        <p:spPr>
          <a:xfrm>
            <a:off x="526774" y="1222184"/>
            <a:ext cx="7325139" cy="520810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a:solidFill>
                  <a:schemeClr val="tx1"/>
                </a:solidFill>
              </a:rPr>
              <a:t>在指针已指向一个数组元素时，可以对指针进行以下</a:t>
            </a:r>
            <a:r>
              <a:rPr lang="zh-CN" altLang="en-US" smtClean="0">
                <a:solidFill>
                  <a:schemeClr val="tx1"/>
                </a:solidFill>
              </a:rPr>
              <a:t>运算</a:t>
            </a:r>
            <a:r>
              <a:rPr lang="zh-CN" altLang="en-US">
                <a:solidFill>
                  <a:schemeClr val="tx1"/>
                </a:solidFill>
              </a:rPr>
              <a:t>：</a:t>
            </a:r>
            <a:endParaRPr lang="en-US" altLang="zh-CN">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smtClean="0">
                <a:solidFill>
                  <a:schemeClr val="tx1"/>
                </a:solidFill>
              </a:rPr>
              <a:t>加一个</a:t>
            </a:r>
            <a:r>
              <a:rPr lang="zh-CN" altLang="en-US">
                <a:solidFill>
                  <a:schemeClr val="tx1"/>
                </a:solidFill>
              </a:rPr>
              <a:t>整数</a:t>
            </a:r>
            <a:r>
              <a:rPr lang="en-US" altLang="zh-CN">
                <a:solidFill>
                  <a:schemeClr val="tx1"/>
                </a:solidFill>
              </a:rPr>
              <a:t>(</a:t>
            </a:r>
            <a:r>
              <a:rPr lang="zh-CN" altLang="en-US">
                <a:solidFill>
                  <a:schemeClr val="tx1"/>
                </a:solidFill>
              </a:rPr>
              <a:t>用</a:t>
            </a:r>
            <a:r>
              <a:rPr lang="en-US" altLang="zh-CN">
                <a:solidFill>
                  <a:schemeClr val="tx1"/>
                </a:solidFill>
              </a:rPr>
              <a:t>+</a:t>
            </a:r>
            <a:r>
              <a:rPr lang="zh-CN" altLang="en-US">
                <a:solidFill>
                  <a:schemeClr val="tx1"/>
                </a:solidFill>
              </a:rPr>
              <a:t>或</a:t>
            </a:r>
            <a:r>
              <a:rPr lang="en-US" altLang="zh-CN">
                <a:solidFill>
                  <a:schemeClr val="tx1"/>
                </a:solidFill>
              </a:rPr>
              <a:t>+=)</a:t>
            </a:r>
            <a:r>
              <a:rPr lang="zh-CN" altLang="en-US">
                <a:solidFill>
                  <a:schemeClr val="tx1"/>
                </a:solidFill>
              </a:rPr>
              <a:t>，如</a:t>
            </a:r>
            <a:r>
              <a:rPr lang="en-US" altLang="zh-CN" smtClean="0">
                <a:solidFill>
                  <a:schemeClr val="tx1"/>
                </a:solidFill>
              </a:rPr>
              <a:t>p+1</a:t>
            </a:r>
            <a:r>
              <a:rPr lang="zh-CN" altLang="en-US">
                <a:solidFill>
                  <a:schemeClr val="tx1"/>
                </a:solidFill>
              </a:rPr>
              <a:t>，表示指向同一数组中的下一个元素；</a:t>
            </a:r>
            <a:endParaRPr lang="zh-CN" altLang="en-US">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smtClean="0">
                <a:solidFill>
                  <a:schemeClr val="tx1"/>
                </a:solidFill>
              </a:rPr>
              <a:t>减</a:t>
            </a:r>
            <a:r>
              <a:rPr lang="zh-CN" altLang="en-US">
                <a:solidFill>
                  <a:schemeClr val="tx1"/>
                </a:solidFill>
              </a:rPr>
              <a:t>一个整数</a:t>
            </a:r>
            <a:r>
              <a:rPr lang="en-US" altLang="zh-CN">
                <a:solidFill>
                  <a:schemeClr val="tx1"/>
                </a:solidFill>
              </a:rPr>
              <a:t>(</a:t>
            </a:r>
            <a:r>
              <a:rPr lang="zh-CN" altLang="en-US">
                <a:solidFill>
                  <a:schemeClr val="tx1"/>
                </a:solidFill>
              </a:rPr>
              <a:t>用</a:t>
            </a:r>
            <a:r>
              <a:rPr lang="en-US" altLang="zh-CN">
                <a:solidFill>
                  <a:schemeClr val="tx1"/>
                </a:solidFill>
              </a:rPr>
              <a:t>-</a:t>
            </a:r>
            <a:r>
              <a:rPr lang="zh-CN" altLang="en-US">
                <a:solidFill>
                  <a:schemeClr val="tx1"/>
                </a:solidFill>
              </a:rPr>
              <a:t>或</a:t>
            </a:r>
            <a:r>
              <a:rPr lang="en-US" altLang="zh-CN">
                <a:solidFill>
                  <a:schemeClr val="tx1"/>
                </a:solidFill>
              </a:rPr>
              <a:t>-=)</a:t>
            </a:r>
            <a:r>
              <a:rPr lang="zh-CN" altLang="en-US">
                <a:solidFill>
                  <a:schemeClr val="tx1"/>
                </a:solidFill>
              </a:rPr>
              <a:t>，如</a:t>
            </a:r>
            <a:r>
              <a:rPr lang="en-US" altLang="zh-CN" smtClean="0">
                <a:solidFill>
                  <a:schemeClr val="tx1"/>
                </a:solidFill>
              </a:rPr>
              <a:t>p-1</a:t>
            </a:r>
            <a:r>
              <a:rPr lang="zh-CN" altLang="en-US">
                <a:solidFill>
                  <a:schemeClr val="tx1"/>
                </a:solidFill>
              </a:rPr>
              <a:t>，表示指向同一数组中的上一个元素；</a:t>
            </a:r>
            <a:endParaRPr lang="zh-CN" altLang="en-US">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smtClean="0">
                <a:solidFill>
                  <a:schemeClr val="tx1"/>
                </a:solidFill>
              </a:rPr>
              <a:t>自</a:t>
            </a:r>
            <a:r>
              <a:rPr lang="zh-CN" altLang="en-US">
                <a:solidFill>
                  <a:schemeClr val="tx1"/>
                </a:solidFill>
              </a:rPr>
              <a:t>加运算，如</a:t>
            </a:r>
            <a:r>
              <a:rPr lang="en-US" altLang="zh-CN">
                <a:solidFill>
                  <a:schemeClr val="tx1"/>
                </a:solidFill>
              </a:rPr>
              <a:t>p++</a:t>
            </a:r>
            <a:r>
              <a:rPr lang="zh-CN" altLang="en-US">
                <a:solidFill>
                  <a:schemeClr val="tx1"/>
                </a:solidFill>
              </a:rPr>
              <a:t>，</a:t>
            </a:r>
            <a:r>
              <a:rPr lang="en-US" altLang="zh-CN">
                <a:solidFill>
                  <a:schemeClr val="tx1"/>
                </a:solidFill>
              </a:rPr>
              <a:t>++p</a:t>
            </a:r>
            <a:r>
              <a:rPr lang="zh-CN" altLang="en-US">
                <a:solidFill>
                  <a:schemeClr val="tx1"/>
                </a:solidFill>
              </a:rPr>
              <a:t>；</a:t>
            </a:r>
            <a:endParaRPr lang="zh-CN" altLang="en-US">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smtClean="0">
                <a:solidFill>
                  <a:schemeClr val="tx1"/>
                </a:solidFill>
              </a:rPr>
              <a:t>自</a:t>
            </a:r>
            <a:r>
              <a:rPr lang="zh-CN" altLang="en-US">
                <a:solidFill>
                  <a:schemeClr val="tx1"/>
                </a:solidFill>
              </a:rPr>
              <a:t>减运算，如</a:t>
            </a:r>
            <a:r>
              <a:rPr lang="en-US" altLang="zh-CN">
                <a:solidFill>
                  <a:schemeClr val="tx1"/>
                </a:solidFill>
              </a:rPr>
              <a:t>p--</a:t>
            </a:r>
            <a:r>
              <a:rPr lang="zh-CN" altLang="en-US">
                <a:solidFill>
                  <a:schemeClr val="tx1"/>
                </a:solidFill>
              </a:rPr>
              <a:t>，</a:t>
            </a:r>
            <a:r>
              <a:rPr lang="en-US" altLang="zh-CN">
                <a:solidFill>
                  <a:schemeClr val="tx1"/>
                </a:solidFill>
              </a:rPr>
              <a:t>--p</a:t>
            </a:r>
            <a:r>
              <a:rPr lang="zh-CN" altLang="en-US">
                <a:solidFill>
                  <a:schemeClr val="tx1"/>
                </a:solidFill>
              </a:rPr>
              <a:t>。</a:t>
            </a:r>
            <a:endParaRPr lang="zh-CN" altLang="en-US">
              <a:solidFill>
                <a:schemeClr val="tx1"/>
              </a:solidFill>
            </a:endParaRPr>
          </a:p>
          <a:p>
            <a:pPr algn="just">
              <a:lnSpc>
                <a:spcPct val="120000"/>
              </a:lnSpc>
              <a:spcBef>
                <a:spcPts val="600"/>
              </a:spcBef>
              <a:spcAft>
                <a:spcPts val="600"/>
              </a:spcAft>
              <a:defRPr/>
            </a:pPr>
            <a:r>
              <a:rPr lang="zh-CN" altLang="en-US" smtClean="0">
                <a:solidFill>
                  <a:schemeClr val="tx1"/>
                </a:solidFill>
              </a:rPr>
              <a:t>两</a:t>
            </a:r>
            <a:r>
              <a:rPr lang="zh-CN" altLang="en-US">
                <a:solidFill>
                  <a:schemeClr val="tx1"/>
                </a:solidFill>
              </a:rPr>
              <a:t>个指针相减，如</a:t>
            </a:r>
            <a:r>
              <a:rPr lang="en-US" altLang="zh-CN">
                <a:solidFill>
                  <a:schemeClr val="tx1"/>
                </a:solidFill>
              </a:rPr>
              <a:t>p1-p2(</a:t>
            </a:r>
            <a:r>
              <a:rPr lang="zh-CN" altLang="en-US">
                <a:solidFill>
                  <a:schemeClr val="tx1"/>
                </a:solidFill>
              </a:rPr>
              <a:t>只有</a:t>
            </a:r>
            <a:r>
              <a:rPr lang="en-US" altLang="zh-CN">
                <a:solidFill>
                  <a:schemeClr val="tx1"/>
                </a:solidFill>
              </a:rPr>
              <a:t>p1</a:t>
            </a:r>
            <a:r>
              <a:rPr lang="zh-CN" altLang="en-US">
                <a:solidFill>
                  <a:schemeClr val="tx1"/>
                </a:solidFill>
              </a:rPr>
              <a:t>和</a:t>
            </a:r>
            <a:r>
              <a:rPr lang="en-US" altLang="zh-CN">
                <a:solidFill>
                  <a:schemeClr val="tx1"/>
                </a:solidFill>
              </a:rPr>
              <a:t>p2</a:t>
            </a:r>
            <a:r>
              <a:rPr lang="zh-CN" altLang="en-US">
                <a:solidFill>
                  <a:schemeClr val="tx1"/>
                </a:solidFill>
              </a:rPr>
              <a:t>都指向同一数组中的元素时才有意义</a:t>
            </a:r>
            <a:r>
              <a:rPr lang="en-US" altLang="zh-CN" smtClean="0">
                <a:solidFill>
                  <a:schemeClr val="tx1"/>
                </a:solidFill>
              </a:rPr>
              <a:t>)</a:t>
            </a:r>
            <a:r>
              <a:rPr lang="zh-CN" altLang="en-US">
                <a:solidFill>
                  <a:schemeClr val="tx1"/>
                </a:solidFill>
              </a:rPr>
              <a:t>，结果</a:t>
            </a:r>
            <a:r>
              <a:rPr lang="zh-CN" altLang="en-US" smtClean="0">
                <a:solidFill>
                  <a:schemeClr val="tx1"/>
                </a:solidFill>
              </a:rPr>
              <a:t>是两</a:t>
            </a:r>
            <a:r>
              <a:rPr lang="zh-CN" altLang="en-US">
                <a:solidFill>
                  <a:schemeClr val="tx1"/>
                </a:solidFill>
              </a:rPr>
              <a:t>个地址之</a:t>
            </a:r>
            <a:r>
              <a:rPr lang="zh-CN" altLang="en-US" smtClean="0">
                <a:solidFill>
                  <a:schemeClr val="tx1"/>
                </a:solidFill>
              </a:rPr>
              <a:t>差除</a:t>
            </a:r>
            <a:r>
              <a:rPr lang="zh-CN" altLang="en-US">
                <a:solidFill>
                  <a:schemeClr val="tx1"/>
                </a:solidFill>
              </a:rPr>
              <a:t>以数组元素的长度。注意</a:t>
            </a:r>
            <a:r>
              <a:rPr lang="en-US" altLang="zh-CN">
                <a:solidFill>
                  <a:schemeClr val="tx1"/>
                </a:solidFill>
              </a:rPr>
              <a:t>: </a:t>
            </a:r>
            <a:r>
              <a:rPr lang="zh-CN" altLang="en-US">
                <a:solidFill>
                  <a:schemeClr val="tx1"/>
                </a:solidFill>
              </a:rPr>
              <a:t>两个地址不能相加，如</a:t>
            </a:r>
            <a:r>
              <a:rPr lang="en-US" altLang="zh-CN">
                <a:solidFill>
                  <a:schemeClr val="tx1"/>
                </a:solidFill>
              </a:rPr>
              <a:t>p1+p2</a:t>
            </a:r>
            <a:r>
              <a:rPr lang="zh-CN" altLang="en-US">
                <a:solidFill>
                  <a:schemeClr val="tx1"/>
                </a:solidFill>
              </a:rPr>
              <a:t>是无实际意义的。</a:t>
            </a:r>
            <a:endParaRPr lang="en-US" altLang="zh-CN" smtClean="0">
              <a:solidFill>
                <a:schemeClr val="tx1"/>
              </a:solidFill>
            </a:endParaRPr>
          </a:p>
          <a:p>
            <a:pPr algn="just">
              <a:lnSpc>
                <a:spcPct val="120000"/>
              </a:lnSpc>
              <a:spcBef>
                <a:spcPts val="600"/>
              </a:spcBef>
              <a:spcAft>
                <a:spcPts val="600"/>
              </a:spcAft>
              <a:defRPr/>
            </a:pPr>
            <a:r>
              <a:rPr lang="zh-CN" altLang="en-US">
                <a:solidFill>
                  <a:schemeClr val="tx1"/>
                </a:solidFill>
              </a:rPr>
              <a:t>如果</a:t>
            </a:r>
            <a:r>
              <a:rPr lang="en-US" altLang="zh-CN">
                <a:solidFill>
                  <a:schemeClr val="tx1"/>
                </a:solidFill>
              </a:rPr>
              <a:t>p</a:t>
            </a:r>
            <a:r>
              <a:rPr lang="zh-CN" altLang="en-US">
                <a:solidFill>
                  <a:schemeClr val="tx1"/>
                </a:solidFill>
              </a:rPr>
              <a:t>的初值为</a:t>
            </a:r>
            <a:r>
              <a:rPr lang="en-US" altLang="zh-CN">
                <a:solidFill>
                  <a:schemeClr val="tx1"/>
                </a:solidFill>
              </a:rPr>
              <a:t>&amp;a[0]</a:t>
            </a:r>
            <a:r>
              <a:rPr lang="zh-CN" altLang="en-US">
                <a:solidFill>
                  <a:schemeClr val="tx1"/>
                </a:solidFill>
              </a:rPr>
              <a:t>，则</a:t>
            </a:r>
            <a:r>
              <a:rPr lang="en-US" altLang="zh-CN">
                <a:solidFill>
                  <a:schemeClr val="tx1"/>
                </a:solidFill>
              </a:rPr>
              <a:t>p+i</a:t>
            </a:r>
            <a:r>
              <a:rPr lang="zh-CN" altLang="en-US">
                <a:solidFill>
                  <a:schemeClr val="tx1"/>
                </a:solidFill>
              </a:rPr>
              <a:t>和</a:t>
            </a:r>
            <a:r>
              <a:rPr lang="en-US" altLang="zh-CN">
                <a:solidFill>
                  <a:schemeClr val="tx1"/>
                </a:solidFill>
              </a:rPr>
              <a:t>a+i</a:t>
            </a:r>
            <a:r>
              <a:rPr lang="zh-CN" altLang="en-US">
                <a:solidFill>
                  <a:schemeClr val="tx1"/>
                </a:solidFill>
              </a:rPr>
              <a:t>就是数组元素</a:t>
            </a:r>
            <a:r>
              <a:rPr lang="en-US" altLang="zh-CN">
                <a:solidFill>
                  <a:schemeClr val="tx1"/>
                </a:solidFill>
              </a:rPr>
              <a:t>a[i]</a:t>
            </a:r>
            <a:r>
              <a:rPr lang="zh-CN" altLang="en-US">
                <a:solidFill>
                  <a:schemeClr val="tx1"/>
                </a:solidFill>
              </a:rPr>
              <a:t>的地址，或者说，它们指向</a:t>
            </a:r>
            <a:r>
              <a:rPr lang="en-US" altLang="zh-CN">
                <a:solidFill>
                  <a:schemeClr val="tx1"/>
                </a:solidFill>
              </a:rPr>
              <a:t>a</a:t>
            </a:r>
            <a:r>
              <a:rPr lang="zh-CN" altLang="en-US">
                <a:solidFill>
                  <a:schemeClr val="tx1"/>
                </a:solidFill>
              </a:rPr>
              <a:t>数组序号为</a:t>
            </a:r>
            <a:r>
              <a:rPr lang="en-US" altLang="zh-CN">
                <a:solidFill>
                  <a:schemeClr val="tx1"/>
                </a:solidFill>
              </a:rPr>
              <a:t>i</a:t>
            </a:r>
            <a:r>
              <a:rPr lang="zh-CN" altLang="en-US">
                <a:solidFill>
                  <a:schemeClr val="tx1"/>
                </a:solidFill>
              </a:rPr>
              <a:t>的</a:t>
            </a:r>
            <a:r>
              <a:rPr lang="zh-CN" altLang="en-US" smtClean="0">
                <a:solidFill>
                  <a:schemeClr val="tx1"/>
                </a:solidFill>
              </a:rPr>
              <a:t>元素。</a:t>
            </a:r>
            <a:endParaRPr lang="en-US" altLang="zh-CN" smtClean="0">
              <a:solidFill>
                <a:schemeClr val="tx1"/>
              </a:solidFill>
            </a:endParaRPr>
          </a:p>
          <a:p>
            <a:pPr algn="just">
              <a:lnSpc>
                <a:spcPct val="120000"/>
              </a:lnSpc>
              <a:spcBef>
                <a:spcPts val="600"/>
              </a:spcBef>
              <a:spcAft>
                <a:spcPts val="600"/>
              </a:spcAft>
              <a:defRPr/>
            </a:pPr>
            <a:r>
              <a:rPr lang="en-US" altLang="zh-CN">
                <a:solidFill>
                  <a:schemeClr val="tx1"/>
                </a:solidFill>
              </a:rPr>
              <a:t>*(p+i)</a:t>
            </a:r>
            <a:r>
              <a:rPr lang="zh-CN" altLang="en-US">
                <a:solidFill>
                  <a:schemeClr val="tx1"/>
                </a:solidFill>
              </a:rPr>
              <a:t>或*</a:t>
            </a:r>
            <a:r>
              <a:rPr lang="en-US" altLang="zh-CN">
                <a:solidFill>
                  <a:schemeClr val="tx1"/>
                </a:solidFill>
              </a:rPr>
              <a:t>(a+i)</a:t>
            </a:r>
            <a:r>
              <a:rPr lang="zh-CN" altLang="en-US">
                <a:solidFill>
                  <a:schemeClr val="tx1"/>
                </a:solidFill>
              </a:rPr>
              <a:t>是</a:t>
            </a:r>
            <a:r>
              <a:rPr lang="en-US" altLang="zh-CN">
                <a:solidFill>
                  <a:schemeClr val="tx1"/>
                </a:solidFill>
              </a:rPr>
              <a:t>p+i</a:t>
            </a:r>
            <a:r>
              <a:rPr lang="zh-CN" altLang="en-US">
                <a:solidFill>
                  <a:schemeClr val="tx1"/>
                </a:solidFill>
              </a:rPr>
              <a:t>或</a:t>
            </a:r>
            <a:r>
              <a:rPr lang="en-US" altLang="zh-CN">
                <a:solidFill>
                  <a:schemeClr val="tx1"/>
                </a:solidFill>
              </a:rPr>
              <a:t>a+i</a:t>
            </a:r>
            <a:r>
              <a:rPr lang="zh-CN" altLang="en-US">
                <a:solidFill>
                  <a:schemeClr val="tx1"/>
                </a:solidFill>
              </a:rPr>
              <a:t>所指向的数组元素，即</a:t>
            </a:r>
            <a:r>
              <a:rPr lang="en-US" altLang="zh-CN">
                <a:solidFill>
                  <a:schemeClr val="tx1"/>
                </a:solidFill>
              </a:rPr>
              <a:t>a[i]</a:t>
            </a:r>
            <a:r>
              <a:rPr lang="zh-CN" altLang="en-US" smtClean="0">
                <a:solidFill>
                  <a:schemeClr val="tx1"/>
                </a:solidFill>
              </a:rPr>
              <a:t>。</a:t>
            </a:r>
            <a:r>
              <a:rPr lang="en-US" altLang="zh-CN" smtClean="0">
                <a:solidFill>
                  <a:schemeClr val="tx1"/>
                </a:solidFill>
              </a:rPr>
              <a:t>[]</a:t>
            </a:r>
            <a:r>
              <a:rPr lang="zh-CN" altLang="en-US" smtClean="0">
                <a:solidFill>
                  <a:schemeClr val="tx1"/>
                </a:solidFill>
              </a:rPr>
              <a:t>实际上</a:t>
            </a:r>
            <a:r>
              <a:rPr lang="zh-CN" altLang="en-US">
                <a:solidFill>
                  <a:schemeClr val="tx1"/>
                </a:solidFill>
              </a:rPr>
              <a:t>是变址运算符，即将</a:t>
            </a:r>
            <a:r>
              <a:rPr lang="en-US" altLang="zh-CN">
                <a:solidFill>
                  <a:schemeClr val="tx1"/>
                </a:solidFill>
              </a:rPr>
              <a:t>a[i]</a:t>
            </a:r>
            <a:r>
              <a:rPr lang="zh-CN" altLang="en-US">
                <a:solidFill>
                  <a:schemeClr val="tx1"/>
                </a:solidFill>
              </a:rPr>
              <a:t>按</a:t>
            </a:r>
            <a:r>
              <a:rPr lang="en-US" altLang="zh-CN">
                <a:solidFill>
                  <a:schemeClr val="tx1"/>
                </a:solidFill>
              </a:rPr>
              <a:t>a+i</a:t>
            </a:r>
            <a:r>
              <a:rPr lang="zh-CN" altLang="en-US">
                <a:solidFill>
                  <a:schemeClr val="tx1"/>
                </a:solidFill>
              </a:rPr>
              <a:t>计算地址，然后找出此地址单元中的值。</a:t>
            </a:r>
            <a:endParaRPr lang="zh-CN" altLang="en-US">
              <a:solidFill>
                <a:schemeClr val="tx1"/>
              </a:solidFill>
            </a:endParaRPr>
          </a:p>
        </p:txBody>
      </p:sp>
      <p:grpSp>
        <p:nvGrpSpPr>
          <p:cNvPr id="4" name="组合 3"/>
          <p:cNvGrpSpPr/>
          <p:nvPr/>
        </p:nvGrpSpPr>
        <p:grpSpPr>
          <a:xfrm>
            <a:off x="7922732" y="1193309"/>
            <a:ext cx="3586780" cy="1505938"/>
            <a:chOff x="8582294" y="4088154"/>
            <a:chExt cx="3701309" cy="1505938"/>
          </a:xfrm>
        </p:grpSpPr>
        <p:sp>
          <p:nvSpPr>
            <p:cNvPr id="5" name="MH_Other_1"/>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endParaRPr lang="zh-CN" altLang="en-US" sz="2000" dirty="0">
                <a:solidFill>
                  <a:srgbClr val="FEFFFF"/>
                </a:solidFill>
              </a:endParaRPr>
            </a:p>
          </p:txBody>
        </p:sp>
        <p:sp>
          <p:nvSpPr>
            <p:cNvPr id="6" name="MH_SubTitle_1"/>
            <p:cNvSpPr/>
            <p:nvPr>
              <p:custDataLst>
                <p:tags r:id="rId3"/>
              </p:custDataLst>
            </p:nvPr>
          </p:nvSpPr>
          <p:spPr>
            <a:xfrm>
              <a:off x="9371544" y="4088154"/>
              <a:ext cx="2901703" cy="1505938"/>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 执行</a:t>
              </a:r>
              <a:r>
                <a:rPr lang="en-US" altLang="zh-CN" sz="1600">
                  <a:solidFill>
                    <a:schemeClr val="tx1">
                      <a:lumMod val="75000"/>
                      <a:lumOff val="25000"/>
                    </a:schemeClr>
                  </a:solidFill>
                </a:rPr>
                <a:t>p+1</a:t>
              </a:r>
              <a:r>
                <a:rPr lang="zh-CN" altLang="en-US" sz="1600">
                  <a:solidFill>
                    <a:schemeClr val="tx1">
                      <a:lumMod val="75000"/>
                      <a:lumOff val="25000"/>
                    </a:schemeClr>
                  </a:solidFill>
                </a:rPr>
                <a:t>时并不是将</a:t>
              </a:r>
              <a:r>
                <a:rPr lang="en-US" altLang="zh-CN" sz="1600">
                  <a:solidFill>
                    <a:schemeClr val="tx1">
                      <a:lumMod val="75000"/>
                      <a:lumOff val="25000"/>
                    </a:schemeClr>
                  </a:solidFill>
                </a:rPr>
                <a:t>p</a:t>
              </a:r>
              <a:r>
                <a:rPr lang="zh-CN" altLang="en-US" sz="1600">
                  <a:solidFill>
                    <a:schemeClr val="tx1">
                      <a:lumMod val="75000"/>
                      <a:lumOff val="25000"/>
                    </a:schemeClr>
                  </a:solidFill>
                </a:rPr>
                <a:t>的值</a:t>
              </a:r>
              <a:r>
                <a:rPr lang="en-US" altLang="zh-CN" sz="1600">
                  <a:solidFill>
                    <a:schemeClr val="tx1">
                      <a:lumMod val="75000"/>
                      <a:lumOff val="25000"/>
                    </a:schemeClr>
                  </a:solidFill>
                </a:rPr>
                <a:t>(</a:t>
              </a:r>
              <a:r>
                <a:rPr lang="zh-CN" altLang="en-US" sz="1600">
                  <a:solidFill>
                    <a:schemeClr val="tx1">
                      <a:lumMod val="75000"/>
                      <a:lumOff val="25000"/>
                    </a:schemeClr>
                  </a:solidFill>
                </a:rPr>
                <a:t>地址</a:t>
              </a:r>
              <a:r>
                <a:rPr lang="en-US" altLang="zh-CN" sz="1600">
                  <a:solidFill>
                    <a:schemeClr val="tx1">
                      <a:lumMod val="75000"/>
                      <a:lumOff val="25000"/>
                    </a:schemeClr>
                  </a:solidFill>
                </a:rPr>
                <a:t>)</a:t>
              </a:r>
              <a:r>
                <a:rPr lang="zh-CN" altLang="en-US" sz="1600">
                  <a:solidFill>
                    <a:schemeClr val="tx1">
                      <a:lumMod val="75000"/>
                      <a:lumOff val="25000"/>
                    </a:schemeClr>
                  </a:solidFill>
                </a:rPr>
                <a:t>简单地加</a:t>
              </a:r>
              <a:r>
                <a:rPr lang="en-US" altLang="zh-CN" sz="1600">
                  <a:solidFill>
                    <a:schemeClr val="tx1">
                      <a:lumMod val="75000"/>
                      <a:lumOff val="25000"/>
                    </a:schemeClr>
                  </a:solidFill>
                </a:rPr>
                <a:t>1</a:t>
              </a:r>
              <a:r>
                <a:rPr lang="zh-CN" altLang="en-US" sz="1600">
                  <a:solidFill>
                    <a:schemeClr val="tx1">
                      <a:lumMod val="75000"/>
                      <a:lumOff val="25000"/>
                    </a:schemeClr>
                  </a:solidFill>
                </a:rPr>
                <a:t>，</a:t>
              </a:r>
              <a:r>
                <a:rPr lang="zh-CN" altLang="en-US" sz="1600" smtClean="0">
                  <a:solidFill>
                    <a:schemeClr val="tx1">
                      <a:lumMod val="75000"/>
                      <a:lumOff val="25000"/>
                    </a:schemeClr>
                  </a:solidFill>
                </a:rPr>
                <a:t>而是根据定义的基类型加上</a:t>
              </a:r>
              <a:r>
                <a:rPr lang="zh-CN" altLang="en-US" sz="1600">
                  <a:solidFill>
                    <a:schemeClr val="tx1">
                      <a:lumMod val="75000"/>
                      <a:lumOff val="25000"/>
                    </a:schemeClr>
                  </a:solidFill>
                </a:rPr>
                <a:t>一个数组元素所占用的字节数。</a:t>
              </a:r>
              <a:endParaRPr lang="zh-CN" altLang="en-US" sz="1600" dirty="0">
                <a:solidFill>
                  <a:schemeClr val="tx1">
                    <a:lumMod val="75000"/>
                    <a:lumOff val="25000"/>
                  </a:schemeClr>
                </a:solidFill>
              </a:endParaRPr>
            </a:p>
          </p:txBody>
        </p:sp>
        <p:sp>
          <p:nvSpPr>
            <p:cNvPr id="7" name="MH_Other_2"/>
            <p:cNvSpPr/>
            <p:nvPr>
              <p:custDataLst>
                <p:tags r:id="rId4"/>
              </p:custDataLst>
            </p:nvPr>
          </p:nvSpPr>
          <p:spPr>
            <a:xfrm rot="16200000">
              <a:off x="11981978" y="5292466"/>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aphicFrame>
        <p:nvGraphicFramePr>
          <p:cNvPr id="8" name="表格 7"/>
          <p:cNvGraphicFramePr>
            <a:graphicFrameLocks noGrp="1"/>
          </p:cNvGraphicFramePr>
          <p:nvPr/>
        </p:nvGraphicFramePr>
        <p:xfrm>
          <a:off x="8673461" y="3016527"/>
          <a:ext cx="2496216" cy="3413760"/>
        </p:xfrm>
        <a:graphic>
          <a:graphicData uri="http://schemas.openxmlformats.org/drawingml/2006/table">
            <a:tbl>
              <a:tblPr>
                <a:tableStyleId>{5C22544A-7EE6-4342-B048-85BDC9FD1C3A}</a:tableStyleId>
              </a:tblPr>
              <a:tblGrid>
                <a:gridCol w="1080000"/>
                <a:gridCol w="708108"/>
                <a:gridCol w="708108"/>
              </a:tblGrid>
              <a:tr h="0">
                <a:tc>
                  <a:txBody>
                    <a:bodyPr/>
                    <a:lstStyle/>
                    <a:p>
                      <a:r>
                        <a:rPr lang="en-US" altLang="zh-CN" sz="1600" smtClean="0"/>
                        <a:t>p</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r>
                        <a:rPr lang="zh-CN" altLang="en-US" sz="1400" smtClean="0"/>
                        <a:t>数组</a:t>
                      </a:r>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r>
                        <a:rPr lang="en-US" altLang="zh-CN" sz="1600" smtClean="0"/>
                        <a:t>p+1,a+1</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lnT w="12700" cmpd="sng">
                      <a:noFill/>
                    </a:lnT>
                  </a:tcPr>
                </a:tc>
                <a:tc>
                  <a:txBody>
                    <a:bodyPr/>
                    <a:lstStyle/>
                    <a:p>
                      <a:r>
                        <a:rPr lang="en-US" altLang="zh-CN" sz="1400" smtClean="0"/>
                        <a:t>a[0]</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r>
                        <a:rPr lang="en-US" altLang="zh-CN" sz="1400" smtClean="0"/>
                        <a:t>a[1]</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r>
                        <a:rPr lang="en-US" altLang="zh-CN" sz="1400" smtClean="0"/>
                        <a:t>a[2]</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r>
                        <a:rPr lang="en-US" altLang="zh-CN" sz="1400" smtClean="0"/>
                        <a:t>p+i,a+i</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smtClean="0"/>
                        <a:t>*</a:t>
                      </a:r>
                      <a:r>
                        <a:rPr lang="en-US" altLang="zh-CN" sz="1400" smtClean="0"/>
                        <a:t>(p+i)</a:t>
                      </a:r>
                      <a:endParaRPr lang="zh-CN" altLang="en-US" sz="1400"/>
                    </a:p>
                  </a:txBody>
                  <a:tcPr anchor="ctr">
                    <a:lnL w="12700" cmpd="sng">
                      <a:noFill/>
                    </a:lnL>
                    <a:lnR w="12700" cmpd="sng">
                      <a:noFill/>
                    </a:lnR>
                  </a:tcPr>
                </a:tc>
                <a:tc>
                  <a:txBody>
                    <a:bodyPr/>
                    <a:lstStyle/>
                    <a:p>
                      <a:r>
                        <a:rPr lang="en-US" altLang="zh-CN" sz="1400" smtClean="0"/>
                        <a:t>a[i]</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smtClean="0"/>
                        <a:t>p+9,a+9</a:t>
                      </a:r>
                      <a:endParaRPr lang="zh-CN" altLang="en-US" sz="140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r>
                        <a:rPr lang="en-US" altLang="zh-CN" sz="1400" smtClean="0"/>
                        <a:t>a[9]</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cxnSp>
        <p:nvCxnSpPr>
          <p:cNvPr id="9" name="直接连接符 8"/>
          <p:cNvCxnSpPr/>
          <p:nvPr/>
        </p:nvCxnSpPr>
        <p:spPr>
          <a:xfrm>
            <a:off x="8673461" y="3351807"/>
            <a:ext cx="105932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8673461" y="3679799"/>
            <a:ext cx="105932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673461" y="5210425"/>
            <a:ext cx="105932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673461" y="6123446"/>
            <a:ext cx="105932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184" y="39290"/>
            <a:ext cx="10515600" cy="953383"/>
          </a:xfrm>
        </p:spPr>
        <p:txBody>
          <a:bodyPr/>
          <a:lstStyle/>
          <a:p>
            <a:r>
              <a:rPr lang="zh-CN" altLang="en-US"/>
              <a:t>通过指针引用数组元素</a:t>
            </a:r>
            <a:endParaRPr lang="zh-CN" altLang="en-US"/>
          </a:p>
        </p:txBody>
      </p:sp>
      <p:sp>
        <p:nvSpPr>
          <p:cNvPr id="3" name="内容占位符 2"/>
          <p:cNvSpPr>
            <a:spLocks noGrp="1"/>
          </p:cNvSpPr>
          <p:nvPr>
            <p:ph idx="1"/>
          </p:nvPr>
        </p:nvSpPr>
        <p:spPr>
          <a:xfrm>
            <a:off x="-208922" y="998815"/>
            <a:ext cx="972257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8.6】</a:t>
            </a:r>
            <a:r>
              <a:rPr lang="zh-CN" altLang="en-US" sz="2000">
                <a:solidFill>
                  <a:schemeClr val="accent1"/>
                </a:solidFill>
              </a:rPr>
              <a:t>有一个整型数组</a:t>
            </a:r>
            <a:r>
              <a:rPr lang="en-US" altLang="zh-CN" sz="2000">
                <a:solidFill>
                  <a:schemeClr val="accent1"/>
                </a:solidFill>
              </a:rPr>
              <a:t>a</a:t>
            </a:r>
            <a:r>
              <a:rPr lang="zh-CN" altLang="en-US" sz="2000">
                <a:solidFill>
                  <a:schemeClr val="accent1"/>
                </a:solidFill>
              </a:rPr>
              <a:t>，有</a:t>
            </a:r>
            <a:r>
              <a:rPr lang="en-US" altLang="zh-CN" sz="2000">
                <a:solidFill>
                  <a:schemeClr val="accent1"/>
                </a:solidFill>
              </a:rPr>
              <a:t>10</a:t>
            </a:r>
            <a:r>
              <a:rPr lang="zh-CN" altLang="en-US" sz="2000">
                <a:solidFill>
                  <a:schemeClr val="accent1"/>
                </a:solidFill>
              </a:rPr>
              <a:t>个元素，要求输出数组中的全部元素。</a:t>
            </a:r>
            <a:endParaRPr lang="zh-CN" altLang="en-US" sz="2000" dirty="0">
              <a:solidFill>
                <a:schemeClr val="accent1"/>
              </a:solidFill>
            </a:endParaRPr>
          </a:p>
        </p:txBody>
      </p:sp>
      <p:sp>
        <p:nvSpPr>
          <p:cNvPr id="29" name="圆角矩形 12"/>
          <p:cNvSpPr/>
          <p:nvPr/>
        </p:nvSpPr>
        <p:spPr>
          <a:xfrm>
            <a:off x="29184" y="1805185"/>
            <a:ext cx="3780968" cy="3443375"/>
          </a:xfrm>
          <a:prstGeom prst="roundRect">
            <a:avLst>
              <a:gd name="adj" fmla="val 193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endParaRPr lang="en-US" altLang="zh-CN" sz="1400"/>
          </a:p>
          <a:p>
            <a:pPr defTabSz="363855">
              <a:lnSpc>
                <a:spcPct val="120000"/>
              </a:lnSpc>
            </a:pPr>
            <a:r>
              <a:rPr lang="en-US" altLang="zh-CN" sz="1400"/>
              <a:t>int main()</a:t>
            </a:r>
            <a:endParaRPr lang="en-US" altLang="zh-CN" sz="1400"/>
          </a:p>
          <a:p>
            <a:pPr defTabSz="363855">
              <a:lnSpc>
                <a:spcPct val="120000"/>
              </a:lnSpc>
            </a:pPr>
            <a:r>
              <a:rPr lang="en-US" altLang="zh-CN" sz="1400"/>
              <a:t>{	int a[10];</a:t>
            </a:r>
            <a:endParaRPr lang="en-US" altLang="zh-CN" sz="1400"/>
          </a:p>
          <a:p>
            <a:pPr defTabSz="363855">
              <a:lnSpc>
                <a:spcPct val="120000"/>
              </a:lnSpc>
            </a:pPr>
            <a:r>
              <a:rPr lang="en-US" altLang="zh-CN" sz="1400"/>
              <a:t>	int i;</a:t>
            </a:r>
            <a:endParaRPr lang="en-US" altLang="zh-CN" sz="1400"/>
          </a:p>
          <a:p>
            <a:pPr defTabSz="363855">
              <a:lnSpc>
                <a:spcPct val="120000"/>
              </a:lnSpc>
            </a:pPr>
            <a:r>
              <a:rPr lang="en-US" altLang="zh-CN" sz="1400"/>
              <a:t>	printf("please enter 10 integer numbers:");</a:t>
            </a:r>
            <a:endParaRPr lang="en-US" altLang="zh-CN" sz="1400"/>
          </a:p>
          <a:p>
            <a:pPr defTabSz="363855">
              <a:lnSpc>
                <a:spcPct val="120000"/>
              </a:lnSpc>
            </a:pPr>
            <a:r>
              <a:rPr lang="en-US" altLang="zh-CN" sz="1400"/>
              <a:t>	for(i=0;i&lt;10;i++)</a:t>
            </a:r>
            <a:endParaRPr lang="en-US" altLang="zh-CN" sz="1400"/>
          </a:p>
          <a:p>
            <a:pPr defTabSz="363855">
              <a:lnSpc>
                <a:spcPct val="120000"/>
              </a:lnSpc>
            </a:pPr>
            <a:r>
              <a:rPr lang="en-US" altLang="zh-CN" sz="1400"/>
              <a:t>	scanf("%d",&amp;a[i]);</a:t>
            </a:r>
            <a:endParaRPr lang="en-US" altLang="zh-CN" sz="1400"/>
          </a:p>
          <a:p>
            <a:pPr defTabSz="363855">
              <a:lnSpc>
                <a:spcPct val="120000"/>
              </a:lnSpc>
            </a:pPr>
            <a:r>
              <a:rPr lang="en-US" altLang="zh-CN" sz="1400"/>
              <a:t>	for(i=0;i&lt;10;i++)</a:t>
            </a:r>
            <a:endParaRPr lang="en-US" altLang="zh-CN" sz="1400"/>
          </a:p>
          <a:p>
            <a:pPr defTabSz="363855">
              <a:lnSpc>
                <a:spcPct val="120000"/>
              </a:lnSpc>
            </a:pPr>
            <a:r>
              <a:rPr lang="en-US" altLang="zh-CN" sz="1400"/>
              <a:t>	printf("%d ",</a:t>
            </a:r>
            <a:r>
              <a:rPr lang="en-US" altLang="zh-CN" sz="1400">
                <a:solidFill>
                  <a:schemeClr val="accent6"/>
                </a:solidFill>
              </a:rPr>
              <a:t>a[i</a:t>
            </a:r>
            <a:r>
              <a:rPr lang="en-US" altLang="zh-CN" sz="1400" smtClean="0">
                <a:solidFill>
                  <a:schemeClr val="accent6"/>
                </a:solidFill>
              </a:rPr>
              <a:t>]</a:t>
            </a:r>
            <a:r>
              <a:rPr lang="en-US" altLang="zh-CN" sz="1400" smtClean="0"/>
              <a:t>);</a:t>
            </a:r>
            <a:endParaRPr lang="en-US" altLang="zh-CN" sz="1400" smtClean="0"/>
          </a:p>
          <a:p>
            <a:pPr defTabSz="363855">
              <a:lnSpc>
                <a:spcPct val="120000"/>
              </a:lnSpc>
            </a:pPr>
            <a:r>
              <a:rPr lang="en-US" altLang="zh-CN" sz="1400">
                <a:solidFill>
                  <a:srgbClr val="008000"/>
                </a:solidFill>
              </a:rPr>
              <a:t>	</a:t>
            </a:r>
            <a:r>
              <a:rPr lang="en-US" altLang="zh-CN" sz="1400" smtClean="0">
                <a:solidFill>
                  <a:srgbClr val="008000"/>
                </a:solidFill>
              </a:rPr>
              <a:t>//</a:t>
            </a:r>
            <a:r>
              <a:rPr lang="zh-CN" altLang="en-US" sz="1400">
                <a:solidFill>
                  <a:srgbClr val="008000"/>
                </a:solidFill>
              </a:rPr>
              <a:t>数组元素用数组名和下标表示</a:t>
            </a:r>
            <a:endParaRPr lang="zh-CN" altLang="en-US" sz="1400">
              <a:solidFill>
                <a:srgbClr val="008000"/>
              </a:solidFill>
            </a:endParaRPr>
          </a:p>
          <a:p>
            <a:pPr defTabSz="363855">
              <a:lnSpc>
                <a:spcPct val="120000"/>
              </a:lnSpc>
            </a:pPr>
            <a:r>
              <a:rPr lang="zh-CN" altLang="en-US" sz="1400"/>
              <a:t>	</a:t>
            </a:r>
            <a:r>
              <a:rPr lang="en-US" altLang="zh-CN" sz="1400"/>
              <a:t>printf("%\n");</a:t>
            </a:r>
            <a:endParaRPr lang="en-US" altLang="zh-CN" sz="1400"/>
          </a:p>
          <a:p>
            <a:pPr defTabSz="363855">
              <a:lnSpc>
                <a:spcPct val="120000"/>
              </a:lnSpc>
            </a:pPr>
            <a:r>
              <a:rPr lang="en-US" altLang="zh-CN" sz="1400"/>
              <a:t>	return 0;</a:t>
            </a:r>
            <a:endParaRPr lang="en-US" altLang="zh-CN" sz="1400"/>
          </a:p>
          <a:p>
            <a:pPr defTabSz="363855">
              <a:lnSpc>
                <a:spcPct val="120000"/>
              </a:lnSpc>
            </a:pPr>
            <a:r>
              <a:rPr lang="en-US" altLang="zh-CN" sz="1400"/>
              <a:t>}</a:t>
            </a:r>
            <a:endParaRPr lang="zh-CN" altLang="en-US" sz="1400" b="1" dirty="0">
              <a:solidFill>
                <a:srgbClr val="008000"/>
              </a:solidFill>
            </a:endParaRPr>
          </a:p>
        </p:txBody>
      </p:sp>
      <p:sp>
        <p:nvSpPr>
          <p:cNvPr id="5" name="圆角矩形 4"/>
          <p:cNvSpPr/>
          <p:nvPr/>
        </p:nvSpPr>
        <p:spPr>
          <a:xfrm>
            <a:off x="29184" y="1497485"/>
            <a:ext cx="3780968" cy="301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smtClean="0"/>
              <a:t>①下标法</a:t>
            </a:r>
            <a:endParaRPr lang="zh-CN" altLang="en-US" sz="1600" b="1"/>
          </a:p>
        </p:txBody>
      </p:sp>
      <p:sp>
        <p:nvSpPr>
          <p:cNvPr id="37" name="圆角矩形 12"/>
          <p:cNvSpPr/>
          <p:nvPr/>
        </p:nvSpPr>
        <p:spPr>
          <a:xfrm>
            <a:off x="3819041" y="1812888"/>
            <a:ext cx="4524199" cy="3443375"/>
          </a:xfrm>
          <a:prstGeom prst="roundRect">
            <a:avLst>
              <a:gd name="adj" fmla="val 193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endParaRPr lang="en-US" altLang="zh-CN" sz="1400"/>
          </a:p>
          <a:p>
            <a:pPr defTabSz="363855">
              <a:lnSpc>
                <a:spcPct val="120000"/>
              </a:lnSpc>
            </a:pPr>
            <a:r>
              <a:rPr lang="en-US" altLang="zh-CN" sz="1400"/>
              <a:t>int main()</a:t>
            </a:r>
            <a:endParaRPr lang="en-US" altLang="zh-CN" sz="1400"/>
          </a:p>
          <a:p>
            <a:pPr defTabSz="363855">
              <a:lnSpc>
                <a:spcPct val="120000"/>
              </a:lnSpc>
            </a:pPr>
            <a:r>
              <a:rPr lang="en-US" altLang="zh-CN" sz="1400"/>
              <a:t>{	int a[10];</a:t>
            </a:r>
            <a:endParaRPr lang="en-US" altLang="zh-CN" sz="1400"/>
          </a:p>
          <a:p>
            <a:pPr defTabSz="363855">
              <a:lnSpc>
                <a:spcPct val="120000"/>
              </a:lnSpc>
            </a:pPr>
            <a:r>
              <a:rPr lang="en-US" altLang="zh-CN" sz="1400"/>
              <a:t>	int i;</a:t>
            </a:r>
            <a:endParaRPr lang="en-US" altLang="zh-CN" sz="1400"/>
          </a:p>
          <a:p>
            <a:pPr defTabSz="363855">
              <a:lnSpc>
                <a:spcPct val="120000"/>
              </a:lnSpc>
            </a:pPr>
            <a:r>
              <a:rPr lang="en-US" altLang="zh-CN" sz="1400"/>
              <a:t>	printf("please enter 10 integer numbers:");</a:t>
            </a:r>
            <a:endParaRPr lang="en-US" altLang="zh-CN" sz="1400"/>
          </a:p>
          <a:p>
            <a:pPr defTabSz="363855">
              <a:lnSpc>
                <a:spcPct val="120000"/>
              </a:lnSpc>
            </a:pPr>
            <a:r>
              <a:rPr lang="en-US" altLang="zh-CN" sz="1400"/>
              <a:t>	for(i=0;i&lt;10;i++)</a:t>
            </a:r>
            <a:endParaRPr lang="en-US" altLang="zh-CN" sz="1400"/>
          </a:p>
          <a:p>
            <a:pPr defTabSz="363855">
              <a:lnSpc>
                <a:spcPct val="120000"/>
              </a:lnSpc>
            </a:pPr>
            <a:r>
              <a:rPr lang="en-US" altLang="zh-CN" sz="1400"/>
              <a:t>	scanf("%d",&amp;a[i]);</a:t>
            </a:r>
            <a:endParaRPr lang="en-US" altLang="zh-CN" sz="1400"/>
          </a:p>
          <a:p>
            <a:pPr defTabSz="363855">
              <a:lnSpc>
                <a:spcPct val="120000"/>
              </a:lnSpc>
            </a:pPr>
            <a:r>
              <a:rPr lang="en-US" altLang="zh-CN" sz="1400"/>
              <a:t>	for(i=0;i&lt;10;i++)</a:t>
            </a:r>
            <a:endParaRPr lang="en-US" altLang="zh-CN" sz="1400"/>
          </a:p>
          <a:p>
            <a:pPr defTabSz="363855">
              <a:lnSpc>
                <a:spcPct val="120000"/>
              </a:lnSpc>
            </a:pPr>
            <a:r>
              <a:rPr lang="en-US" altLang="zh-CN" sz="1400"/>
              <a:t>	printf("%d ",</a:t>
            </a:r>
            <a:r>
              <a:rPr lang="en-US" altLang="zh-CN" sz="1400">
                <a:solidFill>
                  <a:schemeClr val="accent6"/>
                </a:solidFill>
              </a:rPr>
              <a:t>*(a+i</a:t>
            </a:r>
            <a:r>
              <a:rPr lang="en-US" altLang="zh-CN" sz="1400" smtClean="0">
                <a:solidFill>
                  <a:schemeClr val="accent6"/>
                </a:solidFill>
              </a:rPr>
              <a:t>)</a:t>
            </a:r>
            <a:r>
              <a:rPr lang="en-US" altLang="zh-CN" sz="1400" smtClean="0"/>
              <a:t>);</a:t>
            </a:r>
            <a:endParaRPr lang="en-US" altLang="zh-CN" sz="1400" smtClean="0"/>
          </a:p>
          <a:p>
            <a:pPr defTabSz="363855">
              <a:lnSpc>
                <a:spcPct val="120000"/>
              </a:lnSpc>
            </a:pPr>
            <a:r>
              <a:rPr lang="en-US" altLang="zh-CN" sz="1400">
                <a:solidFill>
                  <a:srgbClr val="008000"/>
                </a:solidFill>
              </a:rPr>
              <a:t>	</a:t>
            </a:r>
            <a:r>
              <a:rPr lang="en-US" altLang="zh-CN" sz="1400" smtClean="0">
                <a:solidFill>
                  <a:srgbClr val="008000"/>
                </a:solidFill>
              </a:rPr>
              <a:t>//</a:t>
            </a:r>
            <a:r>
              <a:rPr lang="zh-CN" altLang="en-US" sz="1400">
                <a:solidFill>
                  <a:srgbClr val="008000"/>
                </a:solidFill>
              </a:rPr>
              <a:t>通过数组名和元素序号计算元素</a:t>
            </a:r>
            <a:r>
              <a:rPr lang="zh-CN" altLang="en-US" sz="1400" smtClean="0">
                <a:solidFill>
                  <a:srgbClr val="008000"/>
                </a:solidFill>
              </a:rPr>
              <a:t>地址找到</a:t>
            </a:r>
            <a:r>
              <a:rPr lang="zh-CN" altLang="en-US" sz="1400">
                <a:solidFill>
                  <a:srgbClr val="008000"/>
                </a:solidFill>
              </a:rPr>
              <a:t>该元素</a:t>
            </a:r>
            <a:endParaRPr lang="zh-CN" altLang="en-US" sz="1400">
              <a:solidFill>
                <a:srgbClr val="008000"/>
              </a:solidFill>
            </a:endParaRPr>
          </a:p>
          <a:p>
            <a:pPr defTabSz="363855">
              <a:lnSpc>
                <a:spcPct val="120000"/>
              </a:lnSpc>
            </a:pPr>
            <a:r>
              <a:rPr lang="zh-CN" altLang="en-US" sz="1400"/>
              <a:t>	</a:t>
            </a:r>
            <a:r>
              <a:rPr lang="en-US" altLang="zh-CN" sz="1400"/>
              <a:t>printf("\n");</a:t>
            </a:r>
            <a:endParaRPr lang="en-US" altLang="zh-CN" sz="1400"/>
          </a:p>
          <a:p>
            <a:pPr defTabSz="363855">
              <a:lnSpc>
                <a:spcPct val="120000"/>
              </a:lnSpc>
            </a:pPr>
            <a:r>
              <a:rPr lang="en-US" altLang="zh-CN" sz="1400"/>
              <a:t>	return 0;</a:t>
            </a:r>
            <a:endParaRPr lang="en-US" altLang="zh-CN" sz="1400"/>
          </a:p>
          <a:p>
            <a:pPr defTabSz="363855">
              <a:lnSpc>
                <a:spcPct val="120000"/>
              </a:lnSpc>
            </a:pPr>
            <a:r>
              <a:rPr lang="en-US" altLang="zh-CN" sz="1400"/>
              <a:t>}</a:t>
            </a:r>
            <a:endParaRPr lang="zh-CN" altLang="en-US" sz="1400" b="1" dirty="0">
              <a:solidFill>
                <a:srgbClr val="008000"/>
              </a:solidFill>
            </a:endParaRPr>
          </a:p>
        </p:txBody>
      </p:sp>
      <p:sp>
        <p:nvSpPr>
          <p:cNvPr id="41" name="圆角矩形 40"/>
          <p:cNvSpPr/>
          <p:nvPr/>
        </p:nvSpPr>
        <p:spPr>
          <a:xfrm>
            <a:off x="3819040" y="1505188"/>
            <a:ext cx="4524200" cy="301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smtClean="0"/>
              <a:t>②通过</a:t>
            </a:r>
            <a:r>
              <a:rPr lang="zh-CN" altLang="en-US" sz="1600" b="1"/>
              <a:t>数组名计算数组元素地址，找出元素的</a:t>
            </a:r>
            <a:r>
              <a:rPr lang="zh-CN" altLang="en-US" sz="1600" b="1" smtClean="0"/>
              <a:t>值</a:t>
            </a:r>
            <a:endParaRPr lang="zh-CN" altLang="en-US" sz="1600" b="1"/>
          </a:p>
        </p:txBody>
      </p:sp>
      <p:pic>
        <p:nvPicPr>
          <p:cNvPr id="7" name="图片 6"/>
          <p:cNvPicPr>
            <a:picLocks noChangeAspect="1"/>
          </p:cNvPicPr>
          <p:nvPr/>
        </p:nvPicPr>
        <p:blipFill>
          <a:blip r:embed="rId1" cstate="print"/>
          <a:stretch>
            <a:fillRect/>
          </a:stretch>
        </p:blipFill>
        <p:spPr>
          <a:xfrm>
            <a:off x="7916702" y="610690"/>
            <a:ext cx="4238625" cy="809625"/>
          </a:xfrm>
          <a:prstGeom prst="rect">
            <a:avLst/>
          </a:prstGeom>
        </p:spPr>
      </p:pic>
      <p:sp>
        <p:nvSpPr>
          <p:cNvPr id="42" name="圆角矩形 12"/>
          <p:cNvSpPr/>
          <p:nvPr/>
        </p:nvSpPr>
        <p:spPr>
          <a:xfrm>
            <a:off x="8343241" y="1816739"/>
            <a:ext cx="3812086" cy="3443375"/>
          </a:xfrm>
          <a:prstGeom prst="roundRect">
            <a:avLst>
              <a:gd name="adj" fmla="val 193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endParaRPr lang="en-US" altLang="zh-CN" sz="1400"/>
          </a:p>
          <a:p>
            <a:pPr defTabSz="363855">
              <a:lnSpc>
                <a:spcPct val="120000"/>
              </a:lnSpc>
            </a:pPr>
            <a:r>
              <a:rPr lang="en-US" altLang="zh-CN" sz="1400"/>
              <a:t>int main()</a:t>
            </a:r>
            <a:endParaRPr lang="en-US" altLang="zh-CN" sz="1400"/>
          </a:p>
          <a:p>
            <a:pPr defTabSz="363855">
              <a:lnSpc>
                <a:spcPct val="120000"/>
              </a:lnSpc>
            </a:pPr>
            <a:r>
              <a:rPr lang="en-US" altLang="zh-CN" sz="1400"/>
              <a:t>{	int a[10];</a:t>
            </a:r>
            <a:endParaRPr lang="en-US" altLang="zh-CN" sz="1400"/>
          </a:p>
          <a:p>
            <a:pPr defTabSz="363855">
              <a:lnSpc>
                <a:spcPct val="120000"/>
              </a:lnSpc>
            </a:pPr>
            <a:r>
              <a:rPr lang="en-US" altLang="zh-CN" sz="1400"/>
              <a:t>	int *p,i;</a:t>
            </a:r>
            <a:endParaRPr lang="en-US" altLang="zh-CN" sz="1400"/>
          </a:p>
          <a:p>
            <a:pPr defTabSz="363855">
              <a:lnSpc>
                <a:spcPct val="120000"/>
              </a:lnSpc>
            </a:pPr>
            <a:r>
              <a:rPr lang="en-US" altLang="zh-CN" sz="1400"/>
              <a:t>	printf("please enter 10 integer numbers:");</a:t>
            </a:r>
            <a:endParaRPr lang="en-US" altLang="zh-CN" sz="1400"/>
          </a:p>
          <a:p>
            <a:pPr defTabSz="363855">
              <a:lnSpc>
                <a:spcPct val="120000"/>
              </a:lnSpc>
            </a:pPr>
            <a:r>
              <a:rPr lang="en-US" altLang="zh-CN" sz="1400"/>
              <a:t>	for(i=0;i&lt;10;i++)</a:t>
            </a:r>
            <a:endParaRPr lang="en-US" altLang="zh-CN" sz="1400"/>
          </a:p>
          <a:p>
            <a:pPr defTabSz="363855">
              <a:lnSpc>
                <a:spcPct val="120000"/>
              </a:lnSpc>
            </a:pPr>
            <a:r>
              <a:rPr lang="en-US" altLang="zh-CN" sz="1400"/>
              <a:t>	scanf("%d",&amp;a[i]);</a:t>
            </a:r>
            <a:endParaRPr lang="en-US" altLang="zh-CN" sz="1400"/>
          </a:p>
          <a:p>
            <a:pPr defTabSz="363855">
              <a:lnSpc>
                <a:spcPct val="120000"/>
              </a:lnSpc>
            </a:pPr>
            <a:r>
              <a:rPr lang="en-US" altLang="zh-CN" sz="1400"/>
              <a:t>	for(</a:t>
            </a:r>
            <a:r>
              <a:rPr lang="en-US" altLang="zh-CN" sz="1400">
                <a:solidFill>
                  <a:schemeClr val="accent6"/>
                </a:solidFill>
              </a:rPr>
              <a:t>p=a;p&lt;(a+10);p++</a:t>
            </a:r>
            <a:r>
              <a:rPr lang="en-US" altLang="zh-CN" sz="1400"/>
              <a:t>)</a:t>
            </a:r>
            <a:endParaRPr lang="en-US" altLang="zh-CN" sz="1400"/>
          </a:p>
          <a:p>
            <a:pPr defTabSz="363855">
              <a:lnSpc>
                <a:spcPct val="120000"/>
              </a:lnSpc>
            </a:pPr>
            <a:r>
              <a:rPr lang="en-US" altLang="zh-CN" sz="1400"/>
              <a:t>	printf("%d ",</a:t>
            </a:r>
            <a:r>
              <a:rPr lang="en-US" altLang="zh-CN" sz="1400">
                <a:solidFill>
                  <a:schemeClr val="accent6"/>
                </a:solidFill>
              </a:rPr>
              <a:t>*p</a:t>
            </a:r>
            <a:r>
              <a:rPr lang="en-US" altLang="zh-CN" sz="1400" smtClean="0"/>
              <a:t>);</a:t>
            </a:r>
            <a:endParaRPr lang="en-US" altLang="zh-CN" sz="1400" smtClean="0"/>
          </a:p>
          <a:p>
            <a:pPr defTabSz="363855">
              <a:lnSpc>
                <a:spcPct val="120000"/>
              </a:lnSpc>
            </a:pPr>
            <a:r>
              <a:rPr lang="en-US" altLang="zh-CN" sz="1400"/>
              <a:t>	</a:t>
            </a:r>
            <a:r>
              <a:rPr lang="en-US" altLang="zh-CN" sz="1400">
                <a:solidFill>
                  <a:srgbClr val="008000"/>
                </a:solidFill>
              </a:rPr>
              <a:t>//</a:t>
            </a:r>
            <a:r>
              <a:rPr lang="zh-CN" altLang="en-US" sz="1400">
                <a:solidFill>
                  <a:srgbClr val="008000"/>
                </a:solidFill>
              </a:rPr>
              <a:t>用指针指向当前的数组元素</a:t>
            </a:r>
            <a:endParaRPr lang="zh-CN" altLang="en-US" sz="1400">
              <a:solidFill>
                <a:srgbClr val="008000"/>
              </a:solidFill>
            </a:endParaRPr>
          </a:p>
          <a:p>
            <a:pPr defTabSz="363855">
              <a:lnSpc>
                <a:spcPct val="120000"/>
              </a:lnSpc>
            </a:pPr>
            <a:r>
              <a:rPr lang="zh-CN" altLang="en-US" sz="1400"/>
              <a:t>	</a:t>
            </a:r>
            <a:r>
              <a:rPr lang="en-US" altLang="zh-CN" sz="1400"/>
              <a:t>printf("\n");</a:t>
            </a:r>
            <a:endParaRPr lang="en-US" altLang="zh-CN" sz="1400"/>
          </a:p>
          <a:p>
            <a:pPr defTabSz="363855">
              <a:lnSpc>
                <a:spcPct val="120000"/>
              </a:lnSpc>
            </a:pPr>
            <a:r>
              <a:rPr lang="en-US" altLang="zh-CN" sz="1400"/>
              <a:t>	return 0;</a:t>
            </a:r>
            <a:endParaRPr lang="en-US" altLang="zh-CN" sz="1400"/>
          </a:p>
          <a:p>
            <a:pPr defTabSz="363855">
              <a:lnSpc>
                <a:spcPct val="120000"/>
              </a:lnSpc>
            </a:pPr>
            <a:r>
              <a:rPr lang="en-US" altLang="zh-CN" sz="1400"/>
              <a:t>}</a:t>
            </a:r>
            <a:endParaRPr lang="zh-CN" altLang="en-US" sz="1400" b="1" dirty="0">
              <a:solidFill>
                <a:srgbClr val="008000"/>
              </a:solidFill>
            </a:endParaRPr>
          </a:p>
        </p:txBody>
      </p:sp>
      <p:sp>
        <p:nvSpPr>
          <p:cNvPr id="44" name="圆角矩形 43"/>
          <p:cNvSpPr/>
          <p:nvPr/>
        </p:nvSpPr>
        <p:spPr>
          <a:xfrm>
            <a:off x="8352128" y="1509039"/>
            <a:ext cx="3803199" cy="301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smtClean="0"/>
              <a:t>③用</a:t>
            </a:r>
            <a:r>
              <a:rPr lang="zh-CN" altLang="en-US" sz="1600" b="1"/>
              <a:t>指针变量指向数组</a:t>
            </a:r>
            <a:r>
              <a:rPr lang="zh-CN" altLang="en-US" sz="1600" b="1" smtClean="0"/>
              <a:t>元素</a:t>
            </a:r>
            <a:endParaRPr lang="zh-CN" altLang="en-US" sz="1600" b="1"/>
          </a:p>
        </p:txBody>
      </p:sp>
      <p:sp>
        <p:nvSpPr>
          <p:cNvPr id="45" name="MH_Desc_1"/>
          <p:cNvSpPr/>
          <p:nvPr>
            <p:custDataLst>
              <p:tags r:id="rId2"/>
            </p:custDataLst>
          </p:nvPr>
        </p:nvSpPr>
        <p:spPr>
          <a:xfrm>
            <a:off x="29185" y="5340485"/>
            <a:ext cx="12126142" cy="142023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sz="1600">
                <a:solidFill>
                  <a:schemeClr val="tx1"/>
                </a:solidFill>
              </a:rPr>
              <a:t>第</a:t>
            </a:r>
            <a:r>
              <a:rPr lang="en-US" altLang="zh-CN" sz="1600">
                <a:solidFill>
                  <a:schemeClr val="tx1"/>
                </a:solidFill>
              </a:rPr>
              <a:t>(1)</a:t>
            </a:r>
            <a:r>
              <a:rPr lang="zh-CN" altLang="en-US" sz="1600">
                <a:solidFill>
                  <a:schemeClr val="tx1"/>
                </a:solidFill>
              </a:rPr>
              <a:t>和第</a:t>
            </a:r>
            <a:r>
              <a:rPr lang="en-US" altLang="zh-CN" sz="1600">
                <a:solidFill>
                  <a:schemeClr val="tx1"/>
                </a:solidFill>
              </a:rPr>
              <a:t>(2)</a:t>
            </a:r>
            <a:r>
              <a:rPr lang="zh-CN" altLang="en-US" sz="1600">
                <a:solidFill>
                  <a:schemeClr val="tx1"/>
                </a:solidFill>
              </a:rPr>
              <a:t>种方法执行效率是相同的。</a:t>
            </a:r>
            <a:r>
              <a:rPr lang="en-US" altLang="zh-CN" sz="1600">
                <a:solidFill>
                  <a:schemeClr val="tx1"/>
                </a:solidFill>
              </a:rPr>
              <a:t>C</a:t>
            </a:r>
            <a:r>
              <a:rPr lang="zh-CN" altLang="en-US" sz="1600">
                <a:solidFill>
                  <a:schemeClr val="tx1"/>
                </a:solidFill>
              </a:rPr>
              <a:t>编译系统是将</a:t>
            </a:r>
            <a:r>
              <a:rPr lang="en-US" altLang="zh-CN" sz="1600">
                <a:solidFill>
                  <a:schemeClr val="tx1"/>
                </a:solidFill>
              </a:rPr>
              <a:t>a[i]</a:t>
            </a:r>
            <a:r>
              <a:rPr lang="zh-CN" altLang="en-US" sz="1600">
                <a:solidFill>
                  <a:schemeClr val="tx1"/>
                </a:solidFill>
              </a:rPr>
              <a:t>转换为*</a:t>
            </a:r>
            <a:r>
              <a:rPr lang="en-US" altLang="zh-CN" sz="1600">
                <a:solidFill>
                  <a:schemeClr val="tx1"/>
                </a:solidFill>
              </a:rPr>
              <a:t>(a+i)</a:t>
            </a:r>
            <a:r>
              <a:rPr lang="zh-CN" altLang="en-US" sz="1600">
                <a:solidFill>
                  <a:schemeClr val="tx1"/>
                </a:solidFill>
              </a:rPr>
              <a:t>处理的，即先计算元素地址。因此用第</a:t>
            </a:r>
            <a:r>
              <a:rPr lang="en-US" altLang="zh-CN" sz="1600">
                <a:solidFill>
                  <a:schemeClr val="tx1"/>
                </a:solidFill>
              </a:rPr>
              <a:t>(1)</a:t>
            </a:r>
            <a:r>
              <a:rPr lang="zh-CN" altLang="en-US" sz="1600">
                <a:solidFill>
                  <a:schemeClr val="tx1"/>
                </a:solidFill>
              </a:rPr>
              <a:t>和第</a:t>
            </a:r>
            <a:r>
              <a:rPr lang="en-US" altLang="zh-CN" sz="1600">
                <a:solidFill>
                  <a:schemeClr val="tx1"/>
                </a:solidFill>
              </a:rPr>
              <a:t>(2)</a:t>
            </a:r>
            <a:r>
              <a:rPr lang="zh-CN" altLang="en-US" sz="1600">
                <a:solidFill>
                  <a:schemeClr val="tx1"/>
                </a:solidFill>
              </a:rPr>
              <a:t>种方法找数组元素费时较多</a:t>
            </a:r>
            <a:r>
              <a:rPr lang="zh-CN" altLang="en-US" sz="1600" smtClean="0">
                <a:solidFill>
                  <a:schemeClr val="tx1"/>
                </a:solidFill>
              </a:rPr>
              <a:t>。</a:t>
            </a:r>
            <a:endParaRPr lang="en-US" altLang="zh-CN" sz="1600" smtClean="0">
              <a:solidFill>
                <a:schemeClr val="tx1"/>
              </a:solidFill>
            </a:endParaRPr>
          </a:p>
          <a:p>
            <a:pPr algn="just">
              <a:lnSpc>
                <a:spcPct val="120000"/>
              </a:lnSpc>
              <a:spcBef>
                <a:spcPts val="600"/>
              </a:spcBef>
              <a:spcAft>
                <a:spcPts val="600"/>
              </a:spcAft>
              <a:defRPr/>
            </a:pPr>
            <a:r>
              <a:rPr lang="zh-CN" altLang="en-US" sz="1600" smtClean="0">
                <a:solidFill>
                  <a:schemeClr val="tx1"/>
                </a:solidFill>
              </a:rPr>
              <a:t>第</a:t>
            </a:r>
            <a:r>
              <a:rPr lang="en-US" altLang="zh-CN" sz="1600">
                <a:solidFill>
                  <a:schemeClr val="tx1"/>
                </a:solidFill>
              </a:rPr>
              <a:t>(3)</a:t>
            </a:r>
            <a:r>
              <a:rPr lang="zh-CN" altLang="en-US" sz="1600">
                <a:solidFill>
                  <a:schemeClr val="tx1"/>
                </a:solidFill>
              </a:rPr>
              <a:t>种方法比第</a:t>
            </a:r>
            <a:r>
              <a:rPr lang="en-US" altLang="zh-CN" sz="1600">
                <a:solidFill>
                  <a:schemeClr val="tx1"/>
                </a:solidFill>
              </a:rPr>
              <a:t>(1)</a:t>
            </a:r>
            <a:r>
              <a:rPr lang="zh-CN" altLang="en-US" sz="1600">
                <a:solidFill>
                  <a:schemeClr val="tx1"/>
                </a:solidFill>
              </a:rPr>
              <a:t>、第</a:t>
            </a:r>
            <a:r>
              <a:rPr lang="en-US" altLang="zh-CN" sz="1600">
                <a:solidFill>
                  <a:schemeClr val="tx1"/>
                </a:solidFill>
              </a:rPr>
              <a:t>(2)</a:t>
            </a:r>
            <a:r>
              <a:rPr lang="zh-CN" altLang="en-US" sz="1600">
                <a:solidFill>
                  <a:schemeClr val="tx1"/>
                </a:solidFill>
              </a:rPr>
              <a:t>种方法快，用指针变量直接指向元素，不必每次都重新计算地址，像</a:t>
            </a:r>
            <a:r>
              <a:rPr lang="en-US" altLang="zh-CN" sz="1600">
                <a:solidFill>
                  <a:schemeClr val="tx1"/>
                </a:solidFill>
              </a:rPr>
              <a:t>p++</a:t>
            </a:r>
            <a:r>
              <a:rPr lang="zh-CN" altLang="en-US" sz="1600">
                <a:solidFill>
                  <a:schemeClr val="tx1"/>
                </a:solidFill>
              </a:rPr>
              <a:t>这样的自加操作是比较快的。这种有规律地改变地址值</a:t>
            </a:r>
            <a:r>
              <a:rPr lang="en-US" altLang="zh-CN" sz="1600">
                <a:solidFill>
                  <a:schemeClr val="tx1"/>
                </a:solidFill>
              </a:rPr>
              <a:t>(p++)</a:t>
            </a:r>
            <a:r>
              <a:rPr lang="zh-CN" altLang="en-US" sz="1600">
                <a:solidFill>
                  <a:schemeClr val="tx1"/>
                </a:solidFill>
              </a:rPr>
              <a:t>能大大提高执行效率</a:t>
            </a:r>
            <a:r>
              <a:rPr lang="zh-CN" altLang="en-US" sz="1600" smtClean="0">
                <a:solidFill>
                  <a:schemeClr val="tx1"/>
                </a:solidFill>
              </a:rPr>
              <a:t>。</a:t>
            </a:r>
            <a:endParaRPr lang="zh-CN" altLang="en-US" sz="160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5" y="544676"/>
            <a:ext cx="10515600" cy="953383"/>
          </a:xfrm>
        </p:spPr>
        <p:txBody>
          <a:bodyPr/>
          <a:lstStyle/>
          <a:p>
            <a:r>
              <a:rPr lang="zh-CN" altLang="en-US"/>
              <a:t>通过指针引用数组元素</a:t>
            </a:r>
            <a:endParaRPr lang="zh-CN" altLang="en-US"/>
          </a:p>
        </p:txBody>
      </p:sp>
      <p:sp>
        <p:nvSpPr>
          <p:cNvPr id="45" name="MH_Desc_1"/>
          <p:cNvSpPr/>
          <p:nvPr>
            <p:custDataLst>
              <p:tags r:id="rId1"/>
            </p:custDataLst>
          </p:nvPr>
        </p:nvSpPr>
        <p:spPr>
          <a:xfrm>
            <a:off x="564206" y="1498060"/>
            <a:ext cx="10749062" cy="491246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sz="1600">
                <a:solidFill>
                  <a:schemeClr val="tx1"/>
                </a:solidFill>
              </a:rPr>
              <a:t>用下标法比较直观，能直接知道是第几个元素</a:t>
            </a:r>
            <a:r>
              <a:rPr lang="zh-CN" altLang="en-US" sz="1600" smtClean="0">
                <a:solidFill>
                  <a:schemeClr val="tx1"/>
                </a:solidFill>
              </a:rPr>
              <a:t>。适合初学者使用。</a:t>
            </a:r>
            <a:endParaRPr lang="en-US" altLang="zh-CN" sz="1600" smtClean="0">
              <a:solidFill>
                <a:schemeClr val="tx1"/>
              </a:solidFill>
            </a:endParaRPr>
          </a:p>
          <a:p>
            <a:pPr algn="just">
              <a:lnSpc>
                <a:spcPct val="120000"/>
              </a:lnSpc>
              <a:spcBef>
                <a:spcPts val="600"/>
              </a:spcBef>
              <a:spcAft>
                <a:spcPts val="600"/>
              </a:spcAft>
              <a:defRPr/>
            </a:pPr>
            <a:r>
              <a:rPr lang="zh-CN" altLang="en-US" sz="1600" smtClean="0">
                <a:solidFill>
                  <a:schemeClr val="tx1"/>
                </a:solidFill>
              </a:rPr>
              <a:t>用</a:t>
            </a:r>
            <a:r>
              <a:rPr lang="zh-CN" altLang="en-US" sz="1600">
                <a:solidFill>
                  <a:schemeClr val="tx1"/>
                </a:solidFill>
              </a:rPr>
              <a:t>地址法或指针变量的方法不直观，难以很快地判断出当前处理的是哪一个元素</a:t>
            </a:r>
            <a:r>
              <a:rPr lang="zh-CN" altLang="en-US" sz="1600" smtClean="0">
                <a:solidFill>
                  <a:schemeClr val="tx1"/>
                </a:solidFill>
              </a:rPr>
              <a:t>。单用指针变量的方法进行</a:t>
            </a:r>
            <a:r>
              <a:rPr lang="zh-CN" altLang="en-US" sz="1600">
                <a:solidFill>
                  <a:schemeClr val="tx1"/>
                </a:solidFill>
              </a:rPr>
              <a:t>控制</a:t>
            </a:r>
            <a:r>
              <a:rPr lang="zh-CN" altLang="en-US" sz="1600" smtClean="0">
                <a:solidFill>
                  <a:schemeClr val="tx1"/>
                </a:solidFill>
              </a:rPr>
              <a:t>，可使程序</a:t>
            </a:r>
            <a:r>
              <a:rPr lang="zh-CN" altLang="en-US" sz="1600">
                <a:solidFill>
                  <a:schemeClr val="tx1"/>
                </a:solidFill>
              </a:rPr>
              <a:t>简洁、高效</a:t>
            </a:r>
            <a:r>
              <a:rPr lang="zh-CN" altLang="en-US" sz="1600" smtClean="0">
                <a:solidFill>
                  <a:schemeClr val="tx1"/>
                </a:solidFill>
              </a:rPr>
              <a:t>。</a:t>
            </a:r>
            <a:endParaRPr lang="zh-CN" altLang="en-US" sz="1600">
              <a:solidFill>
                <a:schemeClr val="tx1"/>
              </a:solidFill>
            </a:endParaRPr>
          </a:p>
        </p:txBody>
      </p:sp>
      <p:grpSp>
        <p:nvGrpSpPr>
          <p:cNvPr id="46" name="组合 45"/>
          <p:cNvGrpSpPr/>
          <p:nvPr/>
        </p:nvGrpSpPr>
        <p:grpSpPr>
          <a:xfrm>
            <a:off x="564206" y="2657726"/>
            <a:ext cx="10749062" cy="3227508"/>
            <a:chOff x="8582294" y="4088154"/>
            <a:chExt cx="11092289" cy="3227508"/>
          </a:xfrm>
        </p:grpSpPr>
        <p:sp>
          <p:nvSpPr>
            <p:cNvPr id="47" name="MH_Other_1"/>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endParaRPr lang="zh-CN" altLang="en-US" sz="2000" dirty="0">
                <a:solidFill>
                  <a:srgbClr val="FEFFFF"/>
                </a:solidFill>
              </a:endParaRPr>
            </a:p>
          </p:txBody>
        </p:sp>
        <p:sp>
          <p:nvSpPr>
            <p:cNvPr id="48" name="MH_SubTitle_1"/>
            <p:cNvSpPr/>
            <p:nvPr>
              <p:custDataLst>
                <p:tags r:id="rId3"/>
              </p:custDataLst>
            </p:nvPr>
          </p:nvSpPr>
          <p:spPr>
            <a:xfrm>
              <a:off x="9371544" y="4088154"/>
              <a:ext cx="10303039" cy="3227508"/>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在使用指针变量指向数组元素时，有以下几个问题要注意</a:t>
              </a:r>
              <a:r>
                <a:rPr lang="en-US" altLang="zh-CN" sz="1600">
                  <a:solidFill>
                    <a:schemeClr val="tx1">
                      <a:lumMod val="75000"/>
                      <a:lumOff val="25000"/>
                    </a:schemeClr>
                  </a:solidFill>
                </a:rPr>
                <a:t>: </a:t>
              </a:r>
              <a:endParaRPr lang="en-US" altLang="zh-CN" sz="1600">
                <a:solidFill>
                  <a:schemeClr val="tx1">
                    <a:lumMod val="75000"/>
                    <a:lumOff val="25000"/>
                  </a:schemeClr>
                </a:solidFill>
              </a:endParaRPr>
            </a:p>
            <a:p>
              <a:pPr>
                <a:lnSpc>
                  <a:spcPct val="120000"/>
                </a:lnSpc>
                <a:spcAft>
                  <a:spcPts val="600"/>
                </a:spcAft>
                <a:defRPr/>
              </a:pPr>
              <a:r>
                <a:rPr lang="en-US" altLang="zh-CN" sz="1600" smtClean="0">
                  <a:solidFill>
                    <a:schemeClr val="tx1">
                      <a:lumMod val="75000"/>
                      <a:lumOff val="25000"/>
                    </a:schemeClr>
                  </a:solidFill>
                </a:rPr>
                <a:t>(</a:t>
              </a:r>
              <a:r>
                <a:rPr lang="en-US" altLang="zh-CN" sz="1600">
                  <a:solidFill>
                    <a:schemeClr val="tx1">
                      <a:lumMod val="75000"/>
                      <a:lumOff val="25000"/>
                    </a:schemeClr>
                  </a:solidFill>
                </a:rPr>
                <a:t>1) </a:t>
              </a:r>
              <a:r>
                <a:rPr lang="zh-CN" altLang="en-US" sz="1600">
                  <a:solidFill>
                    <a:schemeClr val="tx1">
                      <a:lumMod val="75000"/>
                      <a:lumOff val="25000"/>
                    </a:schemeClr>
                  </a:solidFill>
                </a:rPr>
                <a:t>可以通过改变指针变量的值指向不同的元素</a:t>
              </a:r>
              <a:r>
                <a:rPr lang="zh-CN" altLang="en-US" sz="1600" smtClean="0">
                  <a:solidFill>
                    <a:schemeClr val="tx1">
                      <a:lumMod val="75000"/>
                      <a:lumOff val="25000"/>
                    </a:schemeClr>
                  </a:solidFill>
                </a:rPr>
                <a:t>。</a:t>
              </a:r>
              <a:endParaRPr lang="zh-CN" altLang="en-US" sz="1600">
                <a:solidFill>
                  <a:schemeClr val="tx1">
                    <a:lumMod val="75000"/>
                    <a:lumOff val="25000"/>
                  </a:schemeClr>
                </a:solidFill>
              </a:endParaRPr>
            </a:p>
            <a:p>
              <a:pPr>
                <a:lnSpc>
                  <a:spcPct val="120000"/>
                </a:lnSpc>
                <a:spcAft>
                  <a:spcPts val="600"/>
                </a:spcAft>
                <a:defRPr/>
              </a:pPr>
              <a:r>
                <a:rPr lang="zh-CN" altLang="en-US" sz="1600" smtClean="0">
                  <a:solidFill>
                    <a:schemeClr val="tx1">
                      <a:lumMod val="75000"/>
                      <a:lumOff val="25000"/>
                    </a:schemeClr>
                  </a:solidFill>
                </a:rPr>
                <a:t>如果</a:t>
              </a:r>
              <a:r>
                <a:rPr lang="zh-CN" altLang="en-US" sz="1600">
                  <a:solidFill>
                    <a:schemeClr val="tx1">
                      <a:lumMod val="75000"/>
                      <a:lumOff val="25000"/>
                    </a:schemeClr>
                  </a:solidFill>
                </a:rPr>
                <a:t>不用</a:t>
              </a:r>
              <a:r>
                <a:rPr lang="en-US" altLang="zh-CN" sz="1600">
                  <a:solidFill>
                    <a:schemeClr val="tx1">
                      <a:lumMod val="75000"/>
                      <a:lumOff val="25000"/>
                    </a:schemeClr>
                  </a:solidFill>
                </a:rPr>
                <a:t>p</a:t>
              </a:r>
              <a:r>
                <a:rPr lang="zh-CN" altLang="en-US" sz="1600">
                  <a:solidFill>
                    <a:schemeClr val="tx1">
                      <a:lumMod val="75000"/>
                      <a:lumOff val="25000"/>
                    </a:schemeClr>
                  </a:solidFill>
                </a:rPr>
                <a:t>变化的方法而用数组名</a:t>
              </a:r>
              <a:r>
                <a:rPr lang="en-US" altLang="zh-CN" sz="1600">
                  <a:solidFill>
                    <a:schemeClr val="tx1">
                      <a:lumMod val="75000"/>
                      <a:lumOff val="25000"/>
                    </a:schemeClr>
                  </a:solidFill>
                </a:rPr>
                <a:t>a</a:t>
              </a:r>
              <a:r>
                <a:rPr lang="zh-CN" altLang="en-US" sz="1600">
                  <a:solidFill>
                    <a:schemeClr val="tx1">
                      <a:lumMod val="75000"/>
                      <a:lumOff val="25000"/>
                    </a:schemeClr>
                  </a:solidFill>
                </a:rPr>
                <a:t>变化的方法（例如，用</a:t>
              </a:r>
              <a:r>
                <a:rPr lang="en-US" altLang="zh-CN" sz="1600">
                  <a:solidFill>
                    <a:schemeClr val="tx1">
                      <a:lumMod val="75000"/>
                      <a:lumOff val="25000"/>
                    </a:schemeClr>
                  </a:solidFill>
                </a:rPr>
                <a:t>a++</a:t>
              </a:r>
              <a:r>
                <a:rPr lang="zh-CN" altLang="en-US" sz="1600">
                  <a:solidFill>
                    <a:schemeClr val="tx1">
                      <a:lumMod val="75000"/>
                      <a:lumOff val="25000"/>
                    </a:schemeClr>
                  </a:solidFill>
                </a:rPr>
                <a:t>）行不行呢</a:t>
              </a:r>
              <a:r>
                <a:rPr lang="zh-CN" altLang="en-US" sz="1600" smtClean="0">
                  <a:solidFill>
                    <a:schemeClr val="tx1">
                      <a:lumMod val="75000"/>
                      <a:lumOff val="25000"/>
                    </a:schemeClr>
                  </a:solidFill>
                </a:rPr>
                <a:t>？</a:t>
              </a:r>
              <a:endParaRPr lang="zh-CN" altLang="en-US" sz="1600">
                <a:solidFill>
                  <a:schemeClr val="tx1">
                    <a:lumMod val="75000"/>
                    <a:lumOff val="25000"/>
                  </a:schemeClr>
                </a:solidFill>
              </a:endParaRPr>
            </a:p>
            <a:p>
              <a:pPr>
                <a:lnSpc>
                  <a:spcPct val="120000"/>
                </a:lnSpc>
                <a:spcAft>
                  <a:spcPts val="600"/>
                </a:spcAft>
                <a:defRPr/>
              </a:pPr>
              <a:endParaRPr lang="en-US" altLang="zh-CN" sz="1600">
                <a:solidFill>
                  <a:schemeClr val="tx1">
                    <a:lumMod val="75000"/>
                    <a:lumOff val="25000"/>
                  </a:schemeClr>
                </a:solidFill>
              </a:endParaRPr>
            </a:p>
            <a:p>
              <a:pPr>
                <a:lnSpc>
                  <a:spcPct val="120000"/>
                </a:lnSpc>
                <a:spcAft>
                  <a:spcPts val="600"/>
                </a:spcAft>
                <a:defRPr/>
              </a:pPr>
              <a:r>
                <a:rPr lang="zh-CN" altLang="en-US" sz="1600" smtClean="0">
                  <a:solidFill>
                    <a:schemeClr val="tx1">
                      <a:lumMod val="75000"/>
                      <a:lumOff val="25000"/>
                    </a:schemeClr>
                  </a:solidFill>
                </a:rPr>
                <a:t>因为</a:t>
              </a:r>
              <a:r>
                <a:rPr lang="zh-CN" altLang="en-US" sz="1600">
                  <a:solidFill>
                    <a:schemeClr val="tx1">
                      <a:lumMod val="75000"/>
                      <a:lumOff val="25000"/>
                    </a:schemeClr>
                  </a:solidFill>
                </a:rPr>
                <a:t>数组名</a:t>
              </a:r>
              <a:r>
                <a:rPr lang="en-US" altLang="zh-CN" sz="1600">
                  <a:solidFill>
                    <a:schemeClr val="tx1">
                      <a:lumMod val="75000"/>
                      <a:lumOff val="25000"/>
                    </a:schemeClr>
                  </a:solidFill>
                </a:rPr>
                <a:t>a</a:t>
              </a:r>
              <a:r>
                <a:rPr lang="zh-CN" altLang="en-US" sz="1600">
                  <a:solidFill>
                    <a:schemeClr val="tx1">
                      <a:lumMod val="75000"/>
                      <a:lumOff val="25000"/>
                    </a:schemeClr>
                  </a:solidFill>
                </a:rPr>
                <a:t>代表数组首元素的地址，它是一个指针型常量，它的值在程序运行期间是固定不变的。既然</a:t>
              </a:r>
              <a:r>
                <a:rPr lang="en-US" altLang="zh-CN" sz="1600">
                  <a:solidFill>
                    <a:schemeClr val="tx1">
                      <a:lumMod val="75000"/>
                      <a:lumOff val="25000"/>
                    </a:schemeClr>
                  </a:solidFill>
                </a:rPr>
                <a:t>a</a:t>
              </a:r>
              <a:r>
                <a:rPr lang="zh-CN" altLang="en-US" sz="1600">
                  <a:solidFill>
                    <a:schemeClr val="tx1">
                      <a:lumMod val="75000"/>
                      <a:lumOff val="25000"/>
                    </a:schemeClr>
                  </a:solidFill>
                </a:rPr>
                <a:t>是常量，所以</a:t>
              </a:r>
              <a:r>
                <a:rPr lang="en-US" altLang="zh-CN" sz="1600">
                  <a:solidFill>
                    <a:schemeClr val="tx1">
                      <a:lumMod val="75000"/>
                      <a:lumOff val="25000"/>
                    </a:schemeClr>
                  </a:solidFill>
                </a:rPr>
                <a:t>a++</a:t>
              </a:r>
              <a:r>
                <a:rPr lang="zh-CN" altLang="en-US" sz="1600">
                  <a:solidFill>
                    <a:schemeClr val="tx1">
                      <a:lumMod val="75000"/>
                      <a:lumOff val="25000"/>
                    </a:schemeClr>
                  </a:solidFill>
                </a:rPr>
                <a:t>是无法实现的。</a:t>
              </a:r>
              <a:endParaRPr lang="zh-CN" altLang="en-US" sz="1600">
                <a:solidFill>
                  <a:schemeClr val="tx1">
                    <a:lumMod val="75000"/>
                    <a:lumOff val="25000"/>
                  </a:schemeClr>
                </a:solidFill>
              </a:endParaRPr>
            </a:p>
            <a:p>
              <a:pPr marL="285750" indent="-285750">
                <a:lnSpc>
                  <a:spcPct val="120000"/>
                </a:lnSpc>
                <a:spcAft>
                  <a:spcPts val="600"/>
                </a:spcAft>
                <a:buFont typeface="Arial" panose="020B0604020202020204" pitchFamily="34" charset="0"/>
                <a:buChar char="•"/>
                <a:defRPr/>
              </a:pPr>
              <a:endParaRPr lang="zh-CN" altLang="en-US" sz="1600">
                <a:solidFill>
                  <a:schemeClr val="tx1">
                    <a:lumMod val="75000"/>
                    <a:lumOff val="25000"/>
                  </a:schemeClr>
                </a:solidFill>
              </a:endParaRPr>
            </a:p>
            <a:p>
              <a:pPr>
                <a:lnSpc>
                  <a:spcPct val="120000"/>
                </a:lnSpc>
                <a:spcAft>
                  <a:spcPts val="600"/>
                </a:spcAft>
                <a:defRPr/>
              </a:pPr>
              <a:r>
                <a:rPr lang="en-US" altLang="zh-CN" sz="1600">
                  <a:solidFill>
                    <a:schemeClr val="tx1">
                      <a:lumMod val="75000"/>
                      <a:lumOff val="25000"/>
                    </a:schemeClr>
                  </a:solidFill>
                </a:rPr>
                <a:t>(2) </a:t>
              </a:r>
              <a:r>
                <a:rPr lang="zh-CN" altLang="en-US" sz="1600">
                  <a:solidFill>
                    <a:schemeClr val="tx1">
                      <a:lumMod val="75000"/>
                      <a:lumOff val="25000"/>
                    </a:schemeClr>
                  </a:solidFill>
                </a:rPr>
                <a:t>要注意指针变量的当前值</a:t>
              </a:r>
              <a:r>
                <a:rPr lang="zh-CN" altLang="en-US" sz="1600" smtClean="0">
                  <a:solidFill>
                    <a:schemeClr val="tx1">
                      <a:lumMod val="75000"/>
                      <a:lumOff val="25000"/>
                    </a:schemeClr>
                  </a:solidFill>
                </a:rPr>
                <a:t>。</a:t>
              </a:r>
              <a:endParaRPr lang="zh-CN" altLang="en-US" sz="1600" dirty="0">
                <a:solidFill>
                  <a:schemeClr val="tx1">
                    <a:lumMod val="75000"/>
                    <a:lumOff val="25000"/>
                  </a:schemeClr>
                </a:solidFill>
              </a:endParaRPr>
            </a:p>
          </p:txBody>
        </p:sp>
        <p:sp>
          <p:nvSpPr>
            <p:cNvPr id="49" name="MH_Other_2"/>
            <p:cNvSpPr/>
            <p:nvPr>
              <p:custDataLst>
                <p:tags r:id="rId4"/>
              </p:custDataLst>
            </p:nvPr>
          </p:nvSpPr>
          <p:spPr>
            <a:xfrm rot="16200000">
              <a:off x="19372958" y="7014037"/>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50" name="圆角矩形 49"/>
          <p:cNvSpPr/>
          <p:nvPr/>
        </p:nvSpPr>
        <p:spPr>
          <a:xfrm>
            <a:off x="8153877" y="3401040"/>
            <a:ext cx="2925929" cy="762624"/>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nSpc>
                <a:spcPct val="120000"/>
              </a:lnSpc>
              <a:spcAft>
                <a:spcPts val="600"/>
              </a:spcAft>
              <a:defRPr/>
            </a:pPr>
            <a:r>
              <a:rPr lang="en-US" altLang="zh-CN" sz="1600">
                <a:solidFill>
                  <a:schemeClr val="tx1">
                    <a:lumMod val="75000"/>
                    <a:lumOff val="25000"/>
                  </a:schemeClr>
                </a:solidFill>
              </a:rPr>
              <a:t>for(p=a;a&lt;(p+10);a</a:t>
            </a:r>
            <a:r>
              <a:rPr lang="en-US" altLang="zh-CN" sz="1600" smtClean="0">
                <a:solidFill>
                  <a:schemeClr val="tx1">
                    <a:lumMod val="75000"/>
                    <a:lumOff val="25000"/>
                  </a:schemeClr>
                </a:solidFill>
              </a:rPr>
              <a:t>++)</a:t>
            </a:r>
            <a:endParaRPr lang="en-US" altLang="zh-CN" sz="1600">
              <a:solidFill>
                <a:schemeClr val="tx1">
                  <a:lumMod val="75000"/>
                  <a:lumOff val="25000"/>
                </a:schemeClr>
              </a:solidFill>
            </a:endParaRPr>
          </a:p>
          <a:p>
            <a:pPr>
              <a:lnSpc>
                <a:spcPct val="120000"/>
              </a:lnSpc>
              <a:spcAft>
                <a:spcPts val="600"/>
              </a:spcAft>
              <a:defRPr/>
            </a:pPr>
            <a:r>
              <a:rPr lang="en-US" altLang="zh-CN" sz="1600">
                <a:solidFill>
                  <a:schemeClr val="tx1">
                    <a:lumMod val="75000"/>
                    <a:lumOff val="25000"/>
                  </a:schemeClr>
                </a:solidFill>
              </a:rPr>
              <a:t>printf(″%d″,*a);</a:t>
            </a:r>
            <a:endParaRPr lang="en-US" altLang="zh-CN" sz="1600">
              <a:solidFill>
                <a:schemeClr val="tx1">
                  <a:lumMod val="75000"/>
                  <a:lumOff val="25000"/>
                </a:schemeClr>
              </a:solidFill>
            </a:endParaRPr>
          </a:p>
        </p:txBody>
      </p:sp>
      <p:pic>
        <p:nvPicPr>
          <p:cNvPr id="52" name="图片 51"/>
          <p:cNvPicPr>
            <a:picLocks noChangeAspect="1"/>
          </p:cNvPicPr>
          <p:nvPr/>
        </p:nvPicPr>
        <p:blipFill>
          <a:blip r:embed="rId5" cstate="print"/>
          <a:stretch>
            <a:fillRect/>
          </a:stretch>
        </p:blipFill>
        <p:spPr>
          <a:xfrm>
            <a:off x="10432905" y="3506127"/>
            <a:ext cx="542925" cy="5524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通过指针引用数组元素</a:t>
            </a:r>
            <a:endParaRPr lang="zh-CN" altLang="en-US"/>
          </a:p>
        </p:txBody>
      </p:sp>
      <p:sp>
        <p:nvSpPr>
          <p:cNvPr id="3" name="内容占位符 2"/>
          <p:cNvSpPr>
            <a:spLocks noGrp="1"/>
          </p:cNvSpPr>
          <p:nvPr>
            <p:ph idx="1"/>
          </p:nvPr>
        </p:nvSpPr>
        <p:spPr>
          <a:xfrm>
            <a:off x="501197" y="1090740"/>
            <a:ext cx="972257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8.7】</a:t>
            </a:r>
            <a:r>
              <a:rPr lang="zh-CN" altLang="en-US" sz="2000">
                <a:solidFill>
                  <a:schemeClr val="accent1"/>
                </a:solidFill>
              </a:rPr>
              <a:t>通过指针变量输出整型数组</a:t>
            </a:r>
            <a:r>
              <a:rPr lang="en-US" altLang="zh-CN" sz="2000">
                <a:solidFill>
                  <a:schemeClr val="accent1"/>
                </a:solidFill>
              </a:rPr>
              <a:t>a</a:t>
            </a:r>
            <a:r>
              <a:rPr lang="zh-CN" altLang="en-US" sz="2000">
                <a:solidFill>
                  <a:schemeClr val="accent1"/>
                </a:solidFill>
              </a:rPr>
              <a:t>的</a:t>
            </a:r>
            <a:r>
              <a:rPr lang="en-US" altLang="zh-CN" sz="2000">
                <a:solidFill>
                  <a:schemeClr val="accent1"/>
                </a:solidFill>
              </a:rPr>
              <a:t>10</a:t>
            </a:r>
            <a:r>
              <a:rPr lang="zh-CN" altLang="en-US" sz="2000">
                <a:solidFill>
                  <a:schemeClr val="accent1"/>
                </a:solidFill>
              </a:rPr>
              <a:t>个元素。</a:t>
            </a:r>
            <a:endParaRPr lang="zh-CN" altLang="en-US" sz="2000" dirty="0">
              <a:solidFill>
                <a:schemeClr val="accent1"/>
              </a:solidFill>
            </a:endParaRPr>
          </a:p>
        </p:txBody>
      </p:sp>
      <p:sp>
        <p:nvSpPr>
          <p:cNvPr id="29" name="圆角矩形 12"/>
          <p:cNvSpPr/>
          <p:nvPr/>
        </p:nvSpPr>
        <p:spPr>
          <a:xfrm>
            <a:off x="749031" y="1595337"/>
            <a:ext cx="4178029" cy="3443375"/>
          </a:xfrm>
          <a:prstGeom prst="roundRect">
            <a:avLst>
              <a:gd name="adj" fmla="val 193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endParaRPr lang="en-US" altLang="zh-CN" sz="1400"/>
          </a:p>
          <a:p>
            <a:pPr defTabSz="363855">
              <a:lnSpc>
                <a:spcPct val="120000"/>
              </a:lnSpc>
            </a:pPr>
            <a:r>
              <a:rPr lang="en-US" altLang="zh-CN" sz="1400"/>
              <a:t>int main()</a:t>
            </a:r>
            <a:endParaRPr lang="en-US" altLang="zh-CN" sz="1400"/>
          </a:p>
          <a:p>
            <a:pPr defTabSz="363855">
              <a:lnSpc>
                <a:spcPct val="120000"/>
              </a:lnSpc>
            </a:pPr>
            <a:r>
              <a:rPr lang="en-US" altLang="zh-CN" sz="1400"/>
              <a:t>{	int *p,i,a[10];</a:t>
            </a:r>
            <a:endParaRPr lang="en-US" altLang="zh-CN" sz="1400"/>
          </a:p>
          <a:p>
            <a:pPr defTabSz="363855">
              <a:lnSpc>
                <a:spcPct val="120000"/>
              </a:lnSpc>
            </a:pPr>
            <a:r>
              <a:rPr lang="en-US" altLang="zh-CN" sz="1400"/>
              <a:t>	p=a</a:t>
            </a:r>
            <a:r>
              <a:rPr lang="en-US" altLang="zh-CN" sz="1400" smtClean="0"/>
              <a:t>;				</a:t>
            </a:r>
            <a:r>
              <a:rPr lang="en-US" altLang="zh-CN" sz="1400" smtClean="0">
                <a:solidFill>
                  <a:srgbClr val="008000"/>
                </a:solidFill>
              </a:rPr>
              <a:t>//p</a:t>
            </a:r>
            <a:r>
              <a:rPr lang="zh-CN" altLang="en-US" sz="1400" smtClean="0">
                <a:solidFill>
                  <a:srgbClr val="008000"/>
                </a:solidFill>
              </a:rPr>
              <a:t>指向</a:t>
            </a:r>
            <a:r>
              <a:rPr lang="en-US" altLang="zh-CN" sz="1400" smtClean="0">
                <a:solidFill>
                  <a:srgbClr val="008000"/>
                </a:solidFill>
              </a:rPr>
              <a:t>a[0]		</a:t>
            </a:r>
            <a:r>
              <a:rPr lang="zh-CN" altLang="en-US" sz="1400" smtClean="0">
                <a:solidFill>
                  <a:srgbClr val="008000"/>
                </a:solidFill>
              </a:rPr>
              <a:t>①</a:t>
            </a:r>
            <a:endParaRPr lang="en-US" altLang="zh-CN" sz="1400" smtClean="0">
              <a:solidFill>
                <a:srgbClr val="008000"/>
              </a:solidFill>
            </a:endParaRPr>
          </a:p>
          <a:p>
            <a:pPr defTabSz="363855">
              <a:lnSpc>
                <a:spcPct val="120000"/>
              </a:lnSpc>
            </a:pPr>
            <a:r>
              <a:rPr lang="en-US" altLang="zh-CN" sz="1400" smtClean="0"/>
              <a:t>	printf("please enter 10 integer numbers:");</a:t>
            </a:r>
            <a:endParaRPr lang="en-US" altLang="zh-CN" sz="1400" smtClean="0"/>
          </a:p>
          <a:p>
            <a:pPr defTabSz="363855">
              <a:lnSpc>
                <a:spcPct val="120000"/>
              </a:lnSpc>
            </a:pPr>
            <a:r>
              <a:rPr lang="en-US" altLang="zh-CN" sz="1400" smtClean="0"/>
              <a:t>	for(i=0;i&lt;10;i++)</a:t>
            </a:r>
            <a:endParaRPr lang="en-US" altLang="zh-CN" sz="1400" smtClean="0"/>
          </a:p>
          <a:p>
            <a:pPr defTabSz="363855">
              <a:lnSpc>
                <a:spcPct val="120000"/>
              </a:lnSpc>
            </a:pPr>
            <a:r>
              <a:rPr lang="en-US" altLang="zh-CN" sz="1400"/>
              <a:t>	scanf("%d",p++);	</a:t>
            </a:r>
            <a:r>
              <a:rPr lang="en-US" altLang="zh-CN" sz="1400">
                <a:solidFill>
                  <a:srgbClr val="008000"/>
                </a:solidFill>
              </a:rPr>
              <a:t>//</a:t>
            </a:r>
            <a:r>
              <a:rPr lang="zh-CN" altLang="en-US" sz="1400">
                <a:solidFill>
                  <a:srgbClr val="008000"/>
                </a:solidFill>
              </a:rPr>
              <a:t>输入</a:t>
            </a:r>
            <a:r>
              <a:rPr lang="en-US" altLang="zh-CN" sz="1400">
                <a:solidFill>
                  <a:srgbClr val="008000"/>
                </a:solidFill>
              </a:rPr>
              <a:t>10</a:t>
            </a:r>
            <a:r>
              <a:rPr lang="zh-CN" altLang="en-US" sz="1400">
                <a:solidFill>
                  <a:srgbClr val="008000"/>
                </a:solidFill>
              </a:rPr>
              <a:t>个整数给</a:t>
            </a:r>
            <a:r>
              <a:rPr lang="en-US" altLang="zh-CN" sz="1400">
                <a:solidFill>
                  <a:srgbClr val="008000"/>
                </a:solidFill>
              </a:rPr>
              <a:t>a[0]~a[9]</a:t>
            </a:r>
            <a:endParaRPr lang="en-US" altLang="zh-CN" sz="1400">
              <a:solidFill>
                <a:srgbClr val="008000"/>
              </a:solidFill>
            </a:endParaRPr>
          </a:p>
          <a:p>
            <a:pPr defTabSz="363855">
              <a:lnSpc>
                <a:spcPct val="120000"/>
              </a:lnSpc>
            </a:pPr>
            <a:r>
              <a:rPr lang="en-US" altLang="zh-CN" sz="1400"/>
              <a:t>	for(i=0;i&lt;10;i++,p++)</a:t>
            </a:r>
            <a:endParaRPr lang="en-US" altLang="zh-CN" sz="1400"/>
          </a:p>
          <a:p>
            <a:pPr defTabSz="363855">
              <a:lnSpc>
                <a:spcPct val="120000"/>
              </a:lnSpc>
            </a:pPr>
            <a:r>
              <a:rPr lang="en-US" altLang="zh-CN" sz="1400"/>
              <a:t>	printf("%d ",*p);	</a:t>
            </a:r>
            <a:r>
              <a:rPr lang="en-US" altLang="zh-CN" sz="1400">
                <a:solidFill>
                  <a:srgbClr val="008000"/>
                </a:solidFill>
              </a:rPr>
              <a:t>//</a:t>
            </a:r>
            <a:r>
              <a:rPr lang="zh-CN" altLang="en-US" sz="1400">
                <a:solidFill>
                  <a:srgbClr val="008000"/>
                </a:solidFill>
              </a:rPr>
              <a:t>想输出</a:t>
            </a:r>
            <a:r>
              <a:rPr lang="en-US" altLang="zh-CN" sz="1400">
                <a:solidFill>
                  <a:srgbClr val="008000"/>
                </a:solidFill>
              </a:rPr>
              <a:t>a[0]~a[9</a:t>
            </a:r>
            <a:r>
              <a:rPr lang="en-US" altLang="zh-CN" sz="1400" smtClean="0">
                <a:solidFill>
                  <a:srgbClr val="008000"/>
                </a:solidFill>
              </a:rPr>
              <a:t>]	</a:t>
            </a:r>
            <a:r>
              <a:rPr lang="zh-CN" altLang="en-US" sz="1400" smtClean="0">
                <a:solidFill>
                  <a:srgbClr val="008000"/>
                </a:solidFill>
              </a:rPr>
              <a:t>②</a:t>
            </a:r>
            <a:endParaRPr lang="en-US" altLang="zh-CN" sz="1400">
              <a:solidFill>
                <a:srgbClr val="008000"/>
              </a:solidFill>
            </a:endParaRPr>
          </a:p>
          <a:p>
            <a:pPr defTabSz="363855">
              <a:lnSpc>
                <a:spcPct val="120000"/>
              </a:lnSpc>
            </a:pPr>
            <a:r>
              <a:rPr lang="en-US" altLang="zh-CN" sz="1400"/>
              <a:t>	printf("\n");</a:t>
            </a:r>
            <a:endParaRPr lang="en-US" altLang="zh-CN" sz="1400"/>
          </a:p>
          <a:p>
            <a:pPr defTabSz="363855">
              <a:lnSpc>
                <a:spcPct val="120000"/>
              </a:lnSpc>
            </a:pPr>
            <a:r>
              <a:rPr lang="en-US" altLang="zh-CN" sz="1400"/>
              <a:t>	return 0;</a:t>
            </a:r>
            <a:endParaRPr lang="en-US" altLang="zh-CN" sz="1400"/>
          </a:p>
          <a:p>
            <a:pPr defTabSz="363855">
              <a:lnSpc>
                <a:spcPct val="120000"/>
              </a:lnSpc>
            </a:pPr>
            <a:r>
              <a:rPr lang="en-US" altLang="zh-CN" sz="1400"/>
              <a:t>}</a:t>
            </a:r>
            <a:endParaRPr lang="zh-CN" altLang="en-US" sz="1400" b="1" dirty="0">
              <a:solidFill>
                <a:srgbClr val="008000"/>
              </a:solidFill>
            </a:endParaRPr>
          </a:p>
        </p:txBody>
      </p:sp>
      <p:sp>
        <p:nvSpPr>
          <p:cNvPr id="12" name="圆角矩形 12"/>
          <p:cNvSpPr/>
          <p:nvPr/>
        </p:nvSpPr>
        <p:spPr>
          <a:xfrm>
            <a:off x="5362483" y="1599915"/>
            <a:ext cx="4012659" cy="3443375"/>
          </a:xfrm>
          <a:prstGeom prst="roundRect">
            <a:avLst>
              <a:gd name="adj" fmla="val 193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endParaRPr lang="en-US" altLang="zh-CN" sz="1400"/>
          </a:p>
          <a:p>
            <a:pPr defTabSz="363855">
              <a:lnSpc>
                <a:spcPct val="120000"/>
              </a:lnSpc>
            </a:pPr>
            <a:r>
              <a:rPr lang="en-US" altLang="zh-CN" sz="1400"/>
              <a:t>int main()</a:t>
            </a:r>
            <a:endParaRPr lang="en-US" altLang="zh-CN" sz="1400"/>
          </a:p>
          <a:p>
            <a:pPr defTabSz="363855">
              <a:lnSpc>
                <a:spcPct val="120000"/>
              </a:lnSpc>
            </a:pPr>
            <a:r>
              <a:rPr lang="en-US" altLang="zh-CN" sz="1400"/>
              <a:t>{	int i,a[10],*p=a</a:t>
            </a:r>
            <a:r>
              <a:rPr lang="en-US" altLang="zh-CN" sz="1400" smtClean="0"/>
              <a:t>;	</a:t>
            </a:r>
            <a:r>
              <a:rPr lang="en-US" altLang="zh-CN" sz="1400" smtClean="0">
                <a:solidFill>
                  <a:srgbClr val="008000"/>
                </a:solidFill>
              </a:rPr>
              <a:t>//</a:t>
            </a:r>
            <a:r>
              <a:rPr lang="en-US" altLang="zh-CN" sz="1400">
                <a:solidFill>
                  <a:srgbClr val="008000"/>
                </a:solidFill>
              </a:rPr>
              <a:t>p</a:t>
            </a:r>
            <a:r>
              <a:rPr lang="zh-CN" altLang="en-US" sz="1400">
                <a:solidFill>
                  <a:srgbClr val="008000"/>
                </a:solidFill>
              </a:rPr>
              <a:t>的初值是</a:t>
            </a:r>
            <a:r>
              <a:rPr lang="en-US" altLang="zh-CN" sz="1400">
                <a:solidFill>
                  <a:srgbClr val="008000"/>
                </a:solidFill>
              </a:rPr>
              <a:t>a</a:t>
            </a:r>
            <a:r>
              <a:rPr lang="zh-CN" altLang="en-US" sz="1400">
                <a:solidFill>
                  <a:srgbClr val="008000"/>
                </a:solidFill>
              </a:rPr>
              <a:t>，</a:t>
            </a:r>
            <a:r>
              <a:rPr lang="en-US" altLang="zh-CN" sz="1400">
                <a:solidFill>
                  <a:srgbClr val="008000"/>
                </a:solidFill>
              </a:rPr>
              <a:t>p</a:t>
            </a:r>
            <a:r>
              <a:rPr lang="zh-CN" altLang="en-US" sz="1400">
                <a:solidFill>
                  <a:srgbClr val="008000"/>
                </a:solidFill>
              </a:rPr>
              <a:t>指向</a:t>
            </a:r>
            <a:r>
              <a:rPr lang="en-US" altLang="zh-CN" sz="1400">
                <a:solidFill>
                  <a:srgbClr val="008000"/>
                </a:solidFill>
              </a:rPr>
              <a:t>a[0]</a:t>
            </a:r>
            <a:endParaRPr lang="en-US" altLang="zh-CN" sz="1400">
              <a:solidFill>
                <a:srgbClr val="008000"/>
              </a:solidFill>
            </a:endParaRPr>
          </a:p>
          <a:p>
            <a:pPr defTabSz="363855">
              <a:lnSpc>
                <a:spcPct val="120000"/>
              </a:lnSpc>
            </a:pPr>
            <a:r>
              <a:rPr lang="en-US" altLang="zh-CN" sz="1400"/>
              <a:t>	printf("please enter 10 integer numbers:");</a:t>
            </a:r>
            <a:endParaRPr lang="en-US" altLang="zh-CN" sz="1400"/>
          </a:p>
          <a:p>
            <a:pPr defTabSz="363855">
              <a:lnSpc>
                <a:spcPct val="120000"/>
              </a:lnSpc>
            </a:pPr>
            <a:r>
              <a:rPr lang="en-US" altLang="zh-CN" sz="1400"/>
              <a:t>	for(i=0;i&lt;10;i++)</a:t>
            </a:r>
            <a:endParaRPr lang="en-US" altLang="zh-CN" sz="1400"/>
          </a:p>
          <a:p>
            <a:pPr defTabSz="363855">
              <a:lnSpc>
                <a:spcPct val="120000"/>
              </a:lnSpc>
            </a:pPr>
            <a:r>
              <a:rPr lang="en-US" altLang="zh-CN" sz="1400"/>
              <a:t>	scanf("%d",p++);</a:t>
            </a:r>
            <a:endParaRPr lang="en-US" altLang="zh-CN" sz="1400"/>
          </a:p>
          <a:p>
            <a:pPr defTabSz="363855">
              <a:lnSpc>
                <a:spcPct val="120000"/>
              </a:lnSpc>
            </a:pPr>
            <a:r>
              <a:rPr lang="en-US" altLang="zh-CN" sz="1400"/>
              <a:t>	</a:t>
            </a:r>
            <a:r>
              <a:rPr lang="en-US" altLang="zh-CN" sz="1400">
                <a:solidFill>
                  <a:schemeClr val="accent6"/>
                </a:solidFill>
              </a:rPr>
              <a:t>p=a;	</a:t>
            </a:r>
            <a:r>
              <a:rPr lang="en-US" altLang="zh-CN" sz="1400" smtClean="0"/>
              <a:t>			</a:t>
            </a:r>
            <a:r>
              <a:rPr lang="en-US" altLang="zh-CN" sz="1400" smtClean="0">
                <a:solidFill>
                  <a:srgbClr val="008000"/>
                </a:solidFill>
              </a:rPr>
              <a:t>//</a:t>
            </a:r>
            <a:r>
              <a:rPr lang="zh-CN" altLang="en-US" sz="1400">
                <a:solidFill>
                  <a:srgbClr val="008000"/>
                </a:solidFill>
              </a:rPr>
              <a:t>重新使</a:t>
            </a:r>
            <a:r>
              <a:rPr lang="en-US" altLang="zh-CN" sz="1400">
                <a:solidFill>
                  <a:srgbClr val="008000"/>
                </a:solidFill>
              </a:rPr>
              <a:t>p</a:t>
            </a:r>
            <a:r>
              <a:rPr lang="zh-CN" altLang="en-US" sz="1400">
                <a:solidFill>
                  <a:srgbClr val="008000"/>
                </a:solidFill>
              </a:rPr>
              <a:t>指向</a:t>
            </a:r>
            <a:r>
              <a:rPr lang="en-US" altLang="zh-CN" sz="1400">
                <a:solidFill>
                  <a:srgbClr val="008000"/>
                </a:solidFill>
              </a:rPr>
              <a:t>a[0]</a:t>
            </a:r>
            <a:endParaRPr lang="en-US" altLang="zh-CN" sz="1400">
              <a:solidFill>
                <a:srgbClr val="008000"/>
              </a:solidFill>
            </a:endParaRPr>
          </a:p>
          <a:p>
            <a:pPr defTabSz="363855">
              <a:lnSpc>
                <a:spcPct val="120000"/>
              </a:lnSpc>
            </a:pPr>
            <a:r>
              <a:rPr lang="en-US" altLang="zh-CN" sz="1400"/>
              <a:t>	for(i=0;i&lt;10;i++,p++)</a:t>
            </a:r>
            <a:endParaRPr lang="en-US" altLang="zh-CN" sz="1400"/>
          </a:p>
          <a:p>
            <a:pPr defTabSz="363855">
              <a:lnSpc>
                <a:spcPct val="120000"/>
              </a:lnSpc>
            </a:pPr>
            <a:r>
              <a:rPr lang="en-US" altLang="zh-CN" sz="1400"/>
              <a:t>	printf("%d ",*p);</a:t>
            </a:r>
            <a:endParaRPr lang="en-US" altLang="zh-CN" sz="1400"/>
          </a:p>
          <a:p>
            <a:pPr defTabSz="363855">
              <a:lnSpc>
                <a:spcPct val="120000"/>
              </a:lnSpc>
            </a:pPr>
            <a:r>
              <a:rPr lang="en-US" altLang="zh-CN" sz="1400"/>
              <a:t>	printf("\n");</a:t>
            </a:r>
            <a:endParaRPr lang="en-US" altLang="zh-CN" sz="1400"/>
          </a:p>
          <a:p>
            <a:pPr defTabSz="363855">
              <a:lnSpc>
                <a:spcPct val="120000"/>
              </a:lnSpc>
            </a:pPr>
            <a:r>
              <a:rPr lang="en-US" altLang="zh-CN" sz="1400"/>
              <a:t>	return 0;</a:t>
            </a:r>
            <a:endParaRPr lang="en-US" altLang="zh-CN" sz="1400"/>
          </a:p>
          <a:p>
            <a:pPr defTabSz="363855">
              <a:lnSpc>
                <a:spcPct val="120000"/>
              </a:lnSpc>
            </a:pPr>
            <a:r>
              <a:rPr lang="en-US" altLang="zh-CN" sz="1400"/>
              <a:t>}</a:t>
            </a:r>
            <a:endParaRPr lang="zh-CN" altLang="en-US" sz="1400" b="1" dirty="0">
              <a:solidFill>
                <a:srgbClr val="008000"/>
              </a:solidFill>
            </a:endParaRPr>
          </a:p>
        </p:txBody>
      </p:sp>
      <p:pic>
        <p:nvPicPr>
          <p:cNvPr id="4" name="图片 3"/>
          <p:cNvPicPr>
            <a:picLocks noChangeAspect="1"/>
          </p:cNvPicPr>
          <p:nvPr/>
        </p:nvPicPr>
        <p:blipFill>
          <a:blip r:embed="rId1" cstate="print"/>
          <a:stretch>
            <a:fillRect/>
          </a:stretch>
        </p:blipFill>
        <p:spPr>
          <a:xfrm>
            <a:off x="749031" y="5120397"/>
            <a:ext cx="7419975" cy="800100"/>
          </a:xfrm>
          <a:prstGeom prst="rect">
            <a:avLst/>
          </a:prstGeom>
        </p:spPr>
      </p:pic>
      <p:graphicFrame>
        <p:nvGraphicFramePr>
          <p:cNvPr id="14" name="表格 13"/>
          <p:cNvGraphicFramePr>
            <a:graphicFrameLocks noGrp="1"/>
          </p:cNvGraphicFramePr>
          <p:nvPr/>
        </p:nvGraphicFramePr>
        <p:xfrm>
          <a:off x="9607317" y="1518468"/>
          <a:ext cx="2496216" cy="4480560"/>
        </p:xfrm>
        <a:graphic>
          <a:graphicData uri="http://schemas.openxmlformats.org/drawingml/2006/table">
            <a:tbl>
              <a:tblPr>
                <a:tableStyleId>{5C22544A-7EE6-4342-B048-85BDC9FD1C3A}</a:tableStyleId>
              </a:tblPr>
              <a:tblGrid>
                <a:gridCol w="1080000"/>
                <a:gridCol w="708108"/>
                <a:gridCol w="708108"/>
              </a:tblGrid>
              <a:tr h="148020">
                <a:tc>
                  <a:txBody>
                    <a:bodyPr/>
                    <a:lstStyle/>
                    <a:p>
                      <a:r>
                        <a:rPr lang="zh-CN" altLang="en-US" sz="1400" b="0" smtClean="0"/>
                        <a:t>①   </a:t>
                      </a:r>
                      <a:r>
                        <a:rPr lang="en-US" altLang="zh-CN" sz="1400" b="0" smtClean="0"/>
                        <a:t>p</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b="0" smtClean="0"/>
                        <a:t>a</a:t>
                      </a:r>
                      <a:r>
                        <a:rPr lang="zh-CN" altLang="en-US" sz="1400" b="0" smtClean="0"/>
                        <a:t>数组</a:t>
                      </a:r>
                      <a:endParaRPr lang="zh-CN" altLang="en-US" sz="1400" b="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62822">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lnT w="12700" cmpd="sng">
                      <a:noFill/>
                    </a:lnT>
                  </a:tcPr>
                </a:tc>
                <a:tc>
                  <a:txBody>
                    <a:bodyPr/>
                    <a:lstStyle/>
                    <a:p>
                      <a:r>
                        <a:rPr lang="en-US" altLang="zh-CN" sz="1400" b="0" smtClean="0"/>
                        <a:t>a[0]</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b="0" smtClean="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r>
                        <a:rPr lang="zh-CN" altLang="en-US" sz="1400" b="0" smtClean="0"/>
                        <a:t>②   </a:t>
                      </a:r>
                      <a:r>
                        <a:rPr lang="en-US" altLang="zh-CN" sz="1400" b="0" smtClean="0"/>
                        <a:t>p</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r>
                        <a:rPr lang="en-US" altLang="zh-CN" sz="1400" b="0" smtClean="0"/>
                        <a:t>a[9]</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cxnSp>
        <p:nvCxnSpPr>
          <p:cNvPr id="15" name="直接连接符 14"/>
          <p:cNvCxnSpPr/>
          <p:nvPr/>
        </p:nvCxnSpPr>
        <p:spPr>
          <a:xfrm>
            <a:off x="9607317" y="1725385"/>
            <a:ext cx="105932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607317" y="3858139"/>
            <a:ext cx="105932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2" cstate="print"/>
          <a:stretch>
            <a:fillRect/>
          </a:stretch>
        </p:blipFill>
        <p:spPr>
          <a:xfrm>
            <a:off x="5362483" y="5441412"/>
            <a:ext cx="4181475" cy="819150"/>
          </a:xfrm>
          <a:prstGeom prst="rect">
            <a:avLst/>
          </a:prstGeom>
        </p:spPr>
      </p:pic>
      <p:pic>
        <p:nvPicPr>
          <p:cNvPr id="20" name="图片 19"/>
          <p:cNvPicPr>
            <a:picLocks noChangeAspect="1"/>
          </p:cNvPicPr>
          <p:nvPr/>
        </p:nvPicPr>
        <p:blipFill>
          <a:blip r:embed="rId3" cstate="print"/>
          <a:stretch>
            <a:fillRect/>
          </a:stretch>
        </p:blipFill>
        <p:spPr>
          <a:xfrm>
            <a:off x="4239870" y="4380070"/>
            <a:ext cx="542925" cy="552450"/>
          </a:xfrm>
          <a:prstGeom prst="rect">
            <a:avLst/>
          </a:prstGeom>
        </p:spPr>
      </p:pic>
      <p:pic>
        <p:nvPicPr>
          <p:cNvPr id="21" name="图片 20"/>
          <p:cNvPicPr>
            <a:picLocks noChangeAspect="1"/>
          </p:cNvPicPr>
          <p:nvPr/>
        </p:nvPicPr>
        <p:blipFill>
          <a:blip r:embed="rId4" cstate="print"/>
          <a:stretch>
            <a:fillRect/>
          </a:stretch>
        </p:blipFill>
        <p:spPr>
          <a:xfrm>
            <a:off x="8662555" y="4380070"/>
            <a:ext cx="552450" cy="5429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通过指针引用数组元素</a:t>
            </a:r>
            <a:endParaRPr lang="zh-CN" altLang="en-US"/>
          </a:p>
        </p:txBody>
      </p:sp>
      <p:sp>
        <p:nvSpPr>
          <p:cNvPr id="16" name="MH_Desc_1"/>
          <p:cNvSpPr/>
          <p:nvPr>
            <p:custDataLst>
              <p:tags r:id="rId1"/>
            </p:custDataLst>
          </p:nvPr>
        </p:nvSpPr>
        <p:spPr>
          <a:xfrm>
            <a:off x="564206" y="1079770"/>
            <a:ext cx="10749062" cy="544749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20000"/>
              </a:lnSpc>
              <a:spcBef>
                <a:spcPts val="600"/>
              </a:spcBef>
              <a:spcAft>
                <a:spcPts val="600"/>
              </a:spcAft>
              <a:buAutoNum type="arabicParenBoth"/>
              <a:defRPr/>
            </a:pPr>
            <a:r>
              <a:rPr lang="zh-CN" altLang="en-US" sz="1600" smtClean="0">
                <a:solidFill>
                  <a:schemeClr val="tx1"/>
                </a:solidFill>
              </a:rPr>
              <a:t>从</a:t>
            </a:r>
            <a:r>
              <a:rPr lang="zh-CN" altLang="en-US" sz="1600">
                <a:solidFill>
                  <a:schemeClr val="tx1"/>
                </a:solidFill>
              </a:rPr>
              <a:t>例</a:t>
            </a:r>
            <a:r>
              <a:rPr lang="en-US" altLang="zh-CN" sz="1600">
                <a:solidFill>
                  <a:schemeClr val="tx1"/>
                </a:solidFill>
              </a:rPr>
              <a:t>8.7</a:t>
            </a:r>
            <a:r>
              <a:rPr lang="zh-CN" altLang="en-US" sz="1600">
                <a:solidFill>
                  <a:schemeClr val="tx1"/>
                </a:solidFill>
              </a:rPr>
              <a:t>可以看到，虽然定义数组时指定它包含</a:t>
            </a:r>
            <a:r>
              <a:rPr lang="en-US" altLang="zh-CN" sz="1600">
                <a:solidFill>
                  <a:schemeClr val="tx1"/>
                </a:solidFill>
              </a:rPr>
              <a:t>10</a:t>
            </a:r>
            <a:r>
              <a:rPr lang="zh-CN" altLang="en-US" sz="1600">
                <a:solidFill>
                  <a:schemeClr val="tx1"/>
                </a:solidFill>
              </a:rPr>
              <a:t>个元素，并用指针变量</a:t>
            </a:r>
            <a:r>
              <a:rPr lang="en-US" altLang="zh-CN" sz="1600">
                <a:solidFill>
                  <a:schemeClr val="tx1"/>
                </a:solidFill>
              </a:rPr>
              <a:t>p</a:t>
            </a:r>
            <a:r>
              <a:rPr lang="zh-CN" altLang="en-US" sz="1600">
                <a:solidFill>
                  <a:schemeClr val="tx1"/>
                </a:solidFill>
              </a:rPr>
              <a:t>指向某一数组元素，但是实际上指针变量</a:t>
            </a:r>
            <a:r>
              <a:rPr lang="en-US" altLang="zh-CN" sz="1600">
                <a:solidFill>
                  <a:schemeClr val="tx1"/>
                </a:solidFill>
              </a:rPr>
              <a:t>p</a:t>
            </a:r>
            <a:r>
              <a:rPr lang="zh-CN" altLang="en-US" sz="1600">
                <a:solidFill>
                  <a:schemeClr val="tx1"/>
                </a:solidFill>
              </a:rPr>
              <a:t>可以指向数组以后的</a:t>
            </a:r>
            <a:r>
              <a:rPr lang="zh-CN" altLang="en-US" sz="1600" smtClean="0">
                <a:solidFill>
                  <a:schemeClr val="tx1"/>
                </a:solidFill>
              </a:rPr>
              <a:t>存储单元，结果不可预期，</a:t>
            </a:r>
            <a:r>
              <a:rPr lang="zh-CN" altLang="en-US" sz="1600">
                <a:solidFill>
                  <a:schemeClr val="tx1"/>
                </a:solidFill>
              </a:rPr>
              <a:t>应避免出现这样的情况</a:t>
            </a:r>
            <a:r>
              <a:rPr lang="zh-CN" altLang="en-US" sz="1600" smtClean="0">
                <a:solidFill>
                  <a:schemeClr val="tx1"/>
                </a:solidFill>
              </a:rPr>
              <a:t>。</a:t>
            </a:r>
            <a:endParaRPr lang="en-US" altLang="zh-CN" sz="1600" smtClean="0">
              <a:solidFill>
                <a:schemeClr val="tx1"/>
              </a:solidFill>
            </a:endParaRPr>
          </a:p>
          <a:p>
            <a:pPr marL="342900" indent="-342900" algn="just">
              <a:lnSpc>
                <a:spcPct val="120000"/>
              </a:lnSpc>
              <a:spcBef>
                <a:spcPts val="600"/>
              </a:spcBef>
              <a:spcAft>
                <a:spcPts val="600"/>
              </a:spcAft>
              <a:buAutoNum type="arabicParenBoth"/>
              <a:defRPr/>
            </a:pPr>
            <a:r>
              <a:rPr lang="zh-CN" altLang="en-US" sz="1600" smtClean="0">
                <a:solidFill>
                  <a:schemeClr val="tx1"/>
                </a:solidFill>
              </a:rPr>
              <a:t>指向</a:t>
            </a:r>
            <a:r>
              <a:rPr lang="zh-CN" altLang="en-US" sz="1600">
                <a:solidFill>
                  <a:schemeClr val="tx1"/>
                </a:solidFill>
              </a:rPr>
              <a:t>数组元素的指针变量也可以带下标，如</a:t>
            </a:r>
            <a:r>
              <a:rPr lang="en-US" altLang="zh-CN" sz="1600">
                <a:solidFill>
                  <a:schemeClr val="tx1"/>
                </a:solidFill>
              </a:rPr>
              <a:t>p[i]</a:t>
            </a:r>
            <a:r>
              <a:rPr lang="zh-CN" altLang="en-US" sz="1600" smtClean="0">
                <a:solidFill>
                  <a:schemeClr val="tx1"/>
                </a:solidFill>
              </a:rPr>
              <a:t>。</a:t>
            </a:r>
            <a:r>
              <a:rPr lang="en-US" altLang="zh-CN" sz="1600" smtClean="0">
                <a:solidFill>
                  <a:schemeClr val="tx1"/>
                </a:solidFill>
              </a:rPr>
              <a:t>p[i]</a:t>
            </a:r>
            <a:r>
              <a:rPr lang="zh-CN" altLang="en-US" sz="1600" smtClean="0">
                <a:solidFill>
                  <a:schemeClr val="tx1"/>
                </a:solidFill>
              </a:rPr>
              <a:t>被处理</a:t>
            </a:r>
            <a:r>
              <a:rPr lang="zh-CN" altLang="en-US" sz="1600">
                <a:solidFill>
                  <a:schemeClr val="tx1"/>
                </a:solidFill>
              </a:rPr>
              <a:t>成*</a:t>
            </a:r>
            <a:r>
              <a:rPr lang="en-US" altLang="zh-CN" sz="1600">
                <a:solidFill>
                  <a:schemeClr val="tx1"/>
                </a:solidFill>
              </a:rPr>
              <a:t>(p+i)</a:t>
            </a:r>
            <a:r>
              <a:rPr lang="zh-CN" altLang="en-US" sz="1600">
                <a:solidFill>
                  <a:schemeClr val="tx1"/>
                </a:solidFill>
              </a:rPr>
              <a:t>，如果</a:t>
            </a:r>
            <a:r>
              <a:rPr lang="en-US" altLang="zh-CN" sz="1600">
                <a:solidFill>
                  <a:schemeClr val="tx1"/>
                </a:solidFill>
              </a:rPr>
              <a:t>p</a:t>
            </a:r>
            <a:r>
              <a:rPr lang="zh-CN" altLang="en-US" sz="1600">
                <a:solidFill>
                  <a:schemeClr val="tx1"/>
                </a:solidFill>
              </a:rPr>
              <a:t>是指向一个整型数组元素</a:t>
            </a:r>
            <a:r>
              <a:rPr lang="en-US" altLang="zh-CN" sz="1600">
                <a:solidFill>
                  <a:schemeClr val="tx1"/>
                </a:solidFill>
              </a:rPr>
              <a:t>a[0]</a:t>
            </a:r>
            <a:r>
              <a:rPr lang="zh-CN" altLang="en-US" sz="1600">
                <a:solidFill>
                  <a:schemeClr val="tx1"/>
                </a:solidFill>
              </a:rPr>
              <a:t>，则</a:t>
            </a:r>
            <a:r>
              <a:rPr lang="en-US" altLang="zh-CN" sz="1600">
                <a:solidFill>
                  <a:schemeClr val="tx1"/>
                </a:solidFill>
              </a:rPr>
              <a:t>p[i]</a:t>
            </a:r>
            <a:r>
              <a:rPr lang="zh-CN" altLang="en-US" sz="1600">
                <a:solidFill>
                  <a:schemeClr val="tx1"/>
                </a:solidFill>
              </a:rPr>
              <a:t>代表</a:t>
            </a:r>
            <a:r>
              <a:rPr lang="en-US" altLang="zh-CN" sz="1600">
                <a:solidFill>
                  <a:schemeClr val="tx1"/>
                </a:solidFill>
              </a:rPr>
              <a:t>a[i]</a:t>
            </a:r>
            <a:r>
              <a:rPr lang="zh-CN" altLang="en-US" sz="1600">
                <a:solidFill>
                  <a:schemeClr val="tx1"/>
                </a:solidFill>
              </a:rPr>
              <a:t>。但是必须弄清楚</a:t>
            </a:r>
            <a:r>
              <a:rPr lang="en-US" altLang="zh-CN" sz="1600">
                <a:solidFill>
                  <a:schemeClr val="tx1"/>
                </a:solidFill>
              </a:rPr>
              <a:t>p</a:t>
            </a:r>
            <a:r>
              <a:rPr lang="zh-CN" altLang="en-US" sz="1600">
                <a:solidFill>
                  <a:schemeClr val="tx1"/>
                </a:solidFill>
              </a:rPr>
              <a:t>的当前值是什么？如果当前</a:t>
            </a:r>
            <a:r>
              <a:rPr lang="en-US" altLang="zh-CN" sz="1600">
                <a:solidFill>
                  <a:schemeClr val="tx1"/>
                </a:solidFill>
              </a:rPr>
              <a:t>p</a:t>
            </a:r>
            <a:r>
              <a:rPr lang="zh-CN" altLang="en-US" sz="1600">
                <a:solidFill>
                  <a:schemeClr val="tx1"/>
                </a:solidFill>
              </a:rPr>
              <a:t>指向</a:t>
            </a:r>
            <a:r>
              <a:rPr lang="en-US" altLang="zh-CN" sz="1600">
                <a:solidFill>
                  <a:schemeClr val="tx1"/>
                </a:solidFill>
              </a:rPr>
              <a:t>a[3]</a:t>
            </a:r>
            <a:r>
              <a:rPr lang="zh-CN" altLang="en-US" sz="1600">
                <a:solidFill>
                  <a:schemeClr val="tx1"/>
                </a:solidFill>
              </a:rPr>
              <a:t>，则</a:t>
            </a:r>
            <a:r>
              <a:rPr lang="en-US" altLang="zh-CN" sz="1600">
                <a:solidFill>
                  <a:schemeClr val="tx1"/>
                </a:solidFill>
              </a:rPr>
              <a:t>p[2]</a:t>
            </a:r>
            <a:r>
              <a:rPr lang="zh-CN" altLang="en-US" sz="1600">
                <a:solidFill>
                  <a:schemeClr val="tx1"/>
                </a:solidFill>
              </a:rPr>
              <a:t>并不代表</a:t>
            </a:r>
            <a:r>
              <a:rPr lang="en-US" altLang="zh-CN" sz="1600">
                <a:solidFill>
                  <a:schemeClr val="tx1"/>
                </a:solidFill>
              </a:rPr>
              <a:t>a[2]</a:t>
            </a:r>
            <a:r>
              <a:rPr lang="zh-CN" altLang="en-US" sz="1600">
                <a:solidFill>
                  <a:schemeClr val="tx1"/>
                </a:solidFill>
              </a:rPr>
              <a:t>，而是</a:t>
            </a:r>
            <a:r>
              <a:rPr lang="en-US" altLang="zh-CN" sz="1600">
                <a:solidFill>
                  <a:schemeClr val="tx1"/>
                </a:solidFill>
              </a:rPr>
              <a:t>a[3+2]</a:t>
            </a:r>
            <a:r>
              <a:rPr lang="zh-CN" altLang="en-US" sz="1600">
                <a:solidFill>
                  <a:schemeClr val="tx1"/>
                </a:solidFill>
              </a:rPr>
              <a:t>，即</a:t>
            </a:r>
            <a:r>
              <a:rPr lang="en-US" altLang="zh-CN" sz="1600">
                <a:solidFill>
                  <a:schemeClr val="tx1"/>
                </a:solidFill>
              </a:rPr>
              <a:t>a[5]</a:t>
            </a:r>
            <a:r>
              <a:rPr lang="zh-CN" altLang="en-US" sz="1600" smtClean="0">
                <a:solidFill>
                  <a:schemeClr val="tx1"/>
                </a:solidFill>
              </a:rPr>
              <a:t>。</a:t>
            </a:r>
            <a:endParaRPr lang="en-US" altLang="zh-CN" sz="1600">
              <a:solidFill>
                <a:schemeClr val="tx1"/>
              </a:solidFill>
            </a:endParaRPr>
          </a:p>
          <a:p>
            <a:pPr marL="342900" indent="-342900" algn="just">
              <a:lnSpc>
                <a:spcPct val="120000"/>
              </a:lnSpc>
              <a:spcBef>
                <a:spcPts val="600"/>
              </a:spcBef>
              <a:spcAft>
                <a:spcPts val="600"/>
              </a:spcAft>
              <a:buAutoNum type="arabicParenBoth"/>
              <a:defRPr/>
            </a:pPr>
            <a:r>
              <a:rPr lang="zh-CN" altLang="en-US" sz="1600" smtClean="0">
                <a:solidFill>
                  <a:schemeClr val="tx1"/>
                </a:solidFill>
              </a:rPr>
              <a:t>利用</a:t>
            </a:r>
            <a:r>
              <a:rPr lang="zh-CN" altLang="en-US" sz="1600">
                <a:solidFill>
                  <a:schemeClr val="tx1"/>
                </a:solidFill>
              </a:rPr>
              <a:t>指针引用数组元素，比较方便灵活，有不少技巧</a:t>
            </a:r>
            <a:r>
              <a:rPr lang="zh-CN" altLang="en-US" sz="1600" smtClean="0">
                <a:solidFill>
                  <a:schemeClr val="tx1"/>
                </a:solidFill>
              </a:rPr>
              <a:t>。请</a:t>
            </a:r>
            <a:r>
              <a:rPr lang="zh-CN" altLang="en-US" sz="1600">
                <a:solidFill>
                  <a:schemeClr val="tx1"/>
                </a:solidFill>
              </a:rPr>
              <a:t>分析下面几种</a:t>
            </a:r>
            <a:r>
              <a:rPr lang="zh-CN" altLang="en-US" sz="1600" smtClean="0">
                <a:solidFill>
                  <a:schemeClr val="tx1"/>
                </a:solidFill>
              </a:rPr>
              <a:t>情况：</a:t>
            </a:r>
            <a:endParaRPr lang="en-US" altLang="zh-CN" sz="1600" smtClean="0">
              <a:solidFill>
                <a:schemeClr val="tx1"/>
              </a:solidFill>
            </a:endParaRPr>
          </a:p>
          <a:p>
            <a:pPr lvl="1" algn="just">
              <a:lnSpc>
                <a:spcPct val="120000"/>
              </a:lnSpc>
              <a:spcBef>
                <a:spcPts val="600"/>
              </a:spcBef>
              <a:spcAft>
                <a:spcPts val="600"/>
              </a:spcAft>
              <a:defRPr/>
            </a:pPr>
            <a:r>
              <a:rPr lang="zh-CN" altLang="en-US" sz="1600" smtClean="0">
                <a:solidFill>
                  <a:schemeClr val="tx1"/>
                </a:solidFill>
              </a:rPr>
              <a:t>设</a:t>
            </a:r>
            <a:r>
              <a:rPr lang="en-US" altLang="zh-CN" sz="1600">
                <a:solidFill>
                  <a:schemeClr val="tx1"/>
                </a:solidFill>
              </a:rPr>
              <a:t>p</a:t>
            </a:r>
            <a:r>
              <a:rPr lang="zh-CN" altLang="en-US" sz="1600">
                <a:solidFill>
                  <a:schemeClr val="tx1"/>
                </a:solidFill>
              </a:rPr>
              <a:t>开始时指向数组</a:t>
            </a:r>
            <a:r>
              <a:rPr lang="en-US" altLang="zh-CN" sz="1600">
                <a:solidFill>
                  <a:schemeClr val="tx1"/>
                </a:solidFill>
              </a:rPr>
              <a:t>a</a:t>
            </a:r>
            <a:r>
              <a:rPr lang="zh-CN" altLang="en-US" sz="1600">
                <a:solidFill>
                  <a:schemeClr val="tx1"/>
                </a:solidFill>
              </a:rPr>
              <a:t>的首元素（即</a:t>
            </a:r>
            <a:r>
              <a:rPr lang="en-US" altLang="zh-CN" sz="1600">
                <a:solidFill>
                  <a:schemeClr val="tx1"/>
                </a:solidFill>
              </a:rPr>
              <a:t>p=a</a:t>
            </a:r>
            <a:r>
              <a:rPr lang="zh-CN" altLang="en-US" sz="1600" smtClean="0">
                <a:solidFill>
                  <a:schemeClr val="tx1"/>
                </a:solidFill>
              </a:rPr>
              <a:t>）：</a:t>
            </a:r>
            <a:r>
              <a:rPr lang="en-US" altLang="zh-CN" sz="1600" smtClean="0">
                <a:solidFill>
                  <a:schemeClr val="tx1"/>
                </a:solidFill>
              </a:rPr>
              <a:t> </a:t>
            </a:r>
            <a:endParaRPr lang="en-US" altLang="zh-CN" sz="1600">
              <a:solidFill>
                <a:schemeClr val="tx1"/>
              </a:solidFill>
            </a:endParaRPr>
          </a:p>
          <a:p>
            <a:pPr marL="800100" lvl="1" indent="-342900" algn="just">
              <a:lnSpc>
                <a:spcPct val="120000"/>
              </a:lnSpc>
              <a:spcBef>
                <a:spcPts val="600"/>
              </a:spcBef>
              <a:spcAft>
                <a:spcPts val="600"/>
              </a:spcAft>
              <a:buFont typeface="+mj-ea"/>
              <a:buAutoNum type="circleNumDbPlain"/>
              <a:defRPr/>
            </a:pPr>
            <a:r>
              <a:rPr lang="en-US" altLang="zh-CN" sz="1600" smtClean="0">
                <a:solidFill>
                  <a:schemeClr val="tx1"/>
                </a:solidFill>
              </a:rPr>
              <a:t>                                                                       </a:t>
            </a:r>
            <a:r>
              <a:rPr lang="zh-CN" altLang="en-US" sz="1600" smtClean="0">
                <a:solidFill>
                  <a:schemeClr val="tx1"/>
                </a:solidFill>
              </a:rPr>
              <a:t>②</a:t>
            </a:r>
            <a:endParaRPr lang="en-US" altLang="zh-CN" sz="1600">
              <a:solidFill>
                <a:schemeClr val="tx1"/>
              </a:solidFill>
            </a:endParaRPr>
          </a:p>
          <a:p>
            <a:pPr algn="just">
              <a:lnSpc>
                <a:spcPct val="120000"/>
              </a:lnSpc>
              <a:spcBef>
                <a:spcPts val="600"/>
              </a:spcBef>
              <a:spcAft>
                <a:spcPts val="600"/>
              </a:spcAft>
              <a:defRPr/>
            </a:pPr>
            <a:endParaRPr lang="zh-CN" altLang="en-US" sz="1600">
              <a:solidFill>
                <a:schemeClr val="tx1"/>
              </a:solidFill>
            </a:endParaRPr>
          </a:p>
          <a:p>
            <a:pPr marL="749300" indent="-301625" algn="just">
              <a:lnSpc>
                <a:spcPct val="120000"/>
              </a:lnSpc>
              <a:spcBef>
                <a:spcPts val="600"/>
              </a:spcBef>
              <a:spcAft>
                <a:spcPts val="600"/>
              </a:spcAft>
              <a:defRPr/>
            </a:pPr>
            <a:r>
              <a:rPr lang="zh-CN" altLang="en-US" sz="1600" smtClean="0">
                <a:solidFill>
                  <a:schemeClr val="tx1"/>
                </a:solidFill>
              </a:rPr>
              <a:t>③ </a:t>
            </a:r>
            <a:r>
              <a:rPr lang="en-US" altLang="zh-CN" sz="1600" smtClean="0">
                <a:solidFill>
                  <a:schemeClr val="tx1"/>
                </a:solidFill>
              </a:rPr>
              <a:t>                                                                        </a:t>
            </a:r>
            <a:r>
              <a:rPr lang="zh-CN" altLang="en-US" sz="1600" smtClean="0">
                <a:solidFill>
                  <a:schemeClr val="tx1"/>
                </a:solidFill>
              </a:rPr>
              <a:t>④  </a:t>
            </a:r>
            <a:endParaRPr lang="en-US" altLang="zh-CN" sz="1600" smtClean="0">
              <a:solidFill>
                <a:schemeClr val="tx1"/>
              </a:solidFill>
            </a:endParaRPr>
          </a:p>
          <a:p>
            <a:pPr marL="749300" indent="-301625" algn="just">
              <a:lnSpc>
                <a:spcPct val="120000"/>
              </a:lnSpc>
              <a:spcBef>
                <a:spcPts val="600"/>
              </a:spcBef>
              <a:spcAft>
                <a:spcPts val="600"/>
              </a:spcAft>
              <a:defRPr/>
            </a:pPr>
            <a:endParaRPr lang="en-US" altLang="zh-CN" sz="1600" smtClean="0">
              <a:solidFill>
                <a:schemeClr val="tx1"/>
              </a:solidFill>
            </a:endParaRPr>
          </a:p>
          <a:p>
            <a:pPr marL="749300" indent="-301625" algn="just">
              <a:lnSpc>
                <a:spcPct val="120000"/>
              </a:lnSpc>
              <a:spcBef>
                <a:spcPts val="600"/>
              </a:spcBef>
              <a:spcAft>
                <a:spcPts val="600"/>
              </a:spcAft>
              <a:defRPr/>
            </a:pPr>
            <a:r>
              <a:rPr lang="zh-CN" altLang="en-US" sz="1600" smtClean="0">
                <a:solidFill>
                  <a:schemeClr val="tx1"/>
                </a:solidFill>
              </a:rPr>
              <a:t>⑤  如果</a:t>
            </a:r>
            <a:r>
              <a:rPr lang="en-US" altLang="zh-CN" sz="1600">
                <a:solidFill>
                  <a:schemeClr val="tx1"/>
                </a:solidFill>
              </a:rPr>
              <a:t>p</a:t>
            </a:r>
            <a:r>
              <a:rPr lang="zh-CN" altLang="en-US" sz="1600">
                <a:solidFill>
                  <a:schemeClr val="tx1"/>
                </a:solidFill>
              </a:rPr>
              <a:t>当前指向</a:t>
            </a:r>
            <a:r>
              <a:rPr lang="en-US" altLang="zh-CN" sz="1600">
                <a:solidFill>
                  <a:schemeClr val="tx1"/>
                </a:solidFill>
              </a:rPr>
              <a:t>a</a:t>
            </a:r>
            <a:r>
              <a:rPr lang="zh-CN" altLang="en-US" sz="1600">
                <a:solidFill>
                  <a:schemeClr val="tx1"/>
                </a:solidFill>
              </a:rPr>
              <a:t>数组中第</a:t>
            </a:r>
            <a:r>
              <a:rPr lang="en-US" altLang="zh-CN" sz="1600">
                <a:solidFill>
                  <a:schemeClr val="tx1"/>
                </a:solidFill>
              </a:rPr>
              <a:t>i</a:t>
            </a:r>
            <a:r>
              <a:rPr lang="zh-CN" altLang="en-US" sz="1600">
                <a:solidFill>
                  <a:schemeClr val="tx1"/>
                </a:solidFill>
              </a:rPr>
              <a:t>个元素</a:t>
            </a:r>
            <a:r>
              <a:rPr lang="en-US" altLang="zh-CN" sz="1600">
                <a:solidFill>
                  <a:schemeClr val="tx1"/>
                </a:solidFill>
              </a:rPr>
              <a:t>a[i]</a:t>
            </a:r>
            <a:r>
              <a:rPr lang="zh-CN" altLang="en-US" sz="1600">
                <a:solidFill>
                  <a:schemeClr val="tx1"/>
                </a:solidFill>
              </a:rPr>
              <a:t>，则</a:t>
            </a:r>
            <a:r>
              <a:rPr lang="en-US" altLang="zh-CN" sz="1600">
                <a:solidFill>
                  <a:schemeClr val="tx1"/>
                </a:solidFill>
              </a:rPr>
              <a:t>: </a:t>
            </a:r>
            <a:endParaRPr lang="en-US" altLang="zh-CN" sz="1600">
              <a:solidFill>
                <a:schemeClr val="tx1"/>
              </a:solidFill>
            </a:endParaRPr>
          </a:p>
        </p:txBody>
      </p:sp>
      <p:sp>
        <p:nvSpPr>
          <p:cNvPr id="17" name="圆角矩形 16"/>
          <p:cNvSpPr/>
          <p:nvPr/>
        </p:nvSpPr>
        <p:spPr>
          <a:xfrm>
            <a:off x="1500158" y="3470734"/>
            <a:ext cx="3490131" cy="762624"/>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spcBef>
                <a:spcPts val="600"/>
              </a:spcBef>
              <a:spcAft>
                <a:spcPts val="600"/>
              </a:spcAft>
              <a:defRPr/>
            </a:pPr>
            <a:r>
              <a:rPr lang="en-US" altLang="zh-CN" sz="1600">
                <a:solidFill>
                  <a:schemeClr val="tx1"/>
                </a:solidFill>
              </a:rPr>
              <a:t>p</a:t>
            </a:r>
            <a:r>
              <a:rPr lang="en-US" altLang="zh-CN" sz="1600" smtClean="0">
                <a:solidFill>
                  <a:schemeClr val="tx1"/>
                </a:solidFill>
              </a:rPr>
              <a:t>++;	</a:t>
            </a:r>
            <a:r>
              <a:rPr lang="en-US" altLang="zh-CN" sz="1600" smtClean="0">
                <a:solidFill>
                  <a:srgbClr val="008000"/>
                </a:solidFill>
              </a:rPr>
              <a:t>//</a:t>
            </a:r>
            <a:r>
              <a:rPr lang="zh-CN" altLang="en-US" sz="1600">
                <a:solidFill>
                  <a:srgbClr val="008000"/>
                </a:solidFill>
              </a:rPr>
              <a:t>使</a:t>
            </a:r>
            <a:r>
              <a:rPr lang="en-US" altLang="zh-CN" sz="1600">
                <a:solidFill>
                  <a:srgbClr val="008000"/>
                </a:solidFill>
              </a:rPr>
              <a:t>p</a:t>
            </a:r>
            <a:r>
              <a:rPr lang="zh-CN" altLang="en-US" sz="1600">
                <a:solidFill>
                  <a:srgbClr val="008000"/>
                </a:solidFill>
              </a:rPr>
              <a:t>指向下一元素</a:t>
            </a:r>
            <a:r>
              <a:rPr lang="en-US" altLang="zh-CN" sz="1600">
                <a:solidFill>
                  <a:srgbClr val="008000"/>
                </a:solidFill>
              </a:rPr>
              <a:t>a[1]</a:t>
            </a:r>
            <a:endParaRPr lang="en-US" altLang="zh-CN" sz="1600" smtClean="0">
              <a:solidFill>
                <a:srgbClr val="008000"/>
              </a:solidFill>
            </a:endParaRPr>
          </a:p>
          <a:p>
            <a:pPr algn="just">
              <a:spcBef>
                <a:spcPts val="600"/>
              </a:spcBef>
              <a:spcAft>
                <a:spcPts val="600"/>
              </a:spcAft>
              <a:defRPr/>
            </a:pPr>
            <a:r>
              <a:rPr lang="en-US" altLang="zh-CN" sz="1600" smtClean="0">
                <a:solidFill>
                  <a:schemeClr val="tx1"/>
                </a:solidFill>
              </a:rPr>
              <a:t>*</a:t>
            </a:r>
            <a:r>
              <a:rPr lang="en-US" altLang="zh-CN" sz="1600">
                <a:solidFill>
                  <a:schemeClr val="tx1"/>
                </a:solidFill>
              </a:rPr>
              <a:t>p</a:t>
            </a:r>
            <a:r>
              <a:rPr lang="en-US" altLang="zh-CN" sz="1600" smtClean="0">
                <a:solidFill>
                  <a:schemeClr val="tx1"/>
                </a:solidFill>
              </a:rPr>
              <a:t>;	</a:t>
            </a:r>
            <a:r>
              <a:rPr lang="en-US" altLang="zh-CN" sz="1600">
                <a:solidFill>
                  <a:srgbClr val="008000"/>
                </a:solidFill>
              </a:rPr>
              <a:t>//</a:t>
            </a:r>
            <a:r>
              <a:rPr lang="zh-CN" altLang="en-US" sz="1600">
                <a:solidFill>
                  <a:srgbClr val="008000"/>
                </a:solidFill>
              </a:rPr>
              <a:t>得到下一个元素</a:t>
            </a:r>
            <a:r>
              <a:rPr lang="en-US" altLang="zh-CN" sz="1600">
                <a:solidFill>
                  <a:srgbClr val="008000"/>
                </a:solidFill>
              </a:rPr>
              <a:t>a[1]</a:t>
            </a:r>
            <a:r>
              <a:rPr lang="zh-CN" altLang="en-US" sz="1600">
                <a:solidFill>
                  <a:srgbClr val="008000"/>
                </a:solidFill>
              </a:rPr>
              <a:t>的值</a:t>
            </a:r>
            <a:endParaRPr lang="en-US" altLang="zh-CN" sz="1600">
              <a:solidFill>
                <a:srgbClr val="008000"/>
              </a:solidFill>
            </a:endParaRPr>
          </a:p>
        </p:txBody>
      </p:sp>
      <p:sp>
        <p:nvSpPr>
          <p:cNvPr id="19" name="圆角矩形 18"/>
          <p:cNvSpPr/>
          <p:nvPr/>
        </p:nvSpPr>
        <p:spPr>
          <a:xfrm>
            <a:off x="5749047" y="3468694"/>
            <a:ext cx="5564221" cy="762624"/>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spcBef>
                <a:spcPts val="600"/>
              </a:spcBef>
              <a:spcAft>
                <a:spcPts val="600"/>
              </a:spcAft>
              <a:defRPr/>
            </a:pPr>
            <a:r>
              <a:rPr lang="zh-CN" altLang="en-US" sz="1600" smtClean="0">
                <a:solidFill>
                  <a:schemeClr val="tx1"/>
                </a:solidFill>
              </a:rPr>
              <a:t>*</a:t>
            </a:r>
            <a:r>
              <a:rPr lang="en-US" altLang="zh-CN" sz="1600" smtClean="0">
                <a:solidFill>
                  <a:schemeClr val="tx1"/>
                </a:solidFill>
              </a:rPr>
              <a:t>p++;	</a:t>
            </a:r>
            <a:r>
              <a:rPr lang="en-US" altLang="zh-CN" sz="1600" smtClean="0">
                <a:solidFill>
                  <a:srgbClr val="008000"/>
                </a:solidFill>
              </a:rPr>
              <a:t>/*</a:t>
            </a:r>
            <a:r>
              <a:rPr lang="zh-CN" altLang="en-US" sz="1600" smtClean="0">
                <a:solidFill>
                  <a:srgbClr val="008000"/>
                </a:solidFill>
              </a:rPr>
              <a:t>由于</a:t>
            </a:r>
            <a:r>
              <a:rPr lang="en-US" altLang="zh-CN" sz="1600">
                <a:solidFill>
                  <a:srgbClr val="008000"/>
                </a:solidFill>
              </a:rPr>
              <a:t>++</a:t>
            </a:r>
            <a:r>
              <a:rPr lang="zh-CN" altLang="en-US" sz="1600">
                <a:solidFill>
                  <a:srgbClr val="008000"/>
                </a:solidFill>
              </a:rPr>
              <a:t>和*同优先级，结合方向自右而左，因此它等价于*</a:t>
            </a:r>
            <a:r>
              <a:rPr lang="en-US" altLang="zh-CN" sz="1600">
                <a:solidFill>
                  <a:srgbClr val="008000"/>
                </a:solidFill>
              </a:rPr>
              <a:t>(p++)</a:t>
            </a:r>
            <a:r>
              <a:rPr lang="zh-CN" altLang="en-US" sz="1600">
                <a:solidFill>
                  <a:srgbClr val="008000"/>
                </a:solidFill>
              </a:rPr>
              <a:t>。先引用</a:t>
            </a:r>
            <a:r>
              <a:rPr lang="en-US" altLang="zh-CN" sz="1600">
                <a:solidFill>
                  <a:srgbClr val="008000"/>
                </a:solidFill>
              </a:rPr>
              <a:t>p</a:t>
            </a:r>
            <a:r>
              <a:rPr lang="zh-CN" altLang="en-US" sz="1600">
                <a:solidFill>
                  <a:srgbClr val="008000"/>
                </a:solidFill>
              </a:rPr>
              <a:t>的值，实现*</a:t>
            </a:r>
            <a:r>
              <a:rPr lang="en-US" altLang="zh-CN" sz="1600">
                <a:solidFill>
                  <a:srgbClr val="008000"/>
                </a:solidFill>
              </a:rPr>
              <a:t>p</a:t>
            </a:r>
            <a:r>
              <a:rPr lang="zh-CN" altLang="en-US" sz="1600">
                <a:solidFill>
                  <a:srgbClr val="008000"/>
                </a:solidFill>
              </a:rPr>
              <a:t>的运算，然后再使</a:t>
            </a:r>
            <a:r>
              <a:rPr lang="en-US" altLang="zh-CN" sz="1600">
                <a:solidFill>
                  <a:srgbClr val="008000"/>
                </a:solidFill>
              </a:rPr>
              <a:t>p</a:t>
            </a:r>
            <a:r>
              <a:rPr lang="zh-CN" altLang="en-US" sz="1600">
                <a:solidFill>
                  <a:srgbClr val="008000"/>
                </a:solidFill>
              </a:rPr>
              <a:t>自增</a:t>
            </a:r>
            <a:r>
              <a:rPr lang="en-US" altLang="zh-CN" sz="1600" smtClean="0">
                <a:solidFill>
                  <a:srgbClr val="008000"/>
                </a:solidFill>
              </a:rPr>
              <a:t>1*/</a:t>
            </a:r>
            <a:endParaRPr lang="en-US" altLang="zh-CN" sz="1600">
              <a:solidFill>
                <a:srgbClr val="008000"/>
              </a:solidFill>
            </a:endParaRPr>
          </a:p>
        </p:txBody>
      </p:sp>
      <p:sp>
        <p:nvSpPr>
          <p:cNvPr id="22" name="圆角矩形 21"/>
          <p:cNvSpPr/>
          <p:nvPr/>
        </p:nvSpPr>
        <p:spPr>
          <a:xfrm>
            <a:off x="1500158" y="4362436"/>
            <a:ext cx="3490131" cy="762624"/>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spcBef>
                <a:spcPts val="600"/>
              </a:spcBef>
              <a:spcAft>
                <a:spcPts val="600"/>
              </a:spcAft>
              <a:defRPr/>
            </a:pPr>
            <a:r>
              <a:rPr lang="zh-CN" altLang="en-US" sz="1600" smtClean="0">
                <a:solidFill>
                  <a:schemeClr val="tx1"/>
                </a:solidFill>
              </a:rPr>
              <a:t>*</a:t>
            </a:r>
            <a:r>
              <a:rPr lang="en-US" altLang="zh-CN" sz="1600" smtClean="0">
                <a:solidFill>
                  <a:schemeClr val="tx1"/>
                </a:solidFill>
              </a:rPr>
              <a:t>(p++);	</a:t>
            </a:r>
            <a:r>
              <a:rPr lang="en-US" altLang="zh-CN" sz="1600">
                <a:solidFill>
                  <a:srgbClr val="008000"/>
                </a:solidFill>
              </a:rPr>
              <a:t>//</a:t>
            </a:r>
            <a:r>
              <a:rPr lang="zh-CN" altLang="en-US" sz="1600">
                <a:solidFill>
                  <a:srgbClr val="008000"/>
                </a:solidFill>
              </a:rPr>
              <a:t>先取*</a:t>
            </a:r>
            <a:r>
              <a:rPr lang="en-US" altLang="zh-CN" sz="1600">
                <a:solidFill>
                  <a:srgbClr val="008000"/>
                </a:solidFill>
              </a:rPr>
              <a:t>p</a:t>
            </a:r>
            <a:r>
              <a:rPr lang="zh-CN" altLang="en-US" sz="1600">
                <a:solidFill>
                  <a:srgbClr val="008000"/>
                </a:solidFill>
              </a:rPr>
              <a:t>值，然后使</a:t>
            </a:r>
            <a:r>
              <a:rPr lang="en-US" altLang="zh-CN" sz="1600">
                <a:solidFill>
                  <a:srgbClr val="008000"/>
                </a:solidFill>
              </a:rPr>
              <a:t>p</a:t>
            </a:r>
            <a:r>
              <a:rPr lang="zh-CN" altLang="en-US" sz="1600">
                <a:solidFill>
                  <a:srgbClr val="008000"/>
                </a:solidFill>
              </a:rPr>
              <a:t>加</a:t>
            </a:r>
            <a:r>
              <a:rPr lang="en-US" altLang="zh-CN" sz="1600">
                <a:solidFill>
                  <a:srgbClr val="008000"/>
                </a:solidFill>
              </a:rPr>
              <a:t>1</a:t>
            </a:r>
            <a:endParaRPr lang="en-US" altLang="zh-CN" sz="1600">
              <a:solidFill>
                <a:srgbClr val="008000"/>
              </a:solidFill>
            </a:endParaRPr>
          </a:p>
          <a:p>
            <a:pPr algn="just">
              <a:spcBef>
                <a:spcPts val="600"/>
              </a:spcBef>
              <a:spcAft>
                <a:spcPts val="600"/>
              </a:spcAft>
              <a:defRPr/>
            </a:pPr>
            <a:r>
              <a:rPr lang="en-US" altLang="zh-CN" sz="1600" smtClean="0">
                <a:solidFill>
                  <a:schemeClr val="tx1"/>
                </a:solidFill>
              </a:rPr>
              <a:t>*(++p);	</a:t>
            </a:r>
            <a:r>
              <a:rPr lang="en-US" altLang="zh-CN" sz="1600">
                <a:solidFill>
                  <a:srgbClr val="008000"/>
                </a:solidFill>
              </a:rPr>
              <a:t>//</a:t>
            </a:r>
            <a:r>
              <a:rPr lang="zh-CN" altLang="en-US" sz="1600">
                <a:solidFill>
                  <a:srgbClr val="008000"/>
                </a:solidFill>
              </a:rPr>
              <a:t>先使</a:t>
            </a:r>
            <a:r>
              <a:rPr lang="en-US" altLang="zh-CN" sz="1600">
                <a:solidFill>
                  <a:srgbClr val="008000"/>
                </a:solidFill>
              </a:rPr>
              <a:t>p</a:t>
            </a:r>
            <a:r>
              <a:rPr lang="zh-CN" altLang="en-US" sz="1600">
                <a:solidFill>
                  <a:srgbClr val="008000"/>
                </a:solidFill>
              </a:rPr>
              <a:t>加</a:t>
            </a:r>
            <a:r>
              <a:rPr lang="en-US" altLang="zh-CN" sz="1600">
                <a:solidFill>
                  <a:srgbClr val="008000"/>
                </a:solidFill>
              </a:rPr>
              <a:t>1</a:t>
            </a:r>
            <a:r>
              <a:rPr lang="zh-CN" altLang="en-US" sz="1600">
                <a:solidFill>
                  <a:srgbClr val="008000"/>
                </a:solidFill>
              </a:rPr>
              <a:t>，再取*</a:t>
            </a:r>
            <a:r>
              <a:rPr lang="en-US" altLang="zh-CN" sz="1600">
                <a:solidFill>
                  <a:srgbClr val="008000"/>
                </a:solidFill>
              </a:rPr>
              <a:t>p</a:t>
            </a:r>
            <a:endParaRPr lang="en-US" altLang="zh-CN" sz="1600">
              <a:solidFill>
                <a:srgbClr val="008000"/>
              </a:solidFill>
            </a:endParaRPr>
          </a:p>
        </p:txBody>
      </p:sp>
      <p:sp>
        <p:nvSpPr>
          <p:cNvPr id="23" name="圆角矩形 22"/>
          <p:cNvSpPr/>
          <p:nvPr/>
        </p:nvSpPr>
        <p:spPr>
          <a:xfrm>
            <a:off x="5749046" y="4362436"/>
            <a:ext cx="5564221" cy="762624"/>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spcBef>
                <a:spcPts val="600"/>
              </a:spcBef>
              <a:spcAft>
                <a:spcPts val="600"/>
              </a:spcAft>
              <a:defRPr/>
            </a:pPr>
            <a:r>
              <a:rPr lang="en-US" altLang="zh-CN" sz="1600">
                <a:solidFill>
                  <a:schemeClr val="tx1"/>
                </a:solidFill>
              </a:rPr>
              <a:t>++(*p</a:t>
            </a:r>
            <a:r>
              <a:rPr lang="en-US" altLang="zh-CN" sz="1600" smtClean="0">
                <a:solidFill>
                  <a:schemeClr val="tx1"/>
                </a:solidFill>
              </a:rPr>
              <a:t>);	</a:t>
            </a:r>
            <a:r>
              <a:rPr lang="en-US" altLang="zh-CN" sz="1600" smtClean="0">
                <a:solidFill>
                  <a:srgbClr val="008000"/>
                </a:solidFill>
              </a:rPr>
              <a:t>/*</a:t>
            </a:r>
            <a:r>
              <a:rPr lang="zh-CN" altLang="en-US" sz="1600" smtClean="0">
                <a:solidFill>
                  <a:srgbClr val="008000"/>
                </a:solidFill>
              </a:rPr>
              <a:t>表示</a:t>
            </a:r>
            <a:r>
              <a:rPr lang="en-US" altLang="zh-CN" sz="1600">
                <a:solidFill>
                  <a:srgbClr val="008000"/>
                </a:solidFill>
              </a:rPr>
              <a:t>p</a:t>
            </a:r>
            <a:r>
              <a:rPr lang="zh-CN" altLang="en-US" sz="1600">
                <a:solidFill>
                  <a:srgbClr val="008000"/>
                </a:solidFill>
              </a:rPr>
              <a:t>所指向的元素值加</a:t>
            </a:r>
            <a:r>
              <a:rPr lang="en-US" altLang="zh-CN" sz="1600">
                <a:solidFill>
                  <a:srgbClr val="008000"/>
                </a:solidFill>
              </a:rPr>
              <a:t>1</a:t>
            </a:r>
            <a:r>
              <a:rPr lang="zh-CN" altLang="en-US" sz="1600">
                <a:solidFill>
                  <a:srgbClr val="008000"/>
                </a:solidFill>
              </a:rPr>
              <a:t>，如果</a:t>
            </a:r>
            <a:r>
              <a:rPr lang="en-US" altLang="zh-CN" sz="1600">
                <a:solidFill>
                  <a:srgbClr val="008000"/>
                </a:solidFill>
              </a:rPr>
              <a:t>p=a, </a:t>
            </a:r>
            <a:r>
              <a:rPr lang="zh-CN" altLang="en-US" sz="1600">
                <a:solidFill>
                  <a:srgbClr val="008000"/>
                </a:solidFill>
              </a:rPr>
              <a:t>则相当于</a:t>
            </a:r>
            <a:r>
              <a:rPr lang="en-US" altLang="zh-CN" sz="1600">
                <a:solidFill>
                  <a:srgbClr val="008000"/>
                </a:solidFill>
              </a:rPr>
              <a:t>++a[0]</a:t>
            </a:r>
            <a:r>
              <a:rPr lang="zh-CN" altLang="en-US" sz="1600">
                <a:solidFill>
                  <a:srgbClr val="008000"/>
                </a:solidFill>
              </a:rPr>
              <a:t>，若</a:t>
            </a:r>
            <a:r>
              <a:rPr lang="en-US" altLang="zh-CN" sz="1600">
                <a:solidFill>
                  <a:srgbClr val="008000"/>
                </a:solidFill>
              </a:rPr>
              <a:t>a[0]</a:t>
            </a:r>
            <a:r>
              <a:rPr lang="zh-CN" altLang="en-US" sz="1600">
                <a:solidFill>
                  <a:srgbClr val="008000"/>
                </a:solidFill>
              </a:rPr>
              <a:t>的值为</a:t>
            </a:r>
            <a:r>
              <a:rPr lang="en-US" altLang="zh-CN" sz="1600">
                <a:solidFill>
                  <a:srgbClr val="008000"/>
                </a:solidFill>
              </a:rPr>
              <a:t>3</a:t>
            </a:r>
            <a:r>
              <a:rPr lang="zh-CN" altLang="en-US" sz="1600">
                <a:solidFill>
                  <a:srgbClr val="008000"/>
                </a:solidFill>
              </a:rPr>
              <a:t>，则</a:t>
            </a:r>
            <a:r>
              <a:rPr lang="en-US" altLang="zh-CN" sz="1600">
                <a:solidFill>
                  <a:srgbClr val="008000"/>
                </a:solidFill>
              </a:rPr>
              <a:t>a[0]</a:t>
            </a:r>
            <a:r>
              <a:rPr lang="zh-CN" altLang="en-US" sz="1600">
                <a:solidFill>
                  <a:srgbClr val="008000"/>
                </a:solidFill>
              </a:rPr>
              <a:t>的值为</a:t>
            </a:r>
            <a:r>
              <a:rPr lang="en-US" altLang="zh-CN" sz="1600">
                <a:solidFill>
                  <a:srgbClr val="008000"/>
                </a:solidFill>
              </a:rPr>
              <a:t>4</a:t>
            </a:r>
            <a:r>
              <a:rPr lang="zh-CN" altLang="en-US" sz="1600">
                <a:solidFill>
                  <a:srgbClr val="008000"/>
                </a:solidFill>
              </a:rPr>
              <a:t>。注意</a:t>
            </a:r>
            <a:r>
              <a:rPr lang="en-US" altLang="zh-CN" sz="1600">
                <a:solidFill>
                  <a:srgbClr val="008000"/>
                </a:solidFill>
              </a:rPr>
              <a:t>: </a:t>
            </a:r>
            <a:r>
              <a:rPr lang="zh-CN" altLang="en-US" sz="1600">
                <a:solidFill>
                  <a:srgbClr val="008000"/>
                </a:solidFill>
              </a:rPr>
              <a:t>是元素</a:t>
            </a:r>
            <a:r>
              <a:rPr lang="en-US" altLang="zh-CN" sz="1600">
                <a:solidFill>
                  <a:srgbClr val="008000"/>
                </a:solidFill>
              </a:rPr>
              <a:t>a[0]</a:t>
            </a:r>
            <a:r>
              <a:rPr lang="zh-CN" altLang="en-US" sz="1600">
                <a:solidFill>
                  <a:srgbClr val="008000"/>
                </a:solidFill>
              </a:rPr>
              <a:t>的值加</a:t>
            </a:r>
            <a:r>
              <a:rPr lang="en-US" altLang="zh-CN" sz="1600">
                <a:solidFill>
                  <a:srgbClr val="008000"/>
                </a:solidFill>
              </a:rPr>
              <a:t>1</a:t>
            </a:r>
            <a:r>
              <a:rPr lang="zh-CN" altLang="en-US" sz="1600">
                <a:solidFill>
                  <a:srgbClr val="008000"/>
                </a:solidFill>
              </a:rPr>
              <a:t>，而不是指针</a:t>
            </a:r>
            <a:r>
              <a:rPr lang="en-US" altLang="zh-CN" sz="1600">
                <a:solidFill>
                  <a:srgbClr val="008000"/>
                </a:solidFill>
              </a:rPr>
              <a:t>p</a:t>
            </a:r>
            <a:r>
              <a:rPr lang="zh-CN" altLang="en-US" sz="1600">
                <a:solidFill>
                  <a:srgbClr val="008000"/>
                </a:solidFill>
              </a:rPr>
              <a:t>的值加</a:t>
            </a:r>
            <a:r>
              <a:rPr lang="en-US" altLang="zh-CN" sz="1600" smtClean="0">
                <a:solidFill>
                  <a:srgbClr val="008000"/>
                </a:solidFill>
              </a:rPr>
              <a:t>1*/</a:t>
            </a:r>
            <a:endParaRPr lang="en-US" altLang="zh-CN" sz="1600">
              <a:solidFill>
                <a:srgbClr val="008000"/>
              </a:solidFill>
            </a:endParaRPr>
          </a:p>
        </p:txBody>
      </p:sp>
      <p:sp>
        <p:nvSpPr>
          <p:cNvPr id="24" name="圆角矩形 23"/>
          <p:cNvSpPr/>
          <p:nvPr/>
        </p:nvSpPr>
        <p:spPr>
          <a:xfrm>
            <a:off x="5116747" y="5256178"/>
            <a:ext cx="6196520" cy="1150270"/>
          </a:xfrm>
          <a:prstGeom prst="roundRect">
            <a:avLst>
              <a:gd name="adj" fmla="val 482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spcBef>
                <a:spcPts val="600"/>
              </a:spcBef>
              <a:spcAft>
                <a:spcPts val="600"/>
              </a:spcAft>
              <a:defRPr/>
            </a:pPr>
            <a:r>
              <a:rPr lang="en-US" altLang="zh-CN" sz="1600">
                <a:solidFill>
                  <a:schemeClr val="tx1"/>
                </a:solidFill>
              </a:rPr>
              <a:t>*(p-</a:t>
            </a:r>
            <a:r>
              <a:rPr lang="en-US" altLang="zh-CN" sz="1600" smtClean="0">
                <a:solidFill>
                  <a:schemeClr val="tx1"/>
                </a:solidFill>
              </a:rPr>
              <a:t>-)	</a:t>
            </a:r>
            <a:r>
              <a:rPr lang="en-US" altLang="zh-CN" sz="1600" smtClean="0">
                <a:solidFill>
                  <a:srgbClr val="008000"/>
                </a:solidFill>
              </a:rPr>
              <a:t>//</a:t>
            </a:r>
            <a:r>
              <a:rPr lang="zh-CN" altLang="en-US" sz="1600" smtClean="0">
                <a:solidFill>
                  <a:srgbClr val="008000"/>
                </a:solidFill>
              </a:rPr>
              <a:t>相当于</a:t>
            </a:r>
            <a:r>
              <a:rPr lang="en-US" altLang="zh-CN" sz="1600">
                <a:solidFill>
                  <a:srgbClr val="008000"/>
                </a:solidFill>
              </a:rPr>
              <a:t>a[i--]</a:t>
            </a:r>
            <a:r>
              <a:rPr lang="zh-CN" altLang="en-US" sz="1600">
                <a:solidFill>
                  <a:srgbClr val="008000"/>
                </a:solidFill>
              </a:rPr>
              <a:t>，先对</a:t>
            </a:r>
            <a:r>
              <a:rPr lang="en-US" altLang="zh-CN" sz="1600">
                <a:solidFill>
                  <a:srgbClr val="008000"/>
                </a:solidFill>
              </a:rPr>
              <a:t>p</a:t>
            </a:r>
            <a:r>
              <a:rPr lang="zh-CN" altLang="en-US" sz="1600">
                <a:solidFill>
                  <a:srgbClr val="008000"/>
                </a:solidFill>
              </a:rPr>
              <a:t>进行“*”</a:t>
            </a:r>
            <a:r>
              <a:rPr lang="zh-CN" altLang="en-US" sz="1600" smtClean="0">
                <a:solidFill>
                  <a:srgbClr val="008000"/>
                </a:solidFill>
              </a:rPr>
              <a:t>运算，</a:t>
            </a:r>
            <a:r>
              <a:rPr lang="zh-CN" altLang="en-US" sz="1600">
                <a:solidFill>
                  <a:srgbClr val="008000"/>
                </a:solidFill>
              </a:rPr>
              <a:t>再使</a:t>
            </a:r>
            <a:r>
              <a:rPr lang="en-US" altLang="zh-CN" sz="1600">
                <a:solidFill>
                  <a:srgbClr val="008000"/>
                </a:solidFill>
              </a:rPr>
              <a:t>p</a:t>
            </a:r>
            <a:r>
              <a:rPr lang="zh-CN" altLang="en-US" sz="1600">
                <a:solidFill>
                  <a:srgbClr val="008000"/>
                </a:solidFill>
              </a:rPr>
              <a:t>自</a:t>
            </a:r>
            <a:r>
              <a:rPr lang="zh-CN" altLang="en-US" sz="1600" smtClean="0">
                <a:solidFill>
                  <a:srgbClr val="008000"/>
                </a:solidFill>
              </a:rPr>
              <a:t>减</a:t>
            </a:r>
            <a:endParaRPr lang="zh-CN" altLang="en-US" sz="1600">
              <a:solidFill>
                <a:srgbClr val="008000"/>
              </a:solidFill>
            </a:endParaRPr>
          </a:p>
          <a:p>
            <a:pPr algn="just">
              <a:spcBef>
                <a:spcPts val="600"/>
              </a:spcBef>
              <a:spcAft>
                <a:spcPts val="600"/>
              </a:spcAft>
              <a:defRPr/>
            </a:pPr>
            <a:r>
              <a:rPr lang="zh-CN" altLang="en-US" sz="1600">
                <a:solidFill>
                  <a:schemeClr val="tx1"/>
                </a:solidFill>
              </a:rPr>
              <a:t>*</a:t>
            </a:r>
            <a:r>
              <a:rPr lang="en-US" altLang="zh-CN" sz="1600">
                <a:solidFill>
                  <a:schemeClr val="tx1"/>
                </a:solidFill>
              </a:rPr>
              <a:t>(++p</a:t>
            </a:r>
            <a:r>
              <a:rPr lang="en-US" altLang="zh-CN" sz="1600" smtClean="0">
                <a:solidFill>
                  <a:schemeClr val="tx1"/>
                </a:solidFill>
              </a:rPr>
              <a:t>)	</a:t>
            </a:r>
            <a:r>
              <a:rPr lang="en-US" altLang="zh-CN" sz="1600" smtClean="0">
                <a:solidFill>
                  <a:srgbClr val="008000"/>
                </a:solidFill>
              </a:rPr>
              <a:t>//</a:t>
            </a:r>
            <a:r>
              <a:rPr lang="zh-CN" altLang="en-US" sz="1600" smtClean="0">
                <a:solidFill>
                  <a:srgbClr val="008000"/>
                </a:solidFill>
              </a:rPr>
              <a:t>相当于</a:t>
            </a:r>
            <a:r>
              <a:rPr lang="en-US" altLang="zh-CN" sz="1600">
                <a:solidFill>
                  <a:srgbClr val="008000"/>
                </a:solidFill>
              </a:rPr>
              <a:t>a[++i]</a:t>
            </a:r>
            <a:r>
              <a:rPr lang="zh-CN" altLang="en-US" sz="1600">
                <a:solidFill>
                  <a:srgbClr val="008000"/>
                </a:solidFill>
              </a:rPr>
              <a:t>，先使</a:t>
            </a:r>
            <a:r>
              <a:rPr lang="en-US" altLang="zh-CN" sz="1600">
                <a:solidFill>
                  <a:srgbClr val="008000"/>
                </a:solidFill>
              </a:rPr>
              <a:t>p</a:t>
            </a:r>
            <a:r>
              <a:rPr lang="zh-CN" altLang="en-US" sz="1600">
                <a:solidFill>
                  <a:srgbClr val="008000"/>
                </a:solidFill>
              </a:rPr>
              <a:t>自加，再进行“*”</a:t>
            </a:r>
            <a:r>
              <a:rPr lang="zh-CN" altLang="en-US" sz="1600" smtClean="0">
                <a:solidFill>
                  <a:srgbClr val="008000"/>
                </a:solidFill>
              </a:rPr>
              <a:t>运算</a:t>
            </a:r>
            <a:endParaRPr lang="zh-CN" altLang="en-US" sz="1600">
              <a:solidFill>
                <a:srgbClr val="008000"/>
              </a:solidFill>
            </a:endParaRPr>
          </a:p>
          <a:p>
            <a:pPr algn="just">
              <a:spcBef>
                <a:spcPts val="600"/>
              </a:spcBef>
              <a:spcAft>
                <a:spcPts val="600"/>
              </a:spcAft>
              <a:defRPr/>
            </a:pPr>
            <a:r>
              <a:rPr lang="zh-CN" altLang="en-US" sz="1600">
                <a:solidFill>
                  <a:schemeClr val="tx1"/>
                </a:solidFill>
              </a:rPr>
              <a:t>*</a:t>
            </a:r>
            <a:r>
              <a:rPr lang="en-US" altLang="zh-CN" sz="1600">
                <a:solidFill>
                  <a:schemeClr val="tx1"/>
                </a:solidFill>
              </a:rPr>
              <a:t>(--p</a:t>
            </a:r>
            <a:r>
              <a:rPr lang="en-US" altLang="zh-CN" sz="1600" smtClean="0">
                <a:solidFill>
                  <a:schemeClr val="tx1"/>
                </a:solidFill>
              </a:rPr>
              <a:t>)	</a:t>
            </a:r>
            <a:r>
              <a:rPr lang="en-US" altLang="zh-CN" sz="1600" smtClean="0">
                <a:solidFill>
                  <a:srgbClr val="008000"/>
                </a:solidFill>
              </a:rPr>
              <a:t>//</a:t>
            </a:r>
            <a:r>
              <a:rPr lang="zh-CN" altLang="en-US" sz="1600" smtClean="0">
                <a:solidFill>
                  <a:srgbClr val="008000"/>
                </a:solidFill>
              </a:rPr>
              <a:t>相当于</a:t>
            </a:r>
            <a:r>
              <a:rPr lang="en-US" altLang="zh-CN" sz="1600">
                <a:solidFill>
                  <a:srgbClr val="008000"/>
                </a:solidFill>
              </a:rPr>
              <a:t>a[--i]</a:t>
            </a:r>
            <a:r>
              <a:rPr lang="zh-CN" altLang="en-US" sz="1600">
                <a:solidFill>
                  <a:srgbClr val="008000"/>
                </a:solidFill>
              </a:rPr>
              <a:t>，先使</a:t>
            </a:r>
            <a:r>
              <a:rPr lang="en-US" altLang="zh-CN" sz="1600">
                <a:solidFill>
                  <a:srgbClr val="008000"/>
                </a:solidFill>
              </a:rPr>
              <a:t>p</a:t>
            </a:r>
            <a:r>
              <a:rPr lang="zh-CN" altLang="en-US" sz="1600">
                <a:solidFill>
                  <a:srgbClr val="008000"/>
                </a:solidFill>
              </a:rPr>
              <a:t>自减，再进行“*”</a:t>
            </a:r>
            <a:r>
              <a:rPr lang="zh-CN" altLang="en-US" sz="1600" smtClean="0">
                <a:solidFill>
                  <a:srgbClr val="008000"/>
                </a:solidFill>
              </a:rPr>
              <a:t>运算</a:t>
            </a:r>
            <a:endParaRPr lang="zh-CN" altLang="en-US" sz="1600">
              <a:solidFill>
                <a:srgbClr val="008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Title_1"/>
          <p:cNvSpPr/>
          <p:nvPr>
            <p:custDataLst>
              <p:tags r:id="rId1"/>
            </p:custDataLst>
          </p:nvPr>
        </p:nvSpPr>
        <p:spPr>
          <a:xfrm>
            <a:off x="1247080" y="624314"/>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smtClean="0">
                <a:solidFill>
                  <a:srgbClr val="FFFFFF"/>
                </a:solidFill>
                <a:latin typeface="微软雅黑" panose="020B0503020204020204" pitchFamily="34" charset="-122"/>
                <a:ea typeface="微软雅黑" panose="020B0503020204020204" pitchFamily="34" charset="-122"/>
              </a:rPr>
              <a:t>指  针</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MH_Desc_1"/>
          <p:cNvSpPr/>
          <p:nvPr>
            <p:custDataLst>
              <p:tags r:id="rId2"/>
            </p:custDataLst>
          </p:nvPr>
        </p:nvSpPr>
        <p:spPr>
          <a:xfrm>
            <a:off x="1247080" y="1137479"/>
            <a:ext cx="9900818" cy="505904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如果在程序中定义了一个变量，在对程序进行编译时，系统就会给这个变量分配内存单元。编译系统根据程序中定义的变量类型，分配一定长度的空间。内存区的每一个字节有一个编号，这就是</a:t>
            </a:r>
            <a:r>
              <a:rPr lang="zh-CN" altLang="en-US" smtClean="0">
                <a:solidFill>
                  <a:schemeClr val="tx1"/>
                </a:solidFill>
              </a:rPr>
              <a:t>“</a:t>
            </a:r>
            <a:r>
              <a:rPr lang="zh-CN" altLang="en-US" b="1" smtClean="0">
                <a:solidFill>
                  <a:schemeClr val="tx1"/>
                </a:solidFill>
              </a:rPr>
              <a:t>地址</a:t>
            </a:r>
            <a:r>
              <a:rPr lang="zh-CN" altLang="en-US" smtClean="0">
                <a:solidFill>
                  <a:schemeClr val="tx1"/>
                </a:solidFill>
              </a:rPr>
              <a:t>”。</a:t>
            </a:r>
            <a:endParaRPr lang="en-US" altLang="zh-CN" smtClean="0">
              <a:solidFill>
                <a:schemeClr val="tx1"/>
              </a:solidFill>
            </a:endParaRPr>
          </a:p>
          <a:p>
            <a:pPr algn="just">
              <a:lnSpc>
                <a:spcPct val="150000"/>
              </a:lnSpc>
              <a:defRPr/>
            </a:pPr>
            <a:r>
              <a:rPr lang="zh-CN" altLang="en-US">
                <a:solidFill>
                  <a:schemeClr val="tx1"/>
                </a:solidFill>
              </a:rPr>
              <a:t>由于通过地址能找到所需的变量单元，可以说，</a:t>
            </a:r>
            <a:r>
              <a:rPr lang="zh-CN" altLang="en-US" b="1">
                <a:solidFill>
                  <a:schemeClr val="tx1"/>
                </a:solidFill>
              </a:rPr>
              <a:t>地址指向该变量单元</a:t>
            </a:r>
            <a:r>
              <a:rPr lang="zh-CN" altLang="en-US">
                <a:solidFill>
                  <a:schemeClr val="tx1"/>
                </a:solidFill>
              </a:rPr>
              <a:t>，将</a:t>
            </a:r>
            <a:r>
              <a:rPr lang="zh-CN" altLang="en-US" b="1">
                <a:solidFill>
                  <a:schemeClr val="tx1"/>
                </a:solidFill>
              </a:rPr>
              <a:t>地址形象化地称为</a:t>
            </a:r>
            <a:r>
              <a:rPr lang="zh-CN" altLang="en-US" b="1" smtClean="0">
                <a:solidFill>
                  <a:schemeClr val="tx1"/>
                </a:solidFill>
              </a:rPr>
              <a:t>“指针”</a:t>
            </a:r>
            <a:r>
              <a:rPr lang="zh-CN" altLang="en-US" smtClean="0">
                <a:solidFill>
                  <a:schemeClr val="tx1"/>
                </a:solidFill>
              </a:rPr>
              <a:t>。</a:t>
            </a:r>
            <a:endParaRPr lang="en-US" altLang="zh-CN" smtClean="0">
              <a:solidFill>
                <a:schemeClr val="tx1"/>
              </a:solidFill>
            </a:endParaRPr>
          </a:p>
          <a:p>
            <a:pPr algn="just">
              <a:lnSpc>
                <a:spcPct val="150000"/>
              </a:lnSpc>
              <a:defRPr/>
            </a:pPr>
            <a:r>
              <a:rPr lang="en-US" altLang="zh-CN">
                <a:solidFill>
                  <a:schemeClr val="tx1"/>
                </a:solidFill>
              </a:rPr>
              <a:t>C</a:t>
            </a:r>
            <a:r>
              <a:rPr lang="zh-CN" altLang="en-US">
                <a:solidFill>
                  <a:schemeClr val="tx1"/>
                </a:solidFill>
              </a:rPr>
              <a:t>语言中的地址包括位置信息</a:t>
            </a:r>
            <a:r>
              <a:rPr lang="en-US" altLang="zh-CN">
                <a:solidFill>
                  <a:schemeClr val="tx1"/>
                </a:solidFill>
              </a:rPr>
              <a:t>(</a:t>
            </a:r>
            <a:r>
              <a:rPr lang="zh-CN" altLang="en-US">
                <a:solidFill>
                  <a:schemeClr val="tx1"/>
                </a:solidFill>
              </a:rPr>
              <a:t>内存编号，或称纯地址</a:t>
            </a:r>
            <a:r>
              <a:rPr lang="en-US" altLang="zh-CN">
                <a:solidFill>
                  <a:schemeClr val="tx1"/>
                </a:solidFill>
              </a:rPr>
              <a:t>)</a:t>
            </a:r>
            <a:r>
              <a:rPr lang="zh-CN" altLang="en-US">
                <a:solidFill>
                  <a:schemeClr val="tx1"/>
                </a:solidFill>
              </a:rPr>
              <a:t>和它所指向的数据的类型信息，或者说它是“带类型的地址”</a:t>
            </a:r>
            <a:r>
              <a:rPr lang="zh-CN" altLang="en-US" smtClean="0">
                <a:solidFill>
                  <a:schemeClr val="tx1"/>
                </a:solidFill>
              </a:rPr>
              <a:t>。</a:t>
            </a:r>
            <a:endParaRPr lang="en-US" altLang="zh-CN" smtClean="0">
              <a:solidFill>
                <a:schemeClr val="tx1"/>
              </a:solidFill>
            </a:endParaRPr>
          </a:p>
          <a:p>
            <a:pPr algn="just">
              <a:lnSpc>
                <a:spcPct val="150000"/>
              </a:lnSpc>
              <a:defRPr/>
            </a:pPr>
            <a:r>
              <a:rPr lang="zh-CN" altLang="en-US">
                <a:solidFill>
                  <a:schemeClr val="tx1"/>
                </a:solidFill>
              </a:rPr>
              <a:t>存储单元的地址和存储单元的</a:t>
            </a:r>
            <a:r>
              <a:rPr lang="zh-CN" altLang="en-US" smtClean="0">
                <a:solidFill>
                  <a:schemeClr val="tx1"/>
                </a:solidFill>
              </a:rPr>
              <a:t>内容是两个不同的概念。</a:t>
            </a:r>
            <a:endParaRPr lang="en-US" altLang="zh-CN" smtClean="0">
              <a:solidFill>
                <a:schemeClr val="tx1"/>
              </a:solidFill>
            </a:endParaRPr>
          </a:p>
          <a:p>
            <a:pPr algn="just">
              <a:lnSpc>
                <a:spcPct val="150000"/>
              </a:lnSpc>
              <a:defRPr/>
            </a:pPr>
            <a:r>
              <a:rPr lang="zh-CN" altLang="en-US">
                <a:solidFill>
                  <a:schemeClr val="tx1"/>
                </a:solidFill>
              </a:rPr>
              <a:t>在程序中一般是通过变量名来引用变量的</a:t>
            </a:r>
            <a:r>
              <a:rPr lang="zh-CN" altLang="en-US" smtClean="0">
                <a:solidFill>
                  <a:schemeClr val="tx1"/>
                </a:solidFill>
              </a:rPr>
              <a:t>值。</a:t>
            </a:r>
            <a:endParaRPr lang="en-US" altLang="zh-CN" smtClean="0">
              <a:solidFill>
                <a:schemeClr val="tx1"/>
              </a:solidFill>
            </a:endParaRPr>
          </a:p>
          <a:p>
            <a:pPr algn="just">
              <a:lnSpc>
                <a:spcPct val="150000"/>
              </a:lnSpc>
              <a:defRPr/>
            </a:pPr>
            <a:r>
              <a:rPr lang="zh-CN" altLang="en-US">
                <a:solidFill>
                  <a:schemeClr val="tx1"/>
                </a:solidFill>
              </a:rPr>
              <a:t>直接按变量名进行的访问，称为“</a:t>
            </a:r>
            <a:r>
              <a:rPr lang="zh-CN" altLang="en-US" b="1">
                <a:solidFill>
                  <a:schemeClr val="tx1"/>
                </a:solidFill>
              </a:rPr>
              <a:t>直接访问</a:t>
            </a:r>
            <a:r>
              <a:rPr lang="zh-CN" altLang="en-US">
                <a:solidFill>
                  <a:schemeClr val="tx1"/>
                </a:solidFill>
              </a:rPr>
              <a:t>”方式</a:t>
            </a:r>
            <a:r>
              <a:rPr lang="zh-CN" altLang="en-US" smtClean="0">
                <a:solidFill>
                  <a:schemeClr val="tx1"/>
                </a:solidFill>
              </a:rPr>
              <a:t>。还</a:t>
            </a:r>
            <a:r>
              <a:rPr lang="zh-CN" altLang="en-US">
                <a:solidFill>
                  <a:schemeClr val="tx1"/>
                </a:solidFill>
              </a:rPr>
              <a:t>可以采用另一种</a:t>
            </a:r>
            <a:r>
              <a:rPr lang="zh-CN" altLang="en-US" smtClean="0">
                <a:solidFill>
                  <a:schemeClr val="tx1"/>
                </a:solidFill>
              </a:rPr>
              <a:t>称为</a:t>
            </a:r>
            <a:endParaRPr lang="en-US" altLang="zh-CN" smtClean="0">
              <a:solidFill>
                <a:schemeClr val="tx1"/>
              </a:solidFill>
            </a:endParaRPr>
          </a:p>
          <a:p>
            <a:pPr algn="just">
              <a:lnSpc>
                <a:spcPct val="150000"/>
              </a:lnSpc>
              <a:defRPr/>
            </a:pPr>
            <a:r>
              <a:rPr lang="zh-CN" altLang="en-US" smtClean="0">
                <a:solidFill>
                  <a:schemeClr val="tx1"/>
                </a:solidFill>
              </a:rPr>
              <a:t>“</a:t>
            </a:r>
            <a:r>
              <a:rPr lang="zh-CN" altLang="en-US" b="1" smtClean="0">
                <a:solidFill>
                  <a:schemeClr val="tx1"/>
                </a:solidFill>
              </a:rPr>
              <a:t>间接访问</a:t>
            </a:r>
            <a:r>
              <a:rPr lang="zh-CN" altLang="en-US" smtClean="0">
                <a:solidFill>
                  <a:schemeClr val="tx1"/>
                </a:solidFill>
              </a:rPr>
              <a:t>”</a:t>
            </a:r>
            <a:r>
              <a:rPr lang="zh-CN" altLang="en-US">
                <a:solidFill>
                  <a:schemeClr val="tx1"/>
                </a:solidFill>
              </a:rPr>
              <a:t>的方式，即将</a:t>
            </a:r>
            <a:r>
              <a:rPr lang="zh-CN" altLang="en-US" smtClean="0">
                <a:solidFill>
                  <a:schemeClr val="tx1"/>
                </a:solidFill>
              </a:rPr>
              <a:t>变量的</a:t>
            </a:r>
            <a:r>
              <a:rPr lang="zh-CN" altLang="en-US">
                <a:solidFill>
                  <a:schemeClr val="tx1"/>
                </a:solidFill>
              </a:rPr>
              <a:t>地址存放在另一</a:t>
            </a:r>
            <a:r>
              <a:rPr lang="zh-CN" altLang="en-US" smtClean="0">
                <a:solidFill>
                  <a:schemeClr val="tx1"/>
                </a:solidFill>
              </a:rPr>
              <a:t>变量（</a:t>
            </a:r>
            <a:r>
              <a:rPr lang="zh-CN" altLang="en-US" b="1" smtClean="0">
                <a:solidFill>
                  <a:schemeClr val="tx1"/>
                </a:solidFill>
              </a:rPr>
              <a:t>指针变量</a:t>
            </a:r>
            <a:r>
              <a:rPr lang="zh-CN" altLang="en-US" smtClean="0">
                <a:solidFill>
                  <a:schemeClr val="tx1"/>
                </a:solidFill>
              </a:rPr>
              <a:t>）中，</a:t>
            </a:r>
            <a:endParaRPr lang="en-US" altLang="zh-CN" smtClean="0">
              <a:solidFill>
                <a:schemeClr val="tx1"/>
              </a:solidFill>
            </a:endParaRPr>
          </a:p>
          <a:p>
            <a:pPr algn="just">
              <a:lnSpc>
                <a:spcPct val="150000"/>
              </a:lnSpc>
              <a:defRPr/>
            </a:pPr>
            <a:r>
              <a:rPr lang="zh-CN" altLang="en-US" smtClean="0">
                <a:solidFill>
                  <a:schemeClr val="tx1"/>
                </a:solidFill>
              </a:rPr>
              <a:t>然后</a:t>
            </a:r>
            <a:r>
              <a:rPr lang="zh-CN" altLang="en-US">
                <a:solidFill>
                  <a:schemeClr val="tx1"/>
                </a:solidFill>
              </a:rPr>
              <a:t>通过</a:t>
            </a:r>
            <a:r>
              <a:rPr lang="zh-CN" altLang="en-US" smtClean="0">
                <a:solidFill>
                  <a:schemeClr val="tx1"/>
                </a:solidFill>
              </a:rPr>
              <a:t>该指针变量</a:t>
            </a:r>
            <a:r>
              <a:rPr lang="zh-CN" altLang="en-US">
                <a:solidFill>
                  <a:schemeClr val="tx1"/>
                </a:solidFill>
              </a:rPr>
              <a:t>来</a:t>
            </a:r>
            <a:r>
              <a:rPr lang="zh-CN" altLang="en-US" smtClean="0">
                <a:solidFill>
                  <a:schemeClr val="tx1"/>
                </a:solidFill>
              </a:rPr>
              <a:t>找到对应变量的</a:t>
            </a:r>
            <a:r>
              <a:rPr lang="zh-CN" altLang="en-US">
                <a:solidFill>
                  <a:schemeClr val="tx1"/>
                </a:solidFill>
              </a:rPr>
              <a:t>地址，从而</a:t>
            </a:r>
            <a:r>
              <a:rPr lang="zh-CN" altLang="en-US" smtClean="0">
                <a:solidFill>
                  <a:schemeClr val="tx1"/>
                </a:solidFill>
              </a:rPr>
              <a:t>访问变量</a:t>
            </a:r>
            <a:r>
              <a:rPr lang="zh-CN" altLang="en-US">
                <a:solidFill>
                  <a:schemeClr val="tx1"/>
                </a:solidFill>
              </a:rPr>
              <a:t>。</a:t>
            </a:r>
            <a:endParaRPr lang="zh-CN" altLang="en-US" dirty="0">
              <a:solidFill>
                <a:schemeClr val="tx1"/>
              </a:solidFill>
            </a:endParaRPr>
          </a:p>
        </p:txBody>
      </p:sp>
      <p:sp>
        <p:nvSpPr>
          <p:cNvPr id="4" name="圆角矩形 12"/>
          <p:cNvSpPr/>
          <p:nvPr/>
        </p:nvSpPr>
        <p:spPr>
          <a:xfrm>
            <a:off x="6779016" y="4043463"/>
            <a:ext cx="1988309" cy="661300"/>
          </a:xfrm>
          <a:prstGeom prst="roundRect">
            <a:avLst>
              <a:gd name="adj" fmla="val 8075"/>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smtClean="0"/>
              <a:t>int i=1,j=2,k=3;</a:t>
            </a:r>
            <a:endParaRPr lang="en-US" altLang="zh-CN" sz="1400" smtClean="0"/>
          </a:p>
          <a:p>
            <a:pPr defTabSz="363855">
              <a:lnSpc>
                <a:spcPct val="120000"/>
              </a:lnSpc>
            </a:pPr>
            <a:r>
              <a:rPr lang="en-US" altLang="zh-CN" sz="1400" smtClean="0">
                <a:solidFill>
                  <a:srgbClr val="008000"/>
                </a:solidFill>
              </a:rPr>
              <a:t>//</a:t>
            </a:r>
            <a:r>
              <a:rPr lang="zh-CN" altLang="en-US" sz="1400" smtClean="0">
                <a:solidFill>
                  <a:srgbClr val="008000"/>
                </a:solidFill>
              </a:rPr>
              <a:t>设</a:t>
            </a:r>
            <a:r>
              <a:rPr lang="en-US" altLang="zh-CN" sz="1400" smtClean="0">
                <a:solidFill>
                  <a:srgbClr val="008000"/>
                </a:solidFill>
              </a:rPr>
              <a:t>int</a:t>
            </a:r>
            <a:r>
              <a:rPr lang="zh-CN" altLang="en-US" sz="1400" smtClean="0">
                <a:solidFill>
                  <a:srgbClr val="008000"/>
                </a:solidFill>
              </a:rPr>
              <a:t>变量占</a:t>
            </a:r>
            <a:r>
              <a:rPr lang="en-US" altLang="zh-CN" sz="1400" smtClean="0">
                <a:solidFill>
                  <a:srgbClr val="008000"/>
                </a:solidFill>
              </a:rPr>
              <a:t>2</a:t>
            </a:r>
            <a:r>
              <a:rPr lang="zh-CN" altLang="en-US" sz="1400" smtClean="0">
                <a:solidFill>
                  <a:srgbClr val="008000"/>
                </a:solidFill>
              </a:rPr>
              <a:t>字节</a:t>
            </a:r>
            <a:endParaRPr lang="zh-CN" altLang="en-US" sz="1400" dirty="0">
              <a:solidFill>
                <a:srgbClr val="008000"/>
              </a:solidFill>
            </a:endParaRPr>
          </a:p>
        </p:txBody>
      </p:sp>
      <p:graphicFrame>
        <p:nvGraphicFramePr>
          <p:cNvPr id="5" name="表格 4"/>
          <p:cNvGraphicFramePr>
            <a:graphicFrameLocks noGrp="1"/>
          </p:cNvGraphicFramePr>
          <p:nvPr/>
        </p:nvGraphicFramePr>
        <p:xfrm>
          <a:off x="8871627" y="4043463"/>
          <a:ext cx="2276271" cy="2133600"/>
        </p:xfrm>
        <a:graphic>
          <a:graphicData uri="http://schemas.openxmlformats.org/drawingml/2006/table">
            <a:tbl>
              <a:tblPr>
                <a:tableStyleId>{5C22544A-7EE6-4342-B048-85BDC9FD1C3A}</a:tableStyleId>
              </a:tblPr>
              <a:tblGrid>
                <a:gridCol w="758757"/>
                <a:gridCol w="758757"/>
                <a:gridCol w="758757"/>
              </a:tblGrid>
              <a:tr h="0">
                <a:tc>
                  <a:txBody>
                    <a:bodyPr/>
                    <a:lstStyle/>
                    <a:p>
                      <a:pPr algn="ctr"/>
                      <a:r>
                        <a:rPr lang="zh-CN" altLang="en-US" sz="1400" smtClean="0"/>
                        <a:t>变量名</a:t>
                      </a:r>
                      <a:endParaRPr lang="zh-CN" altLang="en-US" sz="1400"/>
                    </a:p>
                  </a:txBody>
                  <a:tcPr anchor="ctr"/>
                </a:tc>
                <a:tc>
                  <a:txBody>
                    <a:bodyPr/>
                    <a:lstStyle/>
                    <a:p>
                      <a:pPr algn="ctr"/>
                      <a:r>
                        <a:rPr lang="zh-CN" altLang="en-US" sz="1400" smtClean="0"/>
                        <a:t>地址</a:t>
                      </a:r>
                      <a:endParaRPr lang="zh-CN" altLang="en-US" sz="1400"/>
                    </a:p>
                  </a:txBody>
                  <a:tcPr anchor="ctr"/>
                </a:tc>
                <a:tc>
                  <a:txBody>
                    <a:bodyPr/>
                    <a:lstStyle/>
                    <a:p>
                      <a:pPr algn="ctr"/>
                      <a:r>
                        <a:rPr lang="zh-CN" altLang="en-US" sz="1400" smtClean="0"/>
                        <a:t>内容</a:t>
                      </a:r>
                      <a:endParaRPr lang="zh-CN" altLang="en-US" sz="1400"/>
                    </a:p>
                  </a:txBody>
                  <a:tcPr anchor="ctr"/>
                </a:tc>
              </a:tr>
              <a:tr h="0">
                <a:tc rowSpan="2">
                  <a:txBody>
                    <a:bodyPr/>
                    <a:lstStyle/>
                    <a:p>
                      <a:pPr algn="ctr"/>
                      <a:r>
                        <a:rPr lang="en-US" altLang="zh-CN" sz="1400" smtClean="0"/>
                        <a:t>i</a:t>
                      </a:r>
                      <a:endParaRPr lang="zh-CN" altLang="en-US" sz="1400"/>
                    </a:p>
                  </a:txBody>
                  <a:tcPr anchor="ctr"/>
                </a:tc>
                <a:tc>
                  <a:txBody>
                    <a:bodyPr/>
                    <a:lstStyle/>
                    <a:p>
                      <a:pPr algn="ctr"/>
                      <a:r>
                        <a:rPr lang="en-US" altLang="zh-CN" sz="1400" smtClean="0"/>
                        <a:t>2000</a:t>
                      </a:r>
                      <a:endParaRPr lang="zh-CN" altLang="en-US" sz="1400"/>
                    </a:p>
                  </a:txBody>
                  <a:tcPr anchor="ctr"/>
                </a:tc>
                <a:tc rowSpan="2">
                  <a:txBody>
                    <a:bodyPr/>
                    <a:lstStyle/>
                    <a:p>
                      <a:pPr algn="ctr"/>
                      <a:r>
                        <a:rPr lang="en-US" altLang="zh-CN" sz="1400" smtClean="0"/>
                        <a:t>1</a:t>
                      </a:r>
                      <a:endParaRPr lang="zh-CN" altLang="en-US" sz="1400"/>
                    </a:p>
                  </a:txBody>
                  <a:tcPr anchor="ctr"/>
                </a:tc>
              </a:tr>
              <a:tr h="0">
                <a:tc vMerge="1">
                  <a:tcPr/>
                </a:tc>
                <a:tc>
                  <a:txBody>
                    <a:bodyPr/>
                    <a:lstStyle/>
                    <a:p>
                      <a:pPr algn="ctr"/>
                      <a:r>
                        <a:rPr lang="en-US" altLang="zh-CN" sz="1400" smtClean="0"/>
                        <a:t>2001</a:t>
                      </a:r>
                      <a:endParaRPr lang="zh-CN" altLang="en-US" sz="1400"/>
                    </a:p>
                  </a:txBody>
                  <a:tcPr anchor="ctr"/>
                </a:tc>
                <a:tc vMerge="1">
                  <a:tcPr anchor="ctr"/>
                </a:tc>
              </a:tr>
              <a:tr h="0">
                <a:tc rowSpan="2">
                  <a:txBody>
                    <a:bodyPr/>
                    <a:lstStyle/>
                    <a:p>
                      <a:pPr algn="ctr"/>
                      <a:r>
                        <a:rPr lang="en-US" altLang="zh-CN" sz="1400" smtClean="0"/>
                        <a:t>j</a:t>
                      </a:r>
                      <a:endParaRPr lang="zh-CN" altLang="en-US" sz="1400"/>
                    </a:p>
                  </a:txBody>
                  <a:tcPr anchor="ctr"/>
                </a:tc>
                <a:tc>
                  <a:txBody>
                    <a:bodyPr/>
                    <a:lstStyle/>
                    <a:p>
                      <a:pPr algn="ctr"/>
                      <a:r>
                        <a:rPr lang="en-US" altLang="zh-CN" sz="1400" smtClean="0"/>
                        <a:t>2002</a:t>
                      </a:r>
                      <a:endParaRPr lang="zh-CN" altLang="en-US" sz="1400"/>
                    </a:p>
                  </a:txBody>
                  <a:tcPr anchor="ctr"/>
                </a:tc>
                <a:tc rowSpan="2">
                  <a:txBody>
                    <a:bodyPr/>
                    <a:lstStyle/>
                    <a:p>
                      <a:pPr algn="ctr"/>
                      <a:r>
                        <a:rPr lang="en-US" altLang="zh-CN" sz="1400" smtClean="0"/>
                        <a:t>2</a:t>
                      </a:r>
                      <a:endParaRPr lang="zh-CN" altLang="en-US" sz="1400"/>
                    </a:p>
                  </a:txBody>
                  <a:tcPr anchor="ctr"/>
                </a:tc>
              </a:tr>
              <a:tr h="0">
                <a:tc vMerge="1">
                  <a:tcPr/>
                </a:tc>
                <a:tc>
                  <a:txBody>
                    <a:bodyPr/>
                    <a:lstStyle/>
                    <a:p>
                      <a:pPr algn="ctr"/>
                      <a:r>
                        <a:rPr lang="en-US" altLang="zh-CN" sz="1400" smtClean="0"/>
                        <a:t>2003</a:t>
                      </a:r>
                      <a:endParaRPr lang="zh-CN" altLang="en-US" sz="1400"/>
                    </a:p>
                  </a:txBody>
                  <a:tcPr anchor="ctr"/>
                </a:tc>
                <a:tc vMerge="1">
                  <a:tcPr anchor="ctr"/>
                </a:tc>
              </a:tr>
              <a:tr h="0">
                <a:tc rowSpan="2">
                  <a:txBody>
                    <a:bodyPr/>
                    <a:lstStyle/>
                    <a:p>
                      <a:pPr algn="ctr"/>
                      <a:r>
                        <a:rPr lang="en-US" altLang="zh-CN" sz="1400" smtClean="0"/>
                        <a:t>k</a:t>
                      </a:r>
                      <a:endParaRPr lang="zh-CN" altLang="en-US" sz="1400"/>
                    </a:p>
                  </a:txBody>
                  <a:tcPr anchor="ctr"/>
                </a:tc>
                <a:tc>
                  <a:txBody>
                    <a:bodyPr/>
                    <a:lstStyle/>
                    <a:p>
                      <a:pPr algn="ctr"/>
                      <a:r>
                        <a:rPr lang="en-US" altLang="zh-CN" sz="1400" smtClean="0"/>
                        <a:t>2004</a:t>
                      </a:r>
                      <a:endParaRPr lang="zh-CN" altLang="en-US" sz="1400"/>
                    </a:p>
                  </a:txBody>
                  <a:tcPr anchor="ctr"/>
                </a:tc>
                <a:tc rowSpan="2">
                  <a:txBody>
                    <a:bodyPr/>
                    <a:lstStyle/>
                    <a:p>
                      <a:pPr algn="ctr"/>
                      <a:r>
                        <a:rPr lang="en-US" altLang="zh-CN" sz="1400" smtClean="0"/>
                        <a:t>3</a:t>
                      </a:r>
                      <a:endParaRPr lang="zh-CN" altLang="en-US" sz="1400"/>
                    </a:p>
                  </a:txBody>
                  <a:tcPr anchor="ctr"/>
                </a:tc>
              </a:tr>
              <a:tr h="0">
                <a:tc vMerge="1">
                  <a:tcPr/>
                </a:tc>
                <a:tc>
                  <a:txBody>
                    <a:bodyPr/>
                    <a:lstStyle/>
                    <a:p>
                      <a:pPr algn="ctr"/>
                      <a:r>
                        <a:rPr lang="en-US" altLang="zh-CN" sz="1400" smtClean="0"/>
                        <a:t>2005</a:t>
                      </a:r>
                      <a:endParaRPr lang="zh-CN" altLang="en-US" sz="1400"/>
                    </a:p>
                  </a:txBody>
                  <a:tcPr anchor="ctr"/>
                </a:tc>
                <a:tc vMerge="1">
                  <a:tcPr anchor="ct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用数组名作函数参数</a:t>
            </a:r>
            <a:endParaRPr lang="zh-CN" altLang="en-US"/>
          </a:p>
        </p:txBody>
      </p:sp>
      <p:sp>
        <p:nvSpPr>
          <p:cNvPr id="16" name="MH_Desc_1"/>
          <p:cNvSpPr/>
          <p:nvPr>
            <p:custDataLst>
              <p:tags r:id="rId1"/>
            </p:custDataLst>
          </p:nvPr>
        </p:nvSpPr>
        <p:spPr>
          <a:xfrm>
            <a:off x="564206" y="1079770"/>
            <a:ext cx="10749062" cy="544749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endParaRPr lang="en-US" altLang="zh-CN" sz="1600">
              <a:solidFill>
                <a:schemeClr val="tx1"/>
              </a:solidFill>
            </a:endParaRPr>
          </a:p>
        </p:txBody>
      </p:sp>
      <mc:AlternateContent xmlns:mc="http://schemas.openxmlformats.org/markup-compatibility/2006">
        <mc:Choice xmlns:a14="http://schemas.microsoft.com/office/drawing/2010/main" Requires="a14">
          <p:sp>
            <p:nvSpPr>
              <p:cNvPr id="17" name="圆角矩形 16">
                <a:extLst>
                  <a:ext uri="{FF2B5EF4-FFF2-40B4-BE49-F238E27FC236}">
                    <ele attr="{5382CD89-35B6-4BD4-B332-B011068CC402}"/>
                  </a:ext>
                </a:extLst>
              </p:cNvPr>
              <p:cNvSpPr/>
              <p:nvPr/>
            </p:nvSpPr>
            <p:spPr>
              <a:xfrm>
                <a:off x="5211449" y="3064212"/>
                <a:ext cx="3514262" cy="1177045"/>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1400">
                    <a:solidFill>
                      <a:schemeClr val="tx1"/>
                    </a:solidFill>
                  </a:rPr>
                  <a:t>void fun(int </a:t>
                </a:r>
                <a:r>
                  <a:rPr lang="en-US" altLang="zh-CN" sz="1400" smtClean="0">
                    <a:solidFill>
                      <a:schemeClr val="accent6"/>
                    </a:solidFill>
                  </a:rPr>
                  <a:t>*arr</a:t>
                </a:r>
                <a:r>
                  <a:rPr lang="en-US" altLang="zh-CN" sz="1400" smtClean="0">
                    <a:solidFill>
                      <a:schemeClr val="tx1"/>
                    </a:solidFill>
                  </a:rPr>
                  <a:t>, </a:t>
                </a:r>
                <a:r>
                  <a:rPr lang="en-US" altLang="zh-CN" sz="1400">
                    <a:solidFill>
                      <a:schemeClr val="tx1"/>
                    </a:solidFill>
                  </a:rPr>
                  <a:t>int n) 		</a:t>
                </a:r>
                <a:r>
                  <a:rPr lang="en-US" altLang="zh-CN" sz="1400">
                    <a:solidFill>
                      <a:srgbClr val="008000"/>
                    </a:solidFill>
                  </a:rPr>
                  <a:t>//</a:t>
                </a:r>
                <a:r>
                  <a:rPr lang="zh-CN" altLang="en-US" sz="1400">
                    <a:solidFill>
                      <a:srgbClr val="008000"/>
                    </a:solidFill>
                  </a:rPr>
                  <a:t>定义</a:t>
                </a:r>
                <a:r>
                  <a:rPr lang="en-US" altLang="zh-CN" sz="1400">
                    <a:solidFill>
                      <a:srgbClr val="008000"/>
                    </a:solidFill>
                  </a:rPr>
                  <a:t>fun</a:t>
                </a:r>
                <a:r>
                  <a:rPr lang="zh-CN" altLang="en-US" sz="1400">
                    <a:solidFill>
                      <a:srgbClr val="008000"/>
                    </a:solidFill>
                  </a:rPr>
                  <a:t>函数</a:t>
                </a:r>
              </a:p>
              <a:p>
                <a:pPr algn="just" defTabSz="360363">
                  <a:lnSpc>
                    <a:spcPct val="120000"/>
                  </a:lnSpc>
                  <a:defRPr/>
                </a:pPr>
                <a:r>
                  <a:rPr lang="en-US" altLang="zh-CN" sz="1400">
                    <a:solidFill>
                      <a:schemeClr val="tx1"/>
                    </a:solidFill>
                  </a:rPr>
                  <a:t>{</a:t>
                </a: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solidFill>
                    <a:schemeClr val="tx1"/>
                  </a:solidFill>
                </a:endParaRPr>
              </a:p>
              <a:p>
                <a:pPr algn="just" defTabSz="360363">
                  <a:lnSpc>
                    <a:spcPct val="120000"/>
                  </a:lnSpc>
                  <a:defRPr/>
                </a:pPr>
                <a:r>
                  <a:rPr lang="en-US" altLang="zh-CN" sz="1400">
                    <a:solidFill>
                      <a:schemeClr val="tx1"/>
                    </a:solidFill>
                  </a:rPr>
                  <a:t>}</a:t>
                </a:r>
                <a:endParaRPr lang="zh-CN" altLang="en-US" sz="1400">
                  <a:solidFill>
                    <a:srgbClr val="008000"/>
                  </a:solidFill>
                </a:endParaRPr>
              </a:p>
            </p:txBody>
          </p:sp>
        </mc:Choice>
        <mc:Fallback>
          <p:sp>
            <p:nvSpPr>
              <p:cNvPr id="17" name="圆角矩形 16"/>
              <p:cNvSpPr>
                <a:spLocks noRot="1" noChangeAspect="1" noMove="1" noResize="1" noEditPoints="1" noAdjustHandles="1" noChangeArrowheads="1" noChangeShapeType="1" noTextEdit="1"/>
              </p:cNvSpPr>
              <p:nvPr/>
            </p:nvSpPr>
            <p:spPr>
              <a:xfrm>
                <a:off x="5211449" y="3064212"/>
                <a:ext cx="3514262" cy="1177045"/>
              </a:xfrm>
              <a:prstGeom prst="roundRect">
                <a:avLst>
                  <a:gd name="adj" fmla="val 4209"/>
                </a:avLst>
              </a:prstGeom>
              <a:blipFill rotWithShape="1">
                <a:blip r:embed="rId2" cstate="print"/>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4" name="圆角矩形 23">
                <a:extLst>
                  <a:ext uri="{FF2B5EF4-FFF2-40B4-BE49-F238E27FC236}">
                    <ele attr="{5382CD89-35B6-4BD4-B332-B011068CC402}"/>
                  </a:ext>
                </a:extLst>
              </p:cNvPr>
              <p:cNvSpPr/>
              <p:nvPr/>
            </p:nvSpPr>
            <p:spPr>
              <a:xfrm>
                <a:off x="564206" y="1277350"/>
                <a:ext cx="4387173" cy="2963909"/>
              </a:xfrm>
              <a:prstGeom prst="roundRect">
                <a:avLst>
                  <a:gd name="adj" fmla="val 2202"/>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1400">
                    <a:solidFill>
                      <a:schemeClr val="tx1"/>
                    </a:solidFill>
                  </a:rPr>
                  <a:t>int main()</a:t>
                </a:r>
              </a:p>
              <a:p>
                <a:pPr algn="just" defTabSz="360363">
                  <a:lnSpc>
                    <a:spcPct val="120000"/>
                  </a:lnSpc>
                  <a:defRPr/>
                </a:pPr>
                <a:r>
                  <a:rPr lang="en-US" altLang="zh-CN" sz="1400" smtClean="0">
                    <a:solidFill>
                      <a:schemeClr val="tx1"/>
                    </a:solidFill>
                  </a:rPr>
                  <a:t>{	void </a:t>
                </a:r>
                <a:r>
                  <a:rPr lang="en-US" altLang="zh-CN" sz="1400">
                    <a:solidFill>
                      <a:schemeClr val="tx1"/>
                    </a:solidFill>
                  </a:rPr>
                  <a:t>fun(int arr[], int n</a:t>
                </a:r>
                <a:r>
                  <a:rPr lang="en-US" altLang="zh-CN" sz="1400" smtClean="0">
                    <a:solidFill>
                      <a:schemeClr val="tx1"/>
                    </a:solidFill>
                  </a:rPr>
                  <a:t>);</a:t>
                </a:r>
                <a:r>
                  <a:rPr lang="en-US" altLang="zh-CN" sz="1400" smtClean="0">
                    <a:solidFill>
                      <a:srgbClr val="008000"/>
                    </a:solidFill>
                  </a:rPr>
                  <a:t>	//</a:t>
                </a:r>
                <a:r>
                  <a:rPr lang="zh-CN" altLang="en-US" sz="1400">
                    <a:solidFill>
                      <a:srgbClr val="008000"/>
                    </a:solidFill>
                  </a:rPr>
                  <a:t>对</a:t>
                </a:r>
                <a:r>
                  <a:rPr lang="en-US" altLang="zh-CN" sz="1400">
                    <a:solidFill>
                      <a:srgbClr val="008000"/>
                    </a:solidFill>
                  </a:rPr>
                  <a:t>fun</a:t>
                </a:r>
                <a:r>
                  <a:rPr lang="zh-CN" altLang="en-US" sz="1400">
                    <a:solidFill>
                      <a:srgbClr val="008000"/>
                    </a:solidFill>
                  </a:rPr>
                  <a:t>函数的声明</a:t>
                </a:r>
              </a:p>
              <a:p>
                <a:pPr algn="just" defTabSz="360363">
                  <a:lnSpc>
                    <a:spcPct val="120000"/>
                  </a:lnSpc>
                  <a:defRPr/>
                </a:pPr>
                <a:r>
                  <a:rPr lang="en-US" altLang="zh-CN" sz="1400" smtClean="0">
                    <a:solidFill>
                      <a:schemeClr val="tx1"/>
                    </a:solidFill>
                  </a:rPr>
                  <a:t>	int </a:t>
                </a:r>
                <a:r>
                  <a:rPr lang="en-US" altLang="zh-CN" sz="1400">
                    <a:solidFill>
                      <a:schemeClr val="tx1"/>
                    </a:solidFill>
                  </a:rPr>
                  <a:t>array[10</a:t>
                </a:r>
                <a:r>
                  <a:rPr lang="en-US" altLang="zh-CN" sz="1400" smtClean="0">
                    <a:solidFill>
                      <a:schemeClr val="tx1"/>
                    </a:solidFill>
                  </a:rPr>
                  <a:t>];			</a:t>
                </a:r>
                <a:r>
                  <a:rPr lang="en-US" altLang="zh-CN" sz="1400">
                    <a:solidFill>
                      <a:srgbClr val="008000"/>
                    </a:solidFill>
                  </a:rPr>
                  <a:t>//</a:t>
                </a:r>
                <a:r>
                  <a:rPr lang="zh-CN" altLang="en-US" sz="1400">
                    <a:solidFill>
                      <a:srgbClr val="008000"/>
                    </a:solidFill>
                  </a:rPr>
                  <a:t>定义</a:t>
                </a:r>
                <a:r>
                  <a:rPr lang="en-US" altLang="zh-CN" sz="1400">
                    <a:solidFill>
                      <a:srgbClr val="008000"/>
                    </a:solidFill>
                  </a:rPr>
                  <a:t>array</a:t>
                </a:r>
                <a:r>
                  <a:rPr lang="zh-CN" altLang="en-US" sz="1400">
                    <a:solidFill>
                      <a:srgbClr val="008000"/>
                    </a:solidFill>
                  </a:rPr>
                  <a:t>数组</a:t>
                </a:r>
              </a:p>
              <a:p>
                <a:pPr algn="just" defTabSz="360363">
                  <a:lnSpc>
                    <a:spcPct val="120000"/>
                  </a:lnSpc>
                  <a:defRPr/>
                </a:pPr>
                <a:r>
                  <a:rPr lang="en-US" altLang="zh-CN" sz="1400" smtClean="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zh-CN" altLang="en-US" sz="1400">
                  <a:solidFill>
                    <a:schemeClr val="tx1"/>
                  </a:solidFill>
                </a:endParaRPr>
              </a:p>
              <a:p>
                <a:pPr algn="just" defTabSz="360363">
                  <a:lnSpc>
                    <a:spcPct val="120000"/>
                  </a:lnSpc>
                  <a:defRPr/>
                </a:pPr>
                <a:r>
                  <a:rPr lang="en-US" altLang="zh-CN" sz="1400" smtClean="0">
                    <a:solidFill>
                      <a:schemeClr val="tx1"/>
                    </a:solidFill>
                  </a:rPr>
                  <a:t>	fun(array,10);</a:t>
                </a:r>
                <a:r>
                  <a:rPr lang="zh-CN" altLang="en-US" sz="1400" smtClean="0">
                    <a:solidFill>
                      <a:schemeClr val="tx1"/>
                    </a:solidFill>
                  </a:rPr>
                  <a:t> </a:t>
                </a:r>
                <a:r>
                  <a:rPr lang="en-US" altLang="zh-CN" sz="1400" smtClean="0">
                    <a:solidFill>
                      <a:schemeClr val="tx1"/>
                    </a:solidFill>
                  </a:rPr>
                  <a:t>			</a:t>
                </a:r>
                <a:r>
                  <a:rPr lang="en-US" altLang="zh-CN" sz="1400" smtClean="0">
                    <a:solidFill>
                      <a:srgbClr val="008000"/>
                    </a:solidFill>
                  </a:rPr>
                  <a:t>//</a:t>
                </a:r>
                <a:r>
                  <a:rPr lang="zh-CN" altLang="en-US" sz="1400">
                    <a:solidFill>
                      <a:srgbClr val="008000"/>
                    </a:solidFill>
                  </a:rPr>
                  <a:t>用数组名作函数的参数</a:t>
                </a:r>
              </a:p>
              <a:p>
                <a:pPr algn="just" defTabSz="360363">
                  <a:lnSpc>
                    <a:spcPct val="120000"/>
                  </a:lnSpc>
                  <a:defRPr/>
                </a:pPr>
                <a:r>
                  <a:rPr lang="en-US" altLang="zh-CN" sz="1400" smtClean="0">
                    <a:solidFill>
                      <a:schemeClr val="tx1"/>
                    </a:solidFill>
                  </a:rPr>
                  <a:t>	return </a:t>
                </a:r>
                <a:r>
                  <a:rPr lang="en-US" altLang="zh-CN" sz="1400">
                    <a:solidFill>
                      <a:schemeClr val="tx1"/>
                    </a:solidFill>
                  </a:rPr>
                  <a:t>0;</a:t>
                </a:r>
              </a:p>
              <a:p>
                <a:pPr algn="just" defTabSz="360363">
                  <a:lnSpc>
                    <a:spcPct val="120000"/>
                  </a:lnSpc>
                  <a:defRPr/>
                </a:pPr>
                <a:r>
                  <a:rPr lang="en-US" altLang="zh-CN" sz="1400" smtClean="0">
                    <a:solidFill>
                      <a:schemeClr val="tx1"/>
                    </a:solidFill>
                  </a:rPr>
                  <a:t>} </a:t>
                </a:r>
                <a:endParaRPr lang="en-US" altLang="zh-CN" sz="1400">
                  <a:solidFill>
                    <a:schemeClr val="tx1"/>
                  </a:solidFill>
                </a:endParaRPr>
              </a:p>
              <a:p>
                <a:pPr algn="just" defTabSz="360363">
                  <a:lnSpc>
                    <a:spcPct val="120000"/>
                  </a:lnSpc>
                  <a:defRPr/>
                </a:pPr>
                <a:r>
                  <a:rPr lang="en-US" altLang="zh-CN" sz="1400" smtClean="0">
                    <a:solidFill>
                      <a:schemeClr val="tx1"/>
                    </a:solidFill>
                  </a:rPr>
                  <a:t>void </a:t>
                </a:r>
                <a:r>
                  <a:rPr lang="en-US" altLang="zh-CN" sz="1400">
                    <a:solidFill>
                      <a:schemeClr val="tx1"/>
                    </a:solidFill>
                  </a:rPr>
                  <a:t>fun(int arr</a:t>
                </a:r>
                <a:r>
                  <a:rPr lang="en-US" altLang="zh-CN" sz="1400" smtClean="0">
                    <a:solidFill>
                      <a:schemeClr val="tx1"/>
                    </a:solidFill>
                  </a:rPr>
                  <a:t>[], </a:t>
                </a:r>
                <a:r>
                  <a:rPr lang="en-US" altLang="zh-CN" sz="1400">
                    <a:solidFill>
                      <a:schemeClr val="tx1"/>
                    </a:solidFill>
                  </a:rPr>
                  <a:t>int n) </a:t>
                </a:r>
                <a:r>
                  <a:rPr lang="en-US" altLang="zh-CN" sz="1400" smtClean="0">
                    <a:solidFill>
                      <a:schemeClr val="tx1"/>
                    </a:solidFill>
                  </a:rPr>
                  <a:t>		</a:t>
                </a:r>
                <a:r>
                  <a:rPr lang="en-US" altLang="zh-CN" sz="1400">
                    <a:solidFill>
                      <a:srgbClr val="008000"/>
                    </a:solidFill>
                  </a:rPr>
                  <a:t>//</a:t>
                </a:r>
                <a:r>
                  <a:rPr lang="zh-CN" altLang="en-US" sz="1400">
                    <a:solidFill>
                      <a:srgbClr val="008000"/>
                    </a:solidFill>
                  </a:rPr>
                  <a:t>定义</a:t>
                </a:r>
                <a:r>
                  <a:rPr lang="en-US" altLang="zh-CN" sz="1400">
                    <a:solidFill>
                      <a:srgbClr val="008000"/>
                    </a:solidFill>
                  </a:rPr>
                  <a:t>fun</a:t>
                </a:r>
                <a:r>
                  <a:rPr lang="zh-CN" altLang="en-US" sz="1400">
                    <a:solidFill>
                      <a:srgbClr val="008000"/>
                    </a:solidFill>
                  </a:rPr>
                  <a:t>函数</a:t>
                </a:r>
              </a:p>
              <a:p>
                <a:pPr algn="just" defTabSz="360363">
                  <a:lnSpc>
                    <a:spcPct val="120000"/>
                  </a:lnSpc>
                  <a:defRPr/>
                </a:pPr>
                <a:r>
                  <a:rPr lang="en-US" altLang="zh-CN" sz="1400" smtClean="0">
                    <a:solidFill>
                      <a:schemeClr val="tx1"/>
                    </a:solidFill>
                  </a:rPr>
                  <a:t>{</a:t>
                </a:r>
                <a:endParaRPr lang="en-US" altLang="zh-CN" sz="1400">
                  <a:solidFill>
                    <a:schemeClr val="tx1"/>
                  </a:solidFill>
                </a:endParaRPr>
              </a:p>
              <a:p>
                <a:pPr algn="just" defTabSz="360363">
                  <a:lnSpc>
                    <a:spcPct val="120000"/>
                  </a:lnSpc>
                  <a:defRPr/>
                </a:pPr>
                <a:r>
                  <a:rPr lang="en-US" altLang="zh-CN" sz="1400" smtClean="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solidFill>
                    <a:schemeClr val="tx1"/>
                  </a:solidFill>
                </a:endParaRPr>
              </a:p>
              <a:p>
                <a:pPr algn="just" defTabSz="360363">
                  <a:lnSpc>
                    <a:spcPct val="120000"/>
                  </a:lnSpc>
                  <a:defRPr/>
                </a:pPr>
                <a:r>
                  <a:rPr lang="en-US" altLang="zh-CN" sz="1400">
                    <a:solidFill>
                      <a:schemeClr val="tx1"/>
                    </a:solidFill>
                  </a:rPr>
                  <a:t>}</a:t>
                </a:r>
                <a:endParaRPr lang="zh-CN" altLang="en-US" sz="1400">
                  <a:solidFill>
                    <a:srgbClr val="008000"/>
                  </a:solidFill>
                </a:endParaRPr>
              </a:p>
            </p:txBody>
          </p:sp>
        </mc:Choice>
        <mc:Fallback>
          <p:sp>
            <p:nvSpPr>
              <p:cNvPr id="24" name="圆角矩形 23"/>
              <p:cNvSpPr>
                <a:spLocks noRot="1" noChangeAspect="1" noMove="1" noResize="1" noEditPoints="1" noAdjustHandles="1" noChangeArrowheads="1" noChangeShapeType="1" noTextEdit="1"/>
              </p:cNvSpPr>
              <p:nvPr/>
            </p:nvSpPr>
            <p:spPr>
              <a:xfrm>
                <a:off x="564206" y="1277350"/>
                <a:ext cx="4387173" cy="2963909"/>
              </a:xfrm>
              <a:prstGeom prst="roundRect">
                <a:avLst>
                  <a:gd name="adj" fmla="val 2202"/>
                </a:avLst>
              </a:prstGeom>
              <a:blipFill rotWithShape="1">
                <a:blip r:embed="rId3" cstate="print"/>
                <a:stretch>
                  <a:fillRect b="-205"/>
                </a:stretch>
              </a:blipFill>
            </p:spPr>
            <p:txBody>
              <a:bodyPr/>
              <a:lstStyle/>
              <a:p>
                <a:r>
                  <a:rPr lang="zh-CN" altLang="en-US">
                    <a:noFill/>
                  </a:rPr>
                  <a:t> </a:t>
                </a:r>
                <a:endParaRPr lang="zh-CN" altLang="en-US">
                  <a:noFill/>
                </a:endParaRPr>
              </a:p>
            </p:txBody>
          </p:sp>
        </mc:Fallback>
      </mc:AlternateContent>
      <p:sp>
        <p:nvSpPr>
          <p:cNvPr id="3" name="矩形 2"/>
          <p:cNvSpPr/>
          <p:nvPr/>
        </p:nvSpPr>
        <p:spPr>
          <a:xfrm>
            <a:off x="5211449" y="1220890"/>
            <a:ext cx="6101818" cy="1338828"/>
          </a:xfrm>
          <a:prstGeom prst="rect">
            <a:avLst/>
          </a:prstGeom>
        </p:spPr>
        <p:txBody>
          <a:bodyPr wrap="square">
            <a:spAutoFit/>
          </a:bodyPr>
          <a:lstStyle/>
          <a:p>
            <a:pPr>
              <a:lnSpc>
                <a:spcPct val="150000"/>
              </a:lnSpc>
            </a:pPr>
            <a:r>
              <a:rPr lang="zh-CN" altLang="en-US"/>
              <a:t>array是实参数组名，arr为形参数组名</a:t>
            </a:r>
            <a:r>
              <a:rPr lang="zh-CN" altLang="en-US" smtClean="0"/>
              <a:t>。当</a:t>
            </a:r>
            <a:r>
              <a:rPr lang="zh-CN" altLang="en-US"/>
              <a:t>用数组名作参数时，如果形参数组中各元素的值发生变化，实参数组元素的值随之变化。</a:t>
            </a:r>
            <a:endParaRPr lang="zh-CN" altLang="en-US"/>
          </a:p>
        </p:txBody>
      </p:sp>
      <p:sp>
        <p:nvSpPr>
          <p:cNvPr id="4" name="文本框 3"/>
          <p:cNvSpPr txBox="1"/>
          <p:nvPr/>
        </p:nvSpPr>
        <p:spPr>
          <a:xfrm>
            <a:off x="4867406" y="3452679"/>
            <a:ext cx="428017" cy="400110"/>
          </a:xfrm>
          <a:prstGeom prst="rect">
            <a:avLst/>
          </a:prstGeom>
          <a:noFill/>
        </p:spPr>
        <p:txBody>
          <a:bodyPr wrap="square" rtlCol="0">
            <a:spAutoFit/>
          </a:bodyPr>
          <a:lstStyle/>
          <a:p>
            <a:pPr algn="ctr"/>
            <a:r>
              <a:rPr lang="zh-CN" altLang="en-US" sz="2000" smtClean="0"/>
              <a:t>≡</a:t>
            </a:r>
            <a:endParaRPr lang="zh-CN" altLang="en-US" sz="2000"/>
          </a:p>
        </p:txBody>
      </p:sp>
      <p:graphicFrame>
        <p:nvGraphicFramePr>
          <p:cNvPr id="11" name="表格 10"/>
          <p:cNvGraphicFramePr>
            <a:graphicFrameLocks noGrp="1"/>
          </p:cNvGraphicFramePr>
          <p:nvPr/>
        </p:nvGraphicFramePr>
        <p:xfrm>
          <a:off x="9077122" y="2859029"/>
          <a:ext cx="2148108" cy="3446780"/>
        </p:xfrm>
        <a:graphic>
          <a:graphicData uri="http://schemas.openxmlformats.org/drawingml/2006/table">
            <a:tbl>
              <a:tblPr>
                <a:tableStyleId>{5C22544A-7EE6-4342-B048-85BDC9FD1C3A}</a:tableStyleId>
              </a:tblPr>
              <a:tblGrid>
                <a:gridCol w="720000"/>
                <a:gridCol w="708108"/>
                <a:gridCol w="720000"/>
              </a:tblGrid>
              <a:tr h="148020">
                <a:tc>
                  <a:txBody>
                    <a:bodyPr/>
                    <a:lstStyle/>
                    <a:p>
                      <a:pPr>
                        <a:lnSpc>
                          <a:spcPts val="1200"/>
                        </a:lnSpc>
                      </a:pPr>
                      <a:r>
                        <a:rPr lang="en-US" altLang="zh-CN" sz="1400" b="0" smtClean="0"/>
                        <a:t>array</a:t>
                      </a:r>
                      <a:endParaRPr lang="en-US" altLang="zh-CN" sz="1400" b="0" smtClean="0"/>
                    </a:p>
                    <a:p>
                      <a:pPr>
                        <a:lnSpc>
                          <a:spcPts val="1200"/>
                        </a:lnSpc>
                      </a:pPr>
                      <a:r>
                        <a:rPr lang="en-US" altLang="zh-CN" sz="1400" b="0" smtClean="0"/>
                        <a:t>arr</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62822">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lnT w="12700" cmpd="sng">
                      <a:noFill/>
                    </a:lnT>
                  </a:tcPr>
                </a:tc>
                <a:tc>
                  <a:txBody>
                    <a:bodyPr/>
                    <a:lstStyle/>
                    <a:p>
                      <a:pPr>
                        <a:lnSpc>
                          <a:spcPts val="1200"/>
                        </a:lnSpc>
                      </a:pPr>
                      <a:r>
                        <a:rPr lang="en-US" altLang="zh-CN" sz="1400" b="0" smtClean="0"/>
                        <a:t>array[0]</a:t>
                      </a:r>
                      <a:endParaRPr lang="en-US" altLang="zh-CN" sz="1400" b="0" smtClean="0"/>
                    </a:p>
                    <a:p>
                      <a:pPr>
                        <a:lnSpc>
                          <a:spcPts val="1200"/>
                        </a:lnSpc>
                      </a:pPr>
                      <a:r>
                        <a:rPr lang="en-US" altLang="zh-CN" sz="1400" b="0" smtClean="0"/>
                        <a:t>arr[0]</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smtClean="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pPr>
                        <a:lnSpc>
                          <a:spcPts val="1200"/>
                        </a:lnSpc>
                      </a:pPr>
                      <a:endParaRPr lang="en-US" altLang="zh-CN" sz="1400" b="0" smtClean="0"/>
                    </a:p>
                    <a:p>
                      <a:pPr>
                        <a:lnSpc>
                          <a:spcPts val="1200"/>
                        </a:lnSpc>
                      </a:pPr>
                      <a:r>
                        <a:rPr lang="en-US" altLang="zh-CN" sz="1400" b="0" smtClean="0"/>
                        <a:t>arr+3</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smtClean="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r>
                        <a:rPr lang="en-US" altLang="zh-CN" sz="1400" b="0" smtClean="0"/>
                        <a:t>array[3]</a:t>
                      </a:r>
                      <a:endParaRPr lang="en-US" altLang="zh-CN" sz="1400" b="0" smtClean="0"/>
                    </a:p>
                    <a:p>
                      <a:pPr>
                        <a:lnSpc>
                          <a:spcPts val="1200"/>
                        </a:lnSpc>
                      </a:pPr>
                      <a:r>
                        <a:rPr lang="en-US" altLang="zh-CN" sz="1400" b="0" smtClean="0"/>
                        <a:t>arr[3]</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smtClean="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smtClean="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smtClean="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smtClean="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pPr marL="0" marR="0" indent="0" algn="l" defTabSz="914400" rtl="0" eaLnBrk="1" fontAlgn="auto" latinLnBrk="0" hangingPunct="1">
                        <a:lnSpc>
                          <a:spcPts val="1200"/>
                        </a:lnSpc>
                        <a:spcBef>
                          <a:spcPts val="0"/>
                        </a:spcBef>
                        <a:spcAft>
                          <a:spcPts val="0"/>
                        </a:spcAft>
                        <a:buClrTx/>
                        <a:buSzTx/>
                        <a:buFontTx/>
                        <a:buNone/>
                        <a:defRPr/>
                      </a:pPr>
                      <a:endParaRPr lang="zh-CN" altLang="en-US" sz="1400" b="0" smtClean="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smtClean="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smtClean="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cxnSp>
        <p:nvCxnSpPr>
          <p:cNvPr id="12" name="直接连接符 11"/>
          <p:cNvCxnSpPr/>
          <p:nvPr/>
        </p:nvCxnSpPr>
        <p:spPr>
          <a:xfrm>
            <a:off x="9077122" y="3163223"/>
            <a:ext cx="708904"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9077122" y="4109202"/>
            <a:ext cx="708904"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564206" y="4370825"/>
            <a:ext cx="9046722" cy="2169825"/>
          </a:xfrm>
          <a:prstGeom prst="rect">
            <a:avLst/>
          </a:prstGeom>
        </p:spPr>
        <p:txBody>
          <a:bodyPr wrap="square">
            <a:spAutoFit/>
          </a:bodyPr>
          <a:lstStyle/>
          <a:p>
            <a:pPr>
              <a:lnSpc>
                <a:spcPct val="150000"/>
              </a:lnSpc>
            </a:pPr>
            <a:r>
              <a:rPr lang="zh-CN" altLang="en-US"/>
              <a:t>在该函数被调用时，系统会在fun函数中建立一个指针变量arr，用来存放从主调函数传递过来的实参数组首元素的地址。如果在fun函数中用运算符sizeof测定arr所占的字节数，可以发现sizeof(arr)的值为4(用Visual C++时)。这就证明了系统是把arr作为指针变量来处理的(指针变量在Visual C++中占4个字节)</a:t>
            </a:r>
            <a:r>
              <a:rPr lang="zh-CN" altLang="en-US" smtClean="0"/>
              <a:t>。</a:t>
            </a:r>
            <a:endParaRPr lang="zh-CN" altLang="en-US"/>
          </a:p>
          <a:p>
            <a:pPr>
              <a:lnSpc>
                <a:spcPct val="150000"/>
              </a:lnSpc>
            </a:pPr>
            <a:r>
              <a:rPr lang="zh-CN" altLang="en-US"/>
              <a:t>当arr接收了实参数组的首元素地址后，arr就指向实参数组首元素，也就是指向</a:t>
            </a:r>
            <a:r>
              <a:rPr lang="zh-CN" altLang="en-US" smtClean="0"/>
              <a:t>array</a:t>
            </a:r>
            <a:r>
              <a:rPr lang="en-US" altLang="zh-CN" smtClean="0"/>
              <a:t>[</a:t>
            </a:r>
            <a:r>
              <a:rPr lang="zh-CN" altLang="en-US" smtClean="0"/>
              <a:t>0</a:t>
            </a:r>
            <a:r>
              <a:rPr lang="en-US" altLang="zh-CN" smtClean="0"/>
              <a:t>]</a:t>
            </a:r>
            <a:r>
              <a:rPr lang="zh-CN" altLang="en-US" smtClean="0"/>
              <a:t>。</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用数组名作函数参数</a:t>
            </a:r>
            <a:endParaRPr lang="zh-CN" altLang="en-US"/>
          </a:p>
        </p:txBody>
      </p:sp>
      <p:sp>
        <p:nvSpPr>
          <p:cNvPr id="14" name="MH_Desc_1"/>
          <p:cNvSpPr/>
          <p:nvPr>
            <p:custDataLst>
              <p:tags r:id="rId1"/>
            </p:custDataLst>
          </p:nvPr>
        </p:nvSpPr>
        <p:spPr>
          <a:xfrm>
            <a:off x="564206" y="1079770"/>
            <a:ext cx="10749062" cy="544749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sz="1600">
                <a:solidFill>
                  <a:schemeClr val="tx1"/>
                </a:solidFill>
              </a:rPr>
              <a:t>以变量名和数组名作为函数参数的</a:t>
            </a:r>
            <a:r>
              <a:rPr lang="zh-CN" altLang="en-US" sz="1600" smtClean="0">
                <a:solidFill>
                  <a:schemeClr val="tx1"/>
                </a:solidFill>
              </a:rPr>
              <a:t>比较</a:t>
            </a:r>
            <a:endParaRPr lang="en-US" altLang="zh-CN" sz="1600" smtClean="0">
              <a:solidFill>
                <a:schemeClr val="tx1"/>
              </a:solidFill>
            </a:endParaRPr>
          </a:p>
          <a:p>
            <a:pPr algn="just">
              <a:lnSpc>
                <a:spcPct val="120000"/>
              </a:lnSpc>
              <a:spcBef>
                <a:spcPts val="600"/>
              </a:spcBef>
              <a:spcAft>
                <a:spcPts val="600"/>
              </a:spcAft>
              <a:defRPr/>
            </a:pPr>
            <a:endParaRPr lang="en-US" altLang="zh-CN" sz="1600">
              <a:solidFill>
                <a:schemeClr val="tx1"/>
              </a:solidFill>
            </a:endParaRPr>
          </a:p>
          <a:p>
            <a:pPr algn="just">
              <a:lnSpc>
                <a:spcPct val="120000"/>
              </a:lnSpc>
              <a:spcBef>
                <a:spcPts val="600"/>
              </a:spcBef>
              <a:spcAft>
                <a:spcPts val="600"/>
              </a:spcAft>
              <a:defRPr/>
            </a:pPr>
            <a:endParaRPr lang="en-US" altLang="zh-CN" sz="1600" smtClean="0">
              <a:solidFill>
                <a:schemeClr val="tx1"/>
              </a:solidFill>
            </a:endParaRPr>
          </a:p>
          <a:p>
            <a:pPr algn="just">
              <a:lnSpc>
                <a:spcPct val="120000"/>
              </a:lnSpc>
              <a:spcBef>
                <a:spcPts val="600"/>
              </a:spcBef>
              <a:spcAft>
                <a:spcPts val="600"/>
              </a:spcAft>
              <a:defRPr/>
            </a:pPr>
            <a:endParaRPr lang="en-US" altLang="zh-CN" sz="1600" smtClean="0">
              <a:solidFill>
                <a:schemeClr val="tx1"/>
              </a:solidFill>
            </a:endParaRPr>
          </a:p>
          <a:p>
            <a:pPr algn="just">
              <a:lnSpc>
                <a:spcPct val="120000"/>
              </a:lnSpc>
              <a:spcBef>
                <a:spcPts val="600"/>
              </a:spcBef>
              <a:spcAft>
                <a:spcPts val="600"/>
              </a:spcAft>
              <a:defRPr/>
            </a:pPr>
            <a:endParaRPr lang="en-US" altLang="zh-CN" sz="1600">
              <a:solidFill>
                <a:schemeClr val="tx1"/>
              </a:solidFill>
            </a:endParaRPr>
          </a:p>
          <a:p>
            <a:pPr algn="just">
              <a:lnSpc>
                <a:spcPct val="120000"/>
              </a:lnSpc>
              <a:spcBef>
                <a:spcPts val="600"/>
              </a:spcBef>
              <a:spcAft>
                <a:spcPts val="600"/>
              </a:spcAft>
              <a:defRPr/>
            </a:pPr>
            <a:r>
              <a:rPr lang="en-US" altLang="zh-CN" sz="1600" smtClean="0">
                <a:solidFill>
                  <a:schemeClr val="tx1"/>
                </a:solidFill>
              </a:rPr>
              <a:t>C</a:t>
            </a:r>
            <a:r>
              <a:rPr lang="zh-CN" altLang="en-US" sz="1600">
                <a:solidFill>
                  <a:schemeClr val="tx1"/>
                </a:solidFill>
              </a:rPr>
              <a:t>语言调用函数时虚实结合的方法都是采用“值传递”方式，当用变量名作为函数参数时传递的是变量的值，当用数组名作为函数参数时，由于数组名代表的是数组首元素地址，因此传递的值是地址，所以要求形参为指针变量</a:t>
            </a:r>
            <a:r>
              <a:rPr lang="zh-CN" altLang="en-US" sz="1600" smtClean="0">
                <a:solidFill>
                  <a:schemeClr val="tx1"/>
                </a:solidFill>
              </a:rPr>
              <a:t>。</a:t>
            </a:r>
            <a:endParaRPr lang="en-US" altLang="zh-CN" sz="1600" smtClean="0">
              <a:solidFill>
                <a:schemeClr val="tx1"/>
              </a:solidFill>
            </a:endParaRPr>
          </a:p>
          <a:p>
            <a:pPr algn="just">
              <a:lnSpc>
                <a:spcPct val="120000"/>
              </a:lnSpc>
              <a:spcBef>
                <a:spcPts val="600"/>
              </a:spcBef>
              <a:spcAft>
                <a:spcPts val="600"/>
              </a:spcAft>
              <a:defRPr/>
            </a:pPr>
            <a:endParaRPr lang="en-US" altLang="zh-CN" sz="1600">
              <a:solidFill>
                <a:schemeClr val="tx1"/>
              </a:solidFill>
            </a:endParaRPr>
          </a:p>
          <a:p>
            <a:pPr algn="just">
              <a:lnSpc>
                <a:spcPct val="120000"/>
              </a:lnSpc>
              <a:spcBef>
                <a:spcPts val="600"/>
              </a:spcBef>
              <a:spcAft>
                <a:spcPts val="600"/>
              </a:spcAft>
              <a:defRPr/>
            </a:pPr>
            <a:endParaRPr lang="en-US" altLang="zh-CN" sz="1600" smtClean="0">
              <a:solidFill>
                <a:schemeClr val="tx1"/>
              </a:solidFill>
            </a:endParaRPr>
          </a:p>
          <a:p>
            <a:pPr algn="just">
              <a:lnSpc>
                <a:spcPct val="120000"/>
              </a:lnSpc>
              <a:spcBef>
                <a:spcPts val="600"/>
              </a:spcBef>
              <a:spcAft>
                <a:spcPts val="600"/>
              </a:spcAft>
              <a:defRPr/>
            </a:pPr>
            <a:r>
              <a:rPr lang="zh-CN" altLang="en-US" sz="1600">
                <a:solidFill>
                  <a:schemeClr val="tx1"/>
                </a:solidFill>
              </a:rPr>
              <a:t>在函数调用进行虚实结合后，形参的值就是实参数组首元素的地址</a:t>
            </a:r>
            <a:r>
              <a:rPr lang="zh-CN" altLang="en-US" sz="1600" smtClean="0">
                <a:solidFill>
                  <a:schemeClr val="tx1"/>
                </a:solidFill>
              </a:rPr>
              <a:t>。</a:t>
            </a:r>
            <a:endParaRPr lang="en-US" altLang="zh-CN" sz="1600" smtClean="0">
              <a:solidFill>
                <a:schemeClr val="tx1"/>
              </a:solidFill>
            </a:endParaRPr>
          </a:p>
          <a:p>
            <a:pPr algn="just">
              <a:lnSpc>
                <a:spcPct val="120000"/>
              </a:lnSpc>
              <a:spcBef>
                <a:spcPts val="600"/>
              </a:spcBef>
              <a:spcAft>
                <a:spcPts val="600"/>
              </a:spcAft>
              <a:defRPr/>
            </a:pPr>
            <a:r>
              <a:rPr lang="zh-CN" altLang="en-US" sz="1600" smtClean="0">
                <a:solidFill>
                  <a:schemeClr val="tx1"/>
                </a:solidFill>
              </a:rPr>
              <a:t>在</a:t>
            </a:r>
            <a:r>
              <a:rPr lang="zh-CN" altLang="en-US" sz="1600">
                <a:solidFill>
                  <a:schemeClr val="tx1"/>
                </a:solidFill>
              </a:rPr>
              <a:t>函数执行期间，它可以再被赋值。</a:t>
            </a:r>
            <a:endParaRPr lang="en-US" altLang="zh-CN" sz="1600">
              <a:solidFill>
                <a:schemeClr val="tx1"/>
              </a:solidFill>
            </a:endParaRPr>
          </a:p>
        </p:txBody>
      </p:sp>
      <p:graphicFrame>
        <p:nvGraphicFramePr>
          <p:cNvPr id="5" name="表格 4"/>
          <p:cNvGraphicFramePr>
            <a:graphicFrameLocks noGrp="1"/>
          </p:cNvGraphicFramePr>
          <p:nvPr/>
        </p:nvGraphicFramePr>
        <p:xfrm>
          <a:off x="2192454" y="1607551"/>
          <a:ext cx="7492565" cy="1483360"/>
        </p:xfrm>
        <a:graphic>
          <a:graphicData uri="http://schemas.openxmlformats.org/drawingml/2006/table">
            <a:tbl>
              <a:tblPr firstCol="1">
                <a:tableStyleId>{5C22544A-7EE6-4342-B048-85BDC9FD1C3A}</a:tableStyleId>
              </a:tblPr>
              <a:tblGrid>
                <a:gridCol w="3028565"/>
                <a:gridCol w="2232000"/>
                <a:gridCol w="2232000"/>
              </a:tblGrid>
              <a:tr h="370840">
                <a:tc>
                  <a:txBody>
                    <a:bodyPr/>
                    <a:lstStyle/>
                    <a:p>
                      <a:r>
                        <a:rPr lang="zh-CN" altLang="en-US" sz="1600" b="0" smtClean="0"/>
                        <a:t>实参类型</a:t>
                      </a:r>
                      <a:endParaRPr lang="zh-CN" altLang="en-US" sz="1600" b="0"/>
                    </a:p>
                  </a:txBody>
                  <a:tcPr/>
                </a:tc>
                <a:tc>
                  <a:txBody>
                    <a:bodyPr/>
                    <a:lstStyle/>
                    <a:p>
                      <a:r>
                        <a:rPr lang="zh-CN" altLang="en-US" sz="1600" b="0" smtClean="0"/>
                        <a:t>变量名</a:t>
                      </a:r>
                      <a:endParaRPr lang="zh-CN" altLang="en-US" sz="1600" b="0"/>
                    </a:p>
                  </a:txBody>
                  <a:tcPr/>
                </a:tc>
                <a:tc>
                  <a:txBody>
                    <a:bodyPr/>
                    <a:lstStyle/>
                    <a:p>
                      <a:r>
                        <a:rPr lang="zh-CN" altLang="en-US" sz="1600" b="0" smtClean="0"/>
                        <a:t>数组名</a:t>
                      </a:r>
                      <a:endParaRPr lang="zh-CN" altLang="en-US" sz="1600" b="0"/>
                    </a:p>
                  </a:txBody>
                  <a:tcPr/>
                </a:tc>
              </a:tr>
              <a:tr h="370840">
                <a:tc>
                  <a:txBody>
                    <a:bodyPr/>
                    <a:lstStyle/>
                    <a:p>
                      <a:r>
                        <a:rPr lang="zh-CN" altLang="en-US" sz="1600" b="0" smtClean="0"/>
                        <a:t>要求形参的类型</a:t>
                      </a:r>
                      <a:endParaRPr lang="zh-CN" altLang="en-US" sz="1600" b="0"/>
                    </a:p>
                  </a:txBody>
                  <a:tcPr/>
                </a:tc>
                <a:tc>
                  <a:txBody>
                    <a:bodyPr/>
                    <a:lstStyle/>
                    <a:p>
                      <a:r>
                        <a:rPr lang="zh-CN" altLang="en-US" sz="1600" b="0" smtClean="0"/>
                        <a:t>变量名</a:t>
                      </a:r>
                      <a:endParaRPr lang="zh-CN" altLang="en-US" sz="1600" b="0"/>
                    </a:p>
                  </a:txBody>
                  <a:tcPr/>
                </a:tc>
                <a:tc>
                  <a:txBody>
                    <a:bodyPr/>
                    <a:lstStyle/>
                    <a:p>
                      <a:r>
                        <a:rPr lang="zh-CN" altLang="en-US" sz="1600" b="0" smtClean="0"/>
                        <a:t>数组名或指针变量</a:t>
                      </a:r>
                      <a:endParaRPr lang="zh-CN" altLang="en-US" sz="1600" b="0"/>
                    </a:p>
                  </a:txBody>
                  <a:tcPr/>
                </a:tc>
              </a:tr>
              <a:tr h="370840">
                <a:tc>
                  <a:txBody>
                    <a:bodyPr/>
                    <a:lstStyle/>
                    <a:p>
                      <a:r>
                        <a:rPr lang="zh-CN" altLang="en-US" sz="1600" b="0" smtClean="0"/>
                        <a:t>传递的信息</a:t>
                      </a:r>
                      <a:endParaRPr lang="zh-CN" altLang="en-US" sz="1600" b="0"/>
                    </a:p>
                  </a:txBody>
                  <a:tcPr/>
                </a:tc>
                <a:tc>
                  <a:txBody>
                    <a:bodyPr/>
                    <a:lstStyle/>
                    <a:p>
                      <a:r>
                        <a:rPr lang="zh-CN" altLang="en-US" sz="1600" b="0" smtClean="0"/>
                        <a:t>变量的值</a:t>
                      </a:r>
                      <a:endParaRPr lang="zh-CN" altLang="en-US" sz="1600" b="0"/>
                    </a:p>
                  </a:txBody>
                  <a:tcPr/>
                </a:tc>
                <a:tc>
                  <a:txBody>
                    <a:bodyPr/>
                    <a:lstStyle/>
                    <a:p>
                      <a:r>
                        <a:rPr lang="zh-CN" altLang="en-US" sz="1600" b="0" smtClean="0"/>
                        <a:t>实参数组首元素的地址</a:t>
                      </a:r>
                      <a:endParaRPr lang="zh-CN" altLang="en-US" sz="1600" b="0"/>
                    </a:p>
                  </a:txBody>
                  <a:tcPr/>
                </a:tc>
              </a:tr>
              <a:tr h="370840">
                <a:tc>
                  <a:txBody>
                    <a:bodyPr/>
                    <a:lstStyle/>
                    <a:p>
                      <a:r>
                        <a:rPr lang="zh-CN" altLang="en-US" sz="1600" b="0" smtClean="0"/>
                        <a:t>通过函数调用能否改变实参的值</a:t>
                      </a:r>
                      <a:endParaRPr lang="zh-CN" altLang="en-US" sz="1600" b="0"/>
                    </a:p>
                  </a:txBody>
                  <a:tcPr/>
                </a:tc>
                <a:tc>
                  <a:txBody>
                    <a:bodyPr/>
                    <a:lstStyle/>
                    <a:p>
                      <a:r>
                        <a:rPr lang="zh-CN" altLang="en-US" sz="1600" b="0" smtClean="0"/>
                        <a:t>不能改变实参变量的值</a:t>
                      </a:r>
                      <a:endParaRPr lang="zh-CN" altLang="en-US" sz="1600" b="0"/>
                    </a:p>
                  </a:txBody>
                  <a:tcPr/>
                </a:tc>
                <a:tc>
                  <a:txBody>
                    <a:bodyPr/>
                    <a:lstStyle/>
                    <a:p>
                      <a:r>
                        <a:rPr lang="zh-CN" altLang="en-US" sz="1600" b="0" smtClean="0"/>
                        <a:t>能改变实参数组的值</a:t>
                      </a:r>
                      <a:endParaRPr lang="zh-CN" altLang="en-US" sz="1600" b="0"/>
                    </a:p>
                  </a:txBody>
                  <a:tcPr/>
                </a:tc>
              </a:tr>
            </a:tbl>
          </a:graphicData>
        </a:graphic>
      </p:graphicFrame>
      <p:grpSp>
        <p:nvGrpSpPr>
          <p:cNvPr id="15" name="组合 14"/>
          <p:cNvGrpSpPr/>
          <p:nvPr/>
        </p:nvGrpSpPr>
        <p:grpSpPr>
          <a:xfrm>
            <a:off x="564206" y="4120496"/>
            <a:ext cx="10749062" cy="727500"/>
            <a:chOff x="8582294" y="4088154"/>
            <a:chExt cx="11092289" cy="727500"/>
          </a:xfrm>
        </p:grpSpPr>
        <p:sp>
          <p:nvSpPr>
            <p:cNvPr id="18" name="MH_Other_1"/>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endParaRPr lang="zh-CN" altLang="en-US" sz="2000" dirty="0">
                <a:solidFill>
                  <a:srgbClr val="FEFFFF"/>
                </a:solidFill>
              </a:endParaRPr>
            </a:p>
          </p:txBody>
        </p:sp>
        <p:sp>
          <p:nvSpPr>
            <p:cNvPr id="19" name="MH_SubTitle_1"/>
            <p:cNvSpPr/>
            <p:nvPr>
              <p:custDataLst>
                <p:tags r:id="rId3"/>
              </p:custDataLst>
            </p:nvPr>
          </p:nvSpPr>
          <p:spPr>
            <a:xfrm>
              <a:off x="9371544" y="4088154"/>
              <a:ext cx="10303039" cy="727500"/>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实参数组名代表一个固定的地址，或者说是指针常量，但形参数组名并不是一个固定的地址，而是按指针变量处理。</a:t>
              </a:r>
              <a:endParaRPr lang="zh-CN" altLang="en-US" sz="1600" dirty="0">
                <a:solidFill>
                  <a:schemeClr val="tx1">
                    <a:lumMod val="75000"/>
                    <a:lumOff val="25000"/>
                  </a:schemeClr>
                </a:solidFill>
              </a:endParaRPr>
            </a:p>
          </p:txBody>
        </p:sp>
        <p:sp>
          <p:nvSpPr>
            <p:cNvPr id="20" name="MH_Other_2"/>
            <p:cNvSpPr/>
            <p:nvPr>
              <p:custDataLst>
                <p:tags r:id="rId4"/>
              </p:custDataLst>
            </p:nvPr>
          </p:nvSpPr>
          <p:spPr>
            <a:xfrm rot="16200000">
              <a:off x="19372957" y="4514028"/>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1" name="圆角矩形 20"/>
          <p:cNvSpPr/>
          <p:nvPr/>
        </p:nvSpPr>
        <p:spPr>
          <a:xfrm>
            <a:off x="6721811" y="4999062"/>
            <a:ext cx="4591457" cy="1430921"/>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680">
              <a:lnSpc>
                <a:spcPct val="120000"/>
              </a:lnSpc>
              <a:defRPr/>
            </a:pPr>
            <a:r>
              <a:rPr lang="en-US" altLang="zh-CN" sz="1400">
                <a:solidFill>
                  <a:schemeClr val="tx1"/>
                </a:solidFill>
              </a:rPr>
              <a:t>void fun (arr[ ],int n)</a:t>
            </a:r>
            <a:endParaRPr lang="en-US" altLang="zh-CN" sz="1400">
              <a:solidFill>
                <a:schemeClr val="tx1"/>
              </a:solidFill>
            </a:endParaRPr>
          </a:p>
          <a:p>
            <a:pPr algn="just" defTabSz="360680">
              <a:lnSpc>
                <a:spcPct val="120000"/>
              </a:lnSpc>
              <a:defRPr/>
            </a:pPr>
            <a:r>
              <a:rPr lang="en-US" altLang="zh-CN" sz="1400" smtClean="0">
                <a:solidFill>
                  <a:schemeClr val="tx1"/>
                </a:solidFill>
              </a:rPr>
              <a:t>{	printf</a:t>
            </a:r>
            <a:r>
              <a:rPr lang="en-US" altLang="zh-CN" sz="1400">
                <a:solidFill>
                  <a:schemeClr val="tx1"/>
                </a:solidFill>
              </a:rPr>
              <a:t>(″%d\n″, *arr</a:t>
            </a:r>
            <a:r>
              <a:rPr lang="en-US" altLang="zh-CN" sz="1400" smtClean="0">
                <a:solidFill>
                  <a:schemeClr val="tx1"/>
                </a:solidFill>
              </a:rPr>
              <a:t>);		</a:t>
            </a:r>
            <a:r>
              <a:rPr lang="en-US" altLang="zh-CN" sz="1400" smtClean="0">
                <a:solidFill>
                  <a:srgbClr val="008000"/>
                </a:solidFill>
              </a:rPr>
              <a:t>//</a:t>
            </a:r>
            <a:r>
              <a:rPr lang="zh-CN" altLang="en-US" sz="1400">
                <a:solidFill>
                  <a:srgbClr val="008000"/>
                </a:solidFill>
              </a:rPr>
              <a:t>输出</a:t>
            </a:r>
            <a:r>
              <a:rPr lang="en-US" altLang="zh-CN" sz="1400">
                <a:solidFill>
                  <a:srgbClr val="008000"/>
                </a:solidFill>
              </a:rPr>
              <a:t>array[0]</a:t>
            </a:r>
            <a:r>
              <a:rPr lang="zh-CN" altLang="en-US" sz="1400">
                <a:solidFill>
                  <a:srgbClr val="008000"/>
                </a:solidFill>
              </a:rPr>
              <a:t>的值</a:t>
            </a:r>
            <a:endParaRPr lang="zh-CN" altLang="en-US" sz="1400">
              <a:solidFill>
                <a:srgbClr val="008000"/>
              </a:solidFill>
            </a:endParaRPr>
          </a:p>
          <a:p>
            <a:pPr algn="just" defTabSz="360680">
              <a:lnSpc>
                <a:spcPct val="120000"/>
              </a:lnSpc>
              <a:defRPr/>
            </a:pPr>
            <a:r>
              <a:rPr lang="en-US" altLang="zh-CN" sz="1400" smtClean="0">
                <a:solidFill>
                  <a:schemeClr val="tx1"/>
                </a:solidFill>
              </a:rPr>
              <a:t>	arr=arr+3;			</a:t>
            </a:r>
            <a:r>
              <a:rPr lang="en-US" altLang="zh-CN" sz="1400">
                <a:solidFill>
                  <a:srgbClr val="008000"/>
                </a:solidFill>
              </a:rPr>
              <a:t>//</a:t>
            </a:r>
            <a:r>
              <a:rPr lang="zh-CN" altLang="en-US" sz="1400">
                <a:solidFill>
                  <a:srgbClr val="008000"/>
                </a:solidFill>
              </a:rPr>
              <a:t>形参数组名可以被赋值</a:t>
            </a:r>
            <a:endParaRPr lang="zh-CN" altLang="en-US" sz="1400">
              <a:solidFill>
                <a:srgbClr val="008000"/>
              </a:solidFill>
            </a:endParaRPr>
          </a:p>
          <a:p>
            <a:pPr algn="just" defTabSz="360680">
              <a:lnSpc>
                <a:spcPct val="120000"/>
              </a:lnSpc>
              <a:defRPr/>
            </a:pPr>
            <a:r>
              <a:rPr lang="en-US" altLang="zh-CN" sz="1400" smtClean="0">
                <a:solidFill>
                  <a:schemeClr val="tx1"/>
                </a:solidFill>
              </a:rPr>
              <a:t>	printf</a:t>
            </a:r>
            <a:r>
              <a:rPr lang="en-US" altLang="zh-CN" sz="1400">
                <a:solidFill>
                  <a:schemeClr val="tx1"/>
                </a:solidFill>
              </a:rPr>
              <a:t>(″%d\n″, *arr</a:t>
            </a:r>
            <a:r>
              <a:rPr lang="en-US" altLang="zh-CN" sz="1400" smtClean="0">
                <a:solidFill>
                  <a:schemeClr val="tx1"/>
                </a:solidFill>
              </a:rPr>
              <a:t>);		</a:t>
            </a:r>
            <a:r>
              <a:rPr lang="en-US" altLang="zh-CN" sz="1400">
                <a:solidFill>
                  <a:srgbClr val="008000"/>
                </a:solidFill>
              </a:rPr>
              <a:t>//</a:t>
            </a:r>
            <a:r>
              <a:rPr lang="zh-CN" altLang="en-US" sz="1400">
                <a:solidFill>
                  <a:srgbClr val="008000"/>
                </a:solidFill>
              </a:rPr>
              <a:t>输出</a:t>
            </a:r>
            <a:r>
              <a:rPr lang="en-US" altLang="zh-CN" sz="1400">
                <a:solidFill>
                  <a:srgbClr val="008000"/>
                </a:solidFill>
              </a:rPr>
              <a:t>array[3]</a:t>
            </a:r>
            <a:r>
              <a:rPr lang="zh-CN" altLang="en-US" sz="1400">
                <a:solidFill>
                  <a:srgbClr val="008000"/>
                </a:solidFill>
              </a:rPr>
              <a:t>的值</a:t>
            </a:r>
            <a:endParaRPr lang="zh-CN" altLang="en-US" sz="1400">
              <a:solidFill>
                <a:srgbClr val="008000"/>
              </a:solidFill>
            </a:endParaRPr>
          </a:p>
          <a:p>
            <a:pPr algn="just" defTabSz="360680">
              <a:lnSpc>
                <a:spcPct val="120000"/>
              </a:lnSpc>
              <a:defRPr/>
            </a:pPr>
            <a:r>
              <a:rPr lang="en-US" altLang="zh-CN" sz="1400" smtClean="0">
                <a:solidFill>
                  <a:schemeClr val="tx1"/>
                </a:solidFill>
              </a:rPr>
              <a:t>}</a:t>
            </a:r>
            <a:endParaRPr lang="zh-CN" altLang="en-US" sz="1400">
              <a:solidFill>
                <a:srgbClr val="008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用数组名作函数参数</a:t>
            </a:r>
            <a:endParaRPr lang="zh-CN" altLang="en-US"/>
          </a:p>
        </p:txBody>
      </p:sp>
      <p:sp>
        <p:nvSpPr>
          <p:cNvPr id="3" name="内容占位符 2"/>
          <p:cNvSpPr>
            <a:spLocks noGrp="1"/>
          </p:cNvSpPr>
          <p:nvPr>
            <p:ph idx="1"/>
          </p:nvPr>
        </p:nvSpPr>
        <p:spPr>
          <a:xfrm>
            <a:off x="501197" y="1090740"/>
            <a:ext cx="972257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8.8】</a:t>
            </a:r>
            <a:r>
              <a:rPr lang="zh-CN" altLang="en-US" sz="2000">
                <a:solidFill>
                  <a:schemeClr val="accent1"/>
                </a:solidFill>
              </a:rPr>
              <a:t>将数组</a:t>
            </a:r>
            <a:r>
              <a:rPr lang="en-US" altLang="zh-CN" sz="2000">
                <a:solidFill>
                  <a:schemeClr val="accent1"/>
                </a:solidFill>
              </a:rPr>
              <a:t>a</a:t>
            </a:r>
            <a:r>
              <a:rPr lang="zh-CN" altLang="en-US" sz="2000">
                <a:solidFill>
                  <a:schemeClr val="accent1"/>
                </a:solidFill>
              </a:rPr>
              <a:t>中</a:t>
            </a:r>
            <a:r>
              <a:rPr lang="en-US" altLang="zh-CN" sz="2000">
                <a:solidFill>
                  <a:schemeClr val="accent1"/>
                </a:solidFill>
              </a:rPr>
              <a:t>n</a:t>
            </a:r>
            <a:r>
              <a:rPr lang="zh-CN" altLang="en-US" sz="2000">
                <a:solidFill>
                  <a:schemeClr val="accent1"/>
                </a:solidFill>
              </a:rPr>
              <a:t>个整数按相反顺序存放。</a:t>
            </a:r>
            <a:endParaRPr lang="zh-CN" altLang="en-US" sz="2000" dirty="0">
              <a:solidFill>
                <a:schemeClr val="accent1"/>
              </a:solidFill>
            </a:endParaRPr>
          </a:p>
        </p:txBody>
      </p:sp>
      <p:sp>
        <p:nvSpPr>
          <p:cNvPr id="29" name="圆角矩形 12"/>
          <p:cNvSpPr/>
          <p:nvPr/>
        </p:nvSpPr>
        <p:spPr>
          <a:xfrm>
            <a:off x="749031" y="1595337"/>
            <a:ext cx="4886456" cy="5103637"/>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r>
              <a:rPr lang="en-US" altLang="zh-CN" sz="1400"/>
              <a:t>#include &lt;stdio.h&gt;</a:t>
            </a:r>
            <a:endParaRPr lang="en-US" altLang="zh-CN" sz="1400"/>
          </a:p>
          <a:p>
            <a:pPr defTabSz="363855"/>
            <a:r>
              <a:rPr lang="en-US" altLang="zh-CN" sz="1400"/>
              <a:t>int main()</a:t>
            </a:r>
            <a:endParaRPr lang="en-US" altLang="zh-CN" sz="1400"/>
          </a:p>
          <a:p>
            <a:pPr defTabSz="363855"/>
            <a:r>
              <a:rPr lang="en-US" altLang="zh-CN" sz="1400"/>
              <a:t>{	void inv(int x[],int n);	</a:t>
            </a:r>
            <a:r>
              <a:rPr lang="en-US" altLang="zh-CN" sz="1400">
                <a:solidFill>
                  <a:srgbClr val="008000"/>
                </a:solidFill>
              </a:rPr>
              <a:t>//inv</a:t>
            </a:r>
            <a:r>
              <a:rPr lang="zh-CN" altLang="en-US" sz="1400">
                <a:solidFill>
                  <a:srgbClr val="008000"/>
                </a:solidFill>
              </a:rPr>
              <a:t>函数声明</a:t>
            </a:r>
            <a:endParaRPr lang="zh-CN" altLang="en-US" sz="1400">
              <a:solidFill>
                <a:srgbClr val="008000"/>
              </a:solidFill>
            </a:endParaRPr>
          </a:p>
          <a:p>
            <a:pPr defTabSz="363855"/>
            <a:r>
              <a:rPr lang="zh-CN" altLang="en-US" sz="1400"/>
              <a:t>	</a:t>
            </a:r>
            <a:r>
              <a:rPr lang="en-US" altLang="zh-CN" sz="1400"/>
              <a:t>int i,a[10]={3,7,9,11,0,6,7,5,4,2};</a:t>
            </a:r>
            <a:endParaRPr lang="en-US" altLang="zh-CN" sz="1400"/>
          </a:p>
          <a:p>
            <a:pPr defTabSz="363855"/>
            <a:r>
              <a:rPr lang="en-US" altLang="zh-CN" sz="1400"/>
              <a:t>	printf("The original array:\n");</a:t>
            </a:r>
            <a:endParaRPr lang="en-US" altLang="zh-CN" sz="1400"/>
          </a:p>
          <a:p>
            <a:pPr defTabSz="363855"/>
            <a:r>
              <a:rPr lang="en-US" altLang="zh-CN" sz="1400"/>
              <a:t>	for(i=0;i&lt;10;i++)</a:t>
            </a:r>
            <a:endParaRPr lang="en-US" altLang="zh-CN" sz="1400"/>
          </a:p>
          <a:p>
            <a:pPr defTabSz="363855"/>
            <a:r>
              <a:rPr lang="en-US" altLang="zh-CN" sz="1400"/>
              <a:t>	</a:t>
            </a:r>
            <a:r>
              <a:rPr lang="en-US" altLang="zh-CN" sz="1400" smtClean="0"/>
              <a:t>	printf</a:t>
            </a:r>
            <a:r>
              <a:rPr lang="en-US" altLang="zh-CN" sz="1400"/>
              <a:t>("%d ",a[i]);	</a:t>
            </a:r>
            <a:r>
              <a:rPr lang="en-US" altLang="zh-CN" sz="1400">
                <a:solidFill>
                  <a:srgbClr val="008000"/>
                </a:solidFill>
              </a:rPr>
              <a:t>//</a:t>
            </a:r>
            <a:r>
              <a:rPr lang="zh-CN" altLang="en-US" sz="1400">
                <a:solidFill>
                  <a:srgbClr val="008000"/>
                </a:solidFill>
              </a:rPr>
              <a:t>输出未交换时数组各元素的值</a:t>
            </a:r>
            <a:endParaRPr lang="zh-CN" altLang="en-US" sz="1400">
              <a:solidFill>
                <a:srgbClr val="008000"/>
              </a:solidFill>
            </a:endParaRPr>
          </a:p>
          <a:p>
            <a:pPr defTabSz="363855"/>
            <a:r>
              <a:rPr lang="zh-CN" altLang="en-US" sz="1400"/>
              <a:t>	</a:t>
            </a:r>
            <a:r>
              <a:rPr lang="en-US" altLang="zh-CN" sz="1400"/>
              <a:t>printf("\n");</a:t>
            </a:r>
            <a:endParaRPr lang="en-US" altLang="zh-CN" sz="1400"/>
          </a:p>
          <a:p>
            <a:pPr defTabSz="363855"/>
            <a:r>
              <a:rPr lang="en-US" altLang="zh-CN" sz="1400"/>
              <a:t>	inv(a,10);	</a:t>
            </a:r>
            <a:r>
              <a:rPr lang="en-US" altLang="zh-CN" sz="1400" smtClean="0"/>
              <a:t>			</a:t>
            </a:r>
            <a:r>
              <a:rPr lang="en-US" altLang="zh-CN" sz="1400" smtClean="0">
                <a:solidFill>
                  <a:srgbClr val="008000"/>
                </a:solidFill>
              </a:rPr>
              <a:t>//</a:t>
            </a:r>
            <a:r>
              <a:rPr lang="zh-CN" altLang="en-US" sz="1400">
                <a:solidFill>
                  <a:srgbClr val="008000"/>
                </a:solidFill>
              </a:rPr>
              <a:t>调用</a:t>
            </a:r>
            <a:r>
              <a:rPr lang="en-US" altLang="zh-CN" sz="1400">
                <a:solidFill>
                  <a:srgbClr val="008000"/>
                </a:solidFill>
              </a:rPr>
              <a:t>inv</a:t>
            </a:r>
            <a:r>
              <a:rPr lang="zh-CN" altLang="en-US" sz="1400">
                <a:solidFill>
                  <a:srgbClr val="008000"/>
                </a:solidFill>
              </a:rPr>
              <a:t>函数，进行交换</a:t>
            </a:r>
            <a:endParaRPr lang="zh-CN" altLang="en-US" sz="1400">
              <a:solidFill>
                <a:srgbClr val="008000"/>
              </a:solidFill>
            </a:endParaRPr>
          </a:p>
          <a:p>
            <a:pPr defTabSz="363855"/>
            <a:r>
              <a:rPr lang="zh-CN" altLang="en-US" sz="1400"/>
              <a:t>	</a:t>
            </a:r>
            <a:r>
              <a:rPr lang="en-US" altLang="zh-CN" sz="1400"/>
              <a:t>printf("The array has been inverted:\n");</a:t>
            </a:r>
            <a:endParaRPr lang="en-US" altLang="zh-CN" sz="1400"/>
          </a:p>
          <a:p>
            <a:pPr defTabSz="363855"/>
            <a:r>
              <a:rPr lang="en-US" altLang="zh-CN" sz="1400"/>
              <a:t>	for(i=0;i&lt;10;i++)</a:t>
            </a:r>
            <a:endParaRPr lang="en-US" altLang="zh-CN" sz="1400"/>
          </a:p>
          <a:p>
            <a:pPr defTabSz="363855"/>
            <a:r>
              <a:rPr lang="en-US" altLang="zh-CN" sz="1400"/>
              <a:t>	</a:t>
            </a:r>
            <a:r>
              <a:rPr lang="en-US" altLang="zh-CN" sz="1400" smtClean="0"/>
              <a:t>	printf</a:t>
            </a:r>
            <a:r>
              <a:rPr lang="en-US" altLang="zh-CN" sz="1400"/>
              <a:t>("%d ",a[i]);	</a:t>
            </a:r>
            <a:r>
              <a:rPr lang="en-US" altLang="zh-CN" sz="1400">
                <a:solidFill>
                  <a:srgbClr val="008000"/>
                </a:solidFill>
              </a:rPr>
              <a:t>//</a:t>
            </a:r>
            <a:r>
              <a:rPr lang="zh-CN" altLang="en-US" sz="1400">
                <a:solidFill>
                  <a:srgbClr val="008000"/>
                </a:solidFill>
              </a:rPr>
              <a:t>输出交换后数组各元素的值</a:t>
            </a:r>
            <a:endParaRPr lang="zh-CN" altLang="en-US" sz="1400">
              <a:solidFill>
                <a:srgbClr val="008000"/>
              </a:solidFill>
            </a:endParaRPr>
          </a:p>
          <a:p>
            <a:pPr defTabSz="363855"/>
            <a:r>
              <a:rPr lang="zh-CN" altLang="en-US" sz="1400"/>
              <a:t>	</a:t>
            </a:r>
            <a:r>
              <a:rPr lang="en-US" altLang="zh-CN" sz="1400"/>
              <a:t>printf("\n");</a:t>
            </a:r>
            <a:endParaRPr lang="en-US" altLang="zh-CN" sz="1400"/>
          </a:p>
          <a:p>
            <a:pPr defTabSz="363855"/>
            <a:r>
              <a:rPr lang="en-US" altLang="zh-CN" sz="1400"/>
              <a:t>	return 0;</a:t>
            </a:r>
            <a:endParaRPr lang="en-US" altLang="zh-CN" sz="1400"/>
          </a:p>
          <a:p>
            <a:pPr defTabSz="363855"/>
            <a:r>
              <a:rPr lang="en-US" altLang="zh-CN" sz="1400" smtClean="0"/>
              <a:t>}</a:t>
            </a:r>
            <a:endParaRPr lang="en-US" altLang="zh-CN" sz="1400"/>
          </a:p>
          <a:p>
            <a:pPr defTabSz="363855"/>
            <a:r>
              <a:rPr lang="en-US" altLang="zh-CN" sz="1400"/>
              <a:t>void inv(int x[],int n)	</a:t>
            </a:r>
            <a:r>
              <a:rPr lang="en-US" altLang="zh-CN" sz="1400" smtClean="0"/>
              <a:t>	</a:t>
            </a:r>
            <a:r>
              <a:rPr lang="en-US" altLang="zh-CN" sz="1400">
                <a:solidFill>
                  <a:srgbClr val="008000"/>
                </a:solidFill>
              </a:rPr>
              <a:t>//</a:t>
            </a:r>
            <a:r>
              <a:rPr lang="zh-CN" altLang="en-US" sz="1400">
                <a:solidFill>
                  <a:srgbClr val="008000"/>
                </a:solidFill>
              </a:rPr>
              <a:t>形参</a:t>
            </a:r>
            <a:r>
              <a:rPr lang="en-US" altLang="zh-CN" sz="1400">
                <a:solidFill>
                  <a:srgbClr val="008000"/>
                </a:solidFill>
              </a:rPr>
              <a:t>x</a:t>
            </a:r>
            <a:r>
              <a:rPr lang="zh-CN" altLang="en-US" sz="1400">
                <a:solidFill>
                  <a:srgbClr val="008000"/>
                </a:solidFill>
              </a:rPr>
              <a:t>是数组名</a:t>
            </a:r>
            <a:endParaRPr lang="zh-CN" altLang="en-US" sz="1400">
              <a:solidFill>
                <a:srgbClr val="008000"/>
              </a:solidFill>
            </a:endParaRPr>
          </a:p>
          <a:p>
            <a:pPr defTabSz="363855"/>
            <a:r>
              <a:rPr lang="en-US" altLang="zh-CN" sz="1400"/>
              <a:t>{	int temp,i,j,m=(n-1)/2;</a:t>
            </a:r>
            <a:endParaRPr lang="en-US" altLang="zh-CN" sz="1400"/>
          </a:p>
          <a:p>
            <a:pPr defTabSz="363855"/>
            <a:r>
              <a:rPr lang="en-US" altLang="zh-CN" sz="1400"/>
              <a:t>	for(i=0;i&lt;=m;i++)</a:t>
            </a:r>
            <a:endParaRPr lang="en-US" altLang="zh-CN" sz="1400"/>
          </a:p>
          <a:p>
            <a:pPr defTabSz="363855"/>
            <a:r>
              <a:rPr lang="en-US" altLang="zh-CN" sz="1400"/>
              <a:t>	{	j=n-1-i;</a:t>
            </a:r>
            <a:endParaRPr lang="en-US" altLang="zh-CN" sz="1400"/>
          </a:p>
          <a:p>
            <a:pPr defTabSz="363855"/>
            <a:r>
              <a:rPr lang="en-US" altLang="zh-CN" sz="1400"/>
              <a:t>		temp=x[i</a:t>
            </a:r>
            <a:r>
              <a:rPr lang="en-US" altLang="zh-CN" sz="1400" smtClean="0"/>
              <a:t>]; x[i</a:t>
            </a:r>
            <a:r>
              <a:rPr lang="en-US" altLang="zh-CN" sz="1400"/>
              <a:t>]=x[j</a:t>
            </a:r>
            <a:r>
              <a:rPr lang="en-US" altLang="zh-CN" sz="1400" smtClean="0"/>
              <a:t>]; x[j</a:t>
            </a:r>
            <a:r>
              <a:rPr lang="en-US" altLang="zh-CN" sz="1400"/>
              <a:t>]=temp;	</a:t>
            </a:r>
            <a:r>
              <a:rPr lang="en-US" altLang="zh-CN" sz="1400" smtClean="0">
                <a:solidFill>
                  <a:srgbClr val="008000"/>
                </a:solidFill>
              </a:rPr>
              <a:t>//</a:t>
            </a:r>
            <a:r>
              <a:rPr lang="zh-CN" altLang="en-US" sz="1400">
                <a:solidFill>
                  <a:srgbClr val="008000"/>
                </a:solidFill>
              </a:rPr>
              <a:t>把</a:t>
            </a:r>
            <a:r>
              <a:rPr lang="en-US" altLang="zh-CN" sz="1400">
                <a:solidFill>
                  <a:srgbClr val="008000"/>
                </a:solidFill>
              </a:rPr>
              <a:t>x[i]</a:t>
            </a:r>
            <a:r>
              <a:rPr lang="zh-CN" altLang="en-US" sz="1400">
                <a:solidFill>
                  <a:srgbClr val="008000"/>
                </a:solidFill>
              </a:rPr>
              <a:t>和</a:t>
            </a:r>
            <a:r>
              <a:rPr lang="en-US" altLang="zh-CN" sz="1400">
                <a:solidFill>
                  <a:srgbClr val="008000"/>
                </a:solidFill>
              </a:rPr>
              <a:t>x[j]</a:t>
            </a:r>
            <a:r>
              <a:rPr lang="zh-CN" altLang="en-US" sz="1400">
                <a:solidFill>
                  <a:srgbClr val="008000"/>
                </a:solidFill>
              </a:rPr>
              <a:t>交换</a:t>
            </a:r>
            <a:endParaRPr lang="zh-CN" altLang="en-US" sz="1400">
              <a:solidFill>
                <a:srgbClr val="008000"/>
              </a:solidFill>
            </a:endParaRPr>
          </a:p>
          <a:p>
            <a:pPr defTabSz="363855"/>
            <a:r>
              <a:rPr lang="zh-CN" altLang="en-US" sz="1400"/>
              <a:t>	</a:t>
            </a:r>
            <a:r>
              <a:rPr lang="en-US" altLang="zh-CN" sz="1400"/>
              <a:t>}</a:t>
            </a:r>
            <a:endParaRPr lang="en-US" altLang="zh-CN" sz="1400"/>
          </a:p>
          <a:p>
            <a:pPr defTabSz="363855"/>
            <a:r>
              <a:rPr lang="en-US" altLang="zh-CN" sz="1400"/>
              <a:t>	return;</a:t>
            </a:r>
            <a:endParaRPr lang="en-US" altLang="zh-CN" sz="1400"/>
          </a:p>
          <a:p>
            <a:pPr defTabSz="363855"/>
            <a:r>
              <a:rPr lang="en-US" altLang="zh-CN" sz="1400"/>
              <a:t>}</a:t>
            </a:r>
            <a:endParaRPr lang="zh-CN" altLang="en-US" sz="1400" b="1" dirty="0">
              <a:solidFill>
                <a:srgbClr val="008000"/>
              </a:solidFill>
            </a:endParaRPr>
          </a:p>
        </p:txBody>
      </p:sp>
      <p:graphicFrame>
        <p:nvGraphicFramePr>
          <p:cNvPr id="5" name="表格 4"/>
          <p:cNvGraphicFramePr>
            <a:graphicFrameLocks noGrp="1"/>
          </p:cNvGraphicFramePr>
          <p:nvPr/>
        </p:nvGraphicFramePr>
        <p:xfrm>
          <a:off x="5790405" y="538771"/>
          <a:ext cx="3623010" cy="914400"/>
        </p:xfrm>
        <a:graphic>
          <a:graphicData uri="http://schemas.openxmlformats.org/drawingml/2006/table">
            <a:tbl>
              <a:tblPr>
                <a:tableStyleId>{5C22544A-7EE6-4342-B048-85BDC9FD1C3A}</a:tableStyleId>
              </a:tblPr>
              <a:tblGrid>
                <a:gridCol w="362301"/>
                <a:gridCol w="362301"/>
                <a:gridCol w="362301"/>
                <a:gridCol w="362301"/>
                <a:gridCol w="362301"/>
                <a:gridCol w="362301"/>
                <a:gridCol w="362301"/>
                <a:gridCol w="362301"/>
                <a:gridCol w="362301"/>
                <a:gridCol w="362301"/>
              </a:tblGrid>
              <a:tr h="0">
                <a:tc>
                  <a:txBody>
                    <a:bodyPr/>
                    <a:lstStyle/>
                    <a:p>
                      <a:pPr algn="ctr"/>
                      <a:r>
                        <a:rPr lang="en-US" altLang="zh-CN" sz="1400" smtClean="0"/>
                        <a:t>3</a:t>
                      </a:r>
                      <a:endParaRPr lang="zh-CN" altLang="en-US" sz="1400"/>
                    </a:p>
                  </a:txBody>
                  <a:tcPr marL="36000" marR="36000" marT="0" marB="0">
                    <a:lnB w="12700" cmpd="sng">
                      <a:noFill/>
                    </a:lnB>
                  </a:tcPr>
                </a:tc>
                <a:tc>
                  <a:txBody>
                    <a:bodyPr/>
                    <a:lstStyle/>
                    <a:p>
                      <a:pPr algn="ctr"/>
                      <a:r>
                        <a:rPr lang="en-US" altLang="zh-CN" sz="1400" smtClean="0"/>
                        <a:t>7</a:t>
                      </a:r>
                      <a:endParaRPr lang="zh-CN" altLang="en-US" sz="1400"/>
                    </a:p>
                  </a:txBody>
                  <a:tcPr marL="36000" marR="36000" marT="0" marB="0">
                    <a:lnB w="12700" cmpd="sng">
                      <a:noFill/>
                    </a:lnB>
                  </a:tcPr>
                </a:tc>
                <a:tc>
                  <a:txBody>
                    <a:bodyPr/>
                    <a:lstStyle/>
                    <a:p>
                      <a:pPr algn="ctr"/>
                      <a:r>
                        <a:rPr lang="en-US" altLang="zh-CN" sz="1400" smtClean="0"/>
                        <a:t>9</a:t>
                      </a:r>
                      <a:endParaRPr lang="zh-CN" altLang="en-US" sz="1400"/>
                    </a:p>
                  </a:txBody>
                  <a:tcPr marL="36000" marR="36000" marT="0" marB="0">
                    <a:lnB w="12700" cmpd="sng">
                      <a:noFill/>
                    </a:lnB>
                  </a:tcPr>
                </a:tc>
                <a:tc>
                  <a:txBody>
                    <a:bodyPr/>
                    <a:lstStyle/>
                    <a:p>
                      <a:pPr algn="ctr"/>
                      <a:r>
                        <a:rPr lang="en-US" altLang="zh-CN" sz="1400" smtClean="0"/>
                        <a:t>11</a:t>
                      </a:r>
                      <a:endParaRPr lang="zh-CN" altLang="en-US" sz="1400"/>
                    </a:p>
                  </a:txBody>
                  <a:tcPr marL="36000" marR="36000" marT="0" marB="0">
                    <a:lnB w="12700" cmpd="sng">
                      <a:noFill/>
                    </a:lnB>
                  </a:tcPr>
                </a:tc>
                <a:tc>
                  <a:txBody>
                    <a:bodyPr/>
                    <a:lstStyle/>
                    <a:p>
                      <a:pPr algn="ctr"/>
                      <a:r>
                        <a:rPr lang="en-US" altLang="zh-CN" sz="1400" smtClean="0"/>
                        <a:t>0</a:t>
                      </a:r>
                      <a:endParaRPr lang="zh-CN" altLang="en-US" sz="1400"/>
                    </a:p>
                  </a:txBody>
                  <a:tcPr marL="36000" marR="36000" marT="0" marB="0">
                    <a:lnB w="12700" cmpd="sng">
                      <a:noFill/>
                    </a:lnB>
                  </a:tcPr>
                </a:tc>
                <a:tc>
                  <a:txBody>
                    <a:bodyPr/>
                    <a:lstStyle/>
                    <a:p>
                      <a:pPr algn="ctr"/>
                      <a:r>
                        <a:rPr lang="en-US" altLang="zh-CN" sz="1400" smtClean="0"/>
                        <a:t>6</a:t>
                      </a:r>
                      <a:endParaRPr lang="zh-CN" altLang="en-US" sz="1400"/>
                    </a:p>
                  </a:txBody>
                  <a:tcPr marL="36000" marR="36000" marT="0" marB="0">
                    <a:lnB w="12700" cmpd="sng">
                      <a:noFill/>
                    </a:lnB>
                  </a:tcPr>
                </a:tc>
                <a:tc>
                  <a:txBody>
                    <a:bodyPr/>
                    <a:lstStyle/>
                    <a:p>
                      <a:pPr algn="ctr"/>
                      <a:r>
                        <a:rPr lang="en-US" altLang="zh-CN" sz="1400" smtClean="0"/>
                        <a:t>7</a:t>
                      </a:r>
                      <a:endParaRPr lang="zh-CN" altLang="en-US" sz="1400"/>
                    </a:p>
                  </a:txBody>
                  <a:tcPr marL="36000" marR="36000" marT="0" marB="0">
                    <a:lnB w="12700" cmpd="sng">
                      <a:noFill/>
                    </a:lnB>
                  </a:tcPr>
                </a:tc>
                <a:tc>
                  <a:txBody>
                    <a:bodyPr/>
                    <a:lstStyle/>
                    <a:p>
                      <a:pPr algn="ctr"/>
                      <a:r>
                        <a:rPr lang="en-US" altLang="zh-CN" sz="1400" smtClean="0"/>
                        <a:t>5</a:t>
                      </a:r>
                      <a:endParaRPr lang="zh-CN" altLang="en-US" sz="1400"/>
                    </a:p>
                  </a:txBody>
                  <a:tcPr marL="36000" marR="36000" marT="0" marB="0">
                    <a:lnB w="12700" cmpd="sng">
                      <a:noFill/>
                    </a:lnB>
                  </a:tcPr>
                </a:tc>
                <a:tc>
                  <a:txBody>
                    <a:bodyPr/>
                    <a:lstStyle/>
                    <a:p>
                      <a:pPr algn="ctr"/>
                      <a:r>
                        <a:rPr lang="en-US" altLang="zh-CN" sz="1400" smtClean="0"/>
                        <a:t>4</a:t>
                      </a:r>
                      <a:endParaRPr lang="zh-CN" altLang="en-US" sz="1400"/>
                    </a:p>
                  </a:txBody>
                  <a:tcPr marL="36000" marR="36000" marT="0" marB="0">
                    <a:lnB w="12700" cmpd="sng">
                      <a:noFill/>
                    </a:lnB>
                  </a:tcPr>
                </a:tc>
                <a:tc>
                  <a:txBody>
                    <a:bodyPr/>
                    <a:lstStyle/>
                    <a:p>
                      <a:pPr algn="ctr"/>
                      <a:r>
                        <a:rPr lang="en-US" altLang="zh-CN" sz="1400" smtClean="0"/>
                        <a:t>2</a:t>
                      </a:r>
                      <a:endParaRPr lang="zh-CN" altLang="en-US" sz="1400"/>
                    </a:p>
                  </a:txBody>
                  <a:tcPr marL="36000" marR="36000" marT="0" marB="0">
                    <a:lnB w="12700" cmpd="sng">
                      <a:noFill/>
                    </a:lnB>
                  </a:tcPr>
                </a:tc>
              </a:tr>
              <a:tr h="0">
                <a:tc>
                  <a:txBody>
                    <a:bodyPr/>
                    <a:lstStyle/>
                    <a:p>
                      <a:pPr algn="ctr"/>
                      <a:r>
                        <a:rPr lang="zh-CN" altLang="en-US" sz="1800" b="0" smtClean="0"/>
                        <a:t>↑</a:t>
                      </a: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0" smtClean="0"/>
                        <a:t>↑</a:t>
                      </a:r>
                      <a:endParaRPr lang="zh-CN" altLang="en-US" sz="1800" b="0" smtClean="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0" smtClean="0"/>
                        <a:t>↑</a:t>
                      </a:r>
                      <a:endParaRPr lang="zh-CN" altLang="en-US" sz="1800" b="0" smtClean="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algn="ctr"/>
                      <a:r>
                        <a:rPr lang="en-US" altLang="zh-CN" sz="1400" smtClean="0"/>
                        <a:t>i</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m</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j</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algn="ctr"/>
                      <a:r>
                        <a:rPr lang="en-US" altLang="zh-CN" sz="1400" smtClean="0"/>
                        <a:t>2</a:t>
                      </a:r>
                      <a:endParaRPr lang="zh-CN" altLang="en-US" sz="1400"/>
                    </a:p>
                  </a:txBody>
                  <a:tcPr marL="36000" marR="36000" marT="0" marB="0">
                    <a:lnT w="12700" cmpd="sng">
                      <a:noFill/>
                    </a:lnT>
                  </a:tcPr>
                </a:tc>
                <a:tc>
                  <a:txBody>
                    <a:bodyPr/>
                    <a:lstStyle/>
                    <a:p>
                      <a:pPr algn="ctr"/>
                      <a:r>
                        <a:rPr lang="en-US" altLang="zh-CN" sz="1400" smtClean="0"/>
                        <a:t>4</a:t>
                      </a:r>
                      <a:endParaRPr lang="zh-CN" altLang="en-US" sz="1400"/>
                    </a:p>
                  </a:txBody>
                  <a:tcPr marL="36000" marR="36000" marT="0" marB="0">
                    <a:lnT w="12700" cmpd="sng">
                      <a:noFill/>
                    </a:lnT>
                  </a:tcPr>
                </a:tc>
                <a:tc>
                  <a:txBody>
                    <a:bodyPr/>
                    <a:lstStyle/>
                    <a:p>
                      <a:pPr algn="ctr"/>
                      <a:r>
                        <a:rPr lang="en-US" altLang="zh-CN" sz="1400" smtClean="0"/>
                        <a:t>5</a:t>
                      </a:r>
                      <a:endParaRPr lang="zh-CN" altLang="en-US" sz="1400"/>
                    </a:p>
                  </a:txBody>
                  <a:tcPr marL="36000" marR="36000" marT="0" marB="0">
                    <a:lnT w="12700" cmpd="sng">
                      <a:noFill/>
                    </a:lnT>
                  </a:tcPr>
                </a:tc>
                <a:tc>
                  <a:txBody>
                    <a:bodyPr/>
                    <a:lstStyle/>
                    <a:p>
                      <a:pPr algn="ctr"/>
                      <a:r>
                        <a:rPr lang="en-US" altLang="zh-CN" sz="1400" smtClean="0"/>
                        <a:t>7</a:t>
                      </a:r>
                      <a:endParaRPr lang="zh-CN" altLang="en-US" sz="1400"/>
                    </a:p>
                  </a:txBody>
                  <a:tcPr marL="36000" marR="36000" marT="0" marB="0">
                    <a:lnT w="12700" cmpd="sng">
                      <a:noFill/>
                    </a:lnT>
                  </a:tcPr>
                </a:tc>
                <a:tc>
                  <a:txBody>
                    <a:bodyPr/>
                    <a:lstStyle/>
                    <a:p>
                      <a:pPr algn="ctr"/>
                      <a:r>
                        <a:rPr lang="en-US" altLang="zh-CN" sz="1400" smtClean="0"/>
                        <a:t>6</a:t>
                      </a:r>
                      <a:endParaRPr lang="zh-CN" altLang="en-US" sz="1400"/>
                    </a:p>
                  </a:txBody>
                  <a:tcPr marL="36000" marR="36000" marT="0" marB="0">
                    <a:lnT w="12700" cmpd="sng">
                      <a:noFill/>
                    </a:lnT>
                  </a:tcPr>
                </a:tc>
                <a:tc>
                  <a:txBody>
                    <a:bodyPr/>
                    <a:lstStyle/>
                    <a:p>
                      <a:pPr algn="ctr"/>
                      <a:r>
                        <a:rPr lang="en-US" altLang="zh-CN" sz="1400" smtClean="0"/>
                        <a:t>0</a:t>
                      </a:r>
                      <a:endParaRPr lang="zh-CN" altLang="en-US" sz="1400"/>
                    </a:p>
                  </a:txBody>
                  <a:tcPr marL="36000" marR="36000" marT="0" marB="0">
                    <a:lnT w="12700" cmpd="sng">
                      <a:noFill/>
                    </a:lnT>
                  </a:tcPr>
                </a:tc>
                <a:tc>
                  <a:txBody>
                    <a:bodyPr/>
                    <a:lstStyle/>
                    <a:p>
                      <a:pPr algn="ctr"/>
                      <a:r>
                        <a:rPr lang="en-US" altLang="zh-CN" sz="1400" smtClean="0"/>
                        <a:t>11</a:t>
                      </a:r>
                      <a:endParaRPr lang="zh-CN" altLang="en-US" sz="1400"/>
                    </a:p>
                  </a:txBody>
                  <a:tcPr marL="36000" marR="36000" marT="0" marB="0">
                    <a:lnT w="12700" cmpd="sng">
                      <a:noFill/>
                    </a:lnT>
                  </a:tcPr>
                </a:tc>
                <a:tc>
                  <a:txBody>
                    <a:bodyPr/>
                    <a:lstStyle/>
                    <a:p>
                      <a:pPr algn="ctr"/>
                      <a:r>
                        <a:rPr lang="en-US" altLang="zh-CN" sz="1400" smtClean="0"/>
                        <a:t>9</a:t>
                      </a:r>
                      <a:endParaRPr lang="zh-CN" altLang="en-US" sz="1400"/>
                    </a:p>
                  </a:txBody>
                  <a:tcPr marL="36000" marR="36000" marT="0" marB="0">
                    <a:lnT w="12700" cmpd="sng">
                      <a:noFill/>
                    </a:lnT>
                  </a:tcPr>
                </a:tc>
                <a:tc>
                  <a:txBody>
                    <a:bodyPr/>
                    <a:lstStyle/>
                    <a:p>
                      <a:pPr algn="ctr"/>
                      <a:r>
                        <a:rPr lang="en-US" altLang="zh-CN" sz="1400" smtClean="0"/>
                        <a:t>7</a:t>
                      </a:r>
                      <a:endParaRPr lang="zh-CN" altLang="en-US" sz="1400"/>
                    </a:p>
                  </a:txBody>
                  <a:tcPr marL="36000" marR="36000" marT="0" marB="0">
                    <a:lnT w="12700" cmpd="sng">
                      <a:noFill/>
                    </a:lnT>
                  </a:tcPr>
                </a:tc>
                <a:tc>
                  <a:txBody>
                    <a:bodyPr/>
                    <a:lstStyle/>
                    <a:p>
                      <a:pPr algn="ctr"/>
                      <a:r>
                        <a:rPr lang="en-US" altLang="zh-CN" sz="1400" smtClean="0"/>
                        <a:t>3</a:t>
                      </a:r>
                      <a:endParaRPr lang="zh-CN" altLang="en-US" sz="1400"/>
                    </a:p>
                  </a:txBody>
                  <a:tcPr marL="36000" marR="36000" marT="0" marB="0">
                    <a:lnT w="12700" cmpd="sng">
                      <a:noFill/>
                    </a:lnT>
                  </a:tcPr>
                </a:tc>
              </a:tr>
            </a:tbl>
          </a:graphicData>
        </a:graphic>
      </p:graphicFrame>
      <p:sp>
        <p:nvSpPr>
          <p:cNvPr id="7" name="任意多边形 6"/>
          <p:cNvSpPr/>
          <p:nvPr/>
        </p:nvSpPr>
        <p:spPr>
          <a:xfrm>
            <a:off x="5961953" y="299567"/>
            <a:ext cx="3279913" cy="228600"/>
          </a:xfrm>
          <a:custGeom>
            <a:avLst/>
            <a:gdLst>
              <a:gd name="connsiteX0" fmla="*/ 3279913 w 3279913"/>
              <a:gd name="connsiteY0" fmla="*/ 228600 h 228600"/>
              <a:gd name="connsiteX1" fmla="*/ 3279913 w 3279913"/>
              <a:gd name="connsiteY1" fmla="*/ 0 h 228600"/>
              <a:gd name="connsiteX2" fmla="*/ 0 w 3279913"/>
              <a:gd name="connsiteY2" fmla="*/ 0 h 228600"/>
              <a:gd name="connsiteX3" fmla="*/ 0 w 3279913"/>
              <a:gd name="connsiteY3" fmla="*/ 228600 h 228600"/>
            </a:gdLst>
            <a:ahLst/>
            <a:cxnLst>
              <a:cxn ang="0">
                <a:pos x="connsiteX0" y="connsiteY0"/>
              </a:cxn>
              <a:cxn ang="0">
                <a:pos x="connsiteX1" y="connsiteY1"/>
              </a:cxn>
              <a:cxn ang="0">
                <a:pos x="connsiteX2" y="connsiteY2"/>
              </a:cxn>
              <a:cxn ang="0">
                <a:pos x="connsiteX3" y="connsiteY3"/>
              </a:cxn>
            </a:cxnLst>
            <a:rect l="l" t="t" r="r" b="b"/>
            <a:pathLst>
              <a:path w="3279913" h="228600">
                <a:moveTo>
                  <a:pt x="3279913" y="228600"/>
                </a:moveTo>
                <a:lnTo>
                  <a:pt x="3279913" y="0"/>
                </a:lnTo>
                <a:lnTo>
                  <a:pt x="0" y="0"/>
                </a:lnTo>
                <a:lnTo>
                  <a:pt x="0" y="228600"/>
                </a:lnTo>
              </a:path>
            </a:pathLst>
          </a:custGeom>
          <a:ln>
            <a:solidFill>
              <a:schemeClr val="tx1"/>
            </a:solidFill>
            <a:headEnd type="stealth"/>
            <a:tailEnd type="stealth"/>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6" name="圆角矩形 12"/>
          <p:cNvSpPr/>
          <p:nvPr/>
        </p:nvSpPr>
        <p:spPr>
          <a:xfrm>
            <a:off x="5790405" y="1595337"/>
            <a:ext cx="4218300" cy="5103637"/>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r>
              <a:rPr lang="en-US" altLang="zh-CN" sz="1400"/>
              <a:t>#include &lt;stdio.h&gt;</a:t>
            </a:r>
            <a:endParaRPr lang="en-US" altLang="zh-CN" sz="1400"/>
          </a:p>
          <a:p>
            <a:pPr defTabSz="363855"/>
            <a:r>
              <a:rPr lang="en-US" altLang="zh-CN" sz="1400"/>
              <a:t>int main()</a:t>
            </a:r>
            <a:endParaRPr lang="en-US" altLang="zh-CN" sz="1400"/>
          </a:p>
          <a:p>
            <a:pPr defTabSz="363855"/>
            <a:r>
              <a:rPr lang="en-US" altLang="zh-CN" sz="1400"/>
              <a:t>{	void inv(int *x,int n);</a:t>
            </a:r>
            <a:endParaRPr lang="en-US" altLang="zh-CN" sz="1400"/>
          </a:p>
          <a:p>
            <a:pPr defTabSz="363855"/>
            <a:r>
              <a:rPr lang="en-US" altLang="zh-CN" sz="1400"/>
              <a:t>	int i,a[10]={3,7,9,11,0,6,7,5,4,2};</a:t>
            </a:r>
            <a:endParaRPr lang="en-US" altLang="zh-CN" sz="1400"/>
          </a:p>
          <a:p>
            <a:pPr defTabSz="363855"/>
            <a:r>
              <a:rPr lang="en-US" altLang="zh-CN" sz="1400"/>
              <a:t>	printf("The original array:\n");</a:t>
            </a:r>
            <a:endParaRPr lang="en-US" altLang="zh-CN" sz="1400"/>
          </a:p>
          <a:p>
            <a:pPr defTabSz="363855"/>
            <a:r>
              <a:rPr lang="en-US" altLang="zh-CN" sz="1400"/>
              <a:t>	for(i=0;i&lt;10;i++)</a:t>
            </a:r>
            <a:endParaRPr lang="en-US" altLang="zh-CN" sz="1400"/>
          </a:p>
          <a:p>
            <a:pPr defTabSz="363855"/>
            <a:r>
              <a:rPr lang="en-US" altLang="zh-CN" sz="1400"/>
              <a:t>		printf("%d ",a[i]);</a:t>
            </a:r>
            <a:endParaRPr lang="en-US" altLang="zh-CN" sz="1400"/>
          </a:p>
          <a:p>
            <a:pPr defTabSz="363855"/>
            <a:r>
              <a:rPr lang="en-US" altLang="zh-CN" sz="1400"/>
              <a:t>	printf("\n");</a:t>
            </a:r>
            <a:endParaRPr lang="en-US" altLang="zh-CN" sz="1400"/>
          </a:p>
          <a:p>
            <a:pPr defTabSz="363855"/>
            <a:r>
              <a:rPr lang="en-US" altLang="zh-CN" sz="1400"/>
              <a:t>	inv(a,10);</a:t>
            </a:r>
            <a:endParaRPr lang="en-US" altLang="zh-CN" sz="1400"/>
          </a:p>
          <a:p>
            <a:pPr defTabSz="363855"/>
            <a:r>
              <a:rPr lang="en-US" altLang="zh-CN" sz="1400"/>
              <a:t>	printf("The array has been inverted:\n");</a:t>
            </a:r>
            <a:endParaRPr lang="en-US" altLang="zh-CN" sz="1400"/>
          </a:p>
          <a:p>
            <a:pPr defTabSz="363855"/>
            <a:r>
              <a:rPr lang="en-US" altLang="zh-CN" sz="1400"/>
              <a:t>	for(i=0;i&lt;10;i++)</a:t>
            </a:r>
            <a:endParaRPr lang="en-US" altLang="zh-CN" sz="1400"/>
          </a:p>
          <a:p>
            <a:pPr defTabSz="363855"/>
            <a:r>
              <a:rPr lang="en-US" altLang="zh-CN" sz="1400"/>
              <a:t>		printf("%d ",a[i]);</a:t>
            </a:r>
            <a:endParaRPr lang="en-US" altLang="zh-CN" sz="1400"/>
          </a:p>
          <a:p>
            <a:pPr defTabSz="363855"/>
            <a:r>
              <a:rPr lang="en-US" altLang="zh-CN" sz="1400"/>
              <a:t>	printf("\n");</a:t>
            </a:r>
            <a:endParaRPr lang="en-US" altLang="zh-CN" sz="1400"/>
          </a:p>
          <a:p>
            <a:pPr defTabSz="363855"/>
            <a:r>
              <a:rPr lang="en-US" altLang="zh-CN" sz="1400"/>
              <a:t>	return 0;</a:t>
            </a:r>
            <a:endParaRPr lang="en-US" altLang="zh-CN" sz="1400"/>
          </a:p>
          <a:p>
            <a:pPr defTabSz="363855"/>
            <a:r>
              <a:rPr lang="en-US" altLang="zh-CN" sz="1400"/>
              <a:t>}</a:t>
            </a:r>
            <a:endParaRPr lang="en-US" altLang="zh-CN" sz="1400"/>
          </a:p>
          <a:p>
            <a:pPr defTabSz="363855"/>
            <a:endParaRPr lang="en-US" altLang="zh-CN" sz="1400"/>
          </a:p>
          <a:p>
            <a:pPr defTabSz="363855"/>
            <a:r>
              <a:rPr lang="en-US" altLang="zh-CN" sz="1400"/>
              <a:t>void inv(int </a:t>
            </a:r>
            <a:r>
              <a:rPr lang="en-US" altLang="zh-CN" sz="1400">
                <a:solidFill>
                  <a:schemeClr val="accent6"/>
                </a:solidFill>
              </a:rPr>
              <a:t>*x</a:t>
            </a:r>
            <a:r>
              <a:rPr lang="en-US" altLang="zh-CN" sz="1400"/>
              <a:t>,int n)	</a:t>
            </a:r>
            <a:r>
              <a:rPr lang="en-US" altLang="zh-CN" sz="1400" smtClean="0"/>
              <a:t>		</a:t>
            </a:r>
            <a:r>
              <a:rPr lang="en-US" altLang="zh-CN" sz="1400" smtClean="0">
                <a:solidFill>
                  <a:srgbClr val="008000"/>
                </a:solidFill>
              </a:rPr>
              <a:t>//</a:t>
            </a:r>
            <a:r>
              <a:rPr lang="zh-CN" altLang="en-US" sz="1400">
                <a:solidFill>
                  <a:srgbClr val="008000"/>
                </a:solidFill>
              </a:rPr>
              <a:t>形参</a:t>
            </a:r>
            <a:r>
              <a:rPr lang="en-US" altLang="zh-CN" sz="1400">
                <a:solidFill>
                  <a:srgbClr val="008000"/>
                </a:solidFill>
              </a:rPr>
              <a:t>x</a:t>
            </a:r>
            <a:r>
              <a:rPr lang="zh-CN" altLang="en-US" sz="1400">
                <a:solidFill>
                  <a:srgbClr val="008000"/>
                </a:solidFill>
              </a:rPr>
              <a:t>是指针变量</a:t>
            </a:r>
            <a:endParaRPr lang="zh-CN" altLang="en-US" sz="1400">
              <a:solidFill>
                <a:srgbClr val="008000"/>
              </a:solidFill>
            </a:endParaRPr>
          </a:p>
          <a:p>
            <a:pPr defTabSz="363855"/>
            <a:r>
              <a:rPr lang="en-US" altLang="zh-CN" sz="1400"/>
              <a:t>{	int </a:t>
            </a:r>
            <a:r>
              <a:rPr lang="en-US" altLang="zh-CN" sz="1400">
                <a:solidFill>
                  <a:schemeClr val="accent6"/>
                </a:solidFill>
              </a:rPr>
              <a:t>*p</a:t>
            </a:r>
            <a:r>
              <a:rPr lang="en-US" altLang="zh-CN" sz="1400"/>
              <a:t>,temp,</a:t>
            </a:r>
            <a:r>
              <a:rPr lang="en-US" altLang="zh-CN" sz="1400">
                <a:solidFill>
                  <a:schemeClr val="accent6"/>
                </a:solidFill>
              </a:rPr>
              <a:t>*i</a:t>
            </a:r>
            <a:r>
              <a:rPr lang="en-US" altLang="zh-CN" sz="1400"/>
              <a:t>,</a:t>
            </a:r>
            <a:r>
              <a:rPr lang="en-US" altLang="zh-CN" sz="1400">
                <a:solidFill>
                  <a:schemeClr val="accent6"/>
                </a:solidFill>
              </a:rPr>
              <a:t>*j</a:t>
            </a:r>
            <a:r>
              <a:rPr lang="en-US" altLang="zh-CN" sz="1400"/>
              <a:t>,m=(n-1)/2;</a:t>
            </a:r>
            <a:endParaRPr lang="en-US" altLang="zh-CN" sz="1400"/>
          </a:p>
          <a:p>
            <a:pPr defTabSz="363855"/>
            <a:r>
              <a:rPr lang="en-US" altLang="zh-CN" sz="1400"/>
              <a:t>	</a:t>
            </a:r>
            <a:r>
              <a:rPr lang="en-US" altLang="zh-CN" sz="1400">
                <a:solidFill>
                  <a:schemeClr val="accent6"/>
                </a:solidFill>
              </a:rPr>
              <a:t>i=x</a:t>
            </a:r>
            <a:r>
              <a:rPr lang="en-US" altLang="zh-CN" sz="1400" smtClean="0">
                <a:solidFill>
                  <a:schemeClr val="accent6"/>
                </a:solidFill>
              </a:rPr>
              <a:t>; j=x+n-1; p=x+m</a:t>
            </a:r>
            <a:r>
              <a:rPr lang="en-US" altLang="zh-CN" sz="1400">
                <a:solidFill>
                  <a:schemeClr val="accent6"/>
                </a:solidFill>
              </a:rPr>
              <a:t>;</a:t>
            </a:r>
            <a:endParaRPr lang="en-US" altLang="zh-CN" sz="1400">
              <a:solidFill>
                <a:schemeClr val="accent6"/>
              </a:solidFill>
            </a:endParaRPr>
          </a:p>
          <a:p>
            <a:pPr defTabSz="363855"/>
            <a:r>
              <a:rPr lang="en-US" altLang="zh-CN" sz="1400"/>
              <a:t>	for(</a:t>
            </a:r>
            <a:r>
              <a:rPr lang="en-US" altLang="zh-CN" sz="1400">
                <a:solidFill>
                  <a:schemeClr val="accent6"/>
                </a:solidFill>
              </a:rPr>
              <a:t>;i&lt;=p;i++,j--</a:t>
            </a:r>
            <a:r>
              <a:rPr lang="en-US" altLang="zh-CN" sz="1400"/>
              <a:t>)</a:t>
            </a:r>
            <a:endParaRPr lang="en-US" altLang="zh-CN" sz="1400"/>
          </a:p>
          <a:p>
            <a:pPr defTabSz="363855"/>
            <a:r>
              <a:rPr lang="en-US" altLang="zh-CN" sz="1400"/>
              <a:t>	{	</a:t>
            </a:r>
            <a:r>
              <a:rPr lang="en-US" altLang="zh-CN" sz="1400">
                <a:solidFill>
                  <a:schemeClr val="accent6"/>
                </a:solidFill>
              </a:rPr>
              <a:t>temp=*i</a:t>
            </a:r>
            <a:r>
              <a:rPr lang="en-US" altLang="zh-CN" sz="1400" smtClean="0">
                <a:solidFill>
                  <a:schemeClr val="accent6"/>
                </a:solidFill>
              </a:rPr>
              <a:t>; *</a:t>
            </a:r>
            <a:r>
              <a:rPr lang="en-US" altLang="zh-CN" sz="1400">
                <a:solidFill>
                  <a:schemeClr val="accent6"/>
                </a:solidFill>
              </a:rPr>
              <a:t>i=*j</a:t>
            </a:r>
            <a:r>
              <a:rPr lang="en-US" altLang="zh-CN" sz="1400" smtClean="0">
                <a:solidFill>
                  <a:schemeClr val="accent6"/>
                </a:solidFill>
              </a:rPr>
              <a:t>; *</a:t>
            </a:r>
            <a:r>
              <a:rPr lang="en-US" altLang="zh-CN" sz="1400">
                <a:solidFill>
                  <a:schemeClr val="accent6"/>
                </a:solidFill>
              </a:rPr>
              <a:t>j=temp;</a:t>
            </a:r>
            <a:r>
              <a:rPr lang="en-US" altLang="zh-CN" sz="1400"/>
              <a:t>}	</a:t>
            </a:r>
            <a:r>
              <a:rPr lang="en-US" altLang="zh-CN" sz="1400">
                <a:solidFill>
                  <a:srgbClr val="008000"/>
                </a:solidFill>
              </a:rPr>
              <a:t>//*i</a:t>
            </a:r>
            <a:r>
              <a:rPr lang="zh-CN" altLang="en-US" sz="1400">
                <a:solidFill>
                  <a:srgbClr val="008000"/>
                </a:solidFill>
              </a:rPr>
              <a:t>与*</a:t>
            </a:r>
            <a:r>
              <a:rPr lang="en-US" altLang="zh-CN" sz="1400">
                <a:solidFill>
                  <a:srgbClr val="008000"/>
                </a:solidFill>
              </a:rPr>
              <a:t>j</a:t>
            </a:r>
            <a:r>
              <a:rPr lang="zh-CN" altLang="en-US" sz="1400">
                <a:solidFill>
                  <a:srgbClr val="008000"/>
                </a:solidFill>
              </a:rPr>
              <a:t>交换</a:t>
            </a:r>
            <a:endParaRPr lang="zh-CN" altLang="en-US" sz="1400">
              <a:solidFill>
                <a:srgbClr val="008000"/>
              </a:solidFill>
            </a:endParaRPr>
          </a:p>
          <a:p>
            <a:pPr defTabSz="363855"/>
            <a:r>
              <a:rPr lang="zh-CN" altLang="en-US" sz="1400"/>
              <a:t>	</a:t>
            </a:r>
            <a:r>
              <a:rPr lang="en-US" altLang="zh-CN" sz="1400"/>
              <a:t>return;</a:t>
            </a:r>
            <a:endParaRPr lang="en-US" altLang="zh-CN" sz="1400"/>
          </a:p>
          <a:p>
            <a:pPr defTabSz="363855"/>
            <a:r>
              <a:rPr lang="en-US" altLang="zh-CN" sz="1400"/>
              <a:t>}</a:t>
            </a:r>
            <a:endParaRPr lang="zh-CN" altLang="en-US" sz="1400" b="1" dirty="0">
              <a:solidFill>
                <a:srgbClr val="008000"/>
              </a:solidFill>
            </a:endParaRPr>
          </a:p>
        </p:txBody>
      </p:sp>
      <p:pic>
        <p:nvPicPr>
          <p:cNvPr id="8" name="图片 7"/>
          <p:cNvPicPr>
            <a:picLocks noChangeAspect="1"/>
          </p:cNvPicPr>
          <p:nvPr/>
        </p:nvPicPr>
        <p:blipFill>
          <a:blip r:embed="rId1" cstate="print"/>
          <a:stretch>
            <a:fillRect/>
          </a:stretch>
        </p:blipFill>
        <p:spPr>
          <a:xfrm>
            <a:off x="9503913" y="596250"/>
            <a:ext cx="2592009" cy="856921"/>
          </a:xfrm>
          <a:prstGeom prst="rect">
            <a:avLst/>
          </a:prstGeom>
        </p:spPr>
      </p:pic>
      <p:graphicFrame>
        <p:nvGraphicFramePr>
          <p:cNvPr id="17" name="表格 16"/>
          <p:cNvGraphicFramePr>
            <a:graphicFrameLocks noGrp="1"/>
          </p:cNvGraphicFramePr>
          <p:nvPr/>
        </p:nvGraphicFramePr>
        <p:xfrm>
          <a:off x="10008705" y="2748171"/>
          <a:ext cx="1908000" cy="3199920"/>
        </p:xfrm>
        <a:graphic>
          <a:graphicData uri="http://schemas.openxmlformats.org/drawingml/2006/table">
            <a:tbl>
              <a:tblPr>
                <a:tableStyleId>{5C22544A-7EE6-4342-B048-85BDC9FD1C3A}</a:tableStyleId>
              </a:tblPr>
              <a:tblGrid>
                <a:gridCol w="792000"/>
                <a:gridCol w="648000"/>
                <a:gridCol w="468000"/>
              </a:tblGrid>
              <a:tr h="0">
                <a:tc>
                  <a:txBody>
                    <a:bodyPr/>
                    <a:lstStyle/>
                    <a:p>
                      <a:r>
                        <a:rPr lang="en-US" altLang="zh-CN" sz="1600" smtClean="0"/>
                        <a:t>i, x</a:t>
                      </a:r>
                      <a:endParaRPr lang="zh-CN" altLang="en-US" sz="16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r>
                        <a:rPr lang="zh-CN" altLang="en-US" sz="1400" smtClean="0"/>
                        <a:t>数组</a:t>
                      </a:r>
                      <a:endParaRPr lang="zh-CN" altLang="en-US" sz="1400"/>
                    </a:p>
                  </a:txBody>
                  <a:tcPr marL="72000" marR="72000" marT="36000" marB="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6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3</a:t>
                      </a:r>
                      <a:endParaRPr lang="zh-CN" altLang="en-US" sz="1400"/>
                    </a:p>
                  </a:txBody>
                  <a:tcPr marL="72000" marR="72000" marT="36000" marB="36000" anchor="ctr">
                    <a:lnL w="12700" cmpd="sng">
                      <a:noFill/>
                    </a:lnL>
                    <a:lnR w="12700" cmpd="sng">
                      <a:noFill/>
                    </a:lnR>
                    <a:lnT w="12700" cmpd="sng">
                      <a:noFill/>
                    </a:lnT>
                  </a:tcPr>
                </a:tc>
                <a:tc>
                  <a:txBody>
                    <a:bodyPr/>
                    <a:lstStyle/>
                    <a:p>
                      <a:r>
                        <a:rPr lang="en-US" altLang="zh-CN" sz="1400" smtClean="0"/>
                        <a:t>a[0]</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7</a:t>
                      </a:r>
                      <a:endParaRPr lang="zh-CN" altLang="en-US" sz="1400"/>
                    </a:p>
                  </a:txBody>
                  <a:tcPr marL="72000" marR="72000" marT="36000" marB="36000" anchor="ctr">
                    <a:lnL w="12700" cmpd="sng">
                      <a:noFill/>
                    </a:lnL>
                    <a:lnR w="12700" cmpd="sng">
                      <a:noFill/>
                    </a:lnR>
                  </a:tcPr>
                </a:tc>
                <a:tc>
                  <a:txBody>
                    <a:bodyPr/>
                    <a:lstStyle/>
                    <a:p>
                      <a:r>
                        <a:rPr lang="en-US" altLang="zh-CN" sz="1400" smtClean="0"/>
                        <a:t>a[1]</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9</a:t>
                      </a:r>
                      <a:endParaRPr lang="zh-CN" altLang="en-US" sz="1400"/>
                    </a:p>
                  </a:txBody>
                  <a:tcPr marL="72000" marR="72000" marT="36000" marB="36000" anchor="ctr">
                    <a:lnL w="12700" cmpd="sng">
                      <a:noFill/>
                    </a:lnL>
                    <a:lnR w="12700" cmpd="sng">
                      <a:noFill/>
                    </a:lnR>
                  </a:tcPr>
                </a:tc>
                <a:tc>
                  <a:txBody>
                    <a:bodyPr/>
                    <a:lstStyle/>
                    <a:p>
                      <a:r>
                        <a:rPr lang="en-US" altLang="zh-CN" sz="1400" smtClean="0"/>
                        <a:t>a[2]</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r>
                        <a:rPr lang="en-US" altLang="zh-CN" sz="1400" smtClean="0"/>
                        <a:t>p=x+m</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11</a:t>
                      </a:r>
                      <a:endParaRPr lang="zh-CN" altLang="en-US" sz="1400"/>
                    </a:p>
                  </a:txBody>
                  <a:tcPr marL="72000" marR="72000" marT="36000" marB="36000" anchor="ctr">
                    <a:lnL w="12700" cmpd="sng">
                      <a:noFill/>
                    </a:lnL>
                    <a:lnR w="12700" cmpd="sng">
                      <a:noFill/>
                    </a:lnR>
                  </a:tcPr>
                </a:tc>
                <a:tc>
                  <a:txBody>
                    <a:bodyPr/>
                    <a:lstStyle/>
                    <a:p>
                      <a:r>
                        <a:rPr lang="en-US" altLang="zh-CN" sz="1400" smtClean="0"/>
                        <a:t>a[3]</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0</a:t>
                      </a:r>
                      <a:endParaRPr lang="zh-CN" altLang="en-US" sz="1400"/>
                    </a:p>
                  </a:txBody>
                  <a:tcPr marL="72000" marR="72000" marT="36000" marB="36000" anchor="ctr">
                    <a:lnL w="12700" cmpd="sng">
                      <a:noFill/>
                    </a:lnL>
                    <a:lnR w="12700" cmpd="sng">
                      <a:noFill/>
                    </a:lnR>
                  </a:tcPr>
                </a:tc>
                <a:tc>
                  <a:txBody>
                    <a:bodyPr/>
                    <a:lstStyle/>
                    <a:p>
                      <a:r>
                        <a:rPr lang="en-US" altLang="zh-CN" sz="1400" smtClean="0"/>
                        <a:t>a[4]</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6</a:t>
                      </a:r>
                      <a:endParaRPr lang="zh-CN" altLang="en-US" sz="1400"/>
                    </a:p>
                  </a:txBody>
                  <a:tcPr marL="72000" marR="72000" marT="36000" marB="36000" anchor="ctr">
                    <a:lnL w="12700" cmpd="sng">
                      <a:noFill/>
                    </a:lnL>
                    <a:lnR w="12700" cmpd="sng">
                      <a:noFill/>
                    </a:lnR>
                  </a:tcPr>
                </a:tc>
                <a:tc>
                  <a:txBody>
                    <a:bodyPr/>
                    <a:lstStyle/>
                    <a:p>
                      <a:r>
                        <a:rPr lang="en-US" altLang="zh-CN" sz="1400" smtClean="0"/>
                        <a:t>a[5]</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7</a:t>
                      </a:r>
                      <a:endParaRPr lang="zh-CN" altLang="en-US" sz="1400"/>
                    </a:p>
                  </a:txBody>
                  <a:tcPr marL="72000" marR="72000" marT="36000" marB="36000" anchor="ctr">
                    <a:lnL w="12700" cmpd="sng">
                      <a:noFill/>
                    </a:lnL>
                    <a:lnR w="12700" cmpd="sng">
                      <a:noFill/>
                    </a:lnR>
                  </a:tcPr>
                </a:tc>
                <a:tc>
                  <a:txBody>
                    <a:bodyPr/>
                    <a:lstStyle/>
                    <a:p>
                      <a:r>
                        <a:rPr lang="en-US" altLang="zh-CN" sz="1400" smtClean="0"/>
                        <a:t>a[6]</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5</a:t>
                      </a:r>
                      <a:endParaRPr lang="zh-CN" altLang="en-US" sz="1400"/>
                    </a:p>
                  </a:txBody>
                  <a:tcPr marL="72000" marR="72000" marT="36000" marB="36000" anchor="ctr">
                    <a:lnL w="12700" cmpd="sng">
                      <a:noFill/>
                    </a:lnL>
                    <a:lnR w="12700" cmpd="sng">
                      <a:noFill/>
                    </a:lnR>
                  </a:tcPr>
                </a:tc>
                <a:tc>
                  <a:txBody>
                    <a:bodyPr/>
                    <a:lstStyle/>
                    <a:p>
                      <a:r>
                        <a:rPr lang="en-US" altLang="zh-CN" sz="1400" smtClean="0"/>
                        <a:t>a[7]</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smtClean="0"/>
                        <a:t>j</a:t>
                      </a:r>
                      <a:endParaRPr lang="zh-CN" altLang="en-US" sz="1400" smtClean="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4</a:t>
                      </a:r>
                      <a:endParaRPr lang="zh-CN" altLang="en-US" sz="1400"/>
                    </a:p>
                  </a:txBody>
                  <a:tcPr marL="72000" marR="72000" marT="36000" marB="36000" anchor="ctr">
                    <a:lnL w="12700" cmpd="sng">
                      <a:noFill/>
                    </a:lnL>
                    <a:lnR w="12700" cmpd="sng">
                      <a:noFill/>
                    </a:lnR>
                  </a:tcPr>
                </a:tc>
                <a:tc>
                  <a:txBody>
                    <a:bodyPr/>
                    <a:lstStyle/>
                    <a:p>
                      <a:r>
                        <a:rPr lang="en-US" altLang="zh-CN" sz="1400" smtClean="0"/>
                        <a:t>a[8]</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2</a:t>
                      </a:r>
                      <a:endParaRPr lang="zh-CN" altLang="en-US" sz="1400"/>
                    </a:p>
                  </a:txBody>
                  <a:tcPr marL="72000" marR="72000" marT="36000" marB="36000" anchor="ctr">
                    <a:lnL w="12700" cmpd="sng">
                      <a:noFill/>
                    </a:lnL>
                    <a:lnR w="12700" cmpd="sng">
                      <a:noFill/>
                    </a:lnR>
                  </a:tcPr>
                </a:tc>
                <a:tc>
                  <a:txBody>
                    <a:bodyPr/>
                    <a:lstStyle/>
                    <a:p>
                      <a:r>
                        <a:rPr lang="en-US" altLang="zh-CN" sz="1400" smtClean="0"/>
                        <a:t>a[9]</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cxnSp>
        <p:nvCxnSpPr>
          <p:cNvPr id="19" name="直接连接符 18"/>
          <p:cNvCxnSpPr/>
          <p:nvPr/>
        </p:nvCxnSpPr>
        <p:spPr>
          <a:xfrm>
            <a:off x="10078279" y="3073512"/>
            <a:ext cx="720000"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078279" y="4246331"/>
            <a:ext cx="720000"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078279" y="5666247"/>
            <a:ext cx="720000"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6" y="559259"/>
            <a:ext cx="10515600" cy="953383"/>
          </a:xfrm>
        </p:spPr>
        <p:txBody>
          <a:bodyPr/>
          <a:lstStyle/>
          <a:p>
            <a:r>
              <a:rPr lang="zh-CN" altLang="en-US"/>
              <a:t>用数组名作函数参数</a:t>
            </a:r>
            <a:endParaRPr lang="zh-CN" altLang="en-US"/>
          </a:p>
        </p:txBody>
      </p:sp>
      <p:sp>
        <p:nvSpPr>
          <p:cNvPr id="14" name="MH_Desc_1"/>
          <p:cNvSpPr/>
          <p:nvPr>
            <p:custDataLst>
              <p:tags r:id="rId1"/>
            </p:custDataLst>
          </p:nvPr>
        </p:nvSpPr>
        <p:spPr>
          <a:xfrm>
            <a:off x="564206" y="1391478"/>
            <a:ext cx="10749062" cy="429370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a:solidFill>
                  <a:schemeClr val="tx1"/>
                </a:solidFill>
              </a:rPr>
              <a:t>如果有一个实参数组，要想在函数中改变此数组中的元素的值，实参与形参的对应关系有以下</a:t>
            </a:r>
            <a:r>
              <a:rPr lang="en-US" altLang="zh-CN">
                <a:solidFill>
                  <a:schemeClr val="tx1"/>
                </a:solidFill>
              </a:rPr>
              <a:t>4</a:t>
            </a:r>
            <a:r>
              <a:rPr lang="zh-CN" altLang="en-US">
                <a:solidFill>
                  <a:schemeClr val="tx1"/>
                </a:solidFill>
              </a:rPr>
              <a:t>种情况。</a:t>
            </a:r>
            <a:endParaRPr lang="zh-CN" altLang="en-US">
              <a:solidFill>
                <a:schemeClr val="tx1"/>
              </a:solidFill>
            </a:endParaRPr>
          </a:p>
          <a:p>
            <a:pPr algn="just">
              <a:lnSpc>
                <a:spcPct val="120000"/>
              </a:lnSpc>
              <a:spcBef>
                <a:spcPts val="600"/>
              </a:spcBef>
              <a:spcAft>
                <a:spcPts val="600"/>
              </a:spcAft>
              <a:defRPr/>
            </a:pPr>
            <a:r>
              <a:rPr lang="zh-CN" altLang="en-US" smtClean="0">
                <a:solidFill>
                  <a:schemeClr val="tx1"/>
                </a:solidFill>
              </a:rPr>
              <a:t>① 形参</a:t>
            </a:r>
            <a:r>
              <a:rPr lang="zh-CN" altLang="en-US">
                <a:solidFill>
                  <a:schemeClr val="tx1"/>
                </a:solidFill>
              </a:rPr>
              <a:t>和实参都用数组</a:t>
            </a:r>
            <a:r>
              <a:rPr lang="zh-CN" altLang="en-US" smtClean="0">
                <a:solidFill>
                  <a:schemeClr val="tx1"/>
                </a:solidFill>
              </a:rPr>
              <a:t>名</a:t>
            </a:r>
            <a:endParaRPr lang="zh-CN" altLang="en-US">
              <a:solidFill>
                <a:schemeClr val="tx1"/>
              </a:solidFill>
            </a:endParaRPr>
          </a:p>
          <a:p>
            <a:pPr algn="just">
              <a:lnSpc>
                <a:spcPct val="120000"/>
              </a:lnSpc>
              <a:spcBef>
                <a:spcPts val="600"/>
              </a:spcBef>
              <a:spcAft>
                <a:spcPts val="600"/>
              </a:spcAft>
              <a:defRPr/>
            </a:pPr>
            <a:r>
              <a:rPr lang="zh-CN" altLang="en-US" smtClean="0">
                <a:solidFill>
                  <a:schemeClr val="tx1"/>
                </a:solidFill>
              </a:rPr>
              <a:t>② 实参</a:t>
            </a:r>
            <a:r>
              <a:rPr lang="zh-CN" altLang="en-US">
                <a:solidFill>
                  <a:schemeClr val="tx1"/>
                </a:solidFill>
              </a:rPr>
              <a:t>用数组名，形参用指针变量</a:t>
            </a:r>
            <a:r>
              <a:rPr lang="zh-CN" altLang="en-US" smtClean="0">
                <a:solidFill>
                  <a:schemeClr val="tx1"/>
                </a:solidFill>
              </a:rPr>
              <a:t>。</a:t>
            </a:r>
            <a:endParaRPr lang="en-US" altLang="zh-CN">
              <a:solidFill>
                <a:schemeClr val="tx1"/>
              </a:solidFill>
            </a:endParaRPr>
          </a:p>
          <a:p>
            <a:pPr algn="just">
              <a:lnSpc>
                <a:spcPct val="120000"/>
              </a:lnSpc>
              <a:spcBef>
                <a:spcPts val="600"/>
              </a:spcBef>
              <a:spcAft>
                <a:spcPts val="600"/>
              </a:spcAft>
              <a:defRPr/>
            </a:pPr>
            <a:r>
              <a:rPr lang="zh-CN" altLang="en-US" smtClean="0">
                <a:solidFill>
                  <a:schemeClr val="tx1"/>
                </a:solidFill>
              </a:rPr>
              <a:t>③ 实参</a:t>
            </a:r>
            <a:r>
              <a:rPr lang="zh-CN" altLang="en-US">
                <a:solidFill>
                  <a:schemeClr val="tx1"/>
                </a:solidFill>
              </a:rPr>
              <a:t>形参都用指针变量</a:t>
            </a:r>
            <a:r>
              <a:rPr lang="zh-CN" altLang="en-US" smtClean="0">
                <a:solidFill>
                  <a:schemeClr val="tx1"/>
                </a:solidFill>
              </a:rPr>
              <a:t>。</a:t>
            </a:r>
            <a:endParaRPr lang="zh-CN" altLang="en-US">
              <a:solidFill>
                <a:schemeClr val="tx1"/>
              </a:solidFill>
            </a:endParaRPr>
          </a:p>
          <a:p>
            <a:pPr algn="just">
              <a:lnSpc>
                <a:spcPct val="120000"/>
              </a:lnSpc>
              <a:spcBef>
                <a:spcPts val="600"/>
              </a:spcBef>
              <a:spcAft>
                <a:spcPts val="600"/>
              </a:spcAft>
              <a:defRPr/>
            </a:pPr>
            <a:r>
              <a:rPr lang="zh-CN" altLang="en-US" smtClean="0">
                <a:solidFill>
                  <a:schemeClr val="tx1"/>
                </a:solidFill>
              </a:rPr>
              <a:t>④ 实参</a:t>
            </a:r>
            <a:r>
              <a:rPr lang="zh-CN" altLang="en-US">
                <a:solidFill>
                  <a:schemeClr val="tx1"/>
                </a:solidFill>
              </a:rPr>
              <a:t>为指针变量，形参为数组名。</a:t>
            </a:r>
            <a:endParaRPr lang="en-US" altLang="zh-CN">
              <a:solidFill>
                <a:schemeClr val="tx1"/>
              </a:solidFill>
            </a:endParaRPr>
          </a:p>
        </p:txBody>
      </p:sp>
      <mc:AlternateContent xmlns:mc="http://schemas.openxmlformats.org/markup-compatibility/2006">
        <mc:Choice xmlns:a14="http://schemas.microsoft.com/office/drawing/2010/main" Requires="a14">
          <p:sp>
            <p:nvSpPr>
              <p:cNvPr id="10" name="圆角矩形 9">
                <a:extLst>
                  <a:ext uri="{FF2B5EF4-FFF2-40B4-BE49-F238E27FC236}">
                    <ele attr="{5382CD89-35B6-4BD4-B332-B011068CC402}"/>
                  </a:ext>
                </a:extLst>
              </p:cNvPr>
              <p:cNvSpPr/>
              <p:nvPr/>
            </p:nvSpPr>
            <p:spPr>
              <a:xfrm>
                <a:off x="4422451" y="1934108"/>
                <a:ext cx="1467647" cy="3257075"/>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zh-CN" altLang="en-US" sz="1400" b="1">
                    <a:solidFill>
                      <a:schemeClr val="accent1"/>
                    </a:solidFill>
                  </a:rPr>
                  <a:t>①</a:t>
                </a:r>
                <a:endParaRPr lang="en-US" altLang="zh-CN" sz="1400" b="1" smtClean="0">
                  <a:solidFill>
                    <a:schemeClr val="accent1"/>
                  </a:solidFill>
                </a:endParaRPr>
              </a:p>
              <a:p>
                <a:pPr algn="just" defTabSz="360363">
                  <a:lnSpc>
                    <a:spcPct val="120000"/>
                  </a:lnSpc>
                  <a:defRPr/>
                </a:pPr>
                <a:r>
                  <a:rPr lang="en-US" altLang="zh-CN" sz="1400" smtClean="0">
                    <a:solidFill>
                      <a:schemeClr val="tx1"/>
                    </a:solidFill>
                  </a:rPr>
                  <a:t>int main()</a:t>
                </a:r>
                <a:endParaRPr lang="zh-CN" altLang="en-US" sz="1400">
                  <a:solidFill>
                    <a:srgbClr val="008000"/>
                  </a:solidFill>
                </a:endParaRPr>
              </a:p>
              <a:p>
                <a:pPr algn="just" defTabSz="360363">
                  <a:lnSpc>
                    <a:spcPct val="120000"/>
                  </a:lnSpc>
                  <a:defRPr/>
                </a:pPr>
                <a:r>
                  <a:rPr lang="en-US" altLang="zh-CN" sz="1400" smtClean="0">
                    <a:solidFill>
                      <a:schemeClr val="tx1"/>
                    </a:solidFill>
                  </a:rPr>
                  <a:t>{	int a[10];</a:t>
                </a:r>
                <a:endParaRPr lang="en-US" altLang="zh-CN" sz="1400">
                  <a:solidFill>
                    <a:schemeClr val="tx1"/>
                  </a:solidFill>
                </a:endParaRP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smtClean="0">
                  <a:ea typeface="Cambria Math" panose="02040503050406030204" pitchFamily="18" charset="0"/>
                </a:endParaRPr>
              </a:p>
              <a:p>
                <a:pPr algn="just" defTabSz="360363">
                  <a:lnSpc>
                    <a:spcPct val="120000"/>
                  </a:lnSpc>
                  <a:defRPr/>
                </a:pPr>
                <a:r>
                  <a:rPr lang="en-US" altLang="zh-CN" sz="1400" smtClean="0">
                    <a:solidFill>
                      <a:schemeClr val="tx1"/>
                    </a:solidFill>
                  </a:rPr>
                  <a:t>	f(a,10);</a:t>
                </a:r>
              </a:p>
              <a:p>
                <a:pPr algn="just" defTabSz="360363">
                  <a:lnSpc>
                    <a:spcPct val="120000"/>
                  </a:lnSpc>
                  <a:defRPr/>
                </a:pPr>
                <a:r>
                  <a:rPr lang="en-US" altLang="zh-CN" sz="1400">
                    <a:solidFill>
                      <a:schemeClr val="tx1"/>
                    </a:solidFill>
                  </a:rPr>
                  <a:t>	</a:t>
                </a:r>
                <a:r>
                  <a:rPr lang="en-US" altLang="zh-CN" sz="1400" smtClean="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solidFill>
                    <a:schemeClr val="tx1"/>
                  </a:solidFill>
                </a:endParaRPr>
              </a:p>
              <a:p>
                <a:pPr algn="just" defTabSz="360363">
                  <a:lnSpc>
                    <a:spcPct val="120000"/>
                  </a:lnSpc>
                  <a:defRPr/>
                </a:pPr>
                <a:r>
                  <a:rPr lang="en-US" altLang="zh-CN" sz="1400" smtClean="0">
                    <a:solidFill>
                      <a:schemeClr val="tx1"/>
                    </a:solidFill>
                  </a:rPr>
                  <a:t>}</a:t>
                </a:r>
              </a:p>
              <a:p>
                <a:pPr algn="just" defTabSz="360363">
                  <a:lnSpc>
                    <a:spcPct val="120000"/>
                  </a:lnSpc>
                  <a:defRPr/>
                </a:pPr>
                <a:endParaRPr lang="en-US" altLang="zh-CN" sz="1400" smtClean="0">
                  <a:solidFill>
                    <a:schemeClr val="tx1"/>
                  </a:solidFill>
                </a:endParaRPr>
              </a:p>
              <a:p>
                <a:pPr algn="just" defTabSz="360363">
                  <a:lnSpc>
                    <a:spcPct val="120000"/>
                  </a:lnSpc>
                  <a:defRPr/>
                </a:pPr>
                <a:r>
                  <a:rPr lang="en-US" altLang="zh-CN" sz="1400">
                    <a:solidFill>
                      <a:schemeClr val="tx1"/>
                    </a:solidFill>
                  </a:rPr>
                  <a:t>int f(int x[], int n)</a:t>
                </a:r>
              </a:p>
              <a:p>
                <a:pPr algn="just" defTabSz="360363">
                  <a:lnSpc>
                    <a:spcPct val="120000"/>
                  </a:lnSpc>
                  <a:defRPr/>
                </a:pPr>
                <a:r>
                  <a:rPr lang="en-US" altLang="zh-CN" sz="1400">
                    <a:solidFill>
                      <a:schemeClr val="tx1"/>
                    </a:solidFill>
                  </a:rPr>
                  <a:t>{</a:t>
                </a: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ea typeface="Cambria Math" panose="02040503050406030204" pitchFamily="18" charset="0"/>
                </a:endParaRPr>
              </a:p>
              <a:p>
                <a:pPr algn="just" defTabSz="360363">
                  <a:lnSpc>
                    <a:spcPct val="120000"/>
                  </a:lnSpc>
                  <a:defRPr/>
                </a:pPr>
                <a:r>
                  <a:rPr lang="en-US" altLang="zh-CN" sz="1400">
                    <a:solidFill>
                      <a:schemeClr val="tx1"/>
                    </a:solidFill>
                  </a:rPr>
                  <a:t>}</a:t>
                </a:r>
                <a:endParaRPr lang="zh-CN" altLang="en-US" sz="1400">
                  <a:solidFill>
                    <a:srgbClr val="008000"/>
                  </a:solidFill>
                </a:endParaRPr>
              </a:p>
              <a:p>
                <a:pPr algn="just" defTabSz="360363">
                  <a:lnSpc>
                    <a:spcPct val="120000"/>
                  </a:lnSpc>
                  <a:defRPr/>
                </a:pPr>
                <a:endParaRPr lang="zh-CN" altLang="en-US" sz="1400">
                  <a:solidFill>
                    <a:srgbClr val="008000"/>
                  </a:solidFill>
                </a:endParaRPr>
              </a:p>
            </p:txBody>
          </p:sp>
        </mc:Choice>
        <mc:Fallback>
          <p:sp>
            <p:nvSpPr>
              <p:cNvPr id="10" name="圆角矩形 9"/>
              <p:cNvSpPr>
                <a:spLocks noRot="1" noChangeAspect="1" noMove="1" noResize="1" noEditPoints="1" noAdjustHandles="1" noChangeArrowheads="1" noChangeShapeType="1" noTextEdit="1"/>
              </p:cNvSpPr>
              <p:nvPr/>
            </p:nvSpPr>
            <p:spPr>
              <a:xfrm>
                <a:off x="4422451" y="1934108"/>
                <a:ext cx="1467647" cy="3257075"/>
              </a:xfrm>
              <a:prstGeom prst="roundRect">
                <a:avLst>
                  <a:gd name="adj" fmla="val 4209"/>
                </a:avLst>
              </a:prstGeom>
              <a:blipFill rotWithShape="1">
                <a:blip r:embed="rId2" cstate="print"/>
                <a:stretch>
                  <a:fillRect r="-3292"/>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2" name="圆角矩形 11">
                <a:extLst>
                  <a:ext uri="{FF2B5EF4-FFF2-40B4-BE49-F238E27FC236}">
                    <ele attr="{5382CD89-35B6-4BD4-B332-B011068CC402}"/>
                  </a:ext>
                </a:extLst>
              </p:cNvPr>
              <p:cNvSpPr/>
              <p:nvPr/>
            </p:nvSpPr>
            <p:spPr>
              <a:xfrm>
                <a:off x="6044200" y="1907249"/>
                <a:ext cx="1467647" cy="3257075"/>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zh-CN" altLang="en-US" sz="1400" b="1" smtClean="0">
                    <a:solidFill>
                      <a:schemeClr val="accent1"/>
                    </a:solidFill>
                  </a:rPr>
                  <a:t>②</a:t>
                </a:r>
                <a:endParaRPr lang="en-US" altLang="zh-CN" sz="1400" b="1" smtClean="0">
                  <a:solidFill>
                    <a:schemeClr val="accent1"/>
                  </a:solidFill>
                </a:endParaRPr>
              </a:p>
              <a:p>
                <a:pPr algn="just" defTabSz="360363">
                  <a:lnSpc>
                    <a:spcPct val="120000"/>
                  </a:lnSpc>
                  <a:defRPr/>
                </a:pPr>
                <a:r>
                  <a:rPr lang="en-US" altLang="zh-CN" sz="1400" smtClean="0">
                    <a:solidFill>
                      <a:schemeClr val="tx1"/>
                    </a:solidFill>
                  </a:rPr>
                  <a:t>int main()</a:t>
                </a:r>
                <a:endParaRPr lang="zh-CN" altLang="en-US" sz="1400">
                  <a:solidFill>
                    <a:srgbClr val="008000"/>
                  </a:solidFill>
                </a:endParaRPr>
              </a:p>
              <a:p>
                <a:pPr algn="just" defTabSz="360363">
                  <a:lnSpc>
                    <a:spcPct val="120000"/>
                  </a:lnSpc>
                  <a:defRPr/>
                </a:pPr>
                <a:r>
                  <a:rPr lang="en-US" altLang="zh-CN" sz="1400" smtClean="0">
                    <a:solidFill>
                      <a:schemeClr val="tx1"/>
                    </a:solidFill>
                  </a:rPr>
                  <a:t>{	int a[10];</a:t>
                </a:r>
                <a:endParaRPr lang="en-US" altLang="zh-CN" sz="1400">
                  <a:solidFill>
                    <a:schemeClr val="tx1"/>
                  </a:solidFill>
                </a:endParaRP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smtClean="0">
                  <a:ea typeface="Cambria Math" panose="02040503050406030204" pitchFamily="18" charset="0"/>
                </a:endParaRPr>
              </a:p>
              <a:p>
                <a:pPr algn="just" defTabSz="360363">
                  <a:lnSpc>
                    <a:spcPct val="120000"/>
                  </a:lnSpc>
                  <a:defRPr/>
                </a:pPr>
                <a:r>
                  <a:rPr lang="en-US" altLang="zh-CN" sz="1400" smtClean="0">
                    <a:solidFill>
                      <a:schemeClr val="tx1"/>
                    </a:solidFill>
                  </a:rPr>
                  <a:t>	f(a,10);</a:t>
                </a:r>
              </a:p>
              <a:p>
                <a:pPr algn="just" defTabSz="360363">
                  <a:lnSpc>
                    <a:spcPct val="120000"/>
                  </a:lnSpc>
                  <a:defRPr/>
                </a:pPr>
                <a:r>
                  <a:rPr lang="en-US" altLang="zh-CN" sz="1400">
                    <a:solidFill>
                      <a:schemeClr val="tx1"/>
                    </a:solidFill>
                  </a:rPr>
                  <a:t>	</a:t>
                </a:r>
                <a:r>
                  <a:rPr lang="en-US" altLang="zh-CN" sz="1400" smtClean="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solidFill>
                    <a:schemeClr val="tx1"/>
                  </a:solidFill>
                </a:endParaRPr>
              </a:p>
              <a:p>
                <a:pPr algn="just" defTabSz="360363">
                  <a:lnSpc>
                    <a:spcPct val="120000"/>
                  </a:lnSpc>
                  <a:defRPr/>
                </a:pPr>
                <a:r>
                  <a:rPr lang="en-US" altLang="zh-CN" sz="1400" smtClean="0">
                    <a:solidFill>
                      <a:schemeClr val="tx1"/>
                    </a:solidFill>
                  </a:rPr>
                  <a:t>}</a:t>
                </a:r>
              </a:p>
              <a:p>
                <a:pPr algn="just" defTabSz="360363">
                  <a:lnSpc>
                    <a:spcPct val="120000"/>
                  </a:lnSpc>
                  <a:defRPr/>
                </a:pPr>
                <a:endParaRPr lang="en-US" altLang="zh-CN" sz="1400" smtClean="0">
                  <a:solidFill>
                    <a:schemeClr val="tx1"/>
                  </a:solidFill>
                </a:endParaRPr>
              </a:p>
              <a:p>
                <a:pPr algn="just" defTabSz="360363">
                  <a:lnSpc>
                    <a:spcPct val="120000"/>
                  </a:lnSpc>
                  <a:defRPr/>
                </a:pPr>
                <a:r>
                  <a:rPr lang="en-US" altLang="zh-CN" sz="1400">
                    <a:solidFill>
                      <a:schemeClr val="tx1"/>
                    </a:solidFill>
                  </a:rPr>
                  <a:t>int f(int </a:t>
                </a:r>
                <a:r>
                  <a:rPr lang="zh-CN" altLang="en-US" sz="1400" smtClean="0">
                    <a:solidFill>
                      <a:schemeClr val="tx1"/>
                    </a:solidFill>
                  </a:rPr>
                  <a:t>*</a:t>
                </a:r>
                <a:r>
                  <a:rPr lang="en-US" altLang="zh-CN" sz="1400" smtClean="0">
                    <a:solidFill>
                      <a:schemeClr val="tx1"/>
                    </a:solidFill>
                  </a:rPr>
                  <a:t>x, </a:t>
                </a:r>
                <a:r>
                  <a:rPr lang="en-US" altLang="zh-CN" sz="1400">
                    <a:solidFill>
                      <a:schemeClr val="tx1"/>
                    </a:solidFill>
                  </a:rPr>
                  <a:t>int n)</a:t>
                </a:r>
              </a:p>
              <a:p>
                <a:pPr algn="just" defTabSz="360363">
                  <a:lnSpc>
                    <a:spcPct val="120000"/>
                  </a:lnSpc>
                  <a:defRPr/>
                </a:pPr>
                <a:r>
                  <a:rPr lang="en-US" altLang="zh-CN" sz="1400">
                    <a:solidFill>
                      <a:schemeClr val="tx1"/>
                    </a:solidFill>
                  </a:rPr>
                  <a:t>{</a:t>
                </a: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ea typeface="Cambria Math" panose="02040503050406030204" pitchFamily="18" charset="0"/>
                </a:endParaRPr>
              </a:p>
              <a:p>
                <a:pPr algn="just" defTabSz="360363">
                  <a:lnSpc>
                    <a:spcPct val="120000"/>
                  </a:lnSpc>
                  <a:defRPr/>
                </a:pPr>
                <a:r>
                  <a:rPr lang="en-US" altLang="zh-CN" sz="1400">
                    <a:solidFill>
                      <a:schemeClr val="tx1"/>
                    </a:solidFill>
                  </a:rPr>
                  <a:t>}</a:t>
                </a:r>
                <a:endParaRPr lang="zh-CN" altLang="en-US" sz="1400">
                  <a:solidFill>
                    <a:srgbClr val="008000"/>
                  </a:solidFill>
                </a:endParaRPr>
              </a:p>
              <a:p>
                <a:pPr algn="just" defTabSz="360363">
                  <a:lnSpc>
                    <a:spcPct val="120000"/>
                  </a:lnSpc>
                  <a:defRPr/>
                </a:pPr>
                <a:endParaRPr lang="zh-CN" altLang="en-US" sz="1400">
                  <a:solidFill>
                    <a:srgbClr val="008000"/>
                  </a:solidFill>
                </a:endParaRPr>
              </a:p>
            </p:txBody>
          </p:sp>
        </mc:Choice>
        <mc:Fallback>
          <p:sp>
            <p:nvSpPr>
              <p:cNvPr id="12" name="圆角矩形 11"/>
              <p:cNvSpPr>
                <a:spLocks noRot="1" noChangeAspect="1" noMove="1" noResize="1" noEditPoints="1" noAdjustHandles="1" noChangeArrowheads="1" noChangeShapeType="1" noTextEdit="1"/>
              </p:cNvSpPr>
              <p:nvPr/>
            </p:nvSpPr>
            <p:spPr>
              <a:xfrm>
                <a:off x="6044200" y="1907249"/>
                <a:ext cx="1467647" cy="3257075"/>
              </a:xfrm>
              <a:prstGeom prst="roundRect">
                <a:avLst>
                  <a:gd name="adj" fmla="val 4209"/>
                </a:avLst>
              </a:prstGeom>
              <a:blipFill rotWithShape="1">
                <a:blip r:embed="rId3" cstate="print"/>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3" name="圆角矩形 12">
                <a:extLst>
                  <a:ext uri="{FF2B5EF4-FFF2-40B4-BE49-F238E27FC236}">
                    <ele attr="{5382CD89-35B6-4BD4-B332-B011068CC402}"/>
                  </a:ext>
                </a:extLst>
              </p:cNvPr>
              <p:cNvSpPr/>
              <p:nvPr/>
            </p:nvSpPr>
            <p:spPr>
              <a:xfrm>
                <a:off x="7665949" y="1903227"/>
                <a:ext cx="1736005" cy="3257075"/>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zh-CN" altLang="en-US" sz="1400" b="1">
                    <a:solidFill>
                      <a:schemeClr val="accent1"/>
                    </a:solidFill>
                  </a:rPr>
                  <a:t>③</a:t>
                </a:r>
                <a:endParaRPr lang="en-US" altLang="zh-CN" sz="1400" b="1" smtClean="0">
                  <a:solidFill>
                    <a:schemeClr val="accent1"/>
                  </a:solidFill>
                </a:endParaRPr>
              </a:p>
              <a:p>
                <a:pPr algn="just" defTabSz="360363">
                  <a:lnSpc>
                    <a:spcPct val="120000"/>
                  </a:lnSpc>
                  <a:defRPr/>
                </a:pPr>
                <a:r>
                  <a:rPr lang="en-US" altLang="zh-CN" sz="1400" smtClean="0">
                    <a:solidFill>
                      <a:schemeClr val="tx1"/>
                    </a:solidFill>
                  </a:rPr>
                  <a:t>int main()</a:t>
                </a:r>
                <a:endParaRPr lang="zh-CN" altLang="en-US" sz="1400">
                  <a:solidFill>
                    <a:srgbClr val="008000"/>
                  </a:solidFill>
                </a:endParaRPr>
              </a:p>
              <a:p>
                <a:pPr algn="just" defTabSz="360363">
                  <a:lnSpc>
                    <a:spcPct val="120000"/>
                  </a:lnSpc>
                  <a:defRPr/>
                </a:pPr>
                <a:r>
                  <a:rPr lang="en-US" altLang="zh-CN" sz="1400" smtClean="0">
                    <a:solidFill>
                      <a:schemeClr val="tx1"/>
                    </a:solidFill>
                  </a:rPr>
                  <a:t>{	int a[10];</a:t>
                </a:r>
                <a:r>
                  <a:rPr lang="zh-CN" altLang="en-US" sz="1400" smtClean="0">
                    <a:solidFill>
                      <a:schemeClr val="tx1"/>
                    </a:solidFill>
                  </a:rPr>
                  <a:t>*</a:t>
                </a:r>
                <a:r>
                  <a:rPr lang="en-US" altLang="zh-CN" sz="1400" smtClean="0">
                    <a:solidFill>
                      <a:schemeClr val="tx1"/>
                    </a:solidFill>
                  </a:rPr>
                  <a:t>p=a;</a:t>
                </a:r>
                <a:endParaRPr lang="en-US" altLang="zh-CN" sz="1400">
                  <a:solidFill>
                    <a:schemeClr val="tx1"/>
                  </a:solidFill>
                </a:endParaRP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smtClean="0">
                  <a:ea typeface="Cambria Math" panose="02040503050406030204" pitchFamily="18" charset="0"/>
                </a:endParaRPr>
              </a:p>
              <a:p>
                <a:pPr algn="just" defTabSz="360363">
                  <a:lnSpc>
                    <a:spcPct val="120000"/>
                  </a:lnSpc>
                  <a:defRPr/>
                </a:pPr>
                <a:r>
                  <a:rPr lang="en-US" altLang="zh-CN" sz="1400" smtClean="0">
                    <a:solidFill>
                      <a:schemeClr val="tx1"/>
                    </a:solidFill>
                  </a:rPr>
                  <a:t>	f(p,10);</a:t>
                </a:r>
              </a:p>
              <a:p>
                <a:pPr algn="just" defTabSz="360363">
                  <a:lnSpc>
                    <a:spcPct val="120000"/>
                  </a:lnSpc>
                  <a:defRPr/>
                </a:pPr>
                <a:r>
                  <a:rPr lang="en-US" altLang="zh-CN" sz="1400">
                    <a:solidFill>
                      <a:schemeClr val="tx1"/>
                    </a:solidFill>
                  </a:rPr>
                  <a:t>	</a:t>
                </a:r>
                <a:r>
                  <a:rPr lang="en-US" altLang="zh-CN" sz="1400" smtClean="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solidFill>
                    <a:schemeClr val="tx1"/>
                  </a:solidFill>
                </a:endParaRPr>
              </a:p>
              <a:p>
                <a:pPr algn="just" defTabSz="360363">
                  <a:lnSpc>
                    <a:spcPct val="120000"/>
                  </a:lnSpc>
                  <a:defRPr/>
                </a:pPr>
                <a:r>
                  <a:rPr lang="en-US" altLang="zh-CN" sz="1400" smtClean="0">
                    <a:solidFill>
                      <a:schemeClr val="tx1"/>
                    </a:solidFill>
                  </a:rPr>
                  <a:t>}</a:t>
                </a:r>
              </a:p>
              <a:p>
                <a:pPr algn="just" defTabSz="360363">
                  <a:lnSpc>
                    <a:spcPct val="120000"/>
                  </a:lnSpc>
                  <a:defRPr/>
                </a:pPr>
                <a:endParaRPr lang="en-US" altLang="zh-CN" sz="1400" smtClean="0">
                  <a:solidFill>
                    <a:schemeClr val="tx1"/>
                  </a:solidFill>
                </a:endParaRPr>
              </a:p>
              <a:p>
                <a:pPr algn="just" defTabSz="360363">
                  <a:lnSpc>
                    <a:spcPct val="120000"/>
                  </a:lnSpc>
                  <a:defRPr/>
                </a:pPr>
                <a:r>
                  <a:rPr lang="en-US" altLang="zh-CN" sz="1400">
                    <a:solidFill>
                      <a:schemeClr val="tx1"/>
                    </a:solidFill>
                  </a:rPr>
                  <a:t>int f(int </a:t>
                </a:r>
                <a:r>
                  <a:rPr lang="zh-CN" altLang="en-US" sz="1400" smtClean="0">
                    <a:solidFill>
                      <a:schemeClr val="tx1"/>
                    </a:solidFill>
                  </a:rPr>
                  <a:t>*</a:t>
                </a:r>
                <a:r>
                  <a:rPr lang="en-US" altLang="zh-CN" sz="1400" smtClean="0">
                    <a:solidFill>
                      <a:schemeClr val="tx1"/>
                    </a:solidFill>
                  </a:rPr>
                  <a:t>x, </a:t>
                </a:r>
                <a:r>
                  <a:rPr lang="en-US" altLang="zh-CN" sz="1400">
                    <a:solidFill>
                      <a:schemeClr val="tx1"/>
                    </a:solidFill>
                  </a:rPr>
                  <a:t>int n)</a:t>
                </a:r>
              </a:p>
              <a:p>
                <a:pPr algn="just" defTabSz="360363">
                  <a:lnSpc>
                    <a:spcPct val="120000"/>
                  </a:lnSpc>
                  <a:defRPr/>
                </a:pPr>
                <a:r>
                  <a:rPr lang="en-US" altLang="zh-CN" sz="1400">
                    <a:solidFill>
                      <a:schemeClr val="tx1"/>
                    </a:solidFill>
                  </a:rPr>
                  <a:t>{</a:t>
                </a: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ea typeface="Cambria Math" panose="02040503050406030204" pitchFamily="18" charset="0"/>
                </a:endParaRPr>
              </a:p>
              <a:p>
                <a:pPr algn="just" defTabSz="360363">
                  <a:lnSpc>
                    <a:spcPct val="120000"/>
                  </a:lnSpc>
                  <a:defRPr/>
                </a:pPr>
                <a:r>
                  <a:rPr lang="en-US" altLang="zh-CN" sz="1400">
                    <a:solidFill>
                      <a:schemeClr val="tx1"/>
                    </a:solidFill>
                  </a:rPr>
                  <a:t>}</a:t>
                </a:r>
                <a:endParaRPr lang="zh-CN" altLang="en-US" sz="1400">
                  <a:solidFill>
                    <a:srgbClr val="008000"/>
                  </a:solidFill>
                </a:endParaRPr>
              </a:p>
              <a:p>
                <a:pPr algn="just" defTabSz="360363">
                  <a:lnSpc>
                    <a:spcPct val="120000"/>
                  </a:lnSpc>
                  <a:defRPr/>
                </a:pPr>
                <a:endParaRPr lang="zh-CN" altLang="en-US" sz="1400">
                  <a:solidFill>
                    <a:srgbClr val="008000"/>
                  </a:solidFill>
                </a:endParaRPr>
              </a:p>
            </p:txBody>
          </p:sp>
        </mc:Choice>
        <mc:Fallback>
          <p:sp>
            <p:nvSpPr>
              <p:cNvPr id="13" name="圆角矩形 12"/>
              <p:cNvSpPr>
                <a:spLocks noRot="1" noChangeAspect="1" noMove="1" noResize="1" noEditPoints="1" noAdjustHandles="1" noChangeArrowheads="1" noChangeShapeType="1" noTextEdit="1"/>
              </p:cNvSpPr>
              <p:nvPr/>
            </p:nvSpPr>
            <p:spPr>
              <a:xfrm>
                <a:off x="7665949" y="1903227"/>
                <a:ext cx="1736005" cy="3257075"/>
              </a:xfrm>
              <a:prstGeom prst="roundRect">
                <a:avLst>
                  <a:gd name="adj" fmla="val 4209"/>
                </a:avLst>
              </a:prstGeom>
              <a:blipFill rotWithShape="1">
                <a:blip r:embed="rId4" cstate="print"/>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6" name="圆角矩形 15">
                <a:extLst>
                  <a:ext uri="{FF2B5EF4-FFF2-40B4-BE49-F238E27FC236}">
                    <ele attr="{5382CD89-35B6-4BD4-B332-B011068CC402}"/>
                  </a:ext>
                </a:extLst>
              </p:cNvPr>
              <p:cNvSpPr/>
              <p:nvPr/>
            </p:nvSpPr>
            <p:spPr>
              <a:xfrm>
                <a:off x="9556056" y="1903226"/>
                <a:ext cx="1736005" cy="3257075"/>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zh-CN" altLang="en-US" sz="1400" b="1">
                    <a:solidFill>
                      <a:schemeClr val="accent1"/>
                    </a:solidFill>
                  </a:rPr>
                  <a:t>④</a:t>
                </a:r>
                <a:endParaRPr lang="en-US" altLang="zh-CN" sz="1400" b="1" smtClean="0">
                  <a:solidFill>
                    <a:schemeClr val="accent1"/>
                  </a:solidFill>
                </a:endParaRPr>
              </a:p>
              <a:p>
                <a:pPr algn="just" defTabSz="360363">
                  <a:lnSpc>
                    <a:spcPct val="120000"/>
                  </a:lnSpc>
                  <a:defRPr/>
                </a:pPr>
                <a:r>
                  <a:rPr lang="en-US" altLang="zh-CN" sz="1400" smtClean="0">
                    <a:solidFill>
                      <a:schemeClr val="tx1"/>
                    </a:solidFill>
                  </a:rPr>
                  <a:t>int main()</a:t>
                </a:r>
                <a:endParaRPr lang="zh-CN" altLang="en-US" sz="1400">
                  <a:solidFill>
                    <a:srgbClr val="008000"/>
                  </a:solidFill>
                </a:endParaRPr>
              </a:p>
              <a:p>
                <a:pPr algn="just" defTabSz="360363">
                  <a:lnSpc>
                    <a:spcPct val="120000"/>
                  </a:lnSpc>
                  <a:defRPr/>
                </a:pPr>
                <a:r>
                  <a:rPr lang="en-US" altLang="zh-CN" sz="1400" smtClean="0">
                    <a:solidFill>
                      <a:schemeClr val="tx1"/>
                    </a:solidFill>
                  </a:rPr>
                  <a:t>{	int a[10];</a:t>
                </a:r>
                <a:r>
                  <a:rPr lang="zh-CN" altLang="en-US" sz="1400" smtClean="0">
                    <a:solidFill>
                      <a:schemeClr val="tx1"/>
                    </a:solidFill>
                  </a:rPr>
                  <a:t>*</a:t>
                </a:r>
                <a:r>
                  <a:rPr lang="en-US" altLang="zh-CN" sz="1400" smtClean="0">
                    <a:solidFill>
                      <a:schemeClr val="tx1"/>
                    </a:solidFill>
                  </a:rPr>
                  <a:t>p=a;</a:t>
                </a:r>
                <a:endParaRPr lang="en-US" altLang="zh-CN" sz="1400">
                  <a:solidFill>
                    <a:schemeClr val="tx1"/>
                  </a:solidFill>
                </a:endParaRP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smtClean="0">
                  <a:ea typeface="Cambria Math" panose="02040503050406030204" pitchFamily="18" charset="0"/>
                </a:endParaRPr>
              </a:p>
              <a:p>
                <a:pPr algn="just" defTabSz="360363">
                  <a:lnSpc>
                    <a:spcPct val="120000"/>
                  </a:lnSpc>
                  <a:defRPr/>
                </a:pPr>
                <a:r>
                  <a:rPr lang="en-US" altLang="zh-CN" sz="1400" smtClean="0">
                    <a:solidFill>
                      <a:schemeClr val="tx1"/>
                    </a:solidFill>
                  </a:rPr>
                  <a:t>	f(p,10);</a:t>
                </a:r>
              </a:p>
              <a:p>
                <a:pPr algn="just" defTabSz="360363">
                  <a:lnSpc>
                    <a:spcPct val="120000"/>
                  </a:lnSpc>
                  <a:defRPr/>
                </a:pPr>
                <a:r>
                  <a:rPr lang="en-US" altLang="zh-CN" sz="1400">
                    <a:solidFill>
                      <a:schemeClr val="tx1"/>
                    </a:solidFill>
                  </a:rPr>
                  <a:t>	</a:t>
                </a:r>
                <a:r>
                  <a:rPr lang="en-US" altLang="zh-CN" sz="1400" smtClean="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solidFill>
                    <a:schemeClr val="tx1"/>
                  </a:solidFill>
                </a:endParaRPr>
              </a:p>
              <a:p>
                <a:pPr algn="just" defTabSz="360363">
                  <a:lnSpc>
                    <a:spcPct val="120000"/>
                  </a:lnSpc>
                  <a:defRPr/>
                </a:pPr>
                <a:r>
                  <a:rPr lang="en-US" altLang="zh-CN" sz="1400" smtClean="0">
                    <a:solidFill>
                      <a:schemeClr val="tx1"/>
                    </a:solidFill>
                  </a:rPr>
                  <a:t>}</a:t>
                </a:r>
              </a:p>
              <a:p>
                <a:pPr algn="just" defTabSz="360363">
                  <a:lnSpc>
                    <a:spcPct val="120000"/>
                  </a:lnSpc>
                  <a:defRPr/>
                </a:pPr>
                <a:endParaRPr lang="en-US" altLang="zh-CN" sz="1400" smtClean="0">
                  <a:solidFill>
                    <a:schemeClr val="tx1"/>
                  </a:solidFill>
                </a:endParaRPr>
              </a:p>
              <a:p>
                <a:pPr algn="just" defTabSz="360363">
                  <a:lnSpc>
                    <a:spcPct val="120000"/>
                  </a:lnSpc>
                  <a:defRPr/>
                </a:pPr>
                <a:r>
                  <a:rPr lang="en-US" altLang="zh-CN" sz="1400">
                    <a:solidFill>
                      <a:schemeClr val="tx1"/>
                    </a:solidFill>
                  </a:rPr>
                  <a:t>int f(int </a:t>
                </a:r>
                <a:r>
                  <a:rPr lang="en-US" altLang="zh-CN" sz="1400" smtClean="0">
                    <a:solidFill>
                      <a:schemeClr val="tx1"/>
                    </a:solidFill>
                  </a:rPr>
                  <a:t>x[], </a:t>
                </a:r>
                <a:r>
                  <a:rPr lang="en-US" altLang="zh-CN" sz="1400">
                    <a:solidFill>
                      <a:schemeClr val="tx1"/>
                    </a:solidFill>
                  </a:rPr>
                  <a:t>int n)</a:t>
                </a:r>
              </a:p>
              <a:p>
                <a:pPr algn="just" defTabSz="360363">
                  <a:lnSpc>
                    <a:spcPct val="120000"/>
                  </a:lnSpc>
                  <a:defRPr/>
                </a:pPr>
                <a:r>
                  <a:rPr lang="en-US" altLang="zh-CN" sz="1400">
                    <a:solidFill>
                      <a:schemeClr val="tx1"/>
                    </a:solidFill>
                  </a:rPr>
                  <a:t>{</a:t>
                </a: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ea typeface="Cambria Math" panose="02040503050406030204" pitchFamily="18" charset="0"/>
                </a:endParaRPr>
              </a:p>
              <a:p>
                <a:pPr algn="just" defTabSz="360363">
                  <a:lnSpc>
                    <a:spcPct val="120000"/>
                  </a:lnSpc>
                  <a:defRPr/>
                </a:pPr>
                <a:r>
                  <a:rPr lang="en-US" altLang="zh-CN" sz="1400">
                    <a:solidFill>
                      <a:schemeClr val="tx1"/>
                    </a:solidFill>
                  </a:rPr>
                  <a:t>}</a:t>
                </a:r>
                <a:endParaRPr lang="zh-CN" altLang="en-US" sz="1400">
                  <a:solidFill>
                    <a:srgbClr val="008000"/>
                  </a:solidFill>
                </a:endParaRPr>
              </a:p>
              <a:p>
                <a:pPr algn="just" defTabSz="360363">
                  <a:lnSpc>
                    <a:spcPct val="120000"/>
                  </a:lnSpc>
                  <a:defRPr/>
                </a:pPr>
                <a:endParaRPr lang="zh-CN" altLang="en-US" sz="1400">
                  <a:solidFill>
                    <a:srgbClr val="008000"/>
                  </a:solidFill>
                </a:endParaRPr>
              </a:p>
            </p:txBody>
          </p:sp>
        </mc:Choice>
        <mc:Fallback>
          <p:sp>
            <p:nvSpPr>
              <p:cNvPr id="16" name="圆角矩形 15"/>
              <p:cNvSpPr>
                <a:spLocks noRot="1" noChangeAspect="1" noMove="1" noResize="1" noEditPoints="1" noAdjustHandles="1" noChangeArrowheads="1" noChangeShapeType="1" noTextEdit="1"/>
              </p:cNvSpPr>
              <p:nvPr/>
            </p:nvSpPr>
            <p:spPr>
              <a:xfrm>
                <a:off x="9556056" y="1903226"/>
                <a:ext cx="1736005" cy="3257075"/>
              </a:xfrm>
              <a:prstGeom prst="roundRect">
                <a:avLst>
                  <a:gd name="adj" fmla="val 4209"/>
                </a:avLst>
              </a:prstGeom>
              <a:blipFill rotWithShape="1">
                <a:blip r:embed="rId5" cstate="print"/>
                <a:stretch>
                  <a:fillRect/>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用数组名作函数参数</a:t>
            </a:r>
            <a:endParaRPr lang="zh-CN" altLang="en-US"/>
          </a:p>
        </p:txBody>
      </p:sp>
      <p:sp>
        <p:nvSpPr>
          <p:cNvPr id="3" name="内容占位符 2"/>
          <p:cNvSpPr>
            <a:spLocks noGrp="1"/>
          </p:cNvSpPr>
          <p:nvPr>
            <p:ph idx="1"/>
          </p:nvPr>
        </p:nvSpPr>
        <p:spPr>
          <a:xfrm>
            <a:off x="4363279" y="643479"/>
            <a:ext cx="5711405"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8.9】</a:t>
            </a:r>
            <a:r>
              <a:rPr lang="zh-CN" altLang="en-US" sz="2000">
                <a:solidFill>
                  <a:schemeClr val="accent1"/>
                </a:solidFill>
              </a:rPr>
              <a:t>改写例</a:t>
            </a:r>
            <a:r>
              <a:rPr lang="en-US" altLang="zh-CN" sz="2000">
                <a:solidFill>
                  <a:schemeClr val="accent1"/>
                </a:solidFill>
              </a:rPr>
              <a:t>8.8</a:t>
            </a:r>
            <a:r>
              <a:rPr lang="zh-CN" altLang="en-US" sz="2000">
                <a:solidFill>
                  <a:schemeClr val="accent1"/>
                </a:solidFill>
              </a:rPr>
              <a:t>，用指针变量作实参。 </a:t>
            </a:r>
            <a:endParaRPr lang="zh-CN" altLang="en-US" sz="2000" dirty="0">
              <a:solidFill>
                <a:schemeClr val="accent1"/>
              </a:solidFill>
            </a:endParaRPr>
          </a:p>
        </p:txBody>
      </p:sp>
      <p:sp>
        <p:nvSpPr>
          <p:cNvPr id="29" name="圆角矩形 12"/>
          <p:cNvSpPr/>
          <p:nvPr/>
        </p:nvSpPr>
        <p:spPr>
          <a:xfrm>
            <a:off x="801263" y="1196139"/>
            <a:ext cx="5244265" cy="5488964"/>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r>
              <a:rPr lang="en-US" altLang="zh-CN" sz="1400"/>
              <a:t>#include &lt;stdio.h&gt;</a:t>
            </a:r>
            <a:endParaRPr lang="en-US" altLang="zh-CN" sz="1400"/>
          </a:p>
          <a:p>
            <a:pPr defTabSz="363855"/>
            <a:r>
              <a:rPr lang="en-US" altLang="zh-CN" sz="1400"/>
              <a:t>int main()</a:t>
            </a:r>
            <a:endParaRPr lang="en-US" altLang="zh-CN" sz="1400"/>
          </a:p>
          <a:p>
            <a:pPr defTabSz="363855"/>
            <a:r>
              <a:rPr lang="en-US" altLang="zh-CN" sz="1400"/>
              <a:t>{	void inv(int *x,int n);	</a:t>
            </a:r>
            <a:r>
              <a:rPr lang="en-US" altLang="zh-CN" sz="1400">
                <a:solidFill>
                  <a:srgbClr val="008000"/>
                </a:solidFill>
              </a:rPr>
              <a:t>//inv</a:t>
            </a:r>
            <a:r>
              <a:rPr lang="zh-CN" altLang="en-US" sz="1400">
                <a:solidFill>
                  <a:srgbClr val="008000"/>
                </a:solidFill>
              </a:rPr>
              <a:t>函数声明</a:t>
            </a:r>
            <a:endParaRPr lang="zh-CN" altLang="en-US" sz="1400">
              <a:solidFill>
                <a:srgbClr val="008000"/>
              </a:solidFill>
            </a:endParaRPr>
          </a:p>
          <a:p>
            <a:pPr defTabSz="363855"/>
            <a:r>
              <a:rPr lang="zh-CN" altLang="en-US" sz="1400"/>
              <a:t>	</a:t>
            </a:r>
            <a:r>
              <a:rPr lang="en-US" altLang="zh-CN" sz="1400"/>
              <a:t>int i,arr[10],*p=arr;	</a:t>
            </a:r>
            <a:r>
              <a:rPr lang="en-US" altLang="zh-CN" sz="1400" smtClean="0"/>
              <a:t>	</a:t>
            </a:r>
            <a:r>
              <a:rPr lang="en-US" altLang="zh-CN" sz="1400">
                <a:solidFill>
                  <a:srgbClr val="008000"/>
                </a:solidFill>
              </a:rPr>
              <a:t>//</a:t>
            </a:r>
            <a:r>
              <a:rPr lang="zh-CN" altLang="en-US" sz="1400">
                <a:solidFill>
                  <a:srgbClr val="008000"/>
                </a:solidFill>
              </a:rPr>
              <a:t>指针变量</a:t>
            </a:r>
            <a:r>
              <a:rPr lang="en-US" altLang="zh-CN" sz="1400">
                <a:solidFill>
                  <a:srgbClr val="008000"/>
                </a:solidFill>
              </a:rPr>
              <a:t>p</a:t>
            </a:r>
            <a:r>
              <a:rPr lang="zh-CN" altLang="en-US" sz="1400">
                <a:solidFill>
                  <a:srgbClr val="008000"/>
                </a:solidFill>
              </a:rPr>
              <a:t>指向</a:t>
            </a:r>
            <a:r>
              <a:rPr lang="en-US" altLang="zh-CN" sz="1400">
                <a:solidFill>
                  <a:srgbClr val="008000"/>
                </a:solidFill>
              </a:rPr>
              <a:t>arr[0]</a:t>
            </a:r>
            <a:endParaRPr lang="en-US" altLang="zh-CN" sz="1400">
              <a:solidFill>
                <a:srgbClr val="008000"/>
              </a:solidFill>
            </a:endParaRPr>
          </a:p>
          <a:p>
            <a:pPr defTabSz="363855"/>
            <a:r>
              <a:rPr lang="en-US" altLang="zh-CN" sz="1400"/>
              <a:t>	printf("The original array:\n");</a:t>
            </a:r>
            <a:endParaRPr lang="en-US" altLang="zh-CN" sz="1400"/>
          </a:p>
          <a:p>
            <a:pPr defTabSz="363855"/>
            <a:r>
              <a:rPr lang="en-US" altLang="zh-CN" sz="1400"/>
              <a:t>	for(i=0;i&lt;10;i++,p++)</a:t>
            </a:r>
            <a:endParaRPr lang="en-US" altLang="zh-CN" sz="1400"/>
          </a:p>
          <a:p>
            <a:pPr defTabSz="363855"/>
            <a:r>
              <a:rPr lang="en-US" altLang="zh-CN" sz="1400"/>
              <a:t>		scanf("%d",p);		</a:t>
            </a:r>
            <a:r>
              <a:rPr lang="en-US" altLang="zh-CN" sz="1400">
                <a:solidFill>
                  <a:srgbClr val="008000"/>
                </a:solidFill>
              </a:rPr>
              <a:t>//</a:t>
            </a:r>
            <a:r>
              <a:rPr lang="zh-CN" altLang="en-US" sz="1400">
                <a:solidFill>
                  <a:srgbClr val="008000"/>
                </a:solidFill>
              </a:rPr>
              <a:t>输入</a:t>
            </a:r>
            <a:r>
              <a:rPr lang="en-US" altLang="zh-CN" sz="1400">
                <a:solidFill>
                  <a:srgbClr val="008000"/>
                </a:solidFill>
              </a:rPr>
              <a:t>arr</a:t>
            </a:r>
            <a:r>
              <a:rPr lang="zh-CN" altLang="en-US" sz="1400">
                <a:solidFill>
                  <a:srgbClr val="008000"/>
                </a:solidFill>
              </a:rPr>
              <a:t>数组的元素</a:t>
            </a:r>
            <a:endParaRPr lang="zh-CN" altLang="en-US" sz="1400">
              <a:solidFill>
                <a:srgbClr val="008000"/>
              </a:solidFill>
            </a:endParaRPr>
          </a:p>
          <a:p>
            <a:pPr defTabSz="363855"/>
            <a:r>
              <a:rPr lang="zh-CN" altLang="en-US" sz="1400"/>
              <a:t>	</a:t>
            </a:r>
            <a:r>
              <a:rPr lang="en-US" altLang="zh-CN" sz="1400"/>
              <a:t>printf("\n");</a:t>
            </a:r>
            <a:endParaRPr lang="en-US" altLang="zh-CN" sz="1400"/>
          </a:p>
          <a:p>
            <a:pPr defTabSz="363855"/>
            <a:r>
              <a:rPr lang="en-US" altLang="zh-CN" sz="1400"/>
              <a:t>	p=arr;				</a:t>
            </a:r>
            <a:r>
              <a:rPr lang="en-US" altLang="zh-CN" sz="1400">
                <a:solidFill>
                  <a:srgbClr val="008000"/>
                </a:solidFill>
              </a:rPr>
              <a:t>//</a:t>
            </a:r>
            <a:r>
              <a:rPr lang="zh-CN" altLang="en-US" sz="1400">
                <a:solidFill>
                  <a:srgbClr val="008000"/>
                </a:solidFill>
              </a:rPr>
              <a:t>指针变量</a:t>
            </a:r>
            <a:r>
              <a:rPr lang="en-US" altLang="zh-CN" sz="1400">
                <a:solidFill>
                  <a:srgbClr val="008000"/>
                </a:solidFill>
              </a:rPr>
              <a:t>p</a:t>
            </a:r>
            <a:r>
              <a:rPr lang="zh-CN" altLang="en-US" sz="1400">
                <a:solidFill>
                  <a:srgbClr val="008000"/>
                </a:solidFill>
              </a:rPr>
              <a:t>重新指向</a:t>
            </a:r>
            <a:r>
              <a:rPr lang="en-US" altLang="zh-CN" sz="1400">
                <a:solidFill>
                  <a:srgbClr val="008000"/>
                </a:solidFill>
              </a:rPr>
              <a:t>arr[0]</a:t>
            </a:r>
            <a:endParaRPr lang="en-US" altLang="zh-CN" sz="1400">
              <a:solidFill>
                <a:srgbClr val="008000"/>
              </a:solidFill>
            </a:endParaRPr>
          </a:p>
          <a:p>
            <a:pPr defTabSz="363855"/>
            <a:r>
              <a:rPr lang="en-US" altLang="zh-CN" sz="1400"/>
              <a:t>	inv(p,10);				</a:t>
            </a:r>
            <a:r>
              <a:rPr lang="en-US" altLang="zh-CN" sz="1400">
                <a:solidFill>
                  <a:srgbClr val="008000"/>
                </a:solidFill>
              </a:rPr>
              <a:t>//</a:t>
            </a:r>
            <a:r>
              <a:rPr lang="zh-CN" altLang="en-US" sz="1400">
                <a:solidFill>
                  <a:srgbClr val="008000"/>
                </a:solidFill>
              </a:rPr>
              <a:t>调用</a:t>
            </a:r>
            <a:r>
              <a:rPr lang="en-US" altLang="zh-CN" sz="1400">
                <a:solidFill>
                  <a:srgbClr val="008000"/>
                </a:solidFill>
              </a:rPr>
              <a:t>inv</a:t>
            </a:r>
            <a:r>
              <a:rPr lang="zh-CN" altLang="en-US" sz="1400">
                <a:solidFill>
                  <a:srgbClr val="008000"/>
                </a:solidFill>
              </a:rPr>
              <a:t>函数，实参</a:t>
            </a:r>
            <a:r>
              <a:rPr lang="en-US" altLang="zh-CN" sz="1400">
                <a:solidFill>
                  <a:srgbClr val="008000"/>
                </a:solidFill>
              </a:rPr>
              <a:t>p</a:t>
            </a:r>
            <a:r>
              <a:rPr lang="zh-CN" altLang="en-US" sz="1400">
                <a:solidFill>
                  <a:srgbClr val="008000"/>
                </a:solidFill>
              </a:rPr>
              <a:t>是指针变量</a:t>
            </a:r>
            <a:endParaRPr lang="zh-CN" altLang="en-US" sz="1400">
              <a:solidFill>
                <a:srgbClr val="008000"/>
              </a:solidFill>
            </a:endParaRPr>
          </a:p>
          <a:p>
            <a:pPr defTabSz="363855"/>
            <a:r>
              <a:rPr lang="zh-CN" altLang="en-US" sz="1400"/>
              <a:t>	</a:t>
            </a:r>
            <a:r>
              <a:rPr lang="en-US" altLang="zh-CN" sz="1400"/>
              <a:t>printf("The array has been inverted:\n");</a:t>
            </a:r>
            <a:endParaRPr lang="en-US" altLang="zh-CN" sz="1400"/>
          </a:p>
          <a:p>
            <a:pPr defTabSz="363855"/>
            <a:r>
              <a:rPr lang="en-US" altLang="zh-CN" sz="1400"/>
              <a:t>	for(p=arr;p&lt;arr+10;p++)</a:t>
            </a:r>
            <a:endParaRPr lang="en-US" altLang="zh-CN" sz="1400"/>
          </a:p>
          <a:p>
            <a:pPr defTabSz="363855"/>
            <a:r>
              <a:rPr lang="en-US" altLang="zh-CN" sz="1400"/>
              <a:t>		printf("%d ",*p);</a:t>
            </a:r>
            <a:endParaRPr lang="en-US" altLang="zh-CN" sz="1400"/>
          </a:p>
          <a:p>
            <a:pPr defTabSz="363855"/>
            <a:r>
              <a:rPr lang="en-US" altLang="zh-CN" sz="1400"/>
              <a:t>	printf("\n");</a:t>
            </a:r>
            <a:endParaRPr lang="en-US" altLang="zh-CN" sz="1400"/>
          </a:p>
          <a:p>
            <a:pPr defTabSz="363855"/>
            <a:r>
              <a:rPr lang="en-US" altLang="zh-CN" sz="1400"/>
              <a:t>	return 0;</a:t>
            </a:r>
            <a:endParaRPr lang="en-US" altLang="zh-CN" sz="1400"/>
          </a:p>
          <a:p>
            <a:pPr defTabSz="363855"/>
            <a:r>
              <a:rPr lang="en-US" altLang="zh-CN" sz="1400"/>
              <a:t>}</a:t>
            </a:r>
            <a:endParaRPr lang="en-US" altLang="zh-CN" sz="1400"/>
          </a:p>
          <a:p>
            <a:pPr defTabSz="363855"/>
            <a:endParaRPr lang="en-US" altLang="zh-CN" sz="1400"/>
          </a:p>
          <a:p>
            <a:pPr defTabSz="363855"/>
            <a:r>
              <a:rPr lang="en-US" altLang="zh-CN" sz="1400"/>
              <a:t>void inv(int *x,int n)		</a:t>
            </a:r>
            <a:r>
              <a:rPr lang="en-US" altLang="zh-CN" sz="1400">
                <a:solidFill>
                  <a:srgbClr val="008000"/>
                </a:solidFill>
              </a:rPr>
              <a:t>//</a:t>
            </a:r>
            <a:r>
              <a:rPr lang="zh-CN" altLang="en-US" sz="1400">
                <a:solidFill>
                  <a:srgbClr val="008000"/>
                </a:solidFill>
              </a:rPr>
              <a:t>定义</a:t>
            </a:r>
            <a:r>
              <a:rPr lang="en-US" altLang="zh-CN" sz="1400">
                <a:solidFill>
                  <a:srgbClr val="008000"/>
                </a:solidFill>
              </a:rPr>
              <a:t>inv</a:t>
            </a:r>
            <a:r>
              <a:rPr lang="zh-CN" altLang="en-US" sz="1400">
                <a:solidFill>
                  <a:srgbClr val="008000"/>
                </a:solidFill>
              </a:rPr>
              <a:t>函数，形参</a:t>
            </a:r>
            <a:r>
              <a:rPr lang="en-US" altLang="zh-CN" sz="1400">
                <a:solidFill>
                  <a:srgbClr val="008000"/>
                </a:solidFill>
              </a:rPr>
              <a:t>x</a:t>
            </a:r>
            <a:r>
              <a:rPr lang="zh-CN" altLang="en-US" sz="1400">
                <a:solidFill>
                  <a:srgbClr val="008000"/>
                </a:solidFill>
              </a:rPr>
              <a:t>是指针变量 </a:t>
            </a:r>
            <a:endParaRPr lang="zh-CN" altLang="en-US" sz="1400">
              <a:solidFill>
                <a:srgbClr val="008000"/>
              </a:solidFill>
            </a:endParaRPr>
          </a:p>
          <a:p>
            <a:pPr defTabSz="363855"/>
            <a:r>
              <a:rPr lang="en-US" altLang="zh-CN" sz="1400"/>
              <a:t>{	int *p,m,temp,*i,*j;</a:t>
            </a:r>
            <a:endParaRPr lang="en-US" altLang="zh-CN" sz="1400"/>
          </a:p>
          <a:p>
            <a:pPr defTabSz="363855"/>
            <a:r>
              <a:rPr lang="en-US" altLang="zh-CN" sz="1400"/>
              <a:t>	m=(n-1)/2;</a:t>
            </a:r>
            <a:endParaRPr lang="en-US" altLang="zh-CN" sz="1400"/>
          </a:p>
          <a:p>
            <a:pPr defTabSz="363855"/>
            <a:r>
              <a:rPr lang="en-US" altLang="zh-CN" sz="1400"/>
              <a:t>	i=x;j=x+n-1;p=x+m;</a:t>
            </a:r>
            <a:endParaRPr lang="en-US" altLang="zh-CN" sz="1400"/>
          </a:p>
          <a:p>
            <a:pPr defTabSz="363855"/>
            <a:r>
              <a:rPr lang="en-US" altLang="zh-CN" sz="1400"/>
              <a:t>	for(;i&lt;=p;i++,j--)</a:t>
            </a:r>
            <a:endParaRPr lang="en-US" altLang="zh-CN" sz="1400"/>
          </a:p>
          <a:p>
            <a:pPr defTabSz="363855"/>
            <a:r>
              <a:rPr lang="en-US" altLang="zh-CN" sz="1400"/>
              <a:t>	{	temp=*i;*i=*j;*j=temp;}</a:t>
            </a:r>
            <a:endParaRPr lang="en-US" altLang="zh-CN" sz="1400"/>
          </a:p>
          <a:p>
            <a:pPr defTabSz="363855"/>
            <a:r>
              <a:rPr lang="en-US" altLang="zh-CN" sz="1400"/>
              <a:t>	return;</a:t>
            </a:r>
            <a:endParaRPr lang="en-US" altLang="zh-CN" sz="1400"/>
          </a:p>
          <a:p>
            <a:pPr defTabSz="363855"/>
            <a:r>
              <a:rPr lang="en-US" altLang="zh-CN" sz="1400"/>
              <a:t>}</a:t>
            </a:r>
            <a:endParaRPr lang="zh-CN" altLang="en-US" sz="1400" b="1" dirty="0">
              <a:solidFill>
                <a:srgbClr val="008000"/>
              </a:solidFill>
            </a:endParaRPr>
          </a:p>
        </p:txBody>
      </p:sp>
      <p:sp>
        <p:nvSpPr>
          <p:cNvPr id="13" name="圆角矩形 12"/>
          <p:cNvSpPr/>
          <p:nvPr/>
        </p:nvSpPr>
        <p:spPr>
          <a:xfrm>
            <a:off x="6440240" y="1196139"/>
            <a:ext cx="5387325" cy="3505070"/>
          </a:xfrm>
          <a:prstGeom prst="roundRect">
            <a:avLst>
              <a:gd name="adj" fmla="val 136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r>
              <a:rPr lang="en-US" altLang="zh-CN" sz="1400"/>
              <a:t>#include &lt;stdio.h&gt;</a:t>
            </a:r>
            <a:endParaRPr lang="en-US" altLang="zh-CN" sz="1400"/>
          </a:p>
          <a:p>
            <a:pPr defTabSz="363855"/>
            <a:r>
              <a:rPr lang="en-US" altLang="zh-CN" sz="1400"/>
              <a:t>int main()</a:t>
            </a:r>
            <a:endParaRPr lang="en-US" altLang="zh-CN" sz="1400"/>
          </a:p>
          <a:p>
            <a:pPr defTabSz="363855"/>
            <a:r>
              <a:rPr lang="en-US" altLang="zh-CN" sz="1400"/>
              <a:t>{	void inv(int *x,int n);	</a:t>
            </a:r>
            <a:r>
              <a:rPr lang="en-US" altLang="zh-CN" sz="1400">
                <a:solidFill>
                  <a:srgbClr val="008000"/>
                </a:solidFill>
              </a:rPr>
              <a:t>//inv</a:t>
            </a:r>
            <a:r>
              <a:rPr lang="zh-CN" altLang="en-US" sz="1400">
                <a:solidFill>
                  <a:srgbClr val="008000"/>
                </a:solidFill>
              </a:rPr>
              <a:t>函数声明</a:t>
            </a:r>
            <a:endParaRPr lang="zh-CN" altLang="en-US" sz="1400">
              <a:solidFill>
                <a:srgbClr val="008000"/>
              </a:solidFill>
            </a:endParaRPr>
          </a:p>
          <a:p>
            <a:pPr defTabSz="363855"/>
            <a:r>
              <a:rPr lang="zh-CN" altLang="en-US" sz="1400"/>
              <a:t>	</a:t>
            </a:r>
            <a:r>
              <a:rPr lang="en-US" altLang="zh-CN" sz="1400"/>
              <a:t>int i,</a:t>
            </a:r>
            <a:r>
              <a:rPr lang="en-US" altLang="zh-CN" sz="1400">
                <a:solidFill>
                  <a:schemeClr val="accent6"/>
                </a:solidFill>
              </a:rPr>
              <a:t>*arr</a:t>
            </a:r>
            <a:r>
              <a:rPr lang="en-US" altLang="zh-CN" sz="1400"/>
              <a:t>;		</a:t>
            </a:r>
            <a:r>
              <a:rPr lang="en-US" altLang="zh-CN" sz="1400" smtClean="0"/>
              <a:t>		</a:t>
            </a:r>
            <a:r>
              <a:rPr lang="en-US" altLang="zh-CN" sz="1400">
                <a:solidFill>
                  <a:srgbClr val="008000"/>
                </a:solidFill>
              </a:rPr>
              <a:t>//</a:t>
            </a:r>
            <a:r>
              <a:rPr lang="zh-CN" altLang="en-US" sz="1400">
                <a:solidFill>
                  <a:srgbClr val="008000"/>
                </a:solidFill>
              </a:rPr>
              <a:t>指针变量</a:t>
            </a:r>
            <a:r>
              <a:rPr lang="en-US" altLang="zh-CN" sz="1400">
                <a:solidFill>
                  <a:srgbClr val="008000"/>
                </a:solidFill>
              </a:rPr>
              <a:t>arr</a:t>
            </a:r>
            <a:r>
              <a:rPr lang="zh-CN" altLang="en-US" sz="1400">
                <a:solidFill>
                  <a:srgbClr val="008000"/>
                </a:solidFill>
              </a:rPr>
              <a:t>未指向数组元素</a:t>
            </a:r>
            <a:endParaRPr lang="zh-CN" altLang="en-US" sz="1400">
              <a:solidFill>
                <a:srgbClr val="008000"/>
              </a:solidFill>
            </a:endParaRPr>
          </a:p>
          <a:p>
            <a:pPr defTabSz="363855"/>
            <a:r>
              <a:rPr lang="zh-CN" altLang="en-US" sz="1400"/>
              <a:t>	</a:t>
            </a:r>
            <a:r>
              <a:rPr lang="en-US" altLang="zh-CN" sz="1400"/>
              <a:t>printf("The original array:\n");</a:t>
            </a:r>
            <a:endParaRPr lang="en-US" altLang="zh-CN" sz="1400"/>
          </a:p>
          <a:p>
            <a:pPr defTabSz="363855"/>
            <a:r>
              <a:rPr lang="en-US" altLang="zh-CN" sz="1400"/>
              <a:t>	for(i=0;i&lt;10;i++)</a:t>
            </a:r>
            <a:endParaRPr lang="en-US" altLang="zh-CN" sz="1400"/>
          </a:p>
          <a:p>
            <a:pPr defTabSz="363855"/>
            <a:r>
              <a:rPr lang="en-US" altLang="zh-CN" sz="1400"/>
              <a:t>		scanf("%d",arr+i);</a:t>
            </a:r>
            <a:endParaRPr lang="en-US" altLang="zh-CN" sz="1400"/>
          </a:p>
          <a:p>
            <a:pPr defTabSz="363855"/>
            <a:r>
              <a:rPr lang="en-US" altLang="zh-CN" sz="1400"/>
              <a:t>	printf("\n");</a:t>
            </a:r>
            <a:endParaRPr lang="en-US" altLang="zh-CN" sz="1400"/>
          </a:p>
          <a:p>
            <a:pPr defTabSz="363855"/>
            <a:r>
              <a:rPr lang="en-US" altLang="zh-CN" sz="1400"/>
              <a:t>	inv(</a:t>
            </a:r>
            <a:r>
              <a:rPr lang="en-US" altLang="zh-CN" sz="1400">
                <a:solidFill>
                  <a:schemeClr val="accent6"/>
                </a:solidFill>
              </a:rPr>
              <a:t>arr</a:t>
            </a:r>
            <a:r>
              <a:rPr lang="en-US" altLang="zh-CN" sz="1400"/>
              <a:t>,10);	</a:t>
            </a:r>
            <a:r>
              <a:rPr lang="en-US" altLang="zh-CN" sz="1400">
                <a:solidFill>
                  <a:srgbClr val="008000"/>
                </a:solidFill>
              </a:rPr>
              <a:t>//</a:t>
            </a:r>
            <a:r>
              <a:rPr lang="zh-CN" altLang="en-US" sz="1400">
                <a:solidFill>
                  <a:srgbClr val="008000"/>
                </a:solidFill>
              </a:rPr>
              <a:t>调用</a:t>
            </a:r>
            <a:r>
              <a:rPr lang="en-US" altLang="zh-CN" sz="1400">
                <a:solidFill>
                  <a:srgbClr val="008000"/>
                </a:solidFill>
              </a:rPr>
              <a:t>inv</a:t>
            </a:r>
            <a:r>
              <a:rPr lang="zh-CN" altLang="en-US" sz="1400">
                <a:solidFill>
                  <a:srgbClr val="008000"/>
                </a:solidFill>
              </a:rPr>
              <a:t>函数，实参</a:t>
            </a:r>
            <a:r>
              <a:rPr lang="en-US" altLang="zh-CN" sz="1400">
                <a:solidFill>
                  <a:srgbClr val="008000"/>
                </a:solidFill>
              </a:rPr>
              <a:t>arr</a:t>
            </a:r>
            <a:r>
              <a:rPr lang="zh-CN" altLang="en-US" sz="1400">
                <a:solidFill>
                  <a:srgbClr val="008000"/>
                </a:solidFill>
              </a:rPr>
              <a:t>是指针变量，但无指向</a:t>
            </a:r>
            <a:endParaRPr lang="zh-CN" altLang="en-US" sz="1400">
              <a:solidFill>
                <a:srgbClr val="008000"/>
              </a:solidFill>
            </a:endParaRPr>
          </a:p>
          <a:p>
            <a:pPr defTabSz="363855"/>
            <a:r>
              <a:rPr lang="zh-CN" altLang="en-US" sz="1400"/>
              <a:t>	</a:t>
            </a:r>
            <a:r>
              <a:rPr lang="en-US" altLang="zh-CN" sz="1400"/>
              <a:t>printf("The array has been inverted:\n");</a:t>
            </a:r>
            <a:endParaRPr lang="en-US" altLang="zh-CN" sz="1400"/>
          </a:p>
          <a:p>
            <a:pPr defTabSz="363855"/>
            <a:r>
              <a:rPr lang="en-US" altLang="zh-CN" sz="1400"/>
              <a:t>	for(i=0;i&lt;10;i++)</a:t>
            </a:r>
            <a:endParaRPr lang="en-US" altLang="zh-CN" sz="1400"/>
          </a:p>
          <a:p>
            <a:pPr defTabSz="363855"/>
            <a:r>
              <a:rPr lang="en-US" altLang="zh-CN" sz="1400"/>
              <a:t>		printf("%d ",*(arr+i));</a:t>
            </a:r>
            <a:endParaRPr lang="en-US" altLang="zh-CN" sz="1400"/>
          </a:p>
          <a:p>
            <a:pPr defTabSz="363855"/>
            <a:r>
              <a:rPr lang="en-US" altLang="zh-CN" sz="1400"/>
              <a:t>	printf("\n");</a:t>
            </a:r>
            <a:endParaRPr lang="en-US" altLang="zh-CN" sz="1400"/>
          </a:p>
          <a:p>
            <a:pPr defTabSz="363855"/>
            <a:r>
              <a:rPr lang="en-US" altLang="zh-CN" sz="1400"/>
              <a:t>	return 0;</a:t>
            </a:r>
            <a:endParaRPr lang="en-US" altLang="zh-CN" sz="1400"/>
          </a:p>
          <a:p>
            <a:pPr defTabSz="363855"/>
            <a:r>
              <a:rPr lang="en-US" altLang="zh-CN" sz="1400"/>
              <a:t>}</a:t>
            </a:r>
            <a:endParaRPr lang="zh-CN" altLang="en-US" sz="1400" b="1" dirty="0">
              <a:solidFill>
                <a:srgbClr val="008000"/>
              </a:solidFill>
            </a:endParaRPr>
          </a:p>
        </p:txBody>
      </p:sp>
      <p:grpSp>
        <p:nvGrpSpPr>
          <p:cNvPr id="15" name="组合 14"/>
          <p:cNvGrpSpPr/>
          <p:nvPr/>
        </p:nvGrpSpPr>
        <p:grpSpPr>
          <a:xfrm>
            <a:off x="6440240" y="4890119"/>
            <a:ext cx="5387326" cy="854698"/>
            <a:chOff x="8582294" y="4088154"/>
            <a:chExt cx="5559348" cy="854698"/>
          </a:xfrm>
        </p:grpSpPr>
        <p:sp>
          <p:nvSpPr>
            <p:cNvPr id="18" name="MH_Other_1"/>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endParaRPr lang="zh-CN" altLang="en-US" sz="2000" dirty="0">
                <a:solidFill>
                  <a:srgbClr val="FEFFFF"/>
                </a:solidFill>
              </a:endParaRPr>
            </a:p>
          </p:txBody>
        </p:sp>
        <p:sp>
          <p:nvSpPr>
            <p:cNvPr id="20" name="MH_SubTitle_1"/>
            <p:cNvSpPr/>
            <p:nvPr>
              <p:custDataLst>
                <p:tags r:id="rId2"/>
              </p:custDataLst>
            </p:nvPr>
          </p:nvSpPr>
          <p:spPr>
            <a:xfrm>
              <a:off x="9371544" y="4088154"/>
              <a:ext cx="4770098" cy="854698"/>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如果用指针变量作实参，必须先使指针变量有确定值，指向一个已定义的对象。</a:t>
              </a:r>
              <a:endParaRPr lang="zh-CN" altLang="en-US" sz="1600" dirty="0">
                <a:solidFill>
                  <a:schemeClr val="tx1">
                    <a:lumMod val="75000"/>
                    <a:lumOff val="25000"/>
                  </a:schemeClr>
                </a:solidFill>
              </a:endParaRPr>
            </a:p>
          </p:txBody>
        </p:sp>
        <p:sp>
          <p:nvSpPr>
            <p:cNvPr id="21" name="MH_Other_2"/>
            <p:cNvSpPr/>
            <p:nvPr>
              <p:custDataLst>
                <p:tags r:id="rId3"/>
              </p:custDataLst>
            </p:nvPr>
          </p:nvSpPr>
          <p:spPr>
            <a:xfrm rot="16200000">
              <a:off x="13840016" y="4641226"/>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用数组名作函数参数</a:t>
            </a:r>
            <a:endParaRPr lang="zh-CN" altLang="en-US"/>
          </a:p>
        </p:txBody>
      </p:sp>
      <p:sp>
        <p:nvSpPr>
          <p:cNvPr id="3" name="内容占位符 2"/>
          <p:cNvSpPr>
            <a:spLocks noGrp="1"/>
          </p:cNvSpPr>
          <p:nvPr>
            <p:ph idx="1"/>
          </p:nvPr>
        </p:nvSpPr>
        <p:spPr>
          <a:xfrm>
            <a:off x="501197" y="1090740"/>
            <a:ext cx="972257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8.10】</a:t>
            </a:r>
            <a:r>
              <a:rPr lang="zh-CN" altLang="en-US" sz="2000">
                <a:solidFill>
                  <a:schemeClr val="accent1"/>
                </a:solidFill>
              </a:rPr>
              <a:t>用指针方法对</a:t>
            </a:r>
            <a:r>
              <a:rPr lang="en-US" altLang="zh-CN" sz="2000">
                <a:solidFill>
                  <a:schemeClr val="accent1"/>
                </a:solidFill>
              </a:rPr>
              <a:t>10</a:t>
            </a:r>
            <a:r>
              <a:rPr lang="zh-CN" altLang="en-US" sz="2000">
                <a:solidFill>
                  <a:schemeClr val="accent1"/>
                </a:solidFill>
              </a:rPr>
              <a:t>个整数按由大到小顺序排序</a:t>
            </a:r>
            <a:r>
              <a:rPr lang="zh-CN" altLang="en-US" sz="2000" smtClean="0">
                <a:solidFill>
                  <a:schemeClr val="accent1"/>
                </a:solidFill>
              </a:rPr>
              <a:t>。（选择排序法）</a:t>
            </a:r>
            <a:endParaRPr lang="zh-CN" altLang="en-US" sz="2000" dirty="0">
              <a:solidFill>
                <a:schemeClr val="accent1"/>
              </a:solidFill>
            </a:endParaRPr>
          </a:p>
        </p:txBody>
      </p:sp>
      <p:sp>
        <p:nvSpPr>
          <p:cNvPr id="29" name="圆角矩形 12"/>
          <p:cNvSpPr/>
          <p:nvPr/>
        </p:nvSpPr>
        <p:spPr>
          <a:xfrm>
            <a:off x="749030" y="1595337"/>
            <a:ext cx="10700847" cy="3781733"/>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855"/>
            <a:r>
              <a:rPr lang="en-US" altLang="zh-CN" sz="1400"/>
              <a:t>#include &lt;stdio.h&gt;</a:t>
            </a:r>
            <a:endParaRPr lang="en-US" altLang="zh-CN" sz="1400"/>
          </a:p>
          <a:p>
            <a:pPr defTabSz="363855"/>
            <a:r>
              <a:rPr lang="en-US" altLang="zh-CN" sz="1400"/>
              <a:t>int main()</a:t>
            </a:r>
            <a:endParaRPr lang="en-US" altLang="zh-CN" sz="1400"/>
          </a:p>
          <a:p>
            <a:pPr defTabSz="363855"/>
            <a:r>
              <a:rPr lang="en-US" altLang="zh-CN" sz="1400"/>
              <a:t>{	void sort(int x[],int n);	</a:t>
            </a:r>
            <a:r>
              <a:rPr lang="en-US" altLang="zh-CN" sz="1400">
                <a:solidFill>
                  <a:srgbClr val="008000"/>
                </a:solidFill>
              </a:rPr>
              <a:t>//sort</a:t>
            </a:r>
            <a:r>
              <a:rPr lang="zh-CN" altLang="en-US" sz="1400">
                <a:solidFill>
                  <a:srgbClr val="008000"/>
                </a:solidFill>
              </a:rPr>
              <a:t>函数声明</a:t>
            </a:r>
            <a:endParaRPr lang="zh-CN" altLang="en-US" sz="1400">
              <a:solidFill>
                <a:srgbClr val="008000"/>
              </a:solidFill>
            </a:endParaRPr>
          </a:p>
          <a:p>
            <a:pPr defTabSz="363855"/>
            <a:r>
              <a:rPr lang="zh-CN" altLang="en-US" sz="1400"/>
              <a:t>	</a:t>
            </a:r>
            <a:r>
              <a:rPr lang="en-US" altLang="zh-CN" sz="1400"/>
              <a:t>int i,*p,a[10];</a:t>
            </a:r>
            <a:endParaRPr lang="en-US" altLang="zh-CN" sz="1400"/>
          </a:p>
          <a:p>
            <a:pPr defTabSz="363855"/>
            <a:r>
              <a:rPr lang="en-US" altLang="zh-CN" sz="1400"/>
              <a:t>	p=a;	</a:t>
            </a:r>
            <a:r>
              <a:rPr lang="en-US" altLang="zh-CN" sz="1400" smtClean="0"/>
              <a:t>				</a:t>
            </a:r>
            <a:r>
              <a:rPr lang="en-US" altLang="zh-CN" sz="1400">
                <a:solidFill>
                  <a:srgbClr val="008000"/>
                </a:solidFill>
              </a:rPr>
              <a:t>//</a:t>
            </a:r>
            <a:r>
              <a:rPr lang="zh-CN" altLang="en-US" sz="1400">
                <a:solidFill>
                  <a:srgbClr val="008000"/>
                </a:solidFill>
              </a:rPr>
              <a:t>指针变量</a:t>
            </a:r>
            <a:r>
              <a:rPr lang="en-US" altLang="zh-CN" sz="1400">
                <a:solidFill>
                  <a:srgbClr val="008000"/>
                </a:solidFill>
              </a:rPr>
              <a:t>p</a:t>
            </a:r>
            <a:r>
              <a:rPr lang="zh-CN" altLang="en-US" sz="1400">
                <a:solidFill>
                  <a:srgbClr val="008000"/>
                </a:solidFill>
              </a:rPr>
              <a:t>指向</a:t>
            </a:r>
            <a:r>
              <a:rPr lang="en-US" altLang="zh-CN" sz="1400">
                <a:solidFill>
                  <a:srgbClr val="008000"/>
                </a:solidFill>
              </a:rPr>
              <a:t>a[0]</a:t>
            </a:r>
            <a:endParaRPr lang="en-US" altLang="zh-CN" sz="1400">
              <a:solidFill>
                <a:srgbClr val="008000"/>
              </a:solidFill>
            </a:endParaRPr>
          </a:p>
          <a:p>
            <a:pPr defTabSz="363855"/>
            <a:r>
              <a:rPr lang="en-US" altLang="zh-CN" sz="1400"/>
              <a:t>	printf("please enter 10 integer numbers:");</a:t>
            </a:r>
            <a:endParaRPr lang="en-US" altLang="zh-CN" sz="1400"/>
          </a:p>
          <a:p>
            <a:pPr defTabSz="363855"/>
            <a:r>
              <a:rPr lang="en-US" altLang="zh-CN" sz="1400"/>
              <a:t>	for(i=0;i&lt;10;i++)</a:t>
            </a:r>
            <a:endParaRPr lang="en-US" altLang="zh-CN" sz="1400"/>
          </a:p>
          <a:p>
            <a:pPr defTabSz="363855"/>
            <a:r>
              <a:rPr lang="en-US" altLang="zh-CN" sz="1400"/>
              <a:t>		scanf("%d",p++);	</a:t>
            </a:r>
            <a:r>
              <a:rPr lang="en-US" altLang="zh-CN" sz="1400">
                <a:solidFill>
                  <a:srgbClr val="008000"/>
                </a:solidFill>
              </a:rPr>
              <a:t>//</a:t>
            </a:r>
            <a:r>
              <a:rPr lang="zh-CN" altLang="en-US" sz="1400">
                <a:solidFill>
                  <a:srgbClr val="008000"/>
                </a:solidFill>
              </a:rPr>
              <a:t>输入</a:t>
            </a:r>
            <a:r>
              <a:rPr lang="en-US" altLang="zh-CN" sz="1400">
                <a:solidFill>
                  <a:srgbClr val="008000"/>
                </a:solidFill>
              </a:rPr>
              <a:t>10</a:t>
            </a:r>
            <a:r>
              <a:rPr lang="zh-CN" altLang="en-US" sz="1400">
                <a:solidFill>
                  <a:srgbClr val="008000"/>
                </a:solidFill>
              </a:rPr>
              <a:t>个整数</a:t>
            </a:r>
            <a:endParaRPr lang="zh-CN" altLang="en-US" sz="1400">
              <a:solidFill>
                <a:srgbClr val="008000"/>
              </a:solidFill>
            </a:endParaRPr>
          </a:p>
          <a:p>
            <a:pPr defTabSz="363855"/>
            <a:r>
              <a:rPr lang="zh-CN" altLang="en-US" sz="1400"/>
              <a:t>	</a:t>
            </a:r>
            <a:r>
              <a:rPr lang="en-US" altLang="zh-CN" sz="1400"/>
              <a:t>p=a;	//</a:t>
            </a:r>
            <a:r>
              <a:rPr lang="zh-CN" altLang="en-US" sz="1400"/>
              <a:t>指针变量</a:t>
            </a:r>
            <a:r>
              <a:rPr lang="en-US" altLang="zh-CN" sz="1400"/>
              <a:t>p</a:t>
            </a:r>
            <a:r>
              <a:rPr lang="zh-CN" altLang="en-US" sz="1400"/>
              <a:t>重新指向</a:t>
            </a:r>
            <a:r>
              <a:rPr lang="en-US" altLang="zh-CN" sz="1400"/>
              <a:t>a[0]</a:t>
            </a:r>
            <a:endParaRPr lang="en-US" altLang="zh-CN" sz="1400"/>
          </a:p>
          <a:p>
            <a:pPr defTabSz="363855"/>
            <a:r>
              <a:rPr lang="en-US" altLang="zh-CN" sz="1400"/>
              <a:t>	sort(p,10);	</a:t>
            </a:r>
            <a:r>
              <a:rPr lang="en-US" altLang="zh-CN" sz="1400" smtClean="0"/>
              <a:t>		</a:t>
            </a:r>
            <a:r>
              <a:rPr lang="en-US" altLang="zh-CN" sz="1400">
                <a:solidFill>
                  <a:srgbClr val="008000"/>
                </a:solidFill>
              </a:rPr>
              <a:t>//</a:t>
            </a:r>
            <a:r>
              <a:rPr lang="zh-CN" altLang="en-US" sz="1400">
                <a:solidFill>
                  <a:srgbClr val="008000"/>
                </a:solidFill>
              </a:rPr>
              <a:t>调用</a:t>
            </a:r>
            <a:r>
              <a:rPr lang="en-US" altLang="zh-CN" sz="1400">
                <a:solidFill>
                  <a:srgbClr val="008000"/>
                </a:solidFill>
              </a:rPr>
              <a:t>sort</a:t>
            </a:r>
            <a:r>
              <a:rPr lang="zh-CN" altLang="en-US" sz="1400">
                <a:solidFill>
                  <a:srgbClr val="008000"/>
                </a:solidFill>
              </a:rPr>
              <a:t>函数</a:t>
            </a:r>
            <a:endParaRPr lang="zh-CN" altLang="en-US" sz="1400">
              <a:solidFill>
                <a:srgbClr val="008000"/>
              </a:solidFill>
            </a:endParaRPr>
          </a:p>
          <a:p>
            <a:pPr defTabSz="363855"/>
            <a:r>
              <a:rPr lang="zh-CN" altLang="en-US" sz="1400"/>
              <a:t>	</a:t>
            </a:r>
            <a:r>
              <a:rPr lang="en-US" altLang="zh-CN" sz="1400"/>
              <a:t>for(p=a,i=0;i&lt;10;i++)</a:t>
            </a:r>
            <a:endParaRPr lang="en-US" altLang="zh-CN" sz="1400"/>
          </a:p>
          <a:p>
            <a:pPr defTabSz="363855"/>
            <a:r>
              <a:rPr lang="en-US" altLang="zh-CN" sz="1400"/>
              <a:t>	{	printf("%d ",*p);	</a:t>
            </a:r>
            <a:r>
              <a:rPr lang="en-US" altLang="zh-CN" sz="1400">
                <a:solidFill>
                  <a:srgbClr val="008000"/>
                </a:solidFill>
              </a:rPr>
              <a:t>//</a:t>
            </a:r>
            <a:r>
              <a:rPr lang="zh-CN" altLang="en-US" sz="1400">
                <a:solidFill>
                  <a:srgbClr val="008000"/>
                </a:solidFill>
              </a:rPr>
              <a:t>输出排序后的</a:t>
            </a:r>
            <a:r>
              <a:rPr lang="en-US" altLang="zh-CN" sz="1400">
                <a:solidFill>
                  <a:srgbClr val="008000"/>
                </a:solidFill>
              </a:rPr>
              <a:t>10</a:t>
            </a:r>
            <a:r>
              <a:rPr lang="zh-CN" altLang="en-US" sz="1400">
                <a:solidFill>
                  <a:srgbClr val="008000"/>
                </a:solidFill>
              </a:rPr>
              <a:t>个数组元素</a:t>
            </a:r>
            <a:endParaRPr lang="zh-CN" altLang="en-US" sz="1400">
              <a:solidFill>
                <a:srgbClr val="008000"/>
              </a:solidFill>
            </a:endParaRPr>
          </a:p>
          <a:p>
            <a:pPr defTabSz="363855"/>
            <a:r>
              <a:rPr lang="zh-CN" altLang="en-US" sz="1400"/>
              <a:t>		</a:t>
            </a:r>
            <a:r>
              <a:rPr lang="en-US" altLang="zh-CN" sz="1400"/>
              <a:t>p++;</a:t>
            </a:r>
            <a:endParaRPr lang="en-US" altLang="zh-CN" sz="1400"/>
          </a:p>
          <a:p>
            <a:pPr defTabSz="363855"/>
            <a:r>
              <a:rPr lang="en-US" altLang="zh-CN" sz="1400"/>
              <a:t>	}</a:t>
            </a:r>
            <a:endParaRPr lang="en-US" altLang="zh-CN" sz="1400"/>
          </a:p>
          <a:p>
            <a:pPr defTabSz="363855"/>
            <a:r>
              <a:rPr lang="en-US" altLang="zh-CN" sz="1400"/>
              <a:t>	printf("\n");</a:t>
            </a:r>
            <a:endParaRPr lang="en-US" altLang="zh-CN" sz="1400"/>
          </a:p>
          <a:p>
            <a:pPr defTabSz="363855"/>
            <a:r>
              <a:rPr lang="en-US" altLang="zh-CN" sz="1400"/>
              <a:t>	return 0;</a:t>
            </a:r>
            <a:endParaRPr lang="en-US" altLang="zh-CN" sz="1400"/>
          </a:p>
          <a:p>
            <a:pPr defTabSz="363855"/>
            <a:r>
              <a:rPr lang="en-US" altLang="zh-CN" sz="1400"/>
              <a:t>}</a:t>
            </a:r>
            <a:endParaRPr lang="en-US" altLang="zh-CN" sz="1400"/>
          </a:p>
          <a:p>
            <a:pPr defTabSz="363855"/>
            <a:r>
              <a:rPr lang="en-US" altLang="zh-CN" sz="1400" smtClean="0"/>
              <a:t>void </a:t>
            </a:r>
            <a:r>
              <a:rPr lang="en-US" altLang="zh-CN" sz="1400"/>
              <a:t>sort(int x[],int n)	</a:t>
            </a:r>
            <a:r>
              <a:rPr lang="en-US" altLang="zh-CN" sz="1400" smtClean="0"/>
              <a:t>		</a:t>
            </a:r>
            <a:r>
              <a:rPr lang="en-US" altLang="zh-CN" sz="1400" smtClean="0">
                <a:solidFill>
                  <a:srgbClr val="008000"/>
                </a:solidFill>
              </a:rPr>
              <a:t>//</a:t>
            </a:r>
            <a:r>
              <a:rPr lang="zh-CN" altLang="en-US" sz="1400">
                <a:solidFill>
                  <a:srgbClr val="008000"/>
                </a:solidFill>
              </a:rPr>
              <a:t>定义</a:t>
            </a:r>
            <a:r>
              <a:rPr lang="en-US" altLang="zh-CN" sz="1400">
                <a:solidFill>
                  <a:srgbClr val="008000"/>
                </a:solidFill>
              </a:rPr>
              <a:t>sort</a:t>
            </a:r>
            <a:r>
              <a:rPr lang="zh-CN" altLang="en-US" sz="1400">
                <a:solidFill>
                  <a:srgbClr val="008000"/>
                </a:solidFill>
              </a:rPr>
              <a:t>函数，</a:t>
            </a:r>
            <a:r>
              <a:rPr lang="en-US" altLang="zh-CN" sz="1400">
                <a:solidFill>
                  <a:srgbClr val="008000"/>
                </a:solidFill>
              </a:rPr>
              <a:t>x</a:t>
            </a:r>
            <a:r>
              <a:rPr lang="zh-CN" altLang="en-US" sz="1400">
                <a:solidFill>
                  <a:srgbClr val="008000"/>
                </a:solidFill>
              </a:rPr>
              <a:t>是形参数组名 </a:t>
            </a:r>
            <a:endParaRPr lang="zh-CN" altLang="en-US" sz="1400">
              <a:solidFill>
                <a:srgbClr val="008000"/>
              </a:solidFill>
            </a:endParaRPr>
          </a:p>
          <a:p>
            <a:pPr defTabSz="363855"/>
            <a:r>
              <a:rPr lang="en-US" altLang="zh-CN" sz="1400"/>
              <a:t>{	int i,j,k,t;</a:t>
            </a:r>
            <a:endParaRPr lang="en-US" altLang="zh-CN" sz="1400"/>
          </a:p>
          <a:p>
            <a:pPr defTabSz="363855"/>
            <a:r>
              <a:rPr lang="en-US" altLang="zh-CN" sz="1400"/>
              <a:t>	for(i=0;i&lt;n-1;i++)</a:t>
            </a:r>
            <a:endParaRPr lang="en-US" altLang="zh-CN" sz="1400"/>
          </a:p>
          <a:p>
            <a:pPr defTabSz="363855"/>
            <a:r>
              <a:rPr lang="en-US" altLang="zh-CN" sz="1400"/>
              <a:t>	{	k=i;</a:t>
            </a:r>
            <a:endParaRPr lang="en-US" altLang="zh-CN" sz="1400"/>
          </a:p>
          <a:p>
            <a:pPr defTabSz="363855"/>
            <a:r>
              <a:rPr lang="en-US" altLang="zh-CN" sz="1400"/>
              <a:t>		for(j=i+1;j&lt;n;j++)</a:t>
            </a:r>
            <a:endParaRPr lang="en-US" altLang="zh-CN" sz="1400"/>
          </a:p>
          <a:p>
            <a:pPr defTabSz="363855"/>
            <a:r>
              <a:rPr lang="en-US" altLang="zh-CN" sz="1400"/>
              <a:t>			if(x[j]&gt;x[k]) k=j;</a:t>
            </a:r>
            <a:endParaRPr lang="en-US" altLang="zh-CN" sz="1400"/>
          </a:p>
          <a:p>
            <a:pPr defTabSz="363855"/>
            <a:r>
              <a:rPr lang="en-US" altLang="zh-CN" sz="1400"/>
              <a:t>		if(k!=i)</a:t>
            </a:r>
            <a:endParaRPr lang="en-US" altLang="zh-CN" sz="1400"/>
          </a:p>
          <a:p>
            <a:pPr defTabSz="363855"/>
            <a:r>
              <a:rPr lang="en-US" altLang="zh-CN" sz="1400"/>
              <a:t>		{	t=x[i</a:t>
            </a:r>
            <a:r>
              <a:rPr lang="en-US" altLang="zh-CN" sz="1400" smtClean="0"/>
              <a:t>]; x[i</a:t>
            </a:r>
            <a:r>
              <a:rPr lang="en-US" altLang="zh-CN" sz="1400"/>
              <a:t>]=x[k</a:t>
            </a:r>
            <a:r>
              <a:rPr lang="en-US" altLang="zh-CN" sz="1400" smtClean="0"/>
              <a:t>]; x[k</a:t>
            </a:r>
            <a:r>
              <a:rPr lang="en-US" altLang="zh-CN" sz="1400"/>
              <a:t>]=t;}</a:t>
            </a:r>
            <a:endParaRPr lang="en-US" altLang="zh-CN" sz="1400"/>
          </a:p>
          <a:p>
            <a:pPr defTabSz="363855"/>
            <a:r>
              <a:rPr lang="en-US" altLang="zh-CN" sz="1400"/>
              <a:t>	}</a:t>
            </a:r>
            <a:endParaRPr lang="en-US" altLang="zh-CN" sz="1400"/>
          </a:p>
          <a:p>
            <a:pPr defTabSz="363855"/>
            <a:r>
              <a:rPr lang="en-US" altLang="zh-CN" sz="1400"/>
              <a:t>}</a:t>
            </a:r>
            <a:endParaRPr lang="zh-CN" altLang="en-US" sz="1400" b="1" dirty="0">
              <a:solidFill>
                <a:srgbClr val="008000"/>
              </a:solidFill>
            </a:endParaRPr>
          </a:p>
        </p:txBody>
      </p:sp>
      <p:cxnSp>
        <p:nvCxnSpPr>
          <p:cNvPr id="13" name="直接连接符 12"/>
          <p:cNvCxnSpPr/>
          <p:nvPr/>
        </p:nvCxnSpPr>
        <p:spPr>
          <a:xfrm>
            <a:off x="5785056" y="1595337"/>
            <a:ext cx="0" cy="3781733"/>
          </a:xfrm>
          <a:prstGeom prst="line">
            <a:avLst/>
          </a:prstGeom>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5622308" y="2116690"/>
            <a:ext cx="325496" cy="260107"/>
            <a:chOff x="5926033" y="1926699"/>
            <a:chExt cx="325496" cy="260107"/>
          </a:xfrm>
        </p:grpSpPr>
        <p:sp>
          <p:nvSpPr>
            <p:cNvPr id="15" name="MH_Other_2"/>
            <p:cNvSpPr/>
            <p:nvPr>
              <p:custDataLst>
                <p:tags r:id="rId1"/>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8" name="MH_Other_3"/>
            <p:cNvSpPr/>
            <p:nvPr>
              <p:custDataLst>
                <p:tags r:id="rId2"/>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4"/>
            <p:cNvSpPr/>
            <p:nvPr>
              <p:custDataLst>
                <p:tags r:id="rId3"/>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5"/>
            <p:cNvSpPr/>
            <p:nvPr>
              <p:custDataLst>
                <p:tags r:id="rId4"/>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6"/>
            <p:cNvSpPr/>
            <p:nvPr>
              <p:custDataLst>
                <p:tags r:id="rId5"/>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7"/>
            <p:cNvSpPr/>
            <p:nvPr>
              <p:custDataLst>
                <p:tags r:id="rId6"/>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6" name="组合 25"/>
          <p:cNvGrpSpPr/>
          <p:nvPr/>
        </p:nvGrpSpPr>
        <p:grpSpPr>
          <a:xfrm>
            <a:off x="5622308" y="4395678"/>
            <a:ext cx="325496" cy="260106"/>
            <a:chOff x="5926033" y="5434781"/>
            <a:chExt cx="325496" cy="260106"/>
          </a:xfrm>
        </p:grpSpPr>
        <p:sp>
          <p:nvSpPr>
            <p:cNvPr id="27" name="MH_Other_8"/>
            <p:cNvSpPr/>
            <p:nvPr>
              <p:custDataLst>
                <p:tags r:id="rId7"/>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8" name="MH_Other_9"/>
            <p:cNvSpPr/>
            <p:nvPr>
              <p:custDataLst>
                <p:tags r:id="rId8"/>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0"/>
            <p:cNvSpPr/>
            <p:nvPr>
              <p:custDataLst>
                <p:tags r:id="rId9"/>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1"/>
            <p:cNvSpPr/>
            <p:nvPr>
              <p:custDataLst>
                <p:tags r:id="rId10"/>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2" name="MH_Other_12"/>
            <p:cNvSpPr/>
            <p:nvPr>
              <p:custDataLst>
                <p:tags r:id="rId11"/>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13"/>
            <p:cNvSpPr/>
            <p:nvPr>
              <p:custDataLst>
                <p:tags r:id="rId12"/>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6" name="图片 5"/>
          <p:cNvPicPr>
            <a:picLocks noChangeAspect="1"/>
          </p:cNvPicPr>
          <p:nvPr/>
        </p:nvPicPr>
        <p:blipFill>
          <a:blip r:embed="rId13" cstate="print"/>
          <a:stretch>
            <a:fillRect/>
          </a:stretch>
        </p:blipFill>
        <p:spPr>
          <a:xfrm>
            <a:off x="749030" y="5550311"/>
            <a:ext cx="5029200" cy="838200"/>
          </a:xfrm>
          <a:prstGeom prst="rect">
            <a:avLst/>
          </a:prstGeom>
        </p:spPr>
      </p:pic>
      <p:sp>
        <p:nvSpPr>
          <p:cNvPr id="34" name="圆角矩形 33"/>
          <p:cNvSpPr/>
          <p:nvPr/>
        </p:nvSpPr>
        <p:spPr>
          <a:xfrm>
            <a:off x="6099453" y="3946928"/>
            <a:ext cx="5657601" cy="2441583"/>
          </a:xfrm>
          <a:prstGeom prst="roundRect">
            <a:avLst>
              <a:gd name="adj" fmla="val 136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r>
              <a:rPr lang="en-US" altLang="zh-CN" sz="1400"/>
              <a:t>void sort(int </a:t>
            </a:r>
            <a:r>
              <a:rPr lang="en-US" altLang="zh-CN" sz="1400">
                <a:solidFill>
                  <a:schemeClr val="accent6"/>
                </a:solidFill>
              </a:rPr>
              <a:t>*x</a:t>
            </a:r>
            <a:r>
              <a:rPr lang="en-US" altLang="zh-CN" sz="1400"/>
              <a:t>,int n)	</a:t>
            </a:r>
            <a:r>
              <a:rPr lang="en-US" altLang="zh-CN" sz="1400" smtClean="0"/>
              <a:t>			</a:t>
            </a:r>
            <a:r>
              <a:rPr lang="en-US" altLang="zh-CN" sz="1400" smtClean="0">
                <a:solidFill>
                  <a:srgbClr val="008000"/>
                </a:solidFill>
              </a:rPr>
              <a:t>//</a:t>
            </a:r>
            <a:r>
              <a:rPr lang="zh-CN" altLang="en-US" sz="1400">
                <a:solidFill>
                  <a:srgbClr val="008000"/>
                </a:solidFill>
              </a:rPr>
              <a:t>形参</a:t>
            </a:r>
            <a:r>
              <a:rPr lang="en-US" altLang="zh-CN" sz="1400">
                <a:solidFill>
                  <a:srgbClr val="008000"/>
                </a:solidFill>
              </a:rPr>
              <a:t>x</a:t>
            </a:r>
            <a:r>
              <a:rPr lang="zh-CN" altLang="en-US" sz="1400">
                <a:solidFill>
                  <a:srgbClr val="008000"/>
                </a:solidFill>
              </a:rPr>
              <a:t>是指针变量</a:t>
            </a:r>
            <a:endParaRPr lang="zh-CN" altLang="en-US" sz="1400">
              <a:solidFill>
                <a:srgbClr val="008000"/>
              </a:solidFill>
            </a:endParaRPr>
          </a:p>
          <a:p>
            <a:pPr defTabSz="363855"/>
            <a:r>
              <a:rPr lang="en-US" altLang="zh-CN" sz="1400"/>
              <a:t>{	int i,j,k,t;</a:t>
            </a:r>
            <a:endParaRPr lang="en-US" altLang="zh-CN" sz="1400"/>
          </a:p>
          <a:p>
            <a:pPr defTabSz="363855"/>
            <a:r>
              <a:rPr lang="en-US" altLang="zh-CN" sz="1400"/>
              <a:t>	for(i=0;i&lt;n-1;i++)</a:t>
            </a:r>
            <a:endParaRPr lang="en-US" altLang="zh-CN" sz="1400"/>
          </a:p>
          <a:p>
            <a:pPr defTabSz="363855"/>
            <a:r>
              <a:rPr lang="en-US" altLang="zh-CN" sz="1400"/>
              <a:t>	{	k=i;</a:t>
            </a:r>
            <a:endParaRPr lang="en-US" altLang="zh-CN" sz="1400"/>
          </a:p>
          <a:p>
            <a:pPr defTabSz="363855"/>
            <a:r>
              <a:rPr lang="en-US" altLang="zh-CN" sz="1400"/>
              <a:t>		for(j=i+1;j&lt;n;j++)</a:t>
            </a:r>
            <a:endParaRPr lang="en-US" altLang="zh-CN" sz="1400"/>
          </a:p>
          <a:p>
            <a:pPr defTabSz="363855"/>
            <a:r>
              <a:rPr lang="en-US" altLang="zh-CN" sz="1400"/>
              <a:t>			if(</a:t>
            </a:r>
            <a:r>
              <a:rPr lang="en-US" altLang="zh-CN" sz="1400">
                <a:solidFill>
                  <a:schemeClr val="accent6"/>
                </a:solidFill>
              </a:rPr>
              <a:t>*(x+j)&gt;*(x+k)</a:t>
            </a:r>
            <a:r>
              <a:rPr lang="en-US" altLang="zh-CN" sz="1400"/>
              <a:t>) k=j</a:t>
            </a:r>
            <a:r>
              <a:rPr lang="en-US" altLang="zh-CN" sz="1400" smtClean="0"/>
              <a:t>;	</a:t>
            </a:r>
            <a:r>
              <a:rPr lang="en-US" altLang="zh-CN" sz="1400" smtClean="0">
                <a:solidFill>
                  <a:srgbClr val="008000"/>
                </a:solidFill>
              </a:rPr>
              <a:t>//*(</a:t>
            </a:r>
            <a:r>
              <a:rPr lang="en-US" altLang="zh-CN" sz="1400">
                <a:solidFill>
                  <a:srgbClr val="008000"/>
                </a:solidFill>
              </a:rPr>
              <a:t>x+j)</a:t>
            </a:r>
            <a:r>
              <a:rPr lang="zh-CN" altLang="en-US" sz="1400">
                <a:solidFill>
                  <a:srgbClr val="008000"/>
                </a:solidFill>
              </a:rPr>
              <a:t>就是</a:t>
            </a:r>
            <a:r>
              <a:rPr lang="en-US" altLang="zh-CN" sz="1400">
                <a:solidFill>
                  <a:srgbClr val="008000"/>
                </a:solidFill>
              </a:rPr>
              <a:t>x[j]</a:t>
            </a:r>
            <a:r>
              <a:rPr lang="zh-CN" altLang="en-US" sz="1400">
                <a:solidFill>
                  <a:srgbClr val="008000"/>
                </a:solidFill>
              </a:rPr>
              <a:t>，其他亦然</a:t>
            </a:r>
            <a:endParaRPr lang="zh-CN" altLang="en-US" sz="1400">
              <a:solidFill>
                <a:srgbClr val="008000"/>
              </a:solidFill>
            </a:endParaRPr>
          </a:p>
          <a:p>
            <a:pPr defTabSz="363855"/>
            <a:r>
              <a:rPr lang="zh-CN" altLang="en-US" sz="1400"/>
              <a:t>		</a:t>
            </a:r>
            <a:r>
              <a:rPr lang="en-US" altLang="zh-CN" sz="1400"/>
              <a:t>if(k!=i)</a:t>
            </a:r>
            <a:endParaRPr lang="en-US" altLang="zh-CN" sz="1400"/>
          </a:p>
          <a:p>
            <a:pPr defTabSz="363855"/>
            <a:r>
              <a:rPr lang="en-US" altLang="zh-CN" sz="1400"/>
              <a:t>		{	</a:t>
            </a:r>
            <a:r>
              <a:rPr lang="en-US" altLang="zh-CN" sz="1400">
                <a:solidFill>
                  <a:schemeClr val="accent6"/>
                </a:solidFill>
              </a:rPr>
              <a:t>t=*(x+i</a:t>
            </a:r>
            <a:r>
              <a:rPr lang="en-US" altLang="zh-CN" sz="1400" smtClean="0">
                <a:solidFill>
                  <a:schemeClr val="accent6"/>
                </a:solidFill>
              </a:rPr>
              <a:t>); *(</a:t>
            </a:r>
            <a:r>
              <a:rPr lang="en-US" altLang="zh-CN" sz="1400">
                <a:solidFill>
                  <a:schemeClr val="accent6"/>
                </a:solidFill>
              </a:rPr>
              <a:t>x+i)=*(x+k</a:t>
            </a:r>
            <a:r>
              <a:rPr lang="en-US" altLang="zh-CN" sz="1400" smtClean="0">
                <a:solidFill>
                  <a:schemeClr val="accent6"/>
                </a:solidFill>
              </a:rPr>
              <a:t>); *(</a:t>
            </a:r>
            <a:r>
              <a:rPr lang="en-US" altLang="zh-CN" sz="1400">
                <a:solidFill>
                  <a:schemeClr val="accent6"/>
                </a:solidFill>
              </a:rPr>
              <a:t>x+k)=t;</a:t>
            </a:r>
            <a:r>
              <a:rPr lang="en-US" altLang="zh-CN" sz="1400"/>
              <a:t>}</a:t>
            </a:r>
            <a:endParaRPr lang="en-US" altLang="zh-CN" sz="1400"/>
          </a:p>
          <a:p>
            <a:pPr defTabSz="363855"/>
            <a:r>
              <a:rPr lang="en-US" altLang="zh-CN" sz="1400"/>
              <a:t>	}</a:t>
            </a:r>
            <a:endParaRPr lang="en-US" altLang="zh-CN" sz="1400"/>
          </a:p>
          <a:p>
            <a:pPr defTabSz="363855"/>
            <a:r>
              <a:rPr lang="en-US" altLang="zh-CN" sz="1400"/>
              <a:t>}</a:t>
            </a:r>
            <a:endParaRPr lang="zh-CN" altLang="en-US" sz="1400" b="1" dirty="0">
              <a:solidFill>
                <a:srgbClr val="008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a:t>
            </a:r>
            <a:r>
              <a:rPr lang="zh-CN" altLang="en-US" smtClean="0"/>
              <a:t>返回指针的函数</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7229060" cy="1325563"/>
          </a:xfrm>
        </p:spPr>
        <p:txBody>
          <a:bodyPr/>
          <a:lstStyle/>
          <a:p>
            <a:r>
              <a:rPr lang="zh-CN" altLang="en-US" smtClean="0"/>
              <a:t>返回</a:t>
            </a:r>
            <a:r>
              <a:rPr lang="zh-CN" altLang="en-US"/>
              <a:t>指针值的函数</a:t>
            </a:r>
            <a:endParaRPr lang="zh-CN" altLang="en-US"/>
          </a:p>
        </p:txBody>
      </p:sp>
      <p:sp>
        <p:nvSpPr>
          <p:cNvPr id="7" name="矩形 6"/>
          <p:cNvSpPr/>
          <p:nvPr/>
        </p:nvSpPr>
        <p:spPr>
          <a:xfrm>
            <a:off x="1159565" y="1457924"/>
            <a:ext cx="4267199" cy="40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zh-CN" altLang="en-US" b="1" smtClean="0"/>
              <a:t>类型名 </a:t>
            </a:r>
            <a:r>
              <a:rPr lang="en-US" altLang="zh-CN" b="1" smtClean="0"/>
              <a:t>*</a:t>
            </a:r>
            <a:r>
              <a:rPr lang="zh-CN" altLang="en-US" b="1" smtClean="0"/>
              <a:t>函数名</a:t>
            </a:r>
            <a:r>
              <a:rPr lang="en-US" altLang="zh-CN" b="1" smtClean="0"/>
              <a:t>(</a:t>
            </a:r>
            <a:r>
              <a:rPr lang="zh-CN" altLang="en-US" b="1" smtClean="0"/>
              <a:t>参数表列</a:t>
            </a:r>
            <a:r>
              <a:rPr lang="en-US" altLang="zh-CN" b="1" smtClean="0"/>
              <a:t>)</a:t>
            </a:r>
            <a:endParaRPr lang="zh-CN" altLang="en-US" b="1"/>
          </a:p>
        </p:txBody>
      </p:sp>
      <p:sp>
        <p:nvSpPr>
          <p:cNvPr id="8" name="MH_Desc_1"/>
          <p:cNvSpPr/>
          <p:nvPr>
            <p:custDataLst>
              <p:tags r:id="rId1"/>
            </p:custDataLst>
          </p:nvPr>
        </p:nvSpPr>
        <p:spPr>
          <a:xfrm>
            <a:off x="1159565" y="2067339"/>
            <a:ext cx="9942444" cy="356814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a:solidFill>
                  <a:schemeClr val="tx1"/>
                </a:solidFill>
              </a:rPr>
              <a:t>一个函数可以返回一个整型值、字符值、实型值等，也可以返回指针型的数据，即地址。其概念与以前类似，只是返回的值的类型是指针类型而已。</a:t>
            </a:r>
            <a:endParaRPr lang="zh-CN" altLang="en-US">
              <a:solidFill>
                <a:schemeClr val="tx1"/>
              </a:solidFill>
            </a:endParaRPr>
          </a:p>
          <a:p>
            <a:pPr algn="just">
              <a:lnSpc>
                <a:spcPct val="120000"/>
              </a:lnSpc>
              <a:spcAft>
                <a:spcPts val="600"/>
              </a:spcAft>
              <a:defRPr/>
            </a:pPr>
            <a:endParaRPr lang="zh-CN" altLang="en-US">
              <a:solidFill>
                <a:schemeClr val="tx1"/>
              </a:solidFill>
            </a:endParaRPr>
          </a:p>
          <a:p>
            <a:pPr algn="just">
              <a:lnSpc>
                <a:spcPct val="120000"/>
              </a:lnSpc>
              <a:spcBef>
                <a:spcPts val="600"/>
              </a:spcBef>
              <a:spcAft>
                <a:spcPts val="600"/>
              </a:spcAft>
              <a:defRPr/>
            </a:pPr>
            <a:r>
              <a:rPr lang="en-US" altLang="zh-CN" smtClean="0">
                <a:solidFill>
                  <a:schemeClr val="tx1"/>
                </a:solidFill>
              </a:rPr>
              <a:t>a</a:t>
            </a:r>
            <a:r>
              <a:rPr lang="zh-CN" altLang="en-US">
                <a:solidFill>
                  <a:schemeClr val="tx1"/>
                </a:solidFill>
              </a:rPr>
              <a:t>是函数名，调用它以后能得到一个</a:t>
            </a:r>
            <a:r>
              <a:rPr lang="en-US" altLang="zh-CN">
                <a:solidFill>
                  <a:schemeClr val="tx1"/>
                </a:solidFill>
              </a:rPr>
              <a:t>int*</a:t>
            </a:r>
            <a:r>
              <a:rPr lang="zh-CN" altLang="en-US">
                <a:solidFill>
                  <a:schemeClr val="tx1"/>
                </a:solidFill>
              </a:rPr>
              <a:t>型</a:t>
            </a:r>
            <a:r>
              <a:rPr lang="en-US" altLang="zh-CN">
                <a:solidFill>
                  <a:schemeClr val="tx1"/>
                </a:solidFill>
              </a:rPr>
              <a:t>(</a:t>
            </a:r>
            <a:r>
              <a:rPr lang="zh-CN" altLang="en-US">
                <a:solidFill>
                  <a:schemeClr val="tx1"/>
                </a:solidFill>
              </a:rPr>
              <a:t>指向整型数据</a:t>
            </a:r>
            <a:r>
              <a:rPr lang="en-US" altLang="zh-CN">
                <a:solidFill>
                  <a:schemeClr val="tx1"/>
                </a:solidFill>
              </a:rPr>
              <a:t>)</a:t>
            </a:r>
            <a:r>
              <a:rPr lang="zh-CN" altLang="en-US">
                <a:solidFill>
                  <a:schemeClr val="tx1"/>
                </a:solidFill>
              </a:rPr>
              <a:t>的指针，即整型数据的地址。</a:t>
            </a:r>
            <a:r>
              <a:rPr lang="en-US" altLang="zh-CN">
                <a:solidFill>
                  <a:schemeClr val="tx1"/>
                </a:solidFill>
              </a:rPr>
              <a:t>x</a:t>
            </a:r>
            <a:r>
              <a:rPr lang="zh-CN" altLang="en-US">
                <a:solidFill>
                  <a:schemeClr val="tx1"/>
                </a:solidFill>
              </a:rPr>
              <a:t>和</a:t>
            </a:r>
            <a:r>
              <a:rPr lang="en-US" altLang="zh-CN">
                <a:solidFill>
                  <a:schemeClr val="tx1"/>
                </a:solidFill>
              </a:rPr>
              <a:t>y</a:t>
            </a:r>
            <a:r>
              <a:rPr lang="zh-CN" altLang="en-US">
                <a:solidFill>
                  <a:schemeClr val="tx1"/>
                </a:solidFill>
              </a:rPr>
              <a:t>是函数</a:t>
            </a:r>
            <a:r>
              <a:rPr lang="en-US" altLang="zh-CN">
                <a:solidFill>
                  <a:schemeClr val="tx1"/>
                </a:solidFill>
              </a:rPr>
              <a:t>a</a:t>
            </a:r>
            <a:r>
              <a:rPr lang="zh-CN" altLang="en-US">
                <a:solidFill>
                  <a:schemeClr val="tx1"/>
                </a:solidFill>
              </a:rPr>
              <a:t>的形参，为整型</a:t>
            </a:r>
            <a:r>
              <a:rPr lang="zh-CN" altLang="en-US" smtClean="0">
                <a:solidFill>
                  <a:schemeClr val="tx1"/>
                </a:solidFill>
              </a:rPr>
              <a:t>。</a:t>
            </a:r>
            <a:endParaRPr lang="zh-CN" altLang="en-US">
              <a:solidFill>
                <a:schemeClr val="tx1"/>
              </a:solidFill>
            </a:endParaRPr>
          </a:p>
        </p:txBody>
      </p:sp>
      <p:sp>
        <p:nvSpPr>
          <p:cNvPr id="15" name="圆角矩形 14"/>
          <p:cNvSpPr/>
          <p:nvPr/>
        </p:nvSpPr>
        <p:spPr>
          <a:xfrm>
            <a:off x="1228889" y="2886368"/>
            <a:ext cx="1882059" cy="417444"/>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855">
              <a:lnSpc>
                <a:spcPct val="120000"/>
              </a:lnSpc>
            </a:pPr>
            <a:r>
              <a:rPr lang="en-US" altLang="zh-CN" sz="1600"/>
              <a:t>int *a(int x,int y);</a:t>
            </a:r>
            <a:endParaRPr lang="en-US" altLang="zh-CN" sz="1600"/>
          </a:p>
        </p:txBody>
      </p:sp>
      <p:grpSp>
        <p:nvGrpSpPr>
          <p:cNvPr id="6" name="组合 5"/>
          <p:cNvGrpSpPr/>
          <p:nvPr/>
        </p:nvGrpSpPr>
        <p:grpSpPr>
          <a:xfrm>
            <a:off x="1228889" y="4083085"/>
            <a:ext cx="9873121" cy="1088629"/>
            <a:chOff x="8582294" y="4088153"/>
            <a:chExt cx="10188378" cy="1088629"/>
          </a:xfrm>
        </p:grpSpPr>
        <p:sp>
          <p:nvSpPr>
            <p:cNvPr id="9" name="MH_Other_1"/>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endParaRPr lang="zh-CN" altLang="en-US" sz="2000" dirty="0">
                <a:solidFill>
                  <a:srgbClr val="FEFFFF"/>
                </a:solidFill>
              </a:endParaRPr>
            </a:p>
          </p:txBody>
        </p:sp>
        <p:sp>
          <p:nvSpPr>
            <p:cNvPr id="10" name="MH_SubTitle_1"/>
            <p:cNvSpPr/>
            <p:nvPr>
              <p:custDataLst>
                <p:tags r:id="rId3"/>
              </p:custDataLst>
            </p:nvPr>
          </p:nvSpPr>
          <p:spPr>
            <a:xfrm>
              <a:off x="9371544" y="4088153"/>
              <a:ext cx="9399128" cy="1088629"/>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1600">
                  <a:solidFill>
                    <a:schemeClr val="tx1"/>
                  </a:solidFill>
                </a:rPr>
                <a:t>在“*</a:t>
              </a:r>
              <a:r>
                <a:rPr lang="en-US" altLang="zh-CN" sz="1600">
                  <a:solidFill>
                    <a:schemeClr val="tx1"/>
                  </a:solidFill>
                </a:rPr>
                <a:t>a”</a:t>
              </a:r>
              <a:r>
                <a:rPr lang="zh-CN" altLang="en-US" sz="1600">
                  <a:solidFill>
                    <a:schemeClr val="tx1"/>
                  </a:solidFill>
                </a:rPr>
                <a:t>两侧没有括号，在</a:t>
              </a:r>
              <a:r>
                <a:rPr lang="en-US" altLang="zh-CN" sz="1600">
                  <a:solidFill>
                    <a:schemeClr val="tx1"/>
                  </a:solidFill>
                </a:rPr>
                <a:t>a</a:t>
              </a:r>
              <a:r>
                <a:rPr lang="zh-CN" altLang="en-US" sz="1600">
                  <a:solidFill>
                    <a:schemeClr val="tx1"/>
                  </a:solidFill>
                </a:rPr>
                <a:t>的两侧分别为*运算符和</a:t>
              </a:r>
              <a:r>
                <a:rPr lang="en-US" altLang="zh-CN" sz="1600">
                  <a:solidFill>
                    <a:schemeClr val="tx1"/>
                  </a:solidFill>
                </a:rPr>
                <a:t>()</a:t>
              </a:r>
              <a:r>
                <a:rPr lang="zh-CN" altLang="en-US" sz="1600">
                  <a:solidFill>
                    <a:schemeClr val="tx1"/>
                  </a:solidFill>
                </a:rPr>
                <a:t>运算符。而</a:t>
              </a:r>
              <a:r>
                <a:rPr lang="en-US" altLang="zh-CN" sz="1600">
                  <a:solidFill>
                    <a:schemeClr val="tx1"/>
                  </a:solidFill>
                </a:rPr>
                <a:t>()</a:t>
              </a:r>
              <a:r>
                <a:rPr lang="zh-CN" altLang="en-US" sz="1600">
                  <a:solidFill>
                    <a:schemeClr val="tx1"/>
                  </a:solidFill>
                </a:rPr>
                <a:t>优先级高于*，因此</a:t>
              </a:r>
              <a:r>
                <a:rPr lang="en-US" altLang="zh-CN" sz="1600">
                  <a:solidFill>
                    <a:schemeClr val="tx1"/>
                  </a:solidFill>
                </a:rPr>
                <a:t>a</a:t>
              </a:r>
              <a:r>
                <a:rPr lang="zh-CN" altLang="en-US" sz="1600">
                  <a:solidFill>
                    <a:schemeClr val="tx1"/>
                  </a:solidFill>
                </a:rPr>
                <a:t>先与</a:t>
              </a:r>
              <a:r>
                <a:rPr lang="en-US" altLang="zh-CN" sz="1600">
                  <a:solidFill>
                    <a:schemeClr val="tx1"/>
                  </a:solidFill>
                </a:rPr>
                <a:t>()</a:t>
              </a:r>
              <a:r>
                <a:rPr lang="zh-CN" altLang="en-US" sz="1600">
                  <a:solidFill>
                    <a:schemeClr val="tx1"/>
                  </a:solidFill>
                </a:rPr>
                <a:t>结合，显然这是函数形式。这个函数前面有一个*，表示此函数是指针型函数（函数值是指针）。最前面的</a:t>
              </a:r>
              <a:r>
                <a:rPr lang="en-US" altLang="zh-CN" sz="1600">
                  <a:solidFill>
                    <a:schemeClr val="tx1"/>
                  </a:solidFill>
                </a:rPr>
                <a:t>int</a:t>
              </a:r>
              <a:r>
                <a:rPr lang="zh-CN" altLang="en-US" sz="1600">
                  <a:solidFill>
                    <a:schemeClr val="tx1"/>
                  </a:solidFill>
                </a:rPr>
                <a:t>表示返回的指针指向整型变量。</a:t>
              </a:r>
              <a:endParaRPr lang="zh-CN" altLang="en-US" sz="1600" dirty="0">
                <a:solidFill>
                  <a:schemeClr val="tx1"/>
                </a:solidFill>
              </a:endParaRPr>
            </a:p>
          </p:txBody>
        </p:sp>
        <p:sp>
          <p:nvSpPr>
            <p:cNvPr id="11" name="MH_Other_2"/>
            <p:cNvSpPr/>
            <p:nvPr>
              <p:custDataLst>
                <p:tags r:id="rId4"/>
              </p:custDataLst>
            </p:nvPr>
          </p:nvSpPr>
          <p:spPr>
            <a:xfrm rot="16200000">
              <a:off x="18469047" y="4875156"/>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932" y="216616"/>
            <a:ext cx="10515600" cy="953383"/>
          </a:xfrm>
        </p:spPr>
        <p:txBody>
          <a:bodyPr/>
          <a:lstStyle/>
          <a:p>
            <a:r>
              <a:rPr lang="zh-CN" altLang="en-US"/>
              <a:t>返回指针值的函数</a:t>
            </a:r>
            <a:endParaRPr lang="zh-CN" altLang="en-US"/>
          </a:p>
        </p:txBody>
      </p:sp>
      <p:sp>
        <p:nvSpPr>
          <p:cNvPr id="3" name="内容占位符 2"/>
          <p:cNvSpPr>
            <a:spLocks noGrp="1"/>
          </p:cNvSpPr>
          <p:nvPr>
            <p:ph idx="1"/>
          </p:nvPr>
        </p:nvSpPr>
        <p:spPr>
          <a:xfrm>
            <a:off x="560830" y="967175"/>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8.25】</a:t>
            </a:r>
            <a:r>
              <a:rPr lang="zh-CN" altLang="en-US" sz="2000">
                <a:solidFill>
                  <a:schemeClr val="accent1"/>
                </a:solidFill>
              </a:rPr>
              <a:t>有</a:t>
            </a:r>
            <a:r>
              <a:rPr lang="en-US" altLang="zh-CN" sz="2000">
                <a:solidFill>
                  <a:schemeClr val="accent1"/>
                </a:solidFill>
              </a:rPr>
              <a:t>a</a:t>
            </a:r>
            <a:r>
              <a:rPr lang="zh-CN" altLang="en-US" sz="2000">
                <a:solidFill>
                  <a:schemeClr val="accent1"/>
                </a:solidFill>
              </a:rPr>
              <a:t>个学生，每个学生有</a:t>
            </a:r>
            <a:r>
              <a:rPr lang="en-US" altLang="zh-CN" sz="2000">
                <a:solidFill>
                  <a:schemeClr val="accent1"/>
                </a:solidFill>
              </a:rPr>
              <a:t>b</a:t>
            </a:r>
            <a:r>
              <a:rPr lang="zh-CN" altLang="en-US" sz="2000">
                <a:solidFill>
                  <a:schemeClr val="accent1"/>
                </a:solidFill>
              </a:rPr>
              <a:t>门课程的成绩。要求在用户输入学生序号以后，能输出该学生的全部成绩。用指针函数来实现。</a:t>
            </a:r>
            <a:endParaRPr lang="zh-CN" altLang="en-US" sz="2000">
              <a:solidFill>
                <a:schemeClr val="accent1"/>
              </a:solidFill>
            </a:endParaRPr>
          </a:p>
        </p:txBody>
      </p:sp>
      <p:sp>
        <p:nvSpPr>
          <p:cNvPr id="11" name="圆角矩形 12"/>
          <p:cNvSpPr/>
          <p:nvPr/>
        </p:nvSpPr>
        <p:spPr>
          <a:xfrm>
            <a:off x="758969" y="1873634"/>
            <a:ext cx="10879753" cy="4268750"/>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855">
              <a:lnSpc>
                <a:spcPct val="120000"/>
              </a:lnSpc>
            </a:pPr>
            <a:r>
              <a:rPr lang="en-US" altLang="zh-CN" sz="1400"/>
              <a:t>#include &lt;stdio.h&gt;</a:t>
            </a:r>
            <a:endParaRPr lang="en-US" altLang="zh-CN" sz="1400"/>
          </a:p>
          <a:p>
            <a:pPr defTabSz="363855">
              <a:lnSpc>
                <a:spcPct val="120000"/>
              </a:lnSpc>
            </a:pPr>
            <a:r>
              <a:rPr lang="en-US" altLang="zh-CN" sz="1400"/>
              <a:t>int main()</a:t>
            </a:r>
            <a:endParaRPr lang="en-US" altLang="zh-CN" sz="1400"/>
          </a:p>
          <a:p>
            <a:pPr defTabSz="363855">
              <a:lnSpc>
                <a:spcPct val="120000"/>
              </a:lnSpc>
            </a:pPr>
            <a:r>
              <a:rPr lang="en-US" altLang="zh-CN" sz="1400"/>
              <a:t>{	float score[][4]={{60,70,80,90},{56,89,67,88},{34,78,90,66}};	</a:t>
            </a:r>
            <a:endParaRPr lang="en-US" altLang="zh-CN" sz="1400" smtClean="0"/>
          </a:p>
          <a:p>
            <a:pPr defTabSz="363855">
              <a:lnSpc>
                <a:spcPct val="120000"/>
              </a:lnSpc>
            </a:pPr>
            <a:r>
              <a:rPr lang="en-US" altLang="zh-CN" sz="1400"/>
              <a:t>	</a:t>
            </a:r>
            <a:r>
              <a:rPr lang="en-US" altLang="zh-CN" sz="1400" smtClean="0">
                <a:solidFill>
                  <a:srgbClr val="008000"/>
                </a:solidFill>
              </a:rPr>
              <a:t>//</a:t>
            </a:r>
            <a:r>
              <a:rPr lang="zh-CN" altLang="en-US" sz="1400">
                <a:solidFill>
                  <a:srgbClr val="008000"/>
                </a:solidFill>
              </a:rPr>
              <a:t>定义数组，存放成绩</a:t>
            </a:r>
            <a:endParaRPr lang="zh-CN" altLang="en-US" sz="1400">
              <a:solidFill>
                <a:srgbClr val="008000"/>
              </a:solidFill>
            </a:endParaRPr>
          </a:p>
          <a:p>
            <a:pPr defTabSz="363855">
              <a:lnSpc>
                <a:spcPct val="120000"/>
              </a:lnSpc>
            </a:pPr>
            <a:r>
              <a:rPr lang="zh-CN" altLang="en-US" sz="1400"/>
              <a:t>	</a:t>
            </a:r>
            <a:r>
              <a:rPr lang="en-US" altLang="zh-CN" sz="1400"/>
              <a:t>float *search(float (*pointer)[4],int n);	</a:t>
            </a:r>
            <a:r>
              <a:rPr lang="en-US" altLang="zh-CN" sz="1400">
                <a:solidFill>
                  <a:srgbClr val="008000"/>
                </a:solidFill>
              </a:rPr>
              <a:t>//</a:t>
            </a:r>
            <a:r>
              <a:rPr lang="zh-CN" altLang="en-US" sz="1400">
                <a:solidFill>
                  <a:srgbClr val="008000"/>
                </a:solidFill>
              </a:rPr>
              <a:t>函数声明</a:t>
            </a:r>
            <a:endParaRPr lang="zh-CN" altLang="en-US" sz="1400">
              <a:solidFill>
                <a:srgbClr val="008000"/>
              </a:solidFill>
            </a:endParaRPr>
          </a:p>
          <a:p>
            <a:pPr defTabSz="363855">
              <a:lnSpc>
                <a:spcPct val="120000"/>
              </a:lnSpc>
            </a:pPr>
            <a:r>
              <a:rPr lang="zh-CN" altLang="en-US" sz="1400"/>
              <a:t>	</a:t>
            </a:r>
            <a:r>
              <a:rPr lang="en-US" altLang="zh-CN" sz="1400">
                <a:solidFill>
                  <a:schemeClr val="accent6"/>
                </a:solidFill>
              </a:rPr>
              <a:t>float *p;</a:t>
            </a:r>
            <a:endParaRPr lang="en-US" altLang="zh-CN" sz="1400">
              <a:solidFill>
                <a:schemeClr val="accent6"/>
              </a:solidFill>
            </a:endParaRPr>
          </a:p>
          <a:p>
            <a:pPr defTabSz="363855">
              <a:lnSpc>
                <a:spcPct val="120000"/>
              </a:lnSpc>
            </a:pPr>
            <a:r>
              <a:rPr lang="en-US" altLang="zh-CN" sz="1400"/>
              <a:t>	int i,k;</a:t>
            </a:r>
            <a:endParaRPr lang="en-US" altLang="zh-CN" sz="1400"/>
          </a:p>
          <a:p>
            <a:pPr defTabSz="363855">
              <a:lnSpc>
                <a:spcPct val="120000"/>
              </a:lnSpc>
            </a:pPr>
            <a:r>
              <a:rPr lang="en-US" altLang="zh-CN" sz="1400"/>
              <a:t>	printf("enter the number of student:");</a:t>
            </a:r>
            <a:endParaRPr lang="en-US" altLang="zh-CN" sz="1400"/>
          </a:p>
          <a:p>
            <a:pPr defTabSz="363855">
              <a:lnSpc>
                <a:spcPct val="120000"/>
              </a:lnSpc>
            </a:pPr>
            <a:r>
              <a:rPr lang="en-US" altLang="zh-CN" sz="1400"/>
              <a:t>	scanf("%d",&amp;k);	</a:t>
            </a:r>
            <a:r>
              <a:rPr lang="en-US" altLang="zh-CN" sz="1400">
                <a:solidFill>
                  <a:srgbClr val="008000"/>
                </a:solidFill>
              </a:rPr>
              <a:t>//</a:t>
            </a:r>
            <a:r>
              <a:rPr lang="zh-CN" altLang="en-US" sz="1400">
                <a:solidFill>
                  <a:srgbClr val="008000"/>
                </a:solidFill>
              </a:rPr>
              <a:t>输入要找的学生的序号</a:t>
            </a:r>
            <a:endParaRPr lang="zh-CN" altLang="en-US" sz="1400">
              <a:solidFill>
                <a:srgbClr val="008000"/>
              </a:solidFill>
            </a:endParaRPr>
          </a:p>
          <a:p>
            <a:pPr defTabSz="363855">
              <a:lnSpc>
                <a:spcPct val="120000"/>
              </a:lnSpc>
            </a:pPr>
            <a:r>
              <a:rPr lang="zh-CN" altLang="en-US" sz="1400"/>
              <a:t>	</a:t>
            </a:r>
            <a:r>
              <a:rPr lang="en-US" altLang="zh-CN" sz="1400"/>
              <a:t>printf("The scores of No.%d are:\n",k);</a:t>
            </a:r>
            <a:endParaRPr lang="en-US" altLang="zh-CN" sz="1400"/>
          </a:p>
          <a:p>
            <a:pPr defTabSz="363855">
              <a:lnSpc>
                <a:spcPct val="120000"/>
              </a:lnSpc>
            </a:pPr>
            <a:r>
              <a:rPr lang="en-US" altLang="zh-CN" sz="1400"/>
              <a:t>	</a:t>
            </a:r>
            <a:r>
              <a:rPr lang="en-US" altLang="zh-CN" sz="1400">
                <a:solidFill>
                  <a:schemeClr val="accent6"/>
                </a:solidFill>
              </a:rPr>
              <a:t>p=search(score,k);</a:t>
            </a:r>
            <a:r>
              <a:rPr lang="en-US" altLang="zh-CN" sz="1400"/>
              <a:t>	</a:t>
            </a:r>
            <a:r>
              <a:rPr lang="en-US" altLang="zh-CN" sz="1400">
                <a:solidFill>
                  <a:srgbClr val="008000"/>
                </a:solidFill>
              </a:rPr>
              <a:t>//</a:t>
            </a:r>
            <a:r>
              <a:rPr lang="zh-CN" altLang="en-US" sz="1400">
                <a:solidFill>
                  <a:srgbClr val="008000"/>
                </a:solidFill>
              </a:rPr>
              <a:t>调用</a:t>
            </a:r>
            <a:r>
              <a:rPr lang="en-US" altLang="zh-CN" sz="1400">
                <a:solidFill>
                  <a:srgbClr val="008000"/>
                </a:solidFill>
              </a:rPr>
              <a:t>search</a:t>
            </a:r>
            <a:r>
              <a:rPr lang="zh-CN" altLang="en-US" sz="1400">
                <a:solidFill>
                  <a:srgbClr val="008000"/>
                </a:solidFill>
              </a:rPr>
              <a:t>函数，返回</a:t>
            </a:r>
            <a:r>
              <a:rPr lang="en-US" altLang="zh-CN" sz="1400">
                <a:solidFill>
                  <a:srgbClr val="008000"/>
                </a:solidFill>
              </a:rPr>
              <a:t>score[k][0]</a:t>
            </a:r>
            <a:r>
              <a:rPr lang="zh-CN" altLang="en-US" sz="1400">
                <a:solidFill>
                  <a:srgbClr val="008000"/>
                </a:solidFill>
              </a:rPr>
              <a:t>的地址</a:t>
            </a:r>
            <a:endParaRPr lang="zh-CN" altLang="en-US" sz="1400">
              <a:solidFill>
                <a:srgbClr val="008000"/>
              </a:solidFill>
            </a:endParaRPr>
          </a:p>
          <a:p>
            <a:pPr defTabSz="363855">
              <a:lnSpc>
                <a:spcPct val="120000"/>
              </a:lnSpc>
            </a:pPr>
            <a:r>
              <a:rPr lang="zh-CN" altLang="en-US" sz="1400"/>
              <a:t>	</a:t>
            </a:r>
            <a:r>
              <a:rPr lang="en-US" altLang="zh-CN" sz="1400"/>
              <a:t>for(i=0;i&lt;4;i++)</a:t>
            </a:r>
            <a:endParaRPr lang="en-US" altLang="zh-CN" sz="1400"/>
          </a:p>
          <a:p>
            <a:pPr defTabSz="363855">
              <a:lnSpc>
                <a:spcPct val="120000"/>
              </a:lnSpc>
            </a:pPr>
            <a:r>
              <a:rPr lang="en-US" altLang="zh-CN" sz="1400"/>
              <a:t>		printf("%5.2f\t",*(p+i));	</a:t>
            </a:r>
            <a:r>
              <a:rPr lang="en-US" altLang="zh-CN" sz="1400">
                <a:solidFill>
                  <a:srgbClr val="008000"/>
                </a:solidFill>
              </a:rPr>
              <a:t>//</a:t>
            </a:r>
            <a:r>
              <a:rPr lang="zh-CN" altLang="en-US" sz="1400">
                <a:solidFill>
                  <a:srgbClr val="008000"/>
                </a:solidFill>
              </a:rPr>
              <a:t>输出</a:t>
            </a:r>
            <a:r>
              <a:rPr lang="en-US" altLang="zh-CN" sz="1400">
                <a:solidFill>
                  <a:srgbClr val="008000"/>
                </a:solidFill>
              </a:rPr>
              <a:t>score[k][0]~score[k][3]</a:t>
            </a:r>
            <a:r>
              <a:rPr lang="zh-CN" altLang="en-US" sz="1400">
                <a:solidFill>
                  <a:srgbClr val="008000"/>
                </a:solidFill>
              </a:rPr>
              <a:t>的值</a:t>
            </a:r>
            <a:endParaRPr lang="zh-CN" altLang="en-US" sz="1400">
              <a:solidFill>
                <a:srgbClr val="008000"/>
              </a:solidFill>
            </a:endParaRPr>
          </a:p>
          <a:p>
            <a:pPr defTabSz="363855">
              <a:lnSpc>
                <a:spcPct val="120000"/>
              </a:lnSpc>
            </a:pPr>
            <a:r>
              <a:rPr lang="zh-CN" altLang="en-US" sz="1400"/>
              <a:t>	</a:t>
            </a:r>
            <a:r>
              <a:rPr lang="en-US" altLang="zh-CN" sz="1400"/>
              <a:t>printf("\n");</a:t>
            </a:r>
            <a:endParaRPr lang="en-US" altLang="zh-CN" sz="1400"/>
          </a:p>
          <a:p>
            <a:pPr defTabSz="363855">
              <a:lnSpc>
                <a:spcPct val="120000"/>
              </a:lnSpc>
            </a:pPr>
            <a:r>
              <a:rPr lang="en-US" altLang="zh-CN" sz="1400"/>
              <a:t>	return 0;</a:t>
            </a:r>
            <a:endParaRPr lang="en-US" altLang="zh-CN" sz="1400"/>
          </a:p>
          <a:p>
            <a:pPr defTabSz="363855">
              <a:lnSpc>
                <a:spcPct val="120000"/>
              </a:lnSpc>
            </a:pPr>
            <a:r>
              <a:rPr lang="en-US" altLang="zh-CN" sz="1400" smtClean="0"/>
              <a:t>}</a:t>
            </a:r>
            <a:endParaRPr lang="en-US" altLang="zh-CN" sz="1400"/>
          </a:p>
          <a:p>
            <a:pPr defTabSz="363855">
              <a:lnSpc>
                <a:spcPct val="120000"/>
              </a:lnSpc>
            </a:pPr>
            <a:endParaRPr lang="en-US" altLang="zh-CN" sz="1400"/>
          </a:p>
          <a:p>
            <a:pPr defTabSz="363855">
              <a:lnSpc>
                <a:spcPct val="120000"/>
              </a:lnSpc>
            </a:pPr>
            <a:r>
              <a:rPr lang="en-US" altLang="zh-CN" sz="1400">
                <a:solidFill>
                  <a:schemeClr val="accent6"/>
                </a:solidFill>
              </a:rPr>
              <a:t>float *search(float (*pointer)[4],int n)</a:t>
            </a:r>
            <a:endParaRPr lang="en-US" altLang="zh-CN" sz="1400">
              <a:solidFill>
                <a:schemeClr val="accent6"/>
              </a:solidFill>
            </a:endParaRPr>
          </a:p>
          <a:p>
            <a:pPr defTabSz="363855">
              <a:lnSpc>
                <a:spcPct val="120000"/>
              </a:lnSpc>
            </a:pPr>
            <a:r>
              <a:rPr lang="en-US" altLang="zh-CN" sz="1400" smtClean="0">
                <a:solidFill>
                  <a:srgbClr val="008000"/>
                </a:solidFill>
              </a:rPr>
              <a:t>//</a:t>
            </a:r>
            <a:r>
              <a:rPr lang="zh-CN" altLang="en-US" sz="1400">
                <a:solidFill>
                  <a:srgbClr val="008000"/>
                </a:solidFill>
              </a:rPr>
              <a:t>形参</a:t>
            </a:r>
            <a:r>
              <a:rPr lang="en-US" altLang="zh-CN" sz="1400">
                <a:solidFill>
                  <a:srgbClr val="008000"/>
                </a:solidFill>
              </a:rPr>
              <a:t>pointer</a:t>
            </a:r>
            <a:r>
              <a:rPr lang="zh-CN" altLang="en-US" sz="1400">
                <a:solidFill>
                  <a:srgbClr val="008000"/>
                </a:solidFill>
              </a:rPr>
              <a:t>是指向一维数组的指针变量</a:t>
            </a:r>
            <a:endParaRPr lang="zh-CN" altLang="en-US" sz="1400">
              <a:solidFill>
                <a:srgbClr val="008000"/>
              </a:solidFill>
            </a:endParaRPr>
          </a:p>
          <a:p>
            <a:pPr defTabSz="363855">
              <a:lnSpc>
                <a:spcPct val="120000"/>
              </a:lnSpc>
            </a:pPr>
            <a:r>
              <a:rPr lang="en-US" altLang="zh-CN" sz="1400"/>
              <a:t>{	</a:t>
            </a:r>
            <a:r>
              <a:rPr lang="en-US" altLang="zh-CN" sz="1400">
                <a:solidFill>
                  <a:schemeClr val="accent6"/>
                </a:solidFill>
              </a:rPr>
              <a:t>float *pt;</a:t>
            </a:r>
            <a:endParaRPr lang="en-US" altLang="zh-CN" sz="1400">
              <a:solidFill>
                <a:schemeClr val="accent6"/>
              </a:solidFill>
            </a:endParaRPr>
          </a:p>
          <a:p>
            <a:pPr defTabSz="363855">
              <a:lnSpc>
                <a:spcPct val="120000"/>
              </a:lnSpc>
            </a:pPr>
            <a:r>
              <a:rPr lang="en-US" altLang="zh-CN" sz="1400"/>
              <a:t>	pt=*(pointer+n);	</a:t>
            </a:r>
            <a:r>
              <a:rPr lang="en-US" altLang="zh-CN" sz="1400">
                <a:solidFill>
                  <a:srgbClr val="008000"/>
                </a:solidFill>
              </a:rPr>
              <a:t>//pt</a:t>
            </a:r>
            <a:r>
              <a:rPr lang="zh-CN" altLang="en-US" sz="1400">
                <a:solidFill>
                  <a:srgbClr val="008000"/>
                </a:solidFill>
              </a:rPr>
              <a:t>的值是</a:t>
            </a:r>
            <a:r>
              <a:rPr lang="en-US" altLang="zh-CN" sz="1400">
                <a:solidFill>
                  <a:srgbClr val="008000"/>
                </a:solidFill>
              </a:rPr>
              <a:t>&amp;score[k][0]</a:t>
            </a:r>
            <a:endParaRPr lang="en-US" altLang="zh-CN" sz="1400">
              <a:solidFill>
                <a:srgbClr val="008000"/>
              </a:solidFill>
            </a:endParaRPr>
          </a:p>
          <a:p>
            <a:pPr defTabSz="363855">
              <a:lnSpc>
                <a:spcPct val="120000"/>
              </a:lnSpc>
            </a:pPr>
            <a:r>
              <a:rPr lang="en-US" altLang="zh-CN" sz="1400"/>
              <a:t>	</a:t>
            </a:r>
            <a:r>
              <a:rPr lang="en-US" altLang="zh-CN" sz="1400">
                <a:solidFill>
                  <a:schemeClr val="accent6"/>
                </a:solidFill>
              </a:rPr>
              <a:t>return(pt);</a:t>
            </a:r>
            <a:endParaRPr lang="en-US" altLang="zh-CN" sz="1400">
              <a:solidFill>
                <a:schemeClr val="accent6"/>
              </a:solidFill>
            </a:endParaRPr>
          </a:p>
          <a:p>
            <a:pPr defTabSz="363855">
              <a:lnSpc>
                <a:spcPct val="120000"/>
              </a:lnSpc>
            </a:pPr>
            <a:r>
              <a:rPr lang="en-US" altLang="zh-CN" sz="1400"/>
              <a:t>}</a:t>
            </a:r>
            <a:endParaRPr lang="zh-CN" altLang="en-US" sz="1400" b="1" dirty="0">
              <a:solidFill>
                <a:srgbClr val="008000"/>
              </a:solidFill>
            </a:endParaRPr>
          </a:p>
        </p:txBody>
      </p:sp>
      <p:cxnSp>
        <p:nvCxnSpPr>
          <p:cNvPr id="12" name="直接连接符 11"/>
          <p:cNvCxnSpPr/>
          <p:nvPr/>
        </p:nvCxnSpPr>
        <p:spPr>
          <a:xfrm>
            <a:off x="6118461" y="1873633"/>
            <a:ext cx="0" cy="42687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5955713" y="2394986"/>
            <a:ext cx="325496" cy="260107"/>
            <a:chOff x="5926033" y="1926699"/>
            <a:chExt cx="325496" cy="260107"/>
          </a:xfrm>
        </p:grpSpPr>
        <p:sp>
          <p:nvSpPr>
            <p:cNvPr id="19" name="MH_Other_2"/>
            <p:cNvSpPr/>
            <p:nvPr>
              <p:custDataLst>
                <p:tags r:id="rId1"/>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3"/>
            <p:cNvSpPr/>
            <p:nvPr>
              <p:custDataLst>
                <p:tags r:id="rId2"/>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4"/>
            <p:cNvSpPr/>
            <p:nvPr>
              <p:custDataLst>
                <p:tags r:id="rId3"/>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5"/>
            <p:cNvSpPr/>
            <p:nvPr>
              <p:custDataLst>
                <p:tags r:id="rId4"/>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6"/>
            <p:cNvSpPr/>
            <p:nvPr>
              <p:custDataLst>
                <p:tags r:id="rId5"/>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7"/>
            <p:cNvSpPr/>
            <p:nvPr>
              <p:custDataLst>
                <p:tags r:id="rId6"/>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5" name="组合 24"/>
          <p:cNvGrpSpPr/>
          <p:nvPr/>
        </p:nvGrpSpPr>
        <p:grpSpPr>
          <a:xfrm>
            <a:off x="5949732" y="5419408"/>
            <a:ext cx="325496" cy="260106"/>
            <a:chOff x="5926033" y="5434781"/>
            <a:chExt cx="325496" cy="260106"/>
          </a:xfrm>
        </p:grpSpPr>
        <p:sp>
          <p:nvSpPr>
            <p:cNvPr id="26" name="MH_Other_8"/>
            <p:cNvSpPr/>
            <p:nvPr>
              <p:custDataLst>
                <p:tags r:id="rId7"/>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9"/>
            <p:cNvSpPr/>
            <p:nvPr>
              <p:custDataLst>
                <p:tags r:id="rId8"/>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8" name="MH_Other_10"/>
            <p:cNvSpPr/>
            <p:nvPr>
              <p:custDataLst>
                <p:tags r:id="rId9"/>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p:cNvSpPr/>
            <p:nvPr>
              <p:custDataLst>
                <p:tags r:id="rId10"/>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p:cNvSpPr/>
            <p:nvPr>
              <p:custDataLst>
                <p:tags r:id="rId11"/>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p:cNvSpPr/>
            <p:nvPr>
              <p:custDataLst>
                <p:tags r:id="rId12"/>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5" name="图片 4"/>
          <p:cNvPicPr>
            <a:picLocks noChangeAspect="1"/>
          </p:cNvPicPr>
          <p:nvPr/>
        </p:nvPicPr>
        <p:blipFill>
          <a:blip r:embed="rId13" cstate="print"/>
          <a:stretch>
            <a:fillRect/>
          </a:stretch>
        </p:blipFill>
        <p:spPr>
          <a:xfrm>
            <a:off x="2265642" y="5515108"/>
            <a:ext cx="3467100" cy="981075"/>
          </a:xfrm>
          <a:prstGeom prst="rect">
            <a:avLst/>
          </a:prstGeom>
        </p:spPr>
      </p:pic>
      <p:graphicFrame>
        <p:nvGraphicFramePr>
          <p:cNvPr id="6" name="表格 5"/>
          <p:cNvGraphicFramePr>
            <a:graphicFrameLocks noGrp="1"/>
          </p:cNvGraphicFramePr>
          <p:nvPr/>
        </p:nvGraphicFramePr>
        <p:xfrm>
          <a:off x="6972550" y="4068349"/>
          <a:ext cx="3812084" cy="1219200"/>
        </p:xfrm>
        <a:graphic>
          <a:graphicData uri="http://schemas.openxmlformats.org/drawingml/2006/table">
            <a:tbl>
              <a:tblPr>
                <a:tableStyleId>{5C22544A-7EE6-4342-B048-85BDC9FD1C3A}</a:tableStyleId>
              </a:tblPr>
              <a:tblGrid>
                <a:gridCol w="1008000"/>
                <a:gridCol w="701021"/>
                <a:gridCol w="701021"/>
                <a:gridCol w="701021"/>
                <a:gridCol w="701021"/>
              </a:tblGrid>
              <a:tr h="0">
                <a:tc>
                  <a:txBody>
                    <a:bodyPr/>
                    <a:lstStyle/>
                    <a:p>
                      <a:r>
                        <a:rPr lang="en-US" altLang="zh-CN" sz="1400" smtClean="0"/>
                        <a:t>pointer</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4">
                  <a:txBody>
                    <a:bodyPr/>
                    <a:lstStyle/>
                    <a:p>
                      <a:pPr algn="ctr"/>
                      <a:r>
                        <a:rPr lang="en-US" altLang="zh-CN" sz="1400" smtClean="0"/>
                        <a:t>score</a:t>
                      </a:r>
                      <a:r>
                        <a:rPr lang="zh-CN" altLang="en-US" sz="1400" smtClean="0"/>
                        <a:t>数组</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cPr/>
                </a:tc>
                <a:tc hMerge="1">
                  <a:tcPr/>
                </a:tc>
                <a:tc hMerge="1">
                  <a:tcPr/>
                </a:tc>
              </a:tr>
              <a:tr h="0">
                <a:tc>
                  <a:txBody>
                    <a:bodyPr/>
                    <a:lstStyle/>
                    <a:p>
                      <a:r>
                        <a:rPr lang="en-US" altLang="zh-CN" sz="1400" smtClean="0"/>
                        <a:t>pointer+1</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60</a:t>
                      </a:r>
                      <a:endParaRPr lang="zh-CN" altLang="en-US" sz="1400"/>
                    </a:p>
                  </a:txBody>
                  <a:tcPr>
                    <a:lnL w="12700" cmpd="sng">
                      <a:noFill/>
                    </a:lnL>
                    <a:lnT w="12700" cmpd="sng">
                      <a:noFill/>
                    </a:lnT>
                  </a:tcPr>
                </a:tc>
                <a:tc>
                  <a:txBody>
                    <a:bodyPr/>
                    <a:lstStyle/>
                    <a:p>
                      <a:pPr algn="ctr"/>
                      <a:r>
                        <a:rPr lang="en-US" altLang="zh-CN" sz="1400" smtClean="0"/>
                        <a:t>70</a:t>
                      </a:r>
                      <a:endParaRPr lang="zh-CN" altLang="en-US" sz="1400"/>
                    </a:p>
                  </a:txBody>
                  <a:tcPr>
                    <a:lnT w="12700" cmpd="sng">
                      <a:noFill/>
                    </a:lnT>
                  </a:tcPr>
                </a:tc>
                <a:tc>
                  <a:txBody>
                    <a:bodyPr/>
                    <a:lstStyle/>
                    <a:p>
                      <a:pPr algn="ctr"/>
                      <a:r>
                        <a:rPr lang="en-US" altLang="zh-CN" sz="1400" smtClean="0"/>
                        <a:t>80</a:t>
                      </a:r>
                      <a:endParaRPr lang="zh-CN" altLang="en-US" sz="1400"/>
                    </a:p>
                  </a:txBody>
                  <a:tcPr>
                    <a:lnT w="12700" cmpd="sng">
                      <a:noFill/>
                    </a:lnT>
                  </a:tcPr>
                </a:tc>
                <a:tc>
                  <a:txBody>
                    <a:bodyPr/>
                    <a:lstStyle/>
                    <a:p>
                      <a:pPr algn="ctr"/>
                      <a:r>
                        <a:rPr lang="en-US" altLang="zh-CN" sz="1400" smtClean="0"/>
                        <a:t>90</a:t>
                      </a:r>
                      <a:endParaRPr lang="zh-CN" altLang="en-US" sz="1400"/>
                    </a:p>
                  </a:txBody>
                  <a:tcPr>
                    <a:lnT w="12700" cmpd="sng">
                      <a:noFill/>
                    </a:lnT>
                  </a:tcPr>
                </a:tc>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56</a:t>
                      </a:r>
                      <a:endParaRPr lang="zh-CN" altLang="en-US" sz="1400"/>
                    </a:p>
                  </a:txBody>
                  <a:tcPr>
                    <a:lnL w="12700" cmpd="sng">
                      <a:noFill/>
                    </a:lnL>
                  </a:tcPr>
                </a:tc>
                <a:tc>
                  <a:txBody>
                    <a:bodyPr/>
                    <a:lstStyle/>
                    <a:p>
                      <a:pPr algn="ctr"/>
                      <a:r>
                        <a:rPr lang="en-US" altLang="zh-CN" sz="1400" smtClean="0"/>
                        <a:t>89</a:t>
                      </a:r>
                      <a:endParaRPr lang="zh-CN" altLang="en-US" sz="1400"/>
                    </a:p>
                  </a:txBody>
                  <a:tcPr/>
                </a:tc>
                <a:tc>
                  <a:txBody>
                    <a:bodyPr/>
                    <a:lstStyle/>
                    <a:p>
                      <a:pPr algn="ctr"/>
                      <a:r>
                        <a:rPr lang="en-US" altLang="zh-CN" sz="1400" smtClean="0"/>
                        <a:t>67</a:t>
                      </a:r>
                      <a:endParaRPr lang="zh-CN" altLang="en-US" sz="1400"/>
                    </a:p>
                  </a:txBody>
                  <a:tcPr/>
                </a:tc>
                <a:tc>
                  <a:txBody>
                    <a:bodyPr/>
                    <a:lstStyle/>
                    <a:p>
                      <a:pPr algn="ctr"/>
                      <a:r>
                        <a:rPr lang="en-US" altLang="zh-CN" sz="1400" smtClean="0"/>
                        <a:t>88</a:t>
                      </a:r>
                      <a:endParaRPr lang="zh-CN" altLang="en-US" sz="1400"/>
                    </a:p>
                  </a:txBody>
                  <a:tcPr/>
                </a:tc>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34</a:t>
                      </a:r>
                      <a:endParaRPr lang="zh-CN" altLang="en-US" sz="1400"/>
                    </a:p>
                  </a:txBody>
                  <a:tcPr>
                    <a:lnL w="12700" cmpd="sng">
                      <a:noFill/>
                    </a:lnL>
                  </a:tcPr>
                </a:tc>
                <a:tc>
                  <a:txBody>
                    <a:bodyPr/>
                    <a:lstStyle/>
                    <a:p>
                      <a:pPr algn="ctr"/>
                      <a:r>
                        <a:rPr lang="en-US" altLang="zh-CN" sz="1400" smtClean="0"/>
                        <a:t>78</a:t>
                      </a:r>
                      <a:endParaRPr lang="zh-CN" altLang="en-US" sz="1400"/>
                    </a:p>
                  </a:txBody>
                  <a:tcPr/>
                </a:tc>
                <a:tc>
                  <a:txBody>
                    <a:bodyPr/>
                    <a:lstStyle/>
                    <a:p>
                      <a:pPr algn="ctr"/>
                      <a:r>
                        <a:rPr lang="en-US" altLang="zh-CN" sz="1400" smtClean="0"/>
                        <a:t>90</a:t>
                      </a:r>
                      <a:endParaRPr lang="zh-CN" altLang="en-US" sz="1400"/>
                    </a:p>
                  </a:txBody>
                  <a:tcPr/>
                </a:tc>
                <a:tc>
                  <a:txBody>
                    <a:bodyPr/>
                    <a:lstStyle/>
                    <a:p>
                      <a:pPr algn="ctr"/>
                      <a:r>
                        <a:rPr lang="en-US" altLang="zh-CN" sz="1400" smtClean="0"/>
                        <a:t>66</a:t>
                      </a:r>
                      <a:endParaRPr lang="zh-CN" altLang="en-US" sz="1400"/>
                    </a:p>
                  </a:txBody>
                  <a:tcPr/>
                </a:tc>
              </a:tr>
            </a:tbl>
          </a:graphicData>
        </a:graphic>
      </p:graphicFrame>
      <p:cxnSp>
        <p:nvCxnSpPr>
          <p:cNvPr id="32" name="直接箭头连接符 31"/>
          <p:cNvCxnSpPr/>
          <p:nvPr/>
        </p:nvCxnSpPr>
        <p:spPr>
          <a:xfrm>
            <a:off x="7091263" y="4370319"/>
            <a:ext cx="862199"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33" name="直接箭头连接符 32"/>
          <p:cNvCxnSpPr/>
          <p:nvPr/>
        </p:nvCxnSpPr>
        <p:spPr>
          <a:xfrm>
            <a:off x="7101202" y="4668493"/>
            <a:ext cx="862199"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932" y="216616"/>
            <a:ext cx="10515600" cy="953383"/>
          </a:xfrm>
        </p:spPr>
        <p:txBody>
          <a:bodyPr/>
          <a:lstStyle/>
          <a:p>
            <a:r>
              <a:rPr lang="zh-CN" altLang="en-US"/>
              <a:t>返回指针值的函数</a:t>
            </a:r>
            <a:endParaRPr lang="zh-CN" altLang="en-US"/>
          </a:p>
        </p:txBody>
      </p:sp>
      <p:sp>
        <p:nvSpPr>
          <p:cNvPr id="3" name="内容占位符 2"/>
          <p:cNvSpPr>
            <a:spLocks noGrp="1"/>
          </p:cNvSpPr>
          <p:nvPr>
            <p:ph idx="1"/>
          </p:nvPr>
        </p:nvSpPr>
        <p:spPr>
          <a:xfrm>
            <a:off x="550891" y="844913"/>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8.26】</a:t>
            </a:r>
            <a:r>
              <a:rPr lang="zh-CN" altLang="en-US" sz="2000">
                <a:solidFill>
                  <a:schemeClr val="accent1"/>
                </a:solidFill>
              </a:rPr>
              <a:t>对例</a:t>
            </a:r>
            <a:r>
              <a:rPr lang="en-US" altLang="zh-CN" sz="2000">
                <a:solidFill>
                  <a:schemeClr val="accent1"/>
                </a:solidFill>
              </a:rPr>
              <a:t>8.25</a:t>
            </a:r>
            <a:r>
              <a:rPr lang="zh-CN" altLang="en-US" sz="2000">
                <a:solidFill>
                  <a:schemeClr val="accent1"/>
                </a:solidFill>
              </a:rPr>
              <a:t>中的学生，找出其中有不及格的课程的学生及其学生号。</a:t>
            </a:r>
            <a:endParaRPr lang="zh-CN" altLang="en-US" sz="2000">
              <a:solidFill>
                <a:schemeClr val="accent1"/>
              </a:solidFill>
            </a:endParaRPr>
          </a:p>
        </p:txBody>
      </p:sp>
      <p:sp>
        <p:nvSpPr>
          <p:cNvPr id="11" name="圆角矩形 12"/>
          <p:cNvSpPr/>
          <p:nvPr/>
        </p:nvSpPr>
        <p:spPr>
          <a:xfrm>
            <a:off x="681993" y="1315375"/>
            <a:ext cx="10879753" cy="4171025"/>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855">
              <a:lnSpc>
                <a:spcPct val="120000"/>
              </a:lnSpc>
            </a:pPr>
            <a:r>
              <a:rPr lang="en-US" altLang="zh-CN" sz="1400"/>
              <a:t>#include &lt;stdio.h&gt;</a:t>
            </a:r>
            <a:endParaRPr lang="en-US" altLang="zh-CN" sz="1400"/>
          </a:p>
          <a:p>
            <a:pPr defTabSz="363855">
              <a:lnSpc>
                <a:spcPct val="120000"/>
              </a:lnSpc>
            </a:pPr>
            <a:r>
              <a:rPr lang="en-US" altLang="zh-CN" sz="1400"/>
              <a:t>int main()</a:t>
            </a:r>
            <a:endParaRPr lang="en-US" altLang="zh-CN" sz="1400"/>
          </a:p>
          <a:p>
            <a:pPr defTabSz="363855">
              <a:lnSpc>
                <a:spcPct val="120000"/>
              </a:lnSpc>
            </a:pPr>
            <a:r>
              <a:rPr lang="en-US" altLang="zh-CN" sz="1400"/>
              <a:t>{	float score[][4]={{60,70,80,90},{56,89,67,88},{34,78,90,66}};</a:t>
            </a:r>
            <a:endParaRPr lang="en-US" altLang="zh-CN" sz="1400"/>
          </a:p>
          <a:p>
            <a:pPr defTabSz="363855">
              <a:lnSpc>
                <a:spcPct val="120000"/>
              </a:lnSpc>
            </a:pPr>
            <a:r>
              <a:rPr lang="en-US" altLang="zh-CN" sz="1400"/>
              <a:t>	</a:t>
            </a:r>
            <a:r>
              <a:rPr lang="en-US" altLang="zh-CN" sz="1400">
                <a:solidFill>
                  <a:srgbClr val="008000"/>
                </a:solidFill>
              </a:rPr>
              <a:t>//</a:t>
            </a:r>
            <a:r>
              <a:rPr lang="zh-CN" altLang="en-US" sz="1400">
                <a:solidFill>
                  <a:srgbClr val="008000"/>
                </a:solidFill>
              </a:rPr>
              <a:t>定义数组，存放成绩</a:t>
            </a:r>
            <a:endParaRPr lang="zh-CN" altLang="en-US" sz="1400">
              <a:solidFill>
                <a:srgbClr val="008000"/>
              </a:solidFill>
            </a:endParaRPr>
          </a:p>
          <a:p>
            <a:pPr defTabSz="363855">
              <a:lnSpc>
                <a:spcPct val="120000"/>
              </a:lnSpc>
            </a:pPr>
            <a:r>
              <a:rPr lang="zh-CN" altLang="en-US" sz="1400"/>
              <a:t>	</a:t>
            </a:r>
            <a:r>
              <a:rPr lang="en-US" altLang="zh-CN" sz="1400"/>
              <a:t>float *search(float (*pointer)[4]);	</a:t>
            </a:r>
            <a:r>
              <a:rPr lang="en-US" altLang="zh-CN" sz="1400">
                <a:solidFill>
                  <a:srgbClr val="008000"/>
                </a:solidFill>
              </a:rPr>
              <a:t>//</a:t>
            </a:r>
            <a:r>
              <a:rPr lang="zh-CN" altLang="en-US" sz="1400">
                <a:solidFill>
                  <a:srgbClr val="008000"/>
                </a:solidFill>
              </a:rPr>
              <a:t>函数声明</a:t>
            </a:r>
            <a:endParaRPr lang="zh-CN" altLang="en-US" sz="1400">
              <a:solidFill>
                <a:srgbClr val="008000"/>
              </a:solidFill>
            </a:endParaRPr>
          </a:p>
          <a:p>
            <a:pPr defTabSz="363855">
              <a:lnSpc>
                <a:spcPct val="120000"/>
              </a:lnSpc>
            </a:pPr>
            <a:r>
              <a:rPr lang="zh-CN" altLang="en-US" sz="1400"/>
              <a:t>	</a:t>
            </a:r>
            <a:r>
              <a:rPr lang="en-US" altLang="zh-CN" sz="1400">
                <a:solidFill>
                  <a:schemeClr val="accent6"/>
                </a:solidFill>
              </a:rPr>
              <a:t>float *p;</a:t>
            </a:r>
            <a:endParaRPr lang="en-US" altLang="zh-CN" sz="1400">
              <a:solidFill>
                <a:schemeClr val="accent6"/>
              </a:solidFill>
            </a:endParaRPr>
          </a:p>
          <a:p>
            <a:pPr defTabSz="363855">
              <a:lnSpc>
                <a:spcPct val="120000"/>
              </a:lnSpc>
            </a:pPr>
            <a:r>
              <a:rPr lang="en-US" altLang="zh-CN" sz="1400"/>
              <a:t>	int i,j;</a:t>
            </a:r>
            <a:endParaRPr lang="en-US" altLang="zh-CN" sz="1400"/>
          </a:p>
          <a:p>
            <a:pPr defTabSz="363855">
              <a:lnSpc>
                <a:spcPct val="120000"/>
              </a:lnSpc>
            </a:pPr>
            <a:r>
              <a:rPr lang="en-US" altLang="zh-CN" sz="1400"/>
              <a:t>	for(i=0;i&lt;3;i++)	</a:t>
            </a:r>
            <a:r>
              <a:rPr lang="en-US" altLang="zh-CN" sz="1400" smtClean="0"/>
              <a:t>			</a:t>
            </a:r>
            <a:r>
              <a:rPr lang="en-US" altLang="zh-CN" sz="1400">
                <a:solidFill>
                  <a:srgbClr val="008000"/>
                </a:solidFill>
              </a:rPr>
              <a:t>//</a:t>
            </a:r>
            <a:r>
              <a:rPr lang="zh-CN" altLang="en-US" sz="1400">
                <a:solidFill>
                  <a:srgbClr val="008000"/>
                </a:solidFill>
              </a:rPr>
              <a:t>循环</a:t>
            </a:r>
            <a:r>
              <a:rPr lang="en-US" altLang="zh-CN" sz="1400">
                <a:solidFill>
                  <a:srgbClr val="008000"/>
                </a:solidFill>
              </a:rPr>
              <a:t>3</a:t>
            </a:r>
            <a:r>
              <a:rPr lang="zh-CN" altLang="en-US" sz="1400">
                <a:solidFill>
                  <a:srgbClr val="008000"/>
                </a:solidFill>
              </a:rPr>
              <a:t>次</a:t>
            </a:r>
            <a:endParaRPr lang="zh-CN" altLang="en-US" sz="1400">
              <a:solidFill>
                <a:srgbClr val="008000"/>
              </a:solidFill>
            </a:endParaRPr>
          </a:p>
          <a:p>
            <a:pPr defTabSz="363855">
              <a:lnSpc>
                <a:spcPct val="120000"/>
              </a:lnSpc>
            </a:pPr>
            <a:r>
              <a:rPr lang="zh-CN" altLang="en-US" sz="1400"/>
              <a:t>	</a:t>
            </a:r>
            <a:r>
              <a:rPr lang="en-US" altLang="zh-CN" sz="1400"/>
              <a:t>{	</a:t>
            </a:r>
            <a:r>
              <a:rPr lang="en-US" altLang="zh-CN" sz="1400">
                <a:solidFill>
                  <a:schemeClr val="accent6"/>
                </a:solidFill>
              </a:rPr>
              <a:t>p=search(score+i</a:t>
            </a:r>
            <a:r>
              <a:rPr lang="en-US" altLang="zh-CN" sz="1400" smtClean="0">
                <a:solidFill>
                  <a:schemeClr val="accent6"/>
                </a:solidFill>
              </a:rPr>
              <a:t>);</a:t>
            </a:r>
            <a:endParaRPr lang="en-US" altLang="zh-CN" sz="1400" smtClean="0">
              <a:solidFill>
                <a:schemeClr val="accent6"/>
              </a:solidFill>
            </a:endParaRPr>
          </a:p>
          <a:p>
            <a:pPr defTabSz="363855">
              <a:lnSpc>
                <a:spcPct val="120000"/>
              </a:lnSpc>
            </a:pPr>
            <a:r>
              <a:rPr lang="en-US" altLang="zh-CN" sz="1400">
                <a:solidFill>
                  <a:srgbClr val="008000"/>
                </a:solidFill>
              </a:rPr>
              <a:t>//</a:t>
            </a:r>
            <a:r>
              <a:rPr lang="zh-CN" altLang="en-US" sz="1400">
                <a:solidFill>
                  <a:srgbClr val="008000"/>
                </a:solidFill>
              </a:rPr>
              <a:t>调用</a:t>
            </a:r>
            <a:r>
              <a:rPr lang="en-US" altLang="zh-CN" sz="1400">
                <a:solidFill>
                  <a:srgbClr val="008000"/>
                </a:solidFill>
              </a:rPr>
              <a:t>search</a:t>
            </a:r>
            <a:r>
              <a:rPr lang="zh-CN" altLang="en-US" sz="1400">
                <a:solidFill>
                  <a:srgbClr val="008000"/>
                </a:solidFill>
              </a:rPr>
              <a:t>函数</a:t>
            </a:r>
            <a:r>
              <a:rPr lang="en-US" altLang="zh-CN" sz="1400">
                <a:solidFill>
                  <a:srgbClr val="008000"/>
                </a:solidFill>
              </a:rPr>
              <a:t>,</a:t>
            </a:r>
            <a:r>
              <a:rPr lang="zh-CN" altLang="en-US" sz="1400">
                <a:solidFill>
                  <a:srgbClr val="008000"/>
                </a:solidFill>
              </a:rPr>
              <a:t>如有不及格返回</a:t>
            </a:r>
            <a:r>
              <a:rPr lang="en-US" altLang="zh-CN" sz="1400">
                <a:solidFill>
                  <a:srgbClr val="008000"/>
                </a:solidFill>
              </a:rPr>
              <a:t>score[i][0]</a:t>
            </a:r>
            <a:r>
              <a:rPr lang="zh-CN" altLang="en-US" sz="1400">
                <a:solidFill>
                  <a:srgbClr val="008000"/>
                </a:solidFill>
              </a:rPr>
              <a:t>的地址</a:t>
            </a:r>
            <a:r>
              <a:rPr lang="en-US" altLang="zh-CN" sz="1400">
                <a:solidFill>
                  <a:srgbClr val="008000"/>
                </a:solidFill>
              </a:rPr>
              <a:t>,</a:t>
            </a:r>
            <a:r>
              <a:rPr lang="zh-CN" altLang="en-US" sz="1400">
                <a:solidFill>
                  <a:srgbClr val="008000"/>
                </a:solidFill>
              </a:rPr>
              <a:t>否则返回</a:t>
            </a:r>
            <a:r>
              <a:rPr lang="en-US" altLang="zh-CN" sz="1400">
                <a:solidFill>
                  <a:srgbClr val="008000"/>
                </a:solidFill>
              </a:rPr>
              <a:t>NULL</a:t>
            </a:r>
            <a:endParaRPr lang="en-US" altLang="zh-CN" sz="1400">
              <a:solidFill>
                <a:srgbClr val="008000"/>
              </a:solidFill>
            </a:endParaRPr>
          </a:p>
          <a:p>
            <a:pPr defTabSz="363855">
              <a:lnSpc>
                <a:spcPct val="120000"/>
              </a:lnSpc>
            </a:pPr>
            <a:r>
              <a:rPr lang="en-US" altLang="zh-CN" sz="1400"/>
              <a:t>		if(p==*(score+i</a:t>
            </a:r>
            <a:r>
              <a:rPr lang="en-US" altLang="zh-CN" sz="1400" smtClean="0"/>
              <a:t>))</a:t>
            </a:r>
            <a:endParaRPr lang="en-US" altLang="zh-CN" sz="1400" smtClean="0"/>
          </a:p>
          <a:p>
            <a:pPr defTabSz="363855">
              <a:lnSpc>
                <a:spcPct val="120000"/>
              </a:lnSpc>
            </a:pPr>
            <a:r>
              <a:rPr lang="en-US" altLang="zh-CN" sz="1400" smtClean="0"/>
              <a:t>		</a:t>
            </a:r>
            <a:r>
              <a:rPr lang="en-US" altLang="zh-CN" sz="1400">
                <a:solidFill>
                  <a:srgbClr val="008000"/>
                </a:solidFill>
              </a:rPr>
              <a:t>//</a:t>
            </a:r>
            <a:r>
              <a:rPr lang="zh-CN" altLang="en-US" sz="1400">
                <a:solidFill>
                  <a:srgbClr val="008000"/>
                </a:solidFill>
              </a:rPr>
              <a:t>如果返回的是</a:t>
            </a:r>
            <a:r>
              <a:rPr lang="en-US" altLang="zh-CN" sz="1400">
                <a:solidFill>
                  <a:srgbClr val="008000"/>
                </a:solidFill>
              </a:rPr>
              <a:t>score[i][0]</a:t>
            </a:r>
            <a:r>
              <a:rPr lang="zh-CN" altLang="en-US" sz="1400">
                <a:solidFill>
                  <a:srgbClr val="008000"/>
                </a:solidFill>
              </a:rPr>
              <a:t>的地址，表示</a:t>
            </a:r>
            <a:r>
              <a:rPr lang="en-US" altLang="zh-CN" sz="1400">
                <a:solidFill>
                  <a:srgbClr val="008000"/>
                </a:solidFill>
              </a:rPr>
              <a:t>p</a:t>
            </a:r>
            <a:r>
              <a:rPr lang="zh-CN" altLang="en-US" sz="1400">
                <a:solidFill>
                  <a:srgbClr val="008000"/>
                </a:solidFill>
              </a:rPr>
              <a:t>的值不是</a:t>
            </a:r>
            <a:r>
              <a:rPr lang="en-US" altLang="zh-CN" sz="1400">
                <a:solidFill>
                  <a:srgbClr val="008000"/>
                </a:solidFill>
              </a:rPr>
              <a:t>NULL</a:t>
            </a:r>
            <a:endParaRPr lang="en-US" altLang="zh-CN" sz="1400">
              <a:solidFill>
                <a:srgbClr val="008000"/>
              </a:solidFill>
            </a:endParaRPr>
          </a:p>
          <a:p>
            <a:pPr defTabSz="363855">
              <a:lnSpc>
                <a:spcPct val="120000"/>
              </a:lnSpc>
            </a:pPr>
            <a:r>
              <a:rPr lang="en-US" altLang="zh-CN" sz="1400"/>
              <a:t>		{	printf("No.%d score:",i</a:t>
            </a:r>
            <a:r>
              <a:rPr lang="en-US" altLang="zh-CN" sz="1400" smtClean="0"/>
              <a:t>);</a:t>
            </a:r>
            <a:endParaRPr lang="en-US" altLang="zh-CN" sz="1400"/>
          </a:p>
          <a:p>
            <a:pPr defTabSz="363855">
              <a:lnSpc>
                <a:spcPct val="120000"/>
              </a:lnSpc>
            </a:pPr>
            <a:r>
              <a:rPr lang="en-US" altLang="zh-CN" sz="1400"/>
              <a:t>	 		for(j=0;j&lt;4;j++)</a:t>
            </a:r>
            <a:endParaRPr lang="en-US" altLang="zh-CN" sz="1400"/>
          </a:p>
          <a:p>
            <a:pPr defTabSz="363855">
              <a:lnSpc>
                <a:spcPct val="120000"/>
              </a:lnSpc>
            </a:pPr>
            <a:r>
              <a:rPr lang="en-US" altLang="zh-CN" sz="1400"/>
              <a:t>				printf("%</a:t>
            </a:r>
            <a:r>
              <a:rPr lang="en-US" altLang="zh-CN" sz="1400" smtClean="0"/>
              <a:t>5.2f  ",*(</a:t>
            </a:r>
            <a:r>
              <a:rPr lang="en-US" altLang="zh-CN" sz="1400"/>
              <a:t>p+j</a:t>
            </a:r>
            <a:r>
              <a:rPr lang="en-US" altLang="zh-CN" sz="1400" smtClean="0"/>
              <a:t>));</a:t>
            </a:r>
            <a:endParaRPr lang="en-US" altLang="zh-CN" sz="1400" smtClean="0"/>
          </a:p>
          <a:p>
            <a:pPr defTabSz="363855">
              <a:lnSpc>
                <a:spcPct val="120000"/>
              </a:lnSpc>
            </a:pPr>
            <a:r>
              <a:rPr lang="en-US" altLang="zh-CN" sz="1400"/>
              <a:t>	</a:t>
            </a:r>
            <a:r>
              <a:rPr lang="en-US" altLang="zh-CN" sz="1400" smtClean="0"/>
              <a:t>		</a:t>
            </a:r>
            <a:r>
              <a:rPr lang="en-US" altLang="zh-CN" sz="1400"/>
              <a:t>	</a:t>
            </a:r>
            <a:r>
              <a:rPr lang="en-US" altLang="zh-CN" sz="1400">
                <a:solidFill>
                  <a:srgbClr val="008000"/>
                </a:solidFill>
              </a:rPr>
              <a:t>//</a:t>
            </a:r>
            <a:r>
              <a:rPr lang="zh-CN" altLang="en-US" sz="1400">
                <a:solidFill>
                  <a:srgbClr val="008000"/>
                </a:solidFill>
              </a:rPr>
              <a:t>输出</a:t>
            </a:r>
            <a:r>
              <a:rPr lang="en-US" altLang="zh-CN" sz="1400">
                <a:solidFill>
                  <a:srgbClr val="008000"/>
                </a:solidFill>
              </a:rPr>
              <a:t>score[i][0]~score[i][3]</a:t>
            </a:r>
            <a:r>
              <a:rPr lang="zh-CN" altLang="en-US" sz="1400">
                <a:solidFill>
                  <a:srgbClr val="008000"/>
                </a:solidFill>
              </a:rPr>
              <a:t>的值</a:t>
            </a:r>
            <a:endParaRPr lang="zh-CN" altLang="en-US" sz="1400">
              <a:solidFill>
                <a:srgbClr val="008000"/>
              </a:solidFill>
            </a:endParaRPr>
          </a:p>
          <a:p>
            <a:pPr defTabSz="363855">
              <a:lnSpc>
                <a:spcPct val="120000"/>
              </a:lnSpc>
            </a:pPr>
            <a:r>
              <a:rPr lang="zh-CN" altLang="en-US" sz="1400"/>
              <a:t>	 		</a:t>
            </a:r>
            <a:r>
              <a:rPr lang="en-US" altLang="zh-CN" sz="1400"/>
              <a:t>printf("\n");</a:t>
            </a:r>
            <a:endParaRPr lang="en-US" altLang="zh-CN" sz="1400"/>
          </a:p>
          <a:p>
            <a:pPr defTabSz="363855">
              <a:lnSpc>
                <a:spcPct val="120000"/>
              </a:lnSpc>
            </a:pPr>
            <a:r>
              <a:rPr lang="en-US" altLang="zh-CN" sz="1400"/>
              <a:t>		} </a:t>
            </a:r>
            <a:endParaRPr lang="en-US" altLang="zh-CN" sz="1400"/>
          </a:p>
          <a:p>
            <a:pPr defTabSz="363855">
              <a:lnSpc>
                <a:spcPct val="120000"/>
              </a:lnSpc>
            </a:pPr>
            <a:r>
              <a:rPr lang="en-US" altLang="zh-CN" sz="1400"/>
              <a:t>	}</a:t>
            </a:r>
            <a:endParaRPr lang="en-US" altLang="zh-CN" sz="1400"/>
          </a:p>
          <a:p>
            <a:pPr defTabSz="363855">
              <a:lnSpc>
                <a:spcPct val="120000"/>
              </a:lnSpc>
            </a:pPr>
            <a:r>
              <a:rPr lang="en-US" altLang="zh-CN" sz="1400"/>
              <a:t>	return 0; </a:t>
            </a:r>
            <a:endParaRPr lang="en-US" altLang="zh-CN" sz="1400"/>
          </a:p>
          <a:p>
            <a:pPr defTabSz="363855">
              <a:lnSpc>
                <a:spcPct val="120000"/>
              </a:lnSpc>
            </a:pPr>
            <a:r>
              <a:rPr lang="en-US" altLang="zh-CN" sz="1400"/>
              <a:t>}</a:t>
            </a:r>
            <a:endParaRPr lang="en-US" altLang="zh-CN" sz="1400"/>
          </a:p>
          <a:p>
            <a:pPr defTabSz="363855">
              <a:lnSpc>
                <a:spcPct val="120000"/>
              </a:lnSpc>
            </a:pPr>
            <a:endParaRPr lang="en-US" altLang="zh-CN" sz="1400"/>
          </a:p>
          <a:p>
            <a:pPr defTabSz="363855">
              <a:lnSpc>
                <a:spcPct val="120000"/>
              </a:lnSpc>
            </a:pPr>
            <a:r>
              <a:rPr lang="en-US" altLang="zh-CN" sz="1400">
                <a:solidFill>
                  <a:schemeClr val="accent6"/>
                </a:solidFill>
              </a:rPr>
              <a:t>float *search(float (*pointer)[4</a:t>
            </a:r>
            <a:r>
              <a:rPr lang="en-US" altLang="zh-CN" sz="1400" smtClean="0">
                <a:solidFill>
                  <a:schemeClr val="accent6"/>
                </a:solidFill>
              </a:rPr>
              <a:t>])</a:t>
            </a:r>
            <a:endParaRPr lang="en-US" altLang="zh-CN" sz="1400" smtClean="0">
              <a:solidFill>
                <a:schemeClr val="accent6"/>
              </a:solidFill>
            </a:endParaRPr>
          </a:p>
          <a:p>
            <a:pPr defTabSz="363855">
              <a:lnSpc>
                <a:spcPct val="120000"/>
              </a:lnSpc>
            </a:pPr>
            <a:r>
              <a:rPr lang="en-US" altLang="zh-CN" sz="1400">
                <a:solidFill>
                  <a:srgbClr val="008000"/>
                </a:solidFill>
              </a:rPr>
              <a:t>//</a:t>
            </a:r>
            <a:r>
              <a:rPr lang="zh-CN" altLang="en-US" sz="1400">
                <a:solidFill>
                  <a:srgbClr val="008000"/>
                </a:solidFill>
              </a:rPr>
              <a:t>定义函数，形参</a:t>
            </a:r>
            <a:r>
              <a:rPr lang="en-US" altLang="zh-CN" sz="1400">
                <a:solidFill>
                  <a:srgbClr val="008000"/>
                </a:solidFill>
              </a:rPr>
              <a:t>pointer</a:t>
            </a:r>
            <a:r>
              <a:rPr lang="zh-CN" altLang="en-US" sz="1400">
                <a:solidFill>
                  <a:srgbClr val="008000"/>
                </a:solidFill>
              </a:rPr>
              <a:t>是指向一维数组的指针变量</a:t>
            </a:r>
            <a:endParaRPr lang="zh-CN" altLang="en-US" sz="1400">
              <a:solidFill>
                <a:srgbClr val="008000"/>
              </a:solidFill>
            </a:endParaRPr>
          </a:p>
          <a:p>
            <a:pPr defTabSz="363855">
              <a:lnSpc>
                <a:spcPct val="120000"/>
              </a:lnSpc>
            </a:pPr>
            <a:r>
              <a:rPr lang="en-US" altLang="zh-CN" sz="1400"/>
              <a:t>{	int i=0;</a:t>
            </a:r>
            <a:endParaRPr lang="en-US" altLang="zh-CN" sz="1400"/>
          </a:p>
          <a:p>
            <a:pPr defTabSz="363855">
              <a:lnSpc>
                <a:spcPct val="120000"/>
              </a:lnSpc>
            </a:pPr>
            <a:r>
              <a:rPr lang="en-US" altLang="zh-CN" sz="1400"/>
              <a:t>	</a:t>
            </a:r>
            <a:r>
              <a:rPr lang="en-US" altLang="zh-CN" sz="1400">
                <a:solidFill>
                  <a:schemeClr val="accent6"/>
                </a:solidFill>
              </a:rPr>
              <a:t>float *pt;</a:t>
            </a:r>
            <a:endParaRPr lang="en-US" altLang="zh-CN" sz="1400">
              <a:solidFill>
                <a:schemeClr val="accent6"/>
              </a:solidFill>
            </a:endParaRPr>
          </a:p>
          <a:p>
            <a:pPr defTabSz="363855">
              <a:lnSpc>
                <a:spcPct val="120000"/>
              </a:lnSpc>
            </a:pPr>
            <a:r>
              <a:rPr lang="en-US" altLang="zh-CN" sz="1400"/>
              <a:t>	pt=NULL;	</a:t>
            </a:r>
            <a:r>
              <a:rPr lang="en-US" altLang="zh-CN" sz="1400">
                <a:solidFill>
                  <a:srgbClr val="008000"/>
                </a:solidFill>
              </a:rPr>
              <a:t>//</a:t>
            </a:r>
            <a:r>
              <a:rPr lang="zh-CN" altLang="en-US" sz="1400">
                <a:solidFill>
                  <a:srgbClr val="008000"/>
                </a:solidFill>
              </a:rPr>
              <a:t>先使</a:t>
            </a:r>
            <a:r>
              <a:rPr lang="en-US" altLang="zh-CN" sz="1400">
                <a:solidFill>
                  <a:srgbClr val="008000"/>
                </a:solidFill>
              </a:rPr>
              <a:t>pt</a:t>
            </a:r>
            <a:r>
              <a:rPr lang="zh-CN" altLang="en-US" sz="1400">
                <a:solidFill>
                  <a:srgbClr val="008000"/>
                </a:solidFill>
              </a:rPr>
              <a:t>的值为</a:t>
            </a:r>
            <a:r>
              <a:rPr lang="en-US" altLang="zh-CN" sz="1400">
                <a:solidFill>
                  <a:srgbClr val="008000"/>
                </a:solidFill>
              </a:rPr>
              <a:t>NULL</a:t>
            </a:r>
            <a:endParaRPr lang="en-US" altLang="zh-CN" sz="1400">
              <a:solidFill>
                <a:srgbClr val="008000"/>
              </a:solidFill>
            </a:endParaRPr>
          </a:p>
          <a:p>
            <a:pPr defTabSz="363855">
              <a:lnSpc>
                <a:spcPct val="120000"/>
              </a:lnSpc>
            </a:pPr>
            <a:r>
              <a:rPr lang="en-US" altLang="zh-CN" sz="1400"/>
              <a:t>	for(;i&lt;4;i++)</a:t>
            </a:r>
            <a:endParaRPr lang="en-US" altLang="zh-CN" sz="1400"/>
          </a:p>
          <a:p>
            <a:pPr defTabSz="363855">
              <a:lnSpc>
                <a:spcPct val="120000"/>
              </a:lnSpc>
            </a:pPr>
            <a:r>
              <a:rPr lang="en-US" altLang="zh-CN" sz="1400"/>
              <a:t>	</a:t>
            </a:r>
            <a:r>
              <a:rPr lang="en-US" altLang="zh-CN" sz="1400" smtClean="0"/>
              <a:t>	if</a:t>
            </a:r>
            <a:r>
              <a:rPr lang="en-US" altLang="zh-CN" sz="1400"/>
              <a:t>(*(*pointer+i)&lt;60) pt=*pointer</a:t>
            </a:r>
            <a:r>
              <a:rPr lang="en-US" altLang="zh-CN" sz="1400" smtClean="0"/>
              <a:t>;</a:t>
            </a:r>
            <a:endParaRPr lang="en-US" altLang="zh-CN" sz="1400" smtClean="0"/>
          </a:p>
          <a:p>
            <a:pPr defTabSz="363855">
              <a:lnSpc>
                <a:spcPct val="120000"/>
              </a:lnSpc>
            </a:pPr>
            <a:r>
              <a:rPr lang="en-US" altLang="zh-CN" sz="1400"/>
              <a:t>	</a:t>
            </a:r>
            <a:r>
              <a:rPr lang="en-US" altLang="zh-CN" sz="1400" smtClean="0"/>
              <a:t>	</a:t>
            </a:r>
            <a:r>
              <a:rPr lang="en-US" altLang="zh-CN" sz="1400" smtClean="0">
                <a:solidFill>
                  <a:srgbClr val="008000"/>
                </a:solidFill>
              </a:rPr>
              <a:t>//</a:t>
            </a:r>
            <a:r>
              <a:rPr lang="zh-CN" altLang="en-US" sz="1400">
                <a:solidFill>
                  <a:srgbClr val="008000"/>
                </a:solidFill>
              </a:rPr>
              <a:t>如果有不及格课程，使</a:t>
            </a:r>
            <a:r>
              <a:rPr lang="en-US" altLang="zh-CN" sz="1400">
                <a:solidFill>
                  <a:srgbClr val="008000"/>
                </a:solidFill>
              </a:rPr>
              <a:t>pt</a:t>
            </a:r>
            <a:r>
              <a:rPr lang="zh-CN" altLang="en-US" sz="1400">
                <a:solidFill>
                  <a:srgbClr val="008000"/>
                </a:solidFill>
              </a:rPr>
              <a:t>指向</a:t>
            </a:r>
            <a:r>
              <a:rPr lang="en-US" altLang="zh-CN" sz="1400">
                <a:solidFill>
                  <a:srgbClr val="008000"/>
                </a:solidFill>
              </a:rPr>
              <a:t>score[i][0] </a:t>
            </a:r>
            <a:endParaRPr lang="en-US" altLang="zh-CN" sz="1400">
              <a:solidFill>
                <a:srgbClr val="008000"/>
              </a:solidFill>
            </a:endParaRPr>
          </a:p>
          <a:p>
            <a:pPr defTabSz="363855">
              <a:lnSpc>
                <a:spcPct val="120000"/>
              </a:lnSpc>
            </a:pPr>
            <a:r>
              <a:rPr lang="en-US" altLang="zh-CN" sz="1400"/>
              <a:t>	</a:t>
            </a:r>
            <a:r>
              <a:rPr lang="en-US" altLang="zh-CN" sz="1400">
                <a:solidFill>
                  <a:schemeClr val="accent6"/>
                </a:solidFill>
              </a:rPr>
              <a:t>return(pt);</a:t>
            </a:r>
            <a:endParaRPr lang="en-US" altLang="zh-CN" sz="1400">
              <a:solidFill>
                <a:schemeClr val="accent6"/>
              </a:solidFill>
            </a:endParaRPr>
          </a:p>
          <a:p>
            <a:pPr defTabSz="363855">
              <a:lnSpc>
                <a:spcPct val="120000"/>
              </a:lnSpc>
            </a:pPr>
            <a:r>
              <a:rPr lang="en-US" altLang="zh-CN" sz="1400"/>
              <a:t>}</a:t>
            </a:r>
            <a:endParaRPr lang="zh-CN" altLang="en-US" sz="1400" b="1" dirty="0">
              <a:solidFill>
                <a:srgbClr val="008000"/>
              </a:solidFill>
            </a:endParaRPr>
          </a:p>
        </p:txBody>
      </p:sp>
      <p:cxnSp>
        <p:nvCxnSpPr>
          <p:cNvPr id="12" name="直接连接符 11"/>
          <p:cNvCxnSpPr/>
          <p:nvPr/>
        </p:nvCxnSpPr>
        <p:spPr>
          <a:xfrm>
            <a:off x="6024229" y="1315374"/>
            <a:ext cx="0" cy="4171026"/>
          </a:xfrm>
          <a:prstGeom prst="line">
            <a:avLst/>
          </a:prstGeom>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5861481" y="1836727"/>
            <a:ext cx="325496" cy="260107"/>
            <a:chOff x="5926033" y="1926699"/>
            <a:chExt cx="325496" cy="260107"/>
          </a:xfrm>
        </p:grpSpPr>
        <p:sp>
          <p:nvSpPr>
            <p:cNvPr id="19" name="MH_Other_2"/>
            <p:cNvSpPr/>
            <p:nvPr>
              <p:custDataLst>
                <p:tags r:id="rId1"/>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3"/>
            <p:cNvSpPr/>
            <p:nvPr>
              <p:custDataLst>
                <p:tags r:id="rId2"/>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4"/>
            <p:cNvSpPr/>
            <p:nvPr>
              <p:custDataLst>
                <p:tags r:id="rId3"/>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5"/>
            <p:cNvSpPr/>
            <p:nvPr>
              <p:custDataLst>
                <p:tags r:id="rId4"/>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6"/>
            <p:cNvSpPr/>
            <p:nvPr>
              <p:custDataLst>
                <p:tags r:id="rId5"/>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7"/>
            <p:cNvSpPr/>
            <p:nvPr>
              <p:custDataLst>
                <p:tags r:id="rId6"/>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5" name="组合 24"/>
          <p:cNvGrpSpPr/>
          <p:nvPr/>
        </p:nvGrpSpPr>
        <p:grpSpPr>
          <a:xfrm>
            <a:off x="5855500" y="4861149"/>
            <a:ext cx="325496" cy="260106"/>
            <a:chOff x="5926033" y="5434781"/>
            <a:chExt cx="325496" cy="260106"/>
          </a:xfrm>
        </p:grpSpPr>
        <p:sp>
          <p:nvSpPr>
            <p:cNvPr id="26" name="MH_Other_8"/>
            <p:cNvSpPr/>
            <p:nvPr>
              <p:custDataLst>
                <p:tags r:id="rId7"/>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9"/>
            <p:cNvSpPr/>
            <p:nvPr>
              <p:custDataLst>
                <p:tags r:id="rId8"/>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8" name="MH_Other_10"/>
            <p:cNvSpPr/>
            <p:nvPr>
              <p:custDataLst>
                <p:tags r:id="rId9"/>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p:cNvSpPr/>
            <p:nvPr>
              <p:custDataLst>
                <p:tags r:id="rId10"/>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p:cNvSpPr/>
            <p:nvPr>
              <p:custDataLst>
                <p:tags r:id="rId11"/>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p:cNvSpPr/>
            <p:nvPr>
              <p:custDataLst>
                <p:tags r:id="rId12"/>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aphicFrame>
        <p:nvGraphicFramePr>
          <p:cNvPr id="6" name="表格 5"/>
          <p:cNvGraphicFramePr>
            <a:graphicFrameLocks noGrp="1"/>
          </p:cNvGraphicFramePr>
          <p:nvPr/>
        </p:nvGraphicFramePr>
        <p:xfrm>
          <a:off x="1854810" y="5943600"/>
          <a:ext cx="3812084" cy="914400"/>
        </p:xfrm>
        <a:graphic>
          <a:graphicData uri="http://schemas.openxmlformats.org/drawingml/2006/table">
            <a:tbl>
              <a:tblPr>
                <a:tableStyleId>{5C22544A-7EE6-4342-B048-85BDC9FD1C3A}</a:tableStyleId>
              </a:tblPr>
              <a:tblGrid>
                <a:gridCol w="1008000"/>
                <a:gridCol w="701021"/>
                <a:gridCol w="701021"/>
                <a:gridCol w="701021"/>
                <a:gridCol w="701021"/>
              </a:tblGrid>
              <a:tr h="0">
                <a:tc>
                  <a:txBody>
                    <a:bodyPr/>
                    <a:lstStyle/>
                    <a:p>
                      <a:r>
                        <a:rPr lang="en-US" altLang="zh-CN" sz="1400" smtClean="0"/>
                        <a:t>pointer</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60</a:t>
                      </a:r>
                      <a:endParaRPr lang="zh-CN" altLang="en-US" sz="1400"/>
                    </a:p>
                  </a:txBody>
                  <a:tcPr>
                    <a:lnL w="12700" cmpd="sng">
                      <a:noFill/>
                    </a:lnL>
                    <a:lnT w="12700" cmpd="sng">
                      <a:noFill/>
                    </a:lnT>
                  </a:tcPr>
                </a:tc>
                <a:tc>
                  <a:txBody>
                    <a:bodyPr/>
                    <a:lstStyle/>
                    <a:p>
                      <a:pPr algn="ctr"/>
                      <a:r>
                        <a:rPr lang="en-US" altLang="zh-CN" sz="1400" smtClean="0"/>
                        <a:t>70</a:t>
                      </a:r>
                      <a:endParaRPr lang="zh-CN" altLang="en-US" sz="1400"/>
                    </a:p>
                  </a:txBody>
                  <a:tcPr>
                    <a:lnT w="12700" cmpd="sng">
                      <a:noFill/>
                    </a:lnT>
                  </a:tcPr>
                </a:tc>
                <a:tc>
                  <a:txBody>
                    <a:bodyPr/>
                    <a:lstStyle/>
                    <a:p>
                      <a:pPr algn="ctr"/>
                      <a:r>
                        <a:rPr lang="en-US" altLang="zh-CN" sz="1400" smtClean="0"/>
                        <a:t>80</a:t>
                      </a:r>
                      <a:endParaRPr lang="zh-CN" altLang="en-US" sz="1400"/>
                    </a:p>
                  </a:txBody>
                  <a:tcPr>
                    <a:lnT w="12700" cmpd="sng">
                      <a:noFill/>
                    </a:lnT>
                  </a:tcPr>
                </a:tc>
                <a:tc>
                  <a:txBody>
                    <a:bodyPr/>
                    <a:lstStyle/>
                    <a:p>
                      <a:pPr algn="ctr"/>
                      <a:r>
                        <a:rPr lang="en-US" altLang="zh-CN" sz="1400" smtClean="0"/>
                        <a:t>90</a:t>
                      </a:r>
                      <a:endParaRPr lang="zh-CN" altLang="en-US" sz="1400"/>
                    </a:p>
                  </a:txBody>
                  <a:tcPr>
                    <a:lnT w="12700" cmpd="sng">
                      <a:noFill/>
                    </a:lnT>
                  </a:tcPr>
                </a:tc>
              </a:tr>
              <a:tr h="0">
                <a:tc>
                  <a:txBody>
                    <a:bodyPr/>
                    <a:lstStyle/>
                    <a:p>
                      <a:r>
                        <a:rPr lang="en-US" altLang="zh-CN" sz="1400" smtClean="0"/>
                        <a:t>score+2</a:t>
                      </a:r>
                      <a:endParaRPr lang="zh-CN" altLang="en-US" sz="1400"/>
                    </a:p>
                  </a:txBody>
                  <a:tcPr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56</a:t>
                      </a:r>
                      <a:endParaRPr lang="zh-CN" altLang="en-US" sz="1400"/>
                    </a:p>
                  </a:txBody>
                  <a:tcPr>
                    <a:lnL w="12700" cmpd="sng">
                      <a:noFill/>
                    </a:lnL>
                  </a:tcPr>
                </a:tc>
                <a:tc>
                  <a:txBody>
                    <a:bodyPr/>
                    <a:lstStyle/>
                    <a:p>
                      <a:pPr algn="ctr"/>
                      <a:r>
                        <a:rPr lang="en-US" altLang="zh-CN" sz="1400" smtClean="0"/>
                        <a:t>89</a:t>
                      </a:r>
                      <a:endParaRPr lang="zh-CN" altLang="en-US" sz="1400"/>
                    </a:p>
                  </a:txBody>
                  <a:tcPr/>
                </a:tc>
                <a:tc>
                  <a:txBody>
                    <a:bodyPr/>
                    <a:lstStyle/>
                    <a:p>
                      <a:pPr algn="ctr"/>
                      <a:r>
                        <a:rPr lang="en-US" altLang="zh-CN" sz="1400" smtClean="0"/>
                        <a:t>67</a:t>
                      </a:r>
                      <a:endParaRPr lang="zh-CN" altLang="en-US" sz="1400"/>
                    </a:p>
                  </a:txBody>
                  <a:tcPr/>
                </a:tc>
                <a:tc>
                  <a:txBody>
                    <a:bodyPr/>
                    <a:lstStyle/>
                    <a:p>
                      <a:pPr algn="ctr"/>
                      <a:r>
                        <a:rPr lang="en-US" altLang="zh-CN" sz="1400" smtClean="0"/>
                        <a:t>88</a:t>
                      </a:r>
                      <a:endParaRPr lang="zh-CN" altLang="en-US" sz="1400"/>
                    </a:p>
                  </a:txBody>
                  <a:tcPr/>
                </a:tc>
              </a:tr>
              <a:tr h="0">
                <a:tc>
                  <a:txBody>
                    <a:bodyPr/>
                    <a:lstStyle/>
                    <a:p>
                      <a:r>
                        <a:rPr lang="en-US" altLang="zh-CN" sz="1400" smtClean="0"/>
                        <a:t>pointer</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34</a:t>
                      </a:r>
                      <a:endParaRPr lang="zh-CN" altLang="en-US" sz="1400"/>
                    </a:p>
                  </a:txBody>
                  <a:tcPr>
                    <a:lnL w="12700" cmpd="sng">
                      <a:noFill/>
                    </a:lnL>
                  </a:tcPr>
                </a:tc>
                <a:tc>
                  <a:txBody>
                    <a:bodyPr/>
                    <a:lstStyle/>
                    <a:p>
                      <a:pPr algn="ctr"/>
                      <a:r>
                        <a:rPr lang="en-US" altLang="zh-CN" sz="1400" smtClean="0"/>
                        <a:t>78</a:t>
                      </a:r>
                      <a:endParaRPr lang="zh-CN" altLang="en-US" sz="1400"/>
                    </a:p>
                  </a:txBody>
                  <a:tcPr/>
                </a:tc>
                <a:tc>
                  <a:txBody>
                    <a:bodyPr/>
                    <a:lstStyle/>
                    <a:p>
                      <a:pPr algn="ctr"/>
                      <a:r>
                        <a:rPr lang="en-US" altLang="zh-CN" sz="1400" smtClean="0"/>
                        <a:t>90</a:t>
                      </a:r>
                      <a:endParaRPr lang="zh-CN" altLang="en-US" sz="1400"/>
                    </a:p>
                  </a:txBody>
                  <a:tcPr/>
                </a:tc>
                <a:tc>
                  <a:txBody>
                    <a:bodyPr/>
                    <a:lstStyle/>
                    <a:p>
                      <a:pPr algn="ctr"/>
                      <a:r>
                        <a:rPr lang="en-US" altLang="zh-CN" sz="1400" smtClean="0"/>
                        <a:t>66</a:t>
                      </a:r>
                      <a:endParaRPr lang="zh-CN" altLang="en-US" sz="1400"/>
                    </a:p>
                  </a:txBody>
                  <a:tcPr/>
                </a:tc>
              </a:tr>
            </a:tbl>
          </a:graphicData>
        </a:graphic>
      </p:graphicFrame>
      <p:cxnSp>
        <p:nvCxnSpPr>
          <p:cNvPr id="32" name="直接箭头连接符 31"/>
          <p:cNvCxnSpPr/>
          <p:nvPr/>
        </p:nvCxnSpPr>
        <p:spPr>
          <a:xfrm>
            <a:off x="1983462" y="5943600"/>
            <a:ext cx="862199"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33" name="直接箭头连接符 32"/>
          <p:cNvCxnSpPr/>
          <p:nvPr/>
        </p:nvCxnSpPr>
        <p:spPr>
          <a:xfrm>
            <a:off x="1983462" y="6563622"/>
            <a:ext cx="862199"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pic>
        <p:nvPicPr>
          <p:cNvPr id="4" name="图片 3"/>
          <p:cNvPicPr>
            <a:picLocks noChangeAspect="1"/>
          </p:cNvPicPr>
          <p:nvPr/>
        </p:nvPicPr>
        <p:blipFill>
          <a:blip r:embed="rId13" cstate="print"/>
          <a:stretch>
            <a:fillRect/>
          </a:stretch>
        </p:blipFill>
        <p:spPr>
          <a:xfrm>
            <a:off x="8123991" y="1877090"/>
            <a:ext cx="3448050" cy="809625"/>
          </a:xfrm>
          <a:prstGeom prst="rect">
            <a:avLst/>
          </a:prstGeom>
        </p:spPr>
      </p:pic>
      <p:graphicFrame>
        <p:nvGraphicFramePr>
          <p:cNvPr id="8" name="表格 7"/>
          <p:cNvGraphicFramePr>
            <a:graphicFrameLocks noGrp="1"/>
          </p:cNvGraphicFramePr>
          <p:nvPr/>
        </p:nvGraphicFramePr>
        <p:xfrm>
          <a:off x="6314661" y="6248400"/>
          <a:ext cx="2804084" cy="304800"/>
        </p:xfrm>
        <a:graphic>
          <a:graphicData uri="http://schemas.openxmlformats.org/drawingml/2006/table">
            <a:tbl>
              <a:tblPr>
                <a:tableStyleId>{5C22544A-7EE6-4342-B048-85BDC9FD1C3A}</a:tableStyleId>
              </a:tblPr>
              <a:tblGrid>
                <a:gridCol w="701021"/>
                <a:gridCol w="701021"/>
                <a:gridCol w="701021"/>
                <a:gridCol w="701021"/>
              </a:tblGrid>
              <a:tr h="0">
                <a:tc>
                  <a:txBody>
                    <a:bodyPr/>
                    <a:lstStyle/>
                    <a:p>
                      <a:pPr algn="ctr"/>
                      <a:r>
                        <a:rPr lang="en-US" altLang="zh-CN" sz="1400" smtClean="0"/>
                        <a:t>56</a:t>
                      </a:r>
                      <a:endParaRPr lang="zh-CN" altLang="en-US" sz="1400"/>
                    </a:p>
                  </a:txBody>
                  <a:tcPr>
                    <a:lnL w="12700" cmpd="sng">
                      <a:noFill/>
                    </a:lnL>
                  </a:tcPr>
                </a:tc>
                <a:tc>
                  <a:txBody>
                    <a:bodyPr/>
                    <a:lstStyle/>
                    <a:p>
                      <a:pPr algn="ctr"/>
                      <a:r>
                        <a:rPr lang="en-US" altLang="zh-CN" sz="1400" smtClean="0"/>
                        <a:t>89</a:t>
                      </a:r>
                      <a:endParaRPr lang="zh-CN" altLang="en-US" sz="1400"/>
                    </a:p>
                  </a:txBody>
                  <a:tcPr/>
                </a:tc>
                <a:tc>
                  <a:txBody>
                    <a:bodyPr/>
                    <a:lstStyle/>
                    <a:p>
                      <a:pPr algn="ctr"/>
                      <a:r>
                        <a:rPr lang="en-US" altLang="zh-CN" sz="1400" smtClean="0"/>
                        <a:t>67</a:t>
                      </a:r>
                      <a:endParaRPr lang="zh-CN" altLang="en-US" sz="1400"/>
                    </a:p>
                  </a:txBody>
                  <a:tcPr/>
                </a:tc>
                <a:tc>
                  <a:txBody>
                    <a:bodyPr/>
                    <a:lstStyle/>
                    <a:p>
                      <a:pPr algn="ctr"/>
                      <a:r>
                        <a:rPr lang="en-US" altLang="zh-CN" sz="1400" smtClean="0"/>
                        <a:t>88</a:t>
                      </a:r>
                      <a:endParaRPr lang="zh-CN" altLang="en-US" sz="1400"/>
                    </a:p>
                  </a:txBody>
                  <a:tcPr/>
                </a:tc>
              </a:tr>
            </a:tbl>
          </a:graphicData>
        </a:graphic>
      </p:graphicFrame>
      <p:sp>
        <p:nvSpPr>
          <p:cNvPr id="7" name="文本框 6"/>
          <p:cNvSpPr txBox="1"/>
          <p:nvPr/>
        </p:nvSpPr>
        <p:spPr>
          <a:xfrm>
            <a:off x="6122502" y="5500573"/>
            <a:ext cx="5585792" cy="954107"/>
          </a:xfrm>
          <a:prstGeom prst="rect">
            <a:avLst/>
          </a:prstGeom>
          <a:noFill/>
        </p:spPr>
        <p:txBody>
          <a:bodyPr wrap="square" rtlCol="0">
            <a:spAutoFit/>
          </a:bodyPr>
          <a:lstStyle/>
          <a:p>
            <a:r>
              <a:rPr lang="en-US" altLang="zh-CN" sz="1400" smtClean="0"/>
              <a:t>pt(</a:t>
            </a:r>
            <a:r>
              <a:rPr lang="zh-CN" altLang="en-US" sz="1400" smtClean="0"/>
              <a:t>当有不及格时）</a:t>
            </a:r>
            <a:r>
              <a:rPr lang="en-US" altLang="zh-CN" sz="1400" smtClean="0"/>
              <a:t>	pt</a:t>
            </a:r>
            <a:r>
              <a:rPr lang="zh-CN" altLang="en-US" sz="1400" smtClean="0"/>
              <a:t>（当无不及格时）</a:t>
            </a:r>
            <a:endParaRPr lang="en-US" altLang="zh-CN" sz="1400" smtClean="0"/>
          </a:p>
          <a:p>
            <a:r>
              <a:rPr lang="en-US" altLang="zh-CN" sz="1400" smtClean="0"/>
              <a:t> ||		 ||</a:t>
            </a:r>
            <a:endParaRPr lang="en-US" altLang="zh-CN" sz="1400" smtClean="0"/>
          </a:p>
          <a:p>
            <a:r>
              <a:rPr lang="zh-CN" altLang="en-US" sz="1400" smtClean="0"/>
              <a:t>*</a:t>
            </a:r>
            <a:r>
              <a:rPr lang="en-US" altLang="zh-CN" sz="1400" smtClean="0"/>
              <a:t>pointer		NULL </a:t>
            </a:r>
            <a:endParaRPr lang="en-US" altLang="zh-CN" sz="1400" smtClean="0"/>
          </a:p>
          <a:p>
            <a:r>
              <a:rPr lang="zh-CN" altLang="en-US" sz="1400"/>
              <a:t>↓</a:t>
            </a:r>
            <a:endParaRPr lang="zh-CN" altLang="en-US" sz="1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指针变量</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122363"/>
            <a:ext cx="12192000" cy="2387600"/>
          </a:xfrm>
        </p:spPr>
        <p:txBody>
          <a:bodyPr/>
          <a:lstStyle/>
          <a:p>
            <a:r>
              <a:rPr lang="en-US" altLang="zh-CN" smtClean="0"/>
              <a:t>*</a:t>
            </a:r>
            <a:r>
              <a:rPr lang="zh-CN" altLang="en-US"/>
              <a:t>动态内存分配与指向它的指针变量</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1913318" y="553802"/>
            <a:ext cx="6614456" cy="712788"/>
          </a:xfrm>
        </p:spPr>
        <p:txBody>
          <a:bodyPr>
            <a:noAutofit/>
          </a:bodyPr>
          <a:lstStyle/>
          <a:p>
            <a:r>
              <a:rPr lang="zh-CN" altLang="en-US" sz="3600"/>
              <a:t>什么是内存的动态分配</a:t>
            </a:r>
            <a:endParaRPr lang="zh-CN" altLang="en-US" sz="3600" dirty="0"/>
          </a:p>
        </p:txBody>
      </p:sp>
      <p:sp>
        <p:nvSpPr>
          <p:cNvPr id="9" name="内容占位符 2"/>
          <p:cNvSpPr>
            <a:spLocks noGrp="1"/>
          </p:cNvSpPr>
          <p:nvPr>
            <p:ph idx="1"/>
          </p:nvPr>
        </p:nvSpPr>
        <p:spPr>
          <a:xfrm>
            <a:off x="859632" y="1826896"/>
            <a:ext cx="10247247" cy="3161350"/>
          </a:xfrm>
        </p:spPr>
        <p:txBody>
          <a:bodyPr anchor="ctr">
            <a:noAutofit/>
          </a:bodyPr>
          <a:lstStyle/>
          <a:p>
            <a:pPr marL="0" indent="0">
              <a:lnSpc>
                <a:spcPct val="150000"/>
              </a:lnSpc>
              <a:buNone/>
            </a:pPr>
            <a:r>
              <a:rPr lang="zh-CN" altLang="en-US" sz="2400">
                <a:solidFill>
                  <a:schemeClr val="tx1">
                    <a:lumMod val="65000"/>
                    <a:lumOff val="35000"/>
                  </a:schemeClr>
                </a:solidFill>
                <a:latin typeface="+mn-ea"/>
                <a:ea typeface="+mn-ea"/>
              </a:rPr>
              <a:t>全局变量是分配在内存中的静态存储区的，非静态的局部变量</a:t>
            </a:r>
            <a:r>
              <a:rPr lang="en-US" altLang="zh-CN" sz="2400">
                <a:solidFill>
                  <a:schemeClr val="tx1">
                    <a:lumMod val="65000"/>
                    <a:lumOff val="35000"/>
                  </a:schemeClr>
                </a:solidFill>
                <a:latin typeface="+mn-ea"/>
                <a:ea typeface="+mn-ea"/>
              </a:rPr>
              <a:t>(</a:t>
            </a:r>
            <a:r>
              <a:rPr lang="zh-CN" altLang="en-US" sz="2400">
                <a:solidFill>
                  <a:schemeClr val="tx1">
                    <a:lumMod val="65000"/>
                    <a:lumOff val="35000"/>
                  </a:schemeClr>
                </a:solidFill>
                <a:latin typeface="+mn-ea"/>
                <a:ea typeface="+mn-ea"/>
              </a:rPr>
              <a:t>包括形参</a:t>
            </a:r>
            <a:r>
              <a:rPr lang="en-US" altLang="zh-CN" sz="2400">
                <a:solidFill>
                  <a:schemeClr val="tx1">
                    <a:lumMod val="65000"/>
                    <a:lumOff val="35000"/>
                  </a:schemeClr>
                </a:solidFill>
                <a:latin typeface="+mn-ea"/>
                <a:ea typeface="+mn-ea"/>
              </a:rPr>
              <a:t>)</a:t>
            </a:r>
            <a:r>
              <a:rPr lang="zh-CN" altLang="en-US" sz="2400">
                <a:solidFill>
                  <a:schemeClr val="tx1">
                    <a:lumMod val="65000"/>
                    <a:lumOff val="35000"/>
                  </a:schemeClr>
                </a:solidFill>
                <a:latin typeface="+mn-ea"/>
                <a:ea typeface="+mn-ea"/>
              </a:rPr>
              <a:t>是分配在内存中的动态存储区的，这个存储区是一个称为</a:t>
            </a:r>
            <a:r>
              <a:rPr lang="zh-CN" altLang="en-US" sz="2400" b="1">
                <a:solidFill>
                  <a:schemeClr val="tx1">
                    <a:lumMod val="65000"/>
                    <a:lumOff val="35000"/>
                  </a:schemeClr>
                </a:solidFill>
                <a:latin typeface="+mn-ea"/>
                <a:ea typeface="+mn-ea"/>
              </a:rPr>
              <a:t>栈</a:t>
            </a:r>
            <a:r>
              <a:rPr lang="en-US" altLang="zh-CN" sz="2400">
                <a:solidFill>
                  <a:schemeClr val="tx1">
                    <a:lumMod val="65000"/>
                    <a:lumOff val="35000"/>
                  </a:schemeClr>
                </a:solidFill>
                <a:latin typeface="+mn-ea"/>
                <a:ea typeface="+mn-ea"/>
              </a:rPr>
              <a:t>(stack)</a:t>
            </a:r>
            <a:r>
              <a:rPr lang="zh-CN" altLang="en-US" sz="2400">
                <a:solidFill>
                  <a:schemeClr val="tx1">
                    <a:lumMod val="65000"/>
                    <a:lumOff val="35000"/>
                  </a:schemeClr>
                </a:solidFill>
                <a:latin typeface="+mn-ea"/>
                <a:ea typeface="+mn-ea"/>
              </a:rPr>
              <a:t>的区域。除此以外，</a:t>
            </a:r>
            <a:r>
              <a:rPr lang="en-US" altLang="zh-CN" sz="2400">
                <a:solidFill>
                  <a:schemeClr val="tx1">
                    <a:lumMod val="65000"/>
                    <a:lumOff val="35000"/>
                  </a:schemeClr>
                </a:solidFill>
                <a:latin typeface="+mn-ea"/>
                <a:ea typeface="+mn-ea"/>
              </a:rPr>
              <a:t>C</a:t>
            </a:r>
            <a:r>
              <a:rPr lang="zh-CN" altLang="en-US" sz="2400">
                <a:solidFill>
                  <a:schemeClr val="tx1">
                    <a:lumMod val="65000"/>
                    <a:lumOff val="35000"/>
                  </a:schemeClr>
                </a:solidFill>
                <a:latin typeface="+mn-ea"/>
                <a:ea typeface="+mn-ea"/>
              </a:rPr>
              <a:t>语言还允许建立内存动态分配区域，以存放一些临时用的数据，这些数据不必在程序的声明部分定义，也不必等到函数结束时才释放，而是需要时随时开辟，不需要时随时释放。这些数据是临时存放在一个特别的自由存储区，称为</a:t>
            </a:r>
            <a:r>
              <a:rPr lang="zh-CN" altLang="en-US" sz="2400" b="1">
                <a:solidFill>
                  <a:schemeClr val="tx1">
                    <a:lumMod val="65000"/>
                    <a:lumOff val="35000"/>
                  </a:schemeClr>
                </a:solidFill>
                <a:latin typeface="+mn-ea"/>
                <a:ea typeface="+mn-ea"/>
              </a:rPr>
              <a:t>堆</a:t>
            </a:r>
            <a:r>
              <a:rPr lang="en-US" altLang="zh-CN" sz="2400">
                <a:solidFill>
                  <a:schemeClr val="tx1">
                    <a:lumMod val="65000"/>
                    <a:lumOff val="35000"/>
                  </a:schemeClr>
                </a:solidFill>
                <a:latin typeface="+mn-ea"/>
                <a:ea typeface="+mn-ea"/>
              </a:rPr>
              <a:t>(heap)</a:t>
            </a:r>
            <a:r>
              <a:rPr lang="zh-CN" altLang="en-US" sz="2400">
                <a:solidFill>
                  <a:schemeClr val="tx1">
                    <a:lumMod val="65000"/>
                    <a:lumOff val="35000"/>
                  </a:schemeClr>
                </a:solidFill>
                <a:latin typeface="+mn-ea"/>
                <a:ea typeface="+mn-ea"/>
              </a:rPr>
              <a:t>区。可以根据需要，向系统申请所需大小的空间。由于未在声明部分定义它们为变量或数组，因此不能通过变量名或数组名去引用这些数据，只能通过指针来引用。</a:t>
            </a:r>
            <a:endParaRPr lang="zh-CN" altLang="en-US" sz="2400" b="1" dirty="0">
              <a:solidFill>
                <a:schemeClr val="tx1">
                  <a:lumMod val="65000"/>
                  <a:lumOff val="35000"/>
                </a:schemeClr>
              </a:solidFill>
              <a:latin typeface="+mn-ea"/>
              <a:ea typeface="+mn-ea"/>
            </a:endParaRPr>
          </a:p>
        </p:txBody>
      </p:sp>
      <p:grpSp>
        <p:nvGrpSpPr>
          <p:cNvPr id="10" name="组合 9"/>
          <p:cNvGrpSpPr/>
          <p:nvPr/>
        </p:nvGrpSpPr>
        <p:grpSpPr>
          <a:xfrm>
            <a:off x="859632" y="585827"/>
            <a:ext cx="7128000" cy="657226"/>
            <a:chOff x="3275013" y="1898650"/>
            <a:chExt cx="7128000" cy="657226"/>
          </a:xfrm>
        </p:grpSpPr>
        <p:sp>
          <p:nvSpPr>
            <p:cNvPr id="11" name="MH_Other_1"/>
            <p:cNvSpPr/>
            <p:nvPr>
              <p:custDataLst>
                <p:tags r:id="rId1"/>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p:cNvSpPr/>
            <p:nvPr>
              <p:custDataLst>
                <p:tags r:id="rId2"/>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p:cNvSpPr/>
            <p:nvPr>
              <p:custDataLst>
                <p:tags r:id="rId3"/>
              </p:custDataLst>
            </p:nvPr>
          </p:nvSpPr>
          <p:spPr>
            <a:xfrm>
              <a:off x="3275013" y="2509839"/>
              <a:ext cx="71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p:cNvGrpSpPr/>
          <p:nvPr/>
        </p:nvGrpSpPr>
        <p:grpSpPr>
          <a:xfrm>
            <a:off x="3978879" y="5630457"/>
            <a:ext cx="7128000" cy="634206"/>
            <a:chOff x="1715964" y="5391945"/>
            <a:chExt cx="7128000" cy="634206"/>
          </a:xfrm>
        </p:grpSpPr>
        <p:sp>
          <p:nvSpPr>
            <p:cNvPr id="15" name="MH_Other_3"/>
            <p:cNvSpPr/>
            <p:nvPr>
              <p:custDataLst>
                <p:tags r:id="rId4"/>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p:cNvSpPr/>
            <p:nvPr>
              <p:custDataLst>
                <p:tags r:id="rId5"/>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p:cNvSpPr/>
            <p:nvPr>
              <p:custDataLst>
                <p:tags r:id="rId6"/>
              </p:custDataLst>
            </p:nvPr>
          </p:nvSpPr>
          <p:spPr>
            <a:xfrm>
              <a:off x="1715964" y="5391945"/>
              <a:ext cx="71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7229060" cy="1325563"/>
          </a:xfrm>
        </p:spPr>
        <p:txBody>
          <a:bodyPr/>
          <a:lstStyle/>
          <a:p>
            <a:r>
              <a:rPr lang="zh-CN" altLang="en-US"/>
              <a:t>怎样建立内存的动态分配</a:t>
            </a:r>
            <a:endParaRPr lang="zh-CN" altLang="en-US"/>
          </a:p>
        </p:txBody>
      </p:sp>
      <p:sp>
        <p:nvSpPr>
          <p:cNvPr id="7" name="矩形 6"/>
          <p:cNvSpPr/>
          <p:nvPr/>
        </p:nvSpPr>
        <p:spPr>
          <a:xfrm>
            <a:off x="2439000" y="2075008"/>
            <a:ext cx="3691787" cy="483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en-US" altLang="zh-CN" b="1" smtClean="0"/>
              <a:t>void *malloc(unsigned int size);</a:t>
            </a:r>
            <a:endParaRPr lang="zh-CN" altLang="en-US" b="1"/>
          </a:p>
        </p:txBody>
      </p:sp>
      <p:sp>
        <p:nvSpPr>
          <p:cNvPr id="8" name="MH_Desc_1"/>
          <p:cNvSpPr/>
          <p:nvPr>
            <p:custDataLst>
              <p:tags r:id="rId1"/>
            </p:custDataLst>
          </p:nvPr>
        </p:nvSpPr>
        <p:spPr>
          <a:xfrm>
            <a:off x="1159565" y="2063772"/>
            <a:ext cx="9942444" cy="383118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Aft>
                <a:spcPts val="600"/>
              </a:spcAft>
              <a:defRPr/>
            </a:pPr>
            <a:r>
              <a:rPr lang="zh-CN" altLang="en-US">
                <a:solidFill>
                  <a:schemeClr val="tx1"/>
                </a:solidFill>
              </a:rPr>
              <a:t>函数原型</a:t>
            </a:r>
            <a:r>
              <a:rPr lang="zh-CN" altLang="en-US" smtClean="0">
                <a:solidFill>
                  <a:schemeClr val="tx1"/>
                </a:solidFill>
              </a:rPr>
              <a:t>为</a:t>
            </a:r>
            <a:endParaRPr lang="en-US" altLang="zh-CN" smtClean="0">
              <a:solidFill>
                <a:schemeClr val="tx1"/>
              </a:solidFill>
            </a:endParaRPr>
          </a:p>
          <a:p>
            <a:pPr algn="just">
              <a:lnSpc>
                <a:spcPct val="150000"/>
              </a:lnSpc>
              <a:spcAft>
                <a:spcPts val="600"/>
              </a:spcAft>
              <a:defRPr/>
            </a:pPr>
            <a:r>
              <a:rPr lang="zh-CN" altLang="en-US" b="1">
                <a:solidFill>
                  <a:schemeClr val="tx1"/>
                </a:solidFill>
              </a:rPr>
              <a:t>作用</a:t>
            </a:r>
            <a:r>
              <a:rPr lang="zh-CN" altLang="en-US">
                <a:solidFill>
                  <a:schemeClr val="tx1"/>
                </a:solidFill>
              </a:rPr>
              <a:t>是在内存的动态存储区中分配一个长度为</a:t>
            </a:r>
            <a:r>
              <a:rPr lang="en-US" altLang="zh-CN">
                <a:solidFill>
                  <a:schemeClr val="tx1"/>
                </a:solidFill>
              </a:rPr>
              <a:t>size</a:t>
            </a:r>
            <a:r>
              <a:rPr lang="zh-CN" altLang="en-US">
                <a:solidFill>
                  <a:schemeClr val="tx1"/>
                </a:solidFill>
              </a:rPr>
              <a:t>的连续空间。形参</a:t>
            </a:r>
            <a:r>
              <a:rPr lang="en-US" altLang="zh-CN">
                <a:solidFill>
                  <a:schemeClr val="tx1"/>
                </a:solidFill>
              </a:rPr>
              <a:t>size</a:t>
            </a:r>
            <a:r>
              <a:rPr lang="zh-CN" altLang="en-US">
                <a:solidFill>
                  <a:schemeClr val="tx1"/>
                </a:solidFill>
              </a:rPr>
              <a:t>的类型定为无符号整型</a:t>
            </a:r>
            <a:r>
              <a:rPr lang="en-US" altLang="zh-CN">
                <a:solidFill>
                  <a:schemeClr val="tx1"/>
                </a:solidFill>
              </a:rPr>
              <a:t>(</a:t>
            </a:r>
            <a:r>
              <a:rPr lang="zh-CN" altLang="en-US">
                <a:solidFill>
                  <a:schemeClr val="tx1"/>
                </a:solidFill>
              </a:rPr>
              <a:t>不允许为负数</a:t>
            </a:r>
            <a:r>
              <a:rPr lang="en-US" altLang="zh-CN">
                <a:solidFill>
                  <a:schemeClr val="tx1"/>
                </a:solidFill>
              </a:rPr>
              <a:t>)</a:t>
            </a:r>
            <a:r>
              <a:rPr lang="zh-CN" altLang="en-US">
                <a:solidFill>
                  <a:schemeClr val="tx1"/>
                </a:solidFill>
              </a:rPr>
              <a:t>。此函数的值（即“返回值”）是所分配区域的第一个字节的地址，或者说，此函数是一个指针型函数，返回的指针指向该分配域的第一个字节</a:t>
            </a:r>
            <a:r>
              <a:rPr lang="zh-CN" altLang="en-US" smtClean="0">
                <a:solidFill>
                  <a:schemeClr val="tx1"/>
                </a:solidFill>
              </a:rPr>
              <a:t>。</a:t>
            </a:r>
            <a:endParaRPr lang="en-US" altLang="zh-CN" smtClean="0">
              <a:solidFill>
                <a:schemeClr val="tx1"/>
              </a:solidFill>
            </a:endParaRPr>
          </a:p>
          <a:p>
            <a:pPr algn="just">
              <a:lnSpc>
                <a:spcPct val="150000"/>
              </a:lnSpc>
              <a:spcAft>
                <a:spcPts val="600"/>
              </a:spcAft>
              <a:defRPr/>
            </a:pPr>
            <a:endParaRPr lang="en-US" altLang="zh-CN">
              <a:solidFill>
                <a:schemeClr val="tx1"/>
              </a:solidFill>
            </a:endParaRPr>
          </a:p>
          <a:p>
            <a:pPr algn="just">
              <a:lnSpc>
                <a:spcPct val="150000"/>
              </a:lnSpc>
              <a:spcAft>
                <a:spcPts val="600"/>
              </a:spcAft>
              <a:defRPr/>
            </a:pPr>
            <a:r>
              <a:rPr lang="zh-CN" altLang="en-US" smtClean="0">
                <a:solidFill>
                  <a:schemeClr val="tx1"/>
                </a:solidFill>
              </a:rPr>
              <a:t>指针</a:t>
            </a:r>
            <a:r>
              <a:rPr lang="zh-CN" altLang="en-US">
                <a:solidFill>
                  <a:schemeClr val="tx1"/>
                </a:solidFill>
              </a:rPr>
              <a:t>的基类型为</a:t>
            </a:r>
            <a:r>
              <a:rPr lang="en-US" altLang="zh-CN">
                <a:solidFill>
                  <a:schemeClr val="tx1"/>
                </a:solidFill>
              </a:rPr>
              <a:t>void</a:t>
            </a:r>
            <a:r>
              <a:rPr lang="zh-CN" altLang="en-US">
                <a:solidFill>
                  <a:schemeClr val="tx1"/>
                </a:solidFill>
              </a:rPr>
              <a:t>，即不指向任何类型的数据，只提供一个纯地址。如果此函数未能成功地</a:t>
            </a:r>
            <a:r>
              <a:rPr lang="zh-CN" altLang="en-US" smtClean="0">
                <a:solidFill>
                  <a:schemeClr val="tx1"/>
                </a:solidFill>
              </a:rPr>
              <a:t>执行</a:t>
            </a:r>
            <a:r>
              <a:rPr lang="en-US" altLang="zh-CN" smtClean="0">
                <a:solidFill>
                  <a:schemeClr val="tx1"/>
                </a:solidFill>
              </a:rPr>
              <a:t>(</a:t>
            </a:r>
            <a:r>
              <a:rPr lang="zh-CN" altLang="en-US" smtClean="0">
                <a:solidFill>
                  <a:schemeClr val="tx1"/>
                </a:solidFill>
              </a:rPr>
              <a:t>例如</a:t>
            </a:r>
            <a:r>
              <a:rPr lang="zh-CN" altLang="en-US">
                <a:solidFill>
                  <a:schemeClr val="tx1"/>
                </a:solidFill>
              </a:rPr>
              <a:t>内存空间</a:t>
            </a:r>
            <a:r>
              <a:rPr lang="zh-CN" altLang="en-US" smtClean="0">
                <a:solidFill>
                  <a:schemeClr val="tx1"/>
                </a:solidFill>
              </a:rPr>
              <a:t>不足</a:t>
            </a:r>
            <a:r>
              <a:rPr lang="en-US" altLang="zh-CN" smtClean="0">
                <a:solidFill>
                  <a:schemeClr val="tx1"/>
                </a:solidFill>
              </a:rPr>
              <a:t>)</a:t>
            </a:r>
            <a:r>
              <a:rPr lang="zh-CN" altLang="en-US" smtClean="0">
                <a:solidFill>
                  <a:schemeClr val="tx1"/>
                </a:solidFill>
              </a:rPr>
              <a:t>，</a:t>
            </a:r>
            <a:r>
              <a:rPr lang="zh-CN" altLang="en-US">
                <a:solidFill>
                  <a:schemeClr val="tx1"/>
                </a:solidFill>
              </a:rPr>
              <a:t>则返回空指针</a:t>
            </a:r>
            <a:r>
              <a:rPr lang="en-US" altLang="zh-CN">
                <a:solidFill>
                  <a:schemeClr val="tx1"/>
                </a:solidFill>
              </a:rPr>
              <a:t>(NULL)</a:t>
            </a:r>
            <a:r>
              <a:rPr lang="zh-CN" altLang="en-US">
                <a:solidFill>
                  <a:schemeClr val="tx1"/>
                </a:solidFill>
              </a:rPr>
              <a:t>。</a:t>
            </a:r>
            <a:endParaRPr lang="zh-CN" altLang="en-US">
              <a:solidFill>
                <a:schemeClr val="tx1"/>
              </a:solidFill>
            </a:endParaRPr>
          </a:p>
        </p:txBody>
      </p:sp>
      <p:sp>
        <p:nvSpPr>
          <p:cNvPr id="15" name="圆角矩形 14"/>
          <p:cNvSpPr/>
          <p:nvPr/>
        </p:nvSpPr>
        <p:spPr>
          <a:xfrm>
            <a:off x="1159565" y="3979366"/>
            <a:ext cx="7229011" cy="400693"/>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855">
              <a:lnSpc>
                <a:spcPct val="120000"/>
              </a:lnSpc>
            </a:pPr>
            <a:r>
              <a:rPr lang="en-US" altLang="zh-CN" sz="1600"/>
              <a:t>malloc(100</a:t>
            </a:r>
            <a:r>
              <a:rPr lang="en-US" altLang="zh-CN" sz="1600" smtClean="0"/>
              <a:t>);		</a:t>
            </a:r>
            <a:r>
              <a:rPr lang="en-US" altLang="zh-CN" sz="1600" smtClean="0">
                <a:solidFill>
                  <a:srgbClr val="008000"/>
                </a:solidFill>
              </a:rPr>
              <a:t>//</a:t>
            </a:r>
            <a:r>
              <a:rPr lang="zh-CN" altLang="en-US" sz="1600">
                <a:solidFill>
                  <a:srgbClr val="008000"/>
                </a:solidFill>
              </a:rPr>
              <a:t>开辟</a:t>
            </a:r>
            <a:r>
              <a:rPr lang="en-US" altLang="zh-CN" sz="1600">
                <a:solidFill>
                  <a:srgbClr val="008000"/>
                </a:solidFill>
              </a:rPr>
              <a:t>100</a:t>
            </a:r>
            <a:r>
              <a:rPr lang="zh-CN" altLang="en-US" sz="1600">
                <a:solidFill>
                  <a:srgbClr val="008000"/>
                </a:solidFill>
              </a:rPr>
              <a:t>字节的临时分配域，函数值为其第</a:t>
            </a:r>
            <a:r>
              <a:rPr lang="en-US" altLang="zh-CN" sz="1600">
                <a:solidFill>
                  <a:srgbClr val="008000"/>
                </a:solidFill>
              </a:rPr>
              <a:t>1</a:t>
            </a:r>
            <a:r>
              <a:rPr lang="zh-CN" altLang="en-US" sz="1600">
                <a:solidFill>
                  <a:srgbClr val="008000"/>
                </a:solidFill>
              </a:rPr>
              <a:t>个字节的地址 </a:t>
            </a:r>
            <a:endParaRPr lang="en-US" altLang="zh-CN" sz="1600">
              <a:solidFill>
                <a:srgbClr val="008000"/>
              </a:solidFill>
            </a:endParaRPr>
          </a:p>
        </p:txBody>
      </p:sp>
      <p:sp>
        <p:nvSpPr>
          <p:cNvPr id="3" name="矩形 2"/>
          <p:cNvSpPr/>
          <p:nvPr/>
        </p:nvSpPr>
        <p:spPr>
          <a:xfrm>
            <a:off x="1089992" y="1244011"/>
            <a:ext cx="6096000" cy="830997"/>
          </a:xfrm>
          <a:prstGeom prst="rect">
            <a:avLst/>
          </a:prstGeom>
        </p:spPr>
        <p:txBody>
          <a:bodyPr>
            <a:spAutoFit/>
          </a:bodyPr>
          <a:lstStyle/>
          <a:p>
            <a:endParaRPr lang="zh-CN" altLang="en-US" sz="2400"/>
          </a:p>
          <a:p>
            <a:r>
              <a:rPr lang="zh-CN" altLang="en-US" sz="2400"/>
              <a:t>用</a:t>
            </a:r>
            <a:r>
              <a:rPr lang="en-US" altLang="zh-CN" sz="2400"/>
              <a:t>malloc</a:t>
            </a:r>
            <a:r>
              <a:rPr lang="zh-CN" altLang="en-US" sz="2400"/>
              <a:t>函数开辟动态存储区</a:t>
            </a:r>
            <a:endParaRPr lang="zh-CN" altLang="en-US"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7229060" cy="1325563"/>
          </a:xfrm>
        </p:spPr>
        <p:txBody>
          <a:bodyPr/>
          <a:lstStyle/>
          <a:p>
            <a:r>
              <a:rPr lang="zh-CN" altLang="en-US"/>
              <a:t>怎样建立内存的动态分配</a:t>
            </a:r>
            <a:endParaRPr lang="zh-CN" altLang="en-US"/>
          </a:p>
        </p:txBody>
      </p:sp>
      <p:sp>
        <p:nvSpPr>
          <p:cNvPr id="15" name="圆角矩形 14"/>
          <p:cNvSpPr/>
          <p:nvPr/>
        </p:nvSpPr>
        <p:spPr>
          <a:xfrm>
            <a:off x="1197990" y="4465749"/>
            <a:ext cx="8101653" cy="400693"/>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855">
              <a:lnSpc>
                <a:spcPct val="120000"/>
              </a:lnSpc>
            </a:pPr>
            <a:r>
              <a:rPr lang="en-US" altLang="zh-CN" sz="1600" smtClean="0"/>
              <a:t>p=calloc(50,4);		</a:t>
            </a:r>
            <a:r>
              <a:rPr lang="en-US" altLang="zh-CN" sz="1600" smtClean="0">
                <a:solidFill>
                  <a:srgbClr val="008000"/>
                </a:solidFill>
              </a:rPr>
              <a:t>//</a:t>
            </a:r>
            <a:r>
              <a:rPr lang="zh-CN" altLang="en-US" sz="1600">
                <a:solidFill>
                  <a:srgbClr val="008000"/>
                </a:solidFill>
              </a:rPr>
              <a:t>开辟</a:t>
            </a:r>
            <a:r>
              <a:rPr lang="en-US" altLang="zh-CN" sz="1600">
                <a:solidFill>
                  <a:srgbClr val="008000"/>
                </a:solidFill>
              </a:rPr>
              <a:t>50×4</a:t>
            </a:r>
            <a:r>
              <a:rPr lang="zh-CN" altLang="en-US" sz="1600">
                <a:solidFill>
                  <a:srgbClr val="008000"/>
                </a:solidFill>
              </a:rPr>
              <a:t>个字节的临时分配域，把首地址赋给指针变量</a:t>
            </a:r>
            <a:r>
              <a:rPr lang="en-US" altLang="zh-CN" sz="1600">
                <a:solidFill>
                  <a:srgbClr val="008000"/>
                </a:solidFill>
              </a:rPr>
              <a:t>p</a:t>
            </a:r>
            <a:endParaRPr lang="en-US" altLang="zh-CN" sz="1600">
              <a:solidFill>
                <a:srgbClr val="008000"/>
              </a:solidFill>
            </a:endParaRPr>
          </a:p>
        </p:txBody>
      </p:sp>
      <p:sp>
        <p:nvSpPr>
          <p:cNvPr id="3" name="矩形 2"/>
          <p:cNvSpPr/>
          <p:nvPr/>
        </p:nvSpPr>
        <p:spPr>
          <a:xfrm>
            <a:off x="1089992" y="1244011"/>
            <a:ext cx="6096000" cy="830997"/>
          </a:xfrm>
          <a:prstGeom prst="rect">
            <a:avLst/>
          </a:prstGeom>
        </p:spPr>
        <p:txBody>
          <a:bodyPr>
            <a:spAutoFit/>
          </a:bodyPr>
          <a:lstStyle/>
          <a:p>
            <a:endParaRPr lang="zh-CN" altLang="en-US" sz="2400"/>
          </a:p>
          <a:p>
            <a:r>
              <a:rPr lang="zh-CN" altLang="en-US" sz="2400" smtClean="0"/>
              <a:t>用</a:t>
            </a:r>
            <a:r>
              <a:rPr lang="en-US" altLang="zh-CN" sz="2400" smtClean="0"/>
              <a:t>calloc</a:t>
            </a:r>
            <a:r>
              <a:rPr lang="zh-CN" altLang="en-US" sz="2400"/>
              <a:t>函数开辟动态存储区</a:t>
            </a:r>
            <a:endParaRPr lang="zh-CN" altLang="en-US" sz="2400"/>
          </a:p>
        </p:txBody>
      </p:sp>
      <p:sp>
        <p:nvSpPr>
          <p:cNvPr id="7" name="矩形 6"/>
          <p:cNvSpPr/>
          <p:nvPr/>
        </p:nvSpPr>
        <p:spPr>
          <a:xfrm>
            <a:off x="2439000" y="2075008"/>
            <a:ext cx="4746992" cy="483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en-US" altLang="zh-CN" b="1" smtClean="0"/>
              <a:t>void *calloc(unsigned n, unsigned size);</a:t>
            </a:r>
            <a:endParaRPr lang="zh-CN" altLang="en-US" b="1"/>
          </a:p>
        </p:txBody>
      </p:sp>
      <p:sp>
        <p:nvSpPr>
          <p:cNvPr id="8" name="MH_Desc_1"/>
          <p:cNvSpPr/>
          <p:nvPr>
            <p:custDataLst>
              <p:tags r:id="rId1"/>
            </p:custDataLst>
          </p:nvPr>
        </p:nvSpPr>
        <p:spPr>
          <a:xfrm>
            <a:off x="1159565" y="2063772"/>
            <a:ext cx="9942444" cy="383118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Aft>
                <a:spcPts val="600"/>
              </a:spcAft>
              <a:defRPr/>
            </a:pPr>
            <a:r>
              <a:rPr lang="zh-CN" altLang="en-US">
                <a:solidFill>
                  <a:schemeClr val="tx1"/>
                </a:solidFill>
              </a:rPr>
              <a:t>函数原型</a:t>
            </a:r>
            <a:r>
              <a:rPr lang="zh-CN" altLang="en-US" smtClean="0">
                <a:solidFill>
                  <a:schemeClr val="tx1"/>
                </a:solidFill>
              </a:rPr>
              <a:t>为</a:t>
            </a:r>
            <a:endParaRPr lang="en-US" altLang="zh-CN" smtClean="0">
              <a:solidFill>
                <a:schemeClr val="tx1"/>
              </a:solidFill>
            </a:endParaRPr>
          </a:p>
          <a:p>
            <a:pPr algn="just">
              <a:lnSpc>
                <a:spcPct val="150000"/>
              </a:lnSpc>
              <a:spcAft>
                <a:spcPts val="600"/>
              </a:spcAft>
              <a:defRPr/>
            </a:pPr>
            <a:r>
              <a:rPr lang="zh-CN" altLang="en-US" b="1" smtClean="0">
                <a:solidFill>
                  <a:schemeClr val="tx1"/>
                </a:solidFill>
              </a:rPr>
              <a:t>作用</a:t>
            </a:r>
            <a:r>
              <a:rPr lang="zh-CN" altLang="en-US">
                <a:solidFill>
                  <a:schemeClr val="tx1"/>
                </a:solidFill>
              </a:rPr>
              <a:t>是在内存的动态存储区中分配</a:t>
            </a:r>
            <a:r>
              <a:rPr lang="en-US" altLang="zh-CN">
                <a:solidFill>
                  <a:schemeClr val="tx1"/>
                </a:solidFill>
              </a:rPr>
              <a:t>n</a:t>
            </a:r>
            <a:r>
              <a:rPr lang="zh-CN" altLang="en-US">
                <a:solidFill>
                  <a:schemeClr val="tx1"/>
                </a:solidFill>
              </a:rPr>
              <a:t>个长度为</a:t>
            </a:r>
            <a:r>
              <a:rPr lang="en-US" altLang="zh-CN">
                <a:solidFill>
                  <a:schemeClr val="tx1"/>
                </a:solidFill>
              </a:rPr>
              <a:t>size</a:t>
            </a:r>
            <a:r>
              <a:rPr lang="zh-CN" altLang="en-US">
                <a:solidFill>
                  <a:schemeClr val="tx1"/>
                </a:solidFill>
              </a:rPr>
              <a:t>的连续空间，这个空间一般比较大，足以</a:t>
            </a:r>
            <a:r>
              <a:rPr lang="zh-CN" altLang="en-US" b="1">
                <a:solidFill>
                  <a:schemeClr val="tx1"/>
                </a:solidFill>
              </a:rPr>
              <a:t>保存一个数组</a:t>
            </a:r>
            <a:r>
              <a:rPr lang="zh-CN" altLang="en-US">
                <a:solidFill>
                  <a:schemeClr val="tx1"/>
                </a:solidFill>
              </a:rPr>
              <a:t>。</a:t>
            </a:r>
            <a:endParaRPr lang="zh-CN" altLang="en-US">
              <a:solidFill>
                <a:schemeClr val="tx1"/>
              </a:solidFill>
            </a:endParaRPr>
          </a:p>
          <a:p>
            <a:pPr algn="just">
              <a:lnSpc>
                <a:spcPct val="150000"/>
              </a:lnSpc>
              <a:spcAft>
                <a:spcPts val="600"/>
              </a:spcAft>
              <a:defRPr/>
            </a:pPr>
            <a:r>
              <a:rPr lang="zh-CN" altLang="en-US" smtClean="0">
                <a:solidFill>
                  <a:schemeClr val="tx1"/>
                </a:solidFill>
              </a:rPr>
              <a:t>用</a:t>
            </a:r>
            <a:r>
              <a:rPr lang="en-US" altLang="zh-CN">
                <a:solidFill>
                  <a:schemeClr val="tx1"/>
                </a:solidFill>
              </a:rPr>
              <a:t>calloc</a:t>
            </a:r>
            <a:r>
              <a:rPr lang="zh-CN" altLang="en-US">
                <a:solidFill>
                  <a:schemeClr val="tx1"/>
                </a:solidFill>
              </a:rPr>
              <a:t>函数可以为一维数组开辟动态存储空间，</a:t>
            </a:r>
            <a:r>
              <a:rPr lang="en-US" altLang="zh-CN">
                <a:solidFill>
                  <a:schemeClr val="tx1"/>
                </a:solidFill>
              </a:rPr>
              <a:t>n</a:t>
            </a:r>
            <a:r>
              <a:rPr lang="zh-CN" altLang="en-US">
                <a:solidFill>
                  <a:schemeClr val="tx1"/>
                </a:solidFill>
              </a:rPr>
              <a:t>为数组元素个数，每个元素长度为</a:t>
            </a:r>
            <a:r>
              <a:rPr lang="en-US" altLang="zh-CN">
                <a:solidFill>
                  <a:schemeClr val="tx1"/>
                </a:solidFill>
              </a:rPr>
              <a:t>size</a:t>
            </a:r>
            <a:r>
              <a:rPr lang="zh-CN" altLang="en-US">
                <a:solidFill>
                  <a:schemeClr val="tx1"/>
                </a:solidFill>
              </a:rPr>
              <a:t>。这就是动态数组。函数返回指向所分配域的第一个字节的指针；如果分配不成功，返回</a:t>
            </a:r>
            <a:r>
              <a:rPr lang="en-US" altLang="zh-CN">
                <a:solidFill>
                  <a:schemeClr val="tx1"/>
                </a:solidFill>
              </a:rPr>
              <a:t>NULL</a:t>
            </a:r>
            <a:r>
              <a:rPr lang="zh-CN" altLang="en-US" smtClean="0">
                <a:solidFill>
                  <a:schemeClr val="tx1"/>
                </a:solidFill>
              </a:rPr>
              <a:t>。</a:t>
            </a:r>
            <a:endParaRPr lang="en-US" altLang="zh-CN">
              <a:solidFill>
                <a:schemeClr val="tx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7229060" cy="1325563"/>
          </a:xfrm>
        </p:spPr>
        <p:txBody>
          <a:bodyPr/>
          <a:lstStyle/>
          <a:p>
            <a:r>
              <a:rPr lang="zh-CN" altLang="en-US"/>
              <a:t>怎样建立内存的动态分配</a:t>
            </a:r>
            <a:endParaRPr lang="zh-CN" altLang="en-US"/>
          </a:p>
        </p:txBody>
      </p:sp>
      <p:sp>
        <p:nvSpPr>
          <p:cNvPr id="15" name="圆角矩形 14"/>
          <p:cNvSpPr/>
          <p:nvPr/>
        </p:nvSpPr>
        <p:spPr>
          <a:xfrm>
            <a:off x="1197990" y="4465749"/>
            <a:ext cx="8101653" cy="400693"/>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855">
              <a:lnSpc>
                <a:spcPct val="120000"/>
              </a:lnSpc>
            </a:pPr>
            <a:r>
              <a:rPr lang="en-US" altLang="zh-CN" sz="1600"/>
              <a:t>realloc(p,50</a:t>
            </a:r>
            <a:r>
              <a:rPr lang="en-US" altLang="zh-CN" sz="1600" smtClean="0"/>
              <a:t>);	</a:t>
            </a:r>
            <a:r>
              <a:rPr lang="en-US" altLang="zh-CN" sz="1600" smtClean="0">
                <a:solidFill>
                  <a:srgbClr val="008000"/>
                </a:solidFill>
              </a:rPr>
              <a:t>//</a:t>
            </a:r>
            <a:r>
              <a:rPr lang="zh-CN" altLang="en-US" sz="1600">
                <a:solidFill>
                  <a:srgbClr val="008000"/>
                </a:solidFill>
              </a:rPr>
              <a:t>将</a:t>
            </a:r>
            <a:r>
              <a:rPr lang="en-US" altLang="zh-CN" sz="1600">
                <a:solidFill>
                  <a:srgbClr val="008000"/>
                </a:solidFill>
              </a:rPr>
              <a:t>p</a:t>
            </a:r>
            <a:r>
              <a:rPr lang="zh-CN" altLang="en-US" sz="1600">
                <a:solidFill>
                  <a:srgbClr val="008000"/>
                </a:solidFill>
              </a:rPr>
              <a:t>所指向的已分配的动态空间改为</a:t>
            </a:r>
            <a:r>
              <a:rPr lang="en-US" altLang="zh-CN" sz="1600">
                <a:solidFill>
                  <a:srgbClr val="008000"/>
                </a:solidFill>
              </a:rPr>
              <a:t>50</a:t>
            </a:r>
            <a:r>
              <a:rPr lang="zh-CN" altLang="en-US" sz="1600">
                <a:solidFill>
                  <a:srgbClr val="008000"/>
                </a:solidFill>
              </a:rPr>
              <a:t>字节</a:t>
            </a:r>
            <a:endParaRPr lang="zh-CN" altLang="en-US" sz="1600">
              <a:solidFill>
                <a:srgbClr val="008000"/>
              </a:solidFill>
            </a:endParaRPr>
          </a:p>
        </p:txBody>
      </p:sp>
      <p:sp>
        <p:nvSpPr>
          <p:cNvPr id="3" name="矩形 2"/>
          <p:cNvSpPr/>
          <p:nvPr/>
        </p:nvSpPr>
        <p:spPr>
          <a:xfrm>
            <a:off x="1089992" y="1244011"/>
            <a:ext cx="6096000" cy="830997"/>
          </a:xfrm>
          <a:prstGeom prst="rect">
            <a:avLst/>
          </a:prstGeom>
        </p:spPr>
        <p:txBody>
          <a:bodyPr>
            <a:spAutoFit/>
          </a:bodyPr>
          <a:lstStyle/>
          <a:p>
            <a:endParaRPr lang="zh-CN" altLang="en-US" sz="2400"/>
          </a:p>
          <a:p>
            <a:r>
              <a:rPr lang="zh-CN" altLang="en-US" sz="2400"/>
              <a:t>用</a:t>
            </a:r>
            <a:r>
              <a:rPr lang="en-US" altLang="zh-CN" sz="2400"/>
              <a:t>realloc</a:t>
            </a:r>
            <a:r>
              <a:rPr lang="zh-CN" altLang="en-US" sz="2400"/>
              <a:t>函数重新分配动态存储区</a:t>
            </a:r>
            <a:endParaRPr lang="zh-CN" altLang="en-US" sz="2400"/>
          </a:p>
        </p:txBody>
      </p:sp>
      <p:sp>
        <p:nvSpPr>
          <p:cNvPr id="7" name="矩形 6"/>
          <p:cNvSpPr/>
          <p:nvPr/>
        </p:nvSpPr>
        <p:spPr>
          <a:xfrm>
            <a:off x="2439000" y="2075008"/>
            <a:ext cx="4746992" cy="483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en-US" altLang="zh-CN" b="1"/>
              <a:t>void *realloc(void *p,unsigned int size);</a:t>
            </a:r>
            <a:endParaRPr lang="zh-CN" altLang="en-US" b="1"/>
          </a:p>
        </p:txBody>
      </p:sp>
      <p:sp>
        <p:nvSpPr>
          <p:cNvPr id="8" name="MH_Desc_1"/>
          <p:cNvSpPr/>
          <p:nvPr>
            <p:custDataLst>
              <p:tags r:id="rId1"/>
            </p:custDataLst>
          </p:nvPr>
        </p:nvSpPr>
        <p:spPr>
          <a:xfrm>
            <a:off x="1159565" y="2063772"/>
            <a:ext cx="9942444" cy="383118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Aft>
                <a:spcPts val="600"/>
              </a:spcAft>
              <a:defRPr/>
            </a:pPr>
            <a:r>
              <a:rPr lang="zh-CN" altLang="en-US">
                <a:solidFill>
                  <a:schemeClr val="tx1"/>
                </a:solidFill>
              </a:rPr>
              <a:t>函数原型</a:t>
            </a:r>
            <a:r>
              <a:rPr lang="zh-CN" altLang="en-US" smtClean="0">
                <a:solidFill>
                  <a:schemeClr val="tx1"/>
                </a:solidFill>
              </a:rPr>
              <a:t>为</a:t>
            </a:r>
            <a:endParaRPr lang="en-US" altLang="zh-CN" smtClean="0">
              <a:solidFill>
                <a:schemeClr val="tx1"/>
              </a:solidFill>
            </a:endParaRPr>
          </a:p>
          <a:p>
            <a:pPr algn="just">
              <a:lnSpc>
                <a:spcPct val="150000"/>
              </a:lnSpc>
              <a:spcAft>
                <a:spcPts val="600"/>
              </a:spcAft>
              <a:defRPr/>
            </a:pPr>
            <a:r>
              <a:rPr lang="zh-CN" altLang="en-US">
                <a:solidFill>
                  <a:schemeClr val="tx1"/>
                </a:solidFill>
              </a:rPr>
              <a:t>如果已经通过</a:t>
            </a:r>
            <a:r>
              <a:rPr lang="en-US" altLang="zh-CN">
                <a:solidFill>
                  <a:schemeClr val="tx1"/>
                </a:solidFill>
              </a:rPr>
              <a:t>malloc</a:t>
            </a:r>
            <a:r>
              <a:rPr lang="zh-CN" altLang="en-US">
                <a:solidFill>
                  <a:schemeClr val="tx1"/>
                </a:solidFill>
              </a:rPr>
              <a:t>函数或</a:t>
            </a:r>
            <a:r>
              <a:rPr lang="en-US" altLang="zh-CN">
                <a:solidFill>
                  <a:schemeClr val="tx1"/>
                </a:solidFill>
              </a:rPr>
              <a:t>calloc</a:t>
            </a:r>
            <a:r>
              <a:rPr lang="zh-CN" altLang="en-US">
                <a:solidFill>
                  <a:schemeClr val="tx1"/>
                </a:solidFill>
              </a:rPr>
              <a:t>函数获得了动态空间，想改变其大小，可以用</a:t>
            </a:r>
            <a:r>
              <a:rPr lang="en-US" altLang="zh-CN" smtClean="0">
                <a:solidFill>
                  <a:schemeClr val="tx1"/>
                </a:solidFill>
              </a:rPr>
              <a:t>realloc</a:t>
            </a:r>
            <a:r>
              <a:rPr lang="zh-CN" altLang="en-US">
                <a:solidFill>
                  <a:schemeClr val="tx1"/>
                </a:solidFill>
              </a:rPr>
              <a:t>函数重新分配</a:t>
            </a:r>
            <a:r>
              <a:rPr lang="zh-CN" altLang="en-US" smtClean="0">
                <a:solidFill>
                  <a:schemeClr val="tx1"/>
                </a:solidFill>
              </a:rPr>
              <a:t>。</a:t>
            </a:r>
            <a:endParaRPr lang="zh-CN" altLang="en-US">
              <a:solidFill>
                <a:schemeClr val="tx1"/>
              </a:solidFill>
            </a:endParaRPr>
          </a:p>
          <a:p>
            <a:pPr algn="just">
              <a:lnSpc>
                <a:spcPct val="150000"/>
              </a:lnSpc>
              <a:spcAft>
                <a:spcPts val="600"/>
              </a:spcAft>
              <a:defRPr/>
            </a:pPr>
            <a:r>
              <a:rPr lang="zh-CN" altLang="en-US">
                <a:solidFill>
                  <a:schemeClr val="tx1"/>
                </a:solidFill>
              </a:rPr>
              <a:t>用</a:t>
            </a:r>
            <a:r>
              <a:rPr lang="en-US" altLang="zh-CN">
                <a:solidFill>
                  <a:schemeClr val="tx1"/>
                </a:solidFill>
              </a:rPr>
              <a:t>realloc</a:t>
            </a:r>
            <a:r>
              <a:rPr lang="zh-CN" altLang="en-US">
                <a:solidFill>
                  <a:schemeClr val="tx1"/>
                </a:solidFill>
              </a:rPr>
              <a:t>函数将</a:t>
            </a:r>
            <a:r>
              <a:rPr lang="en-US" altLang="zh-CN">
                <a:solidFill>
                  <a:schemeClr val="tx1"/>
                </a:solidFill>
              </a:rPr>
              <a:t>p</a:t>
            </a:r>
            <a:r>
              <a:rPr lang="zh-CN" altLang="en-US">
                <a:solidFill>
                  <a:schemeClr val="tx1"/>
                </a:solidFill>
              </a:rPr>
              <a:t>所指向的动态空间的大小改变为</a:t>
            </a:r>
            <a:r>
              <a:rPr lang="en-US" altLang="zh-CN">
                <a:solidFill>
                  <a:schemeClr val="tx1"/>
                </a:solidFill>
              </a:rPr>
              <a:t>size</a:t>
            </a:r>
            <a:r>
              <a:rPr lang="zh-CN" altLang="en-US">
                <a:solidFill>
                  <a:schemeClr val="tx1"/>
                </a:solidFill>
              </a:rPr>
              <a:t>。</a:t>
            </a:r>
            <a:r>
              <a:rPr lang="en-US" altLang="zh-CN">
                <a:solidFill>
                  <a:schemeClr val="tx1"/>
                </a:solidFill>
              </a:rPr>
              <a:t>p</a:t>
            </a:r>
            <a:r>
              <a:rPr lang="zh-CN" altLang="en-US">
                <a:solidFill>
                  <a:schemeClr val="tx1"/>
                </a:solidFill>
              </a:rPr>
              <a:t>的值不变。如果重分配不成功，返回</a:t>
            </a:r>
            <a:r>
              <a:rPr lang="en-US" altLang="zh-CN">
                <a:solidFill>
                  <a:schemeClr val="tx1"/>
                </a:solidFill>
              </a:rPr>
              <a:t>NULL</a:t>
            </a:r>
            <a:r>
              <a:rPr lang="zh-CN" altLang="en-US" smtClean="0">
                <a:solidFill>
                  <a:schemeClr val="tx1"/>
                </a:solidFill>
              </a:rPr>
              <a:t>。</a:t>
            </a:r>
            <a:endParaRPr lang="zh-CN" altLang="en-US">
              <a:solidFill>
                <a:schemeClr val="tx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7229060" cy="1325563"/>
          </a:xfrm>
        </p:spPr>
        <p:txBody>
          <a:bodyPr/>
          <a:lstStyle/>
          <a:p>
            <a:r>
              <a:rPr lang="zh-CN" altLang="en-US"/>
              <a:t>怎样建立内存的动态分配</a:t>
            </a:r>
            <a:endParaRPr lang="zh-CN" altLang="en-US"/>
          </a:p>
        </p:txBody>
      </p:sp>
      <p:sp>
        <p:nvSpPr>
          <p:cNvPr id="15" name="圆角矩形 14"/>
          <p:cNvSpPr/>
          <p:nvPr/>
        </p:nvSpPr>
        <p:spPr>
          <a:xfrm>
            <a:off x="1256356" y="3559971"/>
            <a:ext cx="8101653" cy="400693"/>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algn="just">
              <a:lnSpc>
                <a:spcPct val="150000"/>
              </a:lnSpc>
              <a:spcAft>
                <a:spcPts val="600"/>
              </a:spcAft>
              <a:defRPr/>
            </a:pPr>
            <a:r>
              <a:rPr lang="en-US" altLang="zh-CN" sz="1600">
                <a:solidFill>
                  <a:schemeClr val="tx1"/>
                </a:solidFill>
              </a:rPr>
              <a:t>free(p); </a:t>
            </a:r>
            <a:r>
              <a:rPr lang="en-US" altLang="zh-CN" sz="1600" smtClean="0">
                <a:solidFill>
                  <a:schemeClr val="tx1"/>
                </a:solidFill>
              </a:rPr>
              <a:t>	</a:t>
            </a:r>
            <a:r>
              <a:rPr lang="en-US" altLang="zh-CN" sz="1600" smtClean="0">
                <a:solidFill>
                  <a:srgbClr val="008000"/>
                </a:solidFill>
              </a:rPr>
              <a:t>//</a:t>
            </a:r>
            <a:r>
              <a:rPr lang="zh-CN" altLang="en-US" sz="1600">
                <a:solidFill>
                  <a:srgbClr val="008000"/>
                </a:solidFill>
              </a:rPr>
              <a:t>释放指针变量</a:t>
            </a:r>
            <a:r>
              <a:rPr lang="en-US" altLang="zh-CN" sz="1600">
                <a:solidFill>
                  <a:srgbClr val="008000"/>
                </a:solidFill>
              </a:rPr>
              <a:t>p</a:t>
            </a:r>
            <a:r>
              <a:rPr lang="zh-CN" altLang="en-US" sz="1600">
                <a:solidFill>
                  <a:srgbClr val="008000"/>
                </a:solidFill>
              </a:rPr>
              <a:t>所指向的已分配的动态空间</a:t>
            </a:r>
            <a:endParaRPr lang="zh-CN" altLang="en-US" sz="1600">
              <a:solidFill>
                <a:srgbClr val="008000"/>
              </a:solidFill>
            </a:endParaRPr>
          </a:p>
        </p:txBody>
      </p:sp>
      <p:sp>
        <p:nvSpPr>
          <p:cNvPr id="3" name="矩形 2"/>
          <p:cNvSpPr/>
          <p:nvPr/>
        </p:nvSpPr>
        <p:spPr>
          <a:xfrm>
            <a:off x="1089992" y="1244011"/>
            <a:ext cx="6096000" cy="830997"/>
          </a:xfrm>
          <a:prstGeom prst="rect">
            <a:avLst/>
          </a:prstGeom>
        </p:spPr>
        <p:txBody>
          <a:bodyPr>
            <a:spAutoFit/>
          </a:bodyPr>
          <a:lstStyle/>
          <a:p>
            <a:endParaRPr lang="zh-CN" altLang="en-US" sz="2400"/>
          </a:p>
          <a:p>
            <a:r>
              <a:rPr lang="zh-CN" altLang="en-US" sz="2400"/>
              <a:t>用</a:t>
            </a:r>
            <a:r>
              <a:rPr lang="en-US" altLang="zh-CN" sz="2400"/>
              <a:t>free</a:t>
            </a:r>
            <a:r>
              <a:rPr lang="zh-CN" altLang="en-US" sz="2400"/>
              <a:t>函数释放动态存储区</a:t>
            </a:r>
            <a:endParaRPr lang="zh-CN" altLang="en-US" sz="2400"/>
          </a:p>
        </p:txBody>
      </p:sp>
      <p:sp>
        <p:nvSpPr>
          <p:cNvPr id="7" name="矩形 6"/>
          <p:cNvSpPr/>
          <p:nvPr/>
        </p:nvSpPr>
        <p:spPr>
          <a:xfrm>
            <a:off x="2439000" y="2075008"/>
            <a:ext cx="2278915" cy="483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en-US" altLang="zh-CN" b="1"/>
              <a:t>void </a:t>
            </a:r>
            <a:r>
              <a:rPr lang="en-US" altLang="zh-CN" b="1" smtClean="0"/>
              <a:t>free(void </a:t>
            </a:r>
            <a:r>
              <a:rPr lang="en-US" altLang="zh-CN" b="1"/>
              <a:t>*</a:t>
            </a:r>
            <a:r>
              <a:rPr lang="en-US" altLang="zh-CN" b="1" smtClean="0"/>
              <a:t>p);</a:t>
            </a:r>
            <a:endParaRPr lang="zh-CN" altLang="en-US" b="1"/>
          </a:p>
        </p:txBody>
      </p:sp>
      <p:sp>
        <p:nvSpPr>
          <p:cNvPr id="8" name="MH_Desc_1"/>
          <p:cNvSpPr/>
          <p:nvPr>
            <p:custDataLst>
              <p:tags r:id="rId1"/>
            </p:custDataLst>
          </p:nvPr>
        </p:nvSpPr>
        <p:spPr>
          <a:xfrm>
            <a:off x="1159565" y="2063773"/>
            <a:ext cx="9942444" cy="255686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Aft>
                <a:spcPts val="600"/>
              </a:spcAft>
              <a:defRPr/>
            </a:pPr>
            <a:r>
              <a:rPr lang="zh-CN" altLang="en-US">
                <a:solidFill>
                  <a:schemeClr val="tx1"/>
                </a:solidFill>
              </a:rPr>
              <a:t>函数原型</a:t>
            </a:r>
            <a:r>
              <a:rPr lang="zh-CN" altLang="en-US" smtClean="0">
                <a:solidFill>
                  <a:schemeClr val="tx1"/>
                </a:solidFill>
              </a:rPr>
              <a:t>为</a:t>
            </a:r>
            <a:endParaRPr lang="en-US" altLang="zh-CN" smtClean="0">
              <a:solidFill>
                <a:schemeClr val="tx1"/>
              </a:solidFill>
            </a:endParaRPr>
          </a:p>
          <a:p>
            <a:pPr algn="just">
              <a:lnSpc>
                <a:spcPct val="150000"/>
              </a:lnSpc>
              <a:spcAft>
                <a:spcPts val="600"/>
              </a:spcAft>
              <a:defRPr/>
            </a:pPr>
            <a:r>
              <a:rPr lang="zh-CN" altLang="en-US" b="1">
                <a:solidFill>
                  <a:schemeClr val="tx1"/>
                </a:solidFill>
              </a:rPr>
              <a:t>作用</a:t>
            </a:r>
            <a:r>
              <a:rPr lang="zh-CN" altLang="en-US">
                <a:solidFill>
                  <a:schemeClr val="tx1"/>
                </a:solidFill>
              </a:rPr>
              <a:t>是释放指针变量</a:t>
            </a:r>
            <a:r>
              <a:rPr lang="en-US" altLang="zh-CN">
                <a:solidFill>
                  <a:schemeClr val="tx1"/>
                </a:solidFill>
              </a:rPr>
              <a:t>p</a:t>
            </a:r>
            <a:r>
              <a:rPr lang="zh-CN" altLang="en-US">
                <a:solidFill>
                  <a:schemeClr val="tx1"/>
                </a:solidFill>
              </a:rPr>
              <a:t>所指向的动态空间，使这部分空间能重新被其他变量使用。</a:t>
            </a:r>
            <a:r>
              <a:rPr lang="en-US" altLang="zh-CN">
                <a:solidFill>
                  <a:schemeClr val="tx1"/>
                </a:solidFill>
              </a:rPr>
              <a:t>p</a:t>
            </a:r>
            <a:r>
              <a:rPr lang="zh-CN" altLang="en-US">
                <a:solidFill>
                  <a:schemeClr val="tx1"/>
                </a:solidFill>
              </a:rPr>
              <a:t>应是最近一次调用</a:t>
            </a:r>
            <a:r>
              <a:rPr lang="en-US" altLang="zh-CN">
                <a:solidFill>
                  <a:schemeClr val="tx1"/>
                </a:solidFill>
              </a:rPr>
              <a:t>calloc</a:t>
            </a:r>
            <a:r>
              <a:rPr lang="zh-CN" altLang="en-US">
                <a:solidFill>
                  <a:schemeClr val="tx1"/>
                </a:solidFill>
              </a:rPr>
              <a:t>或</a:t>
            </a:r>
            <a:r>
              <a:rPr lang="en-US" altLang="zh-CN">
                <a:solidFill>
                  <a:schemeClr val="tx1"/>
                </a:solidFill>
              </a:rPr>
              <a:t>malloc</a:t>
            </a:r>
            <a:r>
              <a:rPr lang="zh-CN" altLang="en-US">
                <a:solidFill>
                  <a:schemeClr val="tx1"/>
                </a:solidFill>
              </a:rPr>
              <a:t>函数时得到的函数返回值</a:t>
            </a:r>
            <a:r>
              <a:rPr lang="zh-CN" altLang="en-US" smtClean="0">
                <a:solidFill>
                  <a:schemeClr val="tx1"/>
                </a:solidFill>
              </a:rPr>
              <a:t>。</a:t>
            </a:r>
            <a:r>
              <a:rPr lang="en-US" altLang="zh-CN" smtClean="0">
                <a:solidFill>
                  <a:schemeClr val="tx1"/>
                </a:solidFill>
              </a:rPr>
              <a:t> </a:t>
            </a:r>
            <a:endParaRPr lang="zh-CN" altLang="en-US">
              <a:solidFill>
                <a:schemeClr val="tx1"/>
              </a:solidFill>
            </a:endParaRPr>
          </a:p>
          <a:p>
            <a:pPr algn="just">
              <a:lnSpc>
                <a:spcPct val="150000"/>
              </a:lnSpc>
              <a:spcAft>
                <a:spcPts val="600"/>
              </a:spcAft>
              <a:defRPr/>
            </a:pPr>
            <a:endParaRPr lang="en-US" altLang="zh-CN" smtClean="0">
              <a:solidFill>
                <a:schemeClr val="tx1"/>
              </a:solidFill>
            </a:endParaRPr>
          </a:p>
          <a:p>
            <a:pPr algn="just">
              <a:lnSpc>
                <a:spcPct val="150000"/>
              </a:lnSpc>
              <a:spcAft>
                <a:spcPts val="600"/>
              </a:spcAft>
              <a:defRPr/>
            </a:pPr>
            <a:r>
              <a:rPr lang="en-US" altLang="zh-CN" smtClean="0">
                <a:solidFill>
                  <a:schemeClr val="tx1"/>
                </a:solidFill>
              </a:rPr>
              <a:t>free</a:t>
            </a:r>
            <a:r>
              <a:rPr lang="zh-CN" altLang="en-US">
                <a:solidFill>
                  <a:schemeClr val="tx1"/>
                </a:solidFill>
              </a:rPr>
              <a:t>函数无返回值。</a:t>
            </a:r>
            <a:endParaRPr lang="zh-CN" altLang="en-US">
              <a:solidFill>
                <a:schemeClr val="tx1"/>
              </a:solidFill>
            </a:endParaRPr>
          </a:p>
        </p:txBody>
      </p:sp>
      <p:sp>
        <p:nvSpPr>
          <p:cNvPr id="9" name="矩形 8"/>
          <p:cNvSpPr/>
          <p:nvPr/>
        </p:nvSpPr>
        <p:spPr>
          <a:xfrm>
            <a:off x="1159565" y="5076295"/>
            <a:ext cx="9942444" cy="646331"/>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a:t>以上</a:t>
            </a:r>
            <a:r>
              <a:rPr lang="en-US" altLang="zh-CN"/>
              <a:t>4</a:t>
            </a:r>
            <a:r>
              <a:rPr lang="zh-CN" altLang="en-US"/>
              <a:t>个函数的声明在</a:t>
            </a:r>
            <a:r>
              <a:rPr lang="en-US" altLang="zh-CN"/>
              <a:t>stdlib.h</a:t>
            </a:r>
            <a:r>
              <a:rPr lang="zh-CN" altLang="en-US"/>
              <a:t>头文件中，在用到这些函数时应当用“</a:t>
            </a:r>
            <a:r>
              <a:rPr lang="en-US" altLang="zh-CN"/>
              <a:t>#include &lt;stdlib.h&gt;”</a:t>
            </a:r>
            <a:r>
              <a:rPr lang="zh-CN" altLang="en-US"/>
              <a:t>指令把</a:t>
            </a:r>
            <a:r>
              <a:rPr lang="en-US" altLang="zh-CN"/>
              <a:t>stdlib.h</a:t>
            </a:r>
            <a:r>
              <a:rPr lang="zh-CN" altLang="en-US"/>
              <a:t>头文件包含到程序文件中。</a:t>
            </a:r>
            <a:endParaRPr lang="en-US" altLang="zh-CN">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0809" y="805155"/>
            <a:ext cx="7229060" cy="1325563"/>
          </a:xfrm>
        </p:spPr>
        <p:txBody>
          <a:bodyPr/>
          <a:lstStyle/>
          <a:p>
            <a:r>
              <a:rPr lang="en-US" altLang="zh-CN"/>
              <a:t>void</a:t>
            </a:r>
            <a:r>
              <a:rPr lang="zh-CN" altLang="en-US"/>
              <a:t>指针类型</a:t>
            </a:r>
            <a:endParaRPr lang="zh-CN" altLang="en-US"/>
          </a:p>
        </p:txBody>
      </p:sp>
      <p:sp>
        <p:nvSpPr>
          <p:cNvPr id="15" name="圆角矩形 14"/>
          <p:cNvSpPr/>
          <p:nvPr/>
        </p:nvSpPr>
        <p:spPr>
          <a:xfrm>
            <a:off x="1256355" y="3768251"/>
            <a:ext cx="8101653" cy="992574"/>
          </a:xfrm>
          <a:prstGeom prst="roundRect">
            <a:avLst>
              <a:gd name="adj" fmla="val 8854"/>
            </a:avLst>
          </a:prstGeom>
        </p:spPr>
        <p:style>
          <a:lnRef idx="2">
            <a:schemeClr val="accent1"/>
          </a:lnRef>
          <a:fillRef idx="1">
            <a:schemeClr val="lt1"/>
          </a:fillRef>
          <a:effectRef idx="0">
            <a:schemeClr val="accent1"/>
          </a:effectRef>
          <a:fontRef idx="minor">
            <a:schemeClr val="dk1"/>
          </a:fontRef>
        </p:style>
        <p:txBody>
          <a:bodyPr lIns="180000" rtlCol="0" anchor="t"/>
          <a:lstStyle/>
          <a:p>
            <a:pPr algn="just">
              <a:lnSpc>
                <a:spcPct val="150000"/>
              </a:lnSpc>
              <a:spcAft>
                <a:spcPts val="600"/>
              </a:spcAft>
              <a:defRPr/>
            </a:pPr>
            <a:r>
              <a:rPr lang="en-US" altLang="zh-CN" sz="1600">
                <a:solidFill>
                  <a:schemeClr val="tx1"/>
                </a:solidFill>
              </a:rPr>
              <a:t>int *</a:t>
            </a:r>
            <a:r>
              <a:rPr lang="en-US" altLang="zh-CN" sz="1600" smtClean="0">
                <a:solidFill>
                  <a:schemeClr val="tx1"/>
                </a:solidFill>
              </a:rPr>
              <a:t>pt</a:t>
            </a:r>
            <a:r>
              <a:rPr lang="en-US" altLang="zh-CN" sz="1600">
                <a:solidFill>
                  <a:schemeClr val="tx1"/>
                </a:solidFill>
              </a:rPr>
              <a:t>;</a:t>
            </a:r>
            <a:endParaRPr lang="zh-CN" altLang="en-US" sz="1600">
              <a:solidFill>
                <a:schemeClr val="tx1"/>
              </a:solidFill>
            </a:endParaRPr>
          </a:p>
          <a:p>
            <a:pPr algn="just">
              <a:lnSpc>
                <a:spcPct val="150000"/>
              </a:lnSpc>
              <a:spcAft>
                <a:spcPts val="600"/>
              </a:spcAft>
              <a:defRPr/>
            </a:pPr>
            <a:r>
              <a:rPr lang="en-US" altLang="zh-CN" sz="1600" smtClean="0">
                <a:solidFill>
                  <a:schemeClr val="tx1"/>
                </a:solidFill>
              </a:rPr>
              <a:t>pt=(int *)mcaloc(100);	</a:t>
            </a:r>
            <a:r>
              <a:rPr lang="en-US" altLang="zh-CN" sz="1600" smtClean="0">
                <a:solidFill>
                  <a:srgbClr val="008000"/>
                </a:solidFill>
              </a:rPr>
              <a:t>//mcaloc(100)</a:t>
            </a:r>
            <a:r>
              <a:rPr lang="zh-CN" altLang="en-US" sz="1600" smtClean="0">
                <a:solidFill>
                  <a:srgbClr val="008000"/>
                </a:solidFill>
              </a:rPr>
              <a:t>是</a:t>
            </a:r>
            <a:r>
              <a:rPr lang="en-US" altLang="zh-CN" sz="1600" smtClean="0">
                <a:solidFill>
                  <a:srgbClr val="008000"/>
                </a:solidFill>
              </a:rPr>
              <a:t>void *</a:t>
            </a:r>
            <a:r>
              <a:rPr lang="zh-CN" altLang="en-US" sz="1600">
                <a:solidFill>
                  <a:srgbClr val="008000"/>
                </a:solidFill>
              </a:rPr>
              <a:t>型，把它转换为</a:t>
            </a:r>
            <a:r>
              <a:rPr lang="en-US" altLang="zh-CN" sz="1600" smtClean="0">
                <a:solidFill>
                  <a:srgbClr val="008000"/>
                </a:solidFill>
              </a:rPr>
              <a:t>int *</a:t>
            </a:r>
            <a:r>
              <a:rPr lang="zh-CN" altLang="en-US" sz="1600" smtClean="0">
                <a:solidFill>
                  <a:srgbClr val="008000"/>
                </a:solidFill>
              </a:rPr>
              <a:t>型</a:t>
            </a:r>
            <a:endParaRPr lang="zh-CN" altLang="en-US" sz="1600">
              <a:solidFill>
                <a:srgbClr val="008000"/>
              </a:solidFill>
            </a:endParaRPr>
          </a:p>
        </p:txBody>
      </p:sp>
      <p:sp>
        <p:nvSpPr>
          <p:cNvPr id="8" name="MH_Desc_1"/>
          <p:cNvSpPr/>
          <p:nvPr>
            <p:custDataLst>
              <p:tags r:id="rId1"/>
            </p:custDataLst>
          </p:nvPr>
        </p:nvSpPr>
        <p:spPr>
          <a:xfrm>
            <a:off x="1130382" y="1799617"/>
            <a:ext cx="9942444" cy="325876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Aft>
                <a:spcPts val="600"/>
              </a:spcAft>
              <a:defRPr/>
            </a:pPr>
            <a:endParaRPr lang="en-US" altLang="zh-CN" smtClean="0">
              <a:solidFill>
                <a:schemeClr val="tx1"/>
              </a:solidFill>
            </a:endParaRPr>
          </a:p>
        </p:txBody>
      </p:sp>
      <p:grpSp>
        <p:nvGrpSpPr>
          <p:cNvPr id="10" name="组合 9"/>
          <p:cNvGrpSpPr/>
          <p:nvPr/>
        </p:nvGrpSpPr>
        <p:grpSpPr>
          <a:xfrm>
            <a:off x="7606327" y="1947533"/>
            <a:ext cx="3086554" cy="1686275"/>
            <a:chOff x="8582294" y="4088153"/>
            <a:chExt cx="3185110" cy="1686275"/>
          </a:xfrm>
        </p:grpSpPr>
        <p:sp>
          <p:nvSpPr>
            <p:cNvPr id="11" name="MH_Other_1"/>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endParaRPr lang="zh-CN" altLang="en-US" sz="2000" dirty="0">
                <a:solidFill>
                  <a:srgbClr val="FEFFFF"/>
                </a:solidFill>
              </a:endParaRPr>
            </a:p>
          </p:txBody>
        </p:sp>
        <p:sp>
          <p:nvSpPr>
            <p:cNvPr id="12" name="MH_SubTitle_1"/>
            <p:cNvSpPr/>
            <p:nvPr>
              <p:custDataLst>
                <p:tags r:id="rId3"/>
              </p:custDataLst>
            </p:nvPr>
          </p:nvSpPr>
          <p:spPr>
            <a:xfrm>
              <a:off x="9371544" y="4088153"/>
              <a:ext cx="2381310" cy="1672802"/>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1600">
                  <a:solidFill>
                    <a:schemeClr val="tx1"/>
                  </a:solidFill>
                </a:rPr>
                <a:t>不要把“指向</a:t>
              </a:r>
              <a:r>
                <a:rPr lang="en-US" altLang="zh-CN" sz="1600">
                  <a:solidFill>
                    <a:schemeClr val="tx1"/>
                  </a:solidFill>
                </a:rPr>
                <a:t>void</a:t>
              </a:r>
              <a:r>
                <a:rPr lang="zh-CN" altLang="en-US" sz="1600">
                  <a:solidFill>
                    <a:schemeClr val="tx1"/>
                  </a:solidFill>
                </a:rPr>
                <a:t>类型”理解为能指向“任何的类型”的数据，而应理解为“指向空类型”或“不指向确定的类型”的数据。</a:t>
              </a:r>
              <a:endParaRPr lang="zh-CN" altLang="en-US" sz="1600" dirty="0">
                <a:solidFill>
                  <a:schemeClr val="tx1"/>
                </a:solidFill>
              </a:endParaRPr>
            </a:p>
          </p:txBody>
        </p:sp>
        <p:sp>
          <p:nvSpPr>
            <p:cNvPr id="13" name="MH_Other_2"/>
            <p:cNvSpPr/>
            <p:nvPr>
              <p:custDataLst>
                <p:tags r:id="rId4"/>
              </p:custDataLst>
            </p:nvPr>
          </p:nvSpPr>
          <p:spPr>
            <a:xfrm rot="16200000">
              <a:off x="11465779" y="5472803"/>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5" name="矩形 4"/>
          <p:cNvSpPr/>
          <p:nvPr/>
        </p:nvSpPr>
        <p:spPr>
          <a:xfrm>
            <a:off x="1130382" y="1947533"/>
            <a:ext cx="6096000" cy="1754326"/>
          </a:xfrm>
          <a:prstGeom prst="rect">
            <a:avLst/>
          </a:prstGeom>
        </p:spPr>
        <p:txBody>
          <a:bodyPr>
            <a:spAutoFit/>
          </a:bodyPr>
          <a:lstStyle/>
          <a:p>
            <a:pPr algn="just">
              <a:lnSpc>
                <a:spcPct val="150000"/>
              </a:lnSpc>
              <a:spcAft>
                <a:spcPts val="600"/>
              </a:spcAft>
              <a:defRPr/>
            </a:pPr>
            <a:r>
              <a:rPr lang="en-US" altLang="zh-CN"/>
              <a:t>C 99</a:t>
            </a:r>
            <a:r>
              <a:rPr lang="zh-CN" altLang="en-US"/>
              <a:t>允许使用基类型为</a:t>
            </a:r>
            <a:r>
              <a:rPr lang="en-US" altLang="zh-CN"/>
              <a:t>void</a:t>
            </a:r>
            <a:r>
              <a:rPr lang="zh-CN" altLang="en-US"/>
              <a:t>的指针类型。可以定义一个基类型为</a:t>
            </a:r>
            <a:r>
              <a:rPr lang="en-US" altLang="zh-CN"/>
              <a:t>void</a:t>
            </a:r>
            <a:r>
              <a:rPr lang="zh-CN" altLang="en-US"/>
              <a:t>的指针变量</a:t>
            </a:r>
            <a:r>
              <a:rPr lang="en-US" altLang="zh-CN"/>
              <a:t>(</a:t>
            </a:r>
            <a:r>
              <a:rPr lang="zh-CN" altLang="en-US"/>
              <a:t>即</a:t>
            </a:r>
            <a:r>
              <a:rPr lang="en-US" altLang="zh-CN"/>
              <a:t>void*</a:t>
            </a:r>
            <a:r>
              <a:rPr lang="zh-CN" altLang="en-US"/>
              <a:t>型变量</a:t>
            </a:r>
            <a:r>
              <a:rPr lang="en-US" altLang="zh-CN"/>
              <a:t>)</a:t>
            </a:r>
            <a:r>
              <a:rPr lang="zh-CN" altLang="en-US"/>
              <a:t>，它不指向任何类型的数据。在将它的值赋给另一指针变量时由系统对它进行类型转换，使之适合于被赋值的变量的类型。</a:t>
            </a:r>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5078" y="229705"/>
            <a:ext cx="10515600" cy="953383"/>
          </a:xfrm>
        </p:spPr>
        <p:txBody>
          <a:bodyPr/>
          <a:lstStyle/>
          <a:p>
            <a:r>
              <a:rPr lang="en-US" altLang="zh-CN"/>
              <a:t>void</a:t>
            </a:r>
            <a:r>
              <a:rPr lang="zh-CN" altLang="en-US"/>
              <a:t>指针类型</a:t>
            </a:r>
            <a:endParaRPr lang="zh-CN" altLang="en-US"/>
          </a:p>
        </p:txBody>
      </p:sp>
      <p:sp>
        <p:nvSpPr>
          <p:cNvPr id="3" name="内容占位符 2"/>
          <p:cNvSpPr>
            <a:spLocks noGrp="1"/>
          </p:cNvSpPr>
          <p:nvPr>
            <p:ph idx="1"/>
          </p:nvPr>
        </p:nvSpPr>
        <p:spPr>
          <a:xfrm>
            <a:off x="454038" y="996598"/>
            <a:ext cx="10888414" cy="552660"/>
          </a:xfrm>
        </p:spPr>
        <p:txBody>
          <a:bodyPr>
            <a:noAutofit/>
          </a:bodyPr>
          <a:lstStyle/>
          <a:p>
            <a:pPr marL="88900" indent="-88900">
              <a:lnSpc>
                <a:spcPct val="15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8.30】</a:t>
            </a:r>
            <a:r>
              <a:rPr lang="zh-CN" altLang="en-US" sz="2000">
                <a:solidFill>
                  <a:schemeClr val="accent1"/>
                </a:solidFill>
              </a:rPr>
              <a:t>建立动态数组，输入</a:t>
            </a:r>
            <a:r>
              <a:rPr lang="en-US" altLang="zh-CN" sz="2000">
                <a:solidFill>
                  <a:schemeClr val="accent1"/>
                </a:solidFill>
              </a:rPr>
              <a:t>5</a:t>
            </a:r>
            <a:r>
              <a:rPr lang="zh-CN" altLang="en-US" sz="2000">
                <a:solidFill>
                  <a:schemeClr val="accent1"/>
                </a:solidFill>
              </a:rPr>
              <a:t>个学生的成绩，另外用一个函放数检查其中有无低于</a:t>
            </a:r>
            <a:r>
              <a:rPr lang="en-US" altLang="zh-CN" sz="2000">
                <a:solidFill>
                  <a:schemeClr val="accent1"/>
                </a:solidFill>
              </a:rPr>
              <a:t>60</a:t>
            </a:r>
            <a:r>
              <a:rPr lang="zh-CN" altLang="en-US" sz="2000">
                <a:solidFill>
                  <a:schemeClr val="accent1"/>
                </a:solidFill>
              </a:rPr>
              <a:t>分的，输出不合格的成绩。</a:t>
            </a:r>
            <a:endParaRPr lang="zh-CN" altLang="en-US" sz="2000">
              <a:solidFill>
                <a:schemeClr val="accent1"/>
              </a:solidFill>
            </a:endParaRPr>
          </a:p>
        </p:txBody>
      </p:sp>
      <p:sp>
        <p:nvSpPr>
          <p:cNvPr id="11" name="圆角矩形 12"/>
          <p:cNvSpPr/>
          <p:nvPr/>
        </p:nvSpPr>
        <p:spPr>
          <a:xfrm>
            <a:off x="2976665" y="1549257"/>
            <a:ext cx="7949188" cy="4997457"/>
          </a:xfrm>
          <a:prstGeom prst="roundRect">
            <a:avLst>
              <a:gd name="adj" fmla="val 17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endParaRPr lang="en-US" altLang="zh-CN" sz="1400"/>
          </a:p>
          <a:p>
            <a:pPr defTabSz="363855">
              <a:lnSpc>
                <a:spcPct val="120000"/>
              </a:lnSpc>
            </a:pPr>
            <a:r>
              <a:rPr lang="en-US" altLang="zh-CN" sz="1400"/>
              <a:t>#include &lt;stdlib.h&gt;	</a:t>
            </a:r>
            <a:r>
              <a:rPr lang="en-US" altLang="zh-CN" sz="1400" smtClean="0"/>
              <a:t>			</a:t>
            </a:r>
            <a:r>
              <a:rPr lang="en-US" altLang="zh-CN" sz="1400" smtClean="0">
                <a:solidFill>
                  <a:srgbClr val="008000"/>
                </a:solidFill>
              </a:rPr>
              <a:t>//</a:t>
            </a:r>
            <a:r>
              <a:rPr lang="zh-CN" altLang="en-US" sz="1400">
                <a:solidFill>
                  <a:srgbClr val="008000"/>
                </a:solidFill>
              </a:rPr>
              <a:t>程序中用了</a:t>
            </a:r>
            <a:r>
              <a:rPr lang="en-US" altLang="zh-CN" sz="1400">
                <a:solidFill>
                  <a:srgbClr val="008000"/>
                </a:solidFill>
              </a:rPr>
              <a:t>malloc</a:t>
            </a:r>
            <a:r>
              <a:rPr lang="zh-CN" altLang="en-US" sz="1400">
                <a:solidFill>
                  <a:srgbClr val="008000"/>
                </a:solidFill>
              </a:rPr>
              <a:t>函数，应包含</a:t>
            </a:r>
            <a:r>
              <a:rPr lang="en-US" altLang="zh-CN" sz="1400">
                <a:solidFill>
                  <a:srgbClr val="008000"/>
                </a:solidFill>
              </a:rPr>
              <a:t>stdlib.h</a:t>
            </a:r>
            <a:endParaRPr lang="en-US" altLang="zh-CN" sz="1400">
              <a:solidFill>
                <a:srgbClr val="008000"/>
              </a:solidFill>
            </a:endParaRPr>
          </a:p>
          <a:p>
            <a:pPr defTabSz="363855">
              <a:lnSpc>
                <a:spcPct val="120000"/>
              </a:lnSpc>
            </a:pPr>
            <a:r>
              <a:rPr lang="en-US" altLang="zh-CN" sz="1400"/>
              <a:t>int main()</a:t>
            </a:r>
            <a:endParaRPr lang="en-US" altLang="zh-CN" sz="1400"/>
          </a:p>
          <a:p>
            <a:pPr defTabSz="363855">
              <a:lnSpc>
                <a:spcPct val="120000"/>
              </a:lnSpc>
            </a:pPr>
            <a:r>
              <a:rPr lang="en-US" altLang="zh-CN" sz="1400"/>
              <a:t>{	void check(int *);	</a:t>
            </a:r>
            <a:r>
              <a:rPr lang="en-US" altLang="zh-CN" sz="1400" smtClean="0"/>
              <a:t>			</a:t>
            </a:r>
            <a:r>
              <a:rPr lang="en-US" altLang="zh-CN" sz="1400">
                <a:solidFill>
                  <a:srgbClr val="008000"/>
                </a:solidFill>
              </a:rPr>
              <a:t>//</a:t>
            </a:r>
            <a:r>
              <a:rPr lang="zh-CN" altLang="en-US" sz="1400">
                <a:solidFill>
                  <a:srgbClr val="008000"/>
                </a:solidFill>
              </a:rPr>
              <a:t>函数声明</a:t>
            </a:r>
            <a:endParaRPr lang="zh-CN" altLang="en-US" sz="1400">
              <a:solidFill>
                <a:srgbClr val="008000"/>
              </a:solidFill>
            </a:endParaRPr>
          </a:p>
          <a:p>
            <a:pPr defTabSz="363855">
              <a:lnSpc>
                <a:spcPct val="120000"/>
              </a:lnSpc>
            </a:pPr>
            <a:r>
              <a:rPr lang="zh-CN" altLang="en-US" sz="1400"/>
              <a:t>	</a:t>
            </a:r>
            <a:r>
              <a:rPr lang="en-US" altLang="zh-CN" sz="1400"/>
              <a:t>int *p1,i;		</a:t>
            </a:r>
            <a:r>
              <a:rPr lang="en-US" altLang="zh-CN" sz="1400" smtClean="0"/>
              <a:t>				</a:t>
            </a:r>
            <a:r>
              <a:rPr lang="en-US" altLang="zh-CN" sz="1400">
                <a:solidFill>
                  <a:srgbClr val="008000"/>
                </a:solidFill>
              </a:rPr>
              <a:t>//p1</a:t>
            </a:r>
            <a:r>
              <a:rPr lang="zh-CN" altLang="en-US" sz="1400">
                <a:solidFill>
                  <a:srgbClr val="008000"/>
                </a:solidFill>
              </a:rPr>
              <a:t>是</a:t>
            </a:r>
            <a:r>
              <a:rPr lang="en-US" altLang="zh-CN" sz="1400">
                <a:solidFill>
                  <a:srgbClr val="008000"/>
                </a:solidFill>
              </a:rPr>
              <a:t>int</a:t>
            </a:r>
            <a:r>
              <a:rPr lang="zh-CN" altLang="en-US" sz="1400">
                <a:solidFill>
                  <a:srgbClr val="008000"/>
                </a:solidFill>
              </a:rPr>
              <a:t>型指针</a:t>
            </a:r>
            <a:endParaRPr lang="zh-CN" altLang="en-US" sz="1400">
              <a:solidFill>
                <a:srgbClr val="008000"/>
              </a:solidFill>
            </a:endParaRPr>
          </a:p>
          <a:p>
            <a:pPr defTabSz="363855">
              <a:lnSpc>
                <a:spcPct val="120000"/>
              </a:lnSpc>
            </a:pPr>
            <a:r>
              <a:rPr lang="zh-CN" altLang="en-US" sz="1400"/>
              <a:t>	</a:t>
            </a:r>
            <a:r>
              <a:rPr lang="en-US" altLang="zh-CN" sz="1400">
                <a:solidFill>
                  <a:schemeClr val="accent6"/>
                </a:solidFill>
              </a:rPr>
              <a:t>p1=(int *)malloc(5*sizeof(int));</a:t>
            </a:r>
            <a:r>
              <a:rPr lang="en-US" altLang="zh-CN" sz="1400"/>
              <a:t>	</a:t>
            </a:r>
            <a:r>
              <a:rPr lang="en-US" altLang="zh-CN" sz="1400">
                <a:solidFill>
                  <a:srgbClr val="008000"/>
                </a:solidFill>
              </a:rPr>
              <a:t>//</a:t>
            </a:r>
            <a:r>
              <a:rPr lang="zh-CN" altLang="en-US" sz="1400">
                <a:solidFill>
                  <a:srgbClr val="008000"/>
                </a:solidFill>
              </a:rPr>
              <a:t>开辟动态内存区，将地址转换成</a:t>
            </a:r>
            <a:r>
              <a:rPr lang="en-US" altLang="zh-CN" sz="1400">
                <a:solidFill>
                  <a:srgbClr val="008000"/>
                </a:solidFill>
              </a:rPr>
              <a:t>int *</a:t>
            </a:r>
            <a:r>
              <a:rPr lang="zh-CN" altLang="en-US" sz="1400">
                <a:solidFill>
                  <a:srgbClr val="008000"/>
                </a:solidFill>
              </a:rPr>
              <a:t>型，然后放在</a:t>
            </a:r>
            <a:r>
              <a:rPr lang="en-US" altLang="zh-CN" sz="1400">
                <a:solidFill>
                  <a:srgbClr val="008000"/>
                </a:solidFill>
              </a:rPr>
              <a:t>p1</a:t>
            </a:r>
            <a:r>
              <a:rPr lang="zh-CN" altLang="en-US" sz="1400">
                <a:solidFill>
                  <a:srgbClr val="008000"/>
                </a:solidFill>
              </a:rPr>
              <a:t>中</a:t>
            </a:r>
            <a:endParaRPr lang="zh-CN" altLang="en-US" sz="1400">
              <a:solidFill>
                <a:srgbClr val="008000"/>
              </a:solidFill>
            </a:endParaRPr>
          </a:p>
          <a:p>
            <a:pPr defTabSz="363855">
              <a:lnSpc>
                <a:spcPct val="120000"/>
              </a:lnSpc>
            </a:pPr>
            <a:r>
              <a:rPr lang="zh-CN" altLang="en-US" sz="1400"/>
              <a:t>	</a:t>
            </a:r>
            <a:r>
              <a:rPr lang="en-US" altLang="zh-CN" sz="1400"/>
              <a:t>for(i=0;i&lt;5;i++) </a:t>
            </a:r>
            <a:endParaRPr lang="en-US" altLang="zh-CN" sz="1400"/>
          </a:p>
          <a:p>
            <a:pPr defTabSz="363855">
              <a:lnSpc>
                <a:spcPct val="120000"/>
              </a:lnSpc>
            </a:pPr>
            <a:r>
              <a:rPr lang="en-US" altLang="zh-CN" sz="1400"/>
              <a:t>		scanf("%d",p1+i);	</a:t>
            </a:r>
            <a:r>
              <a:rPr lang="en-US" altLang="zh-CN" sz="1400" smtClean="0"/>
              <a:t>		</a:t>
            </a:r>
            <a:r>
              <a:rPr lang="en-US" altLang="zh-CN" sz="1400">
                <a:solidFill>
                  <a:srgbClr val="008000"/>
                </a:solidFill>
              </a:rPr>
              <a:t>//</a:t>
            </a:r>
            <a:r>
              <a:rPr lang="zh-CN" altLang="en-US" sz="1400">
                <a:solidFill>
                  <a:srgbClr val="008000"/>
                </a:solidFill>
              </a:rPr>
              <a:t>输入</a:t>
            </a:r>
            <a:r>
              <a:rPr lang="en-US" altLang="zh-CN" sz="1400">
                <a:solidFill>
                  <a:srgbClr val="008000"/>
                </a:solidFill>
              </a:rPr>
              <a:t>5</a:t>
            </a:r>
            <a:r>
              <a:rPr lang="zh-CN" altLang="en-US" sz="1400">
                <a:solidFill>
                  <a:srgbClr val="008000"/>
                </a:solidFill>
              </a:rPr>
              <a:t>个学生的成绩 </a:t>
            </a:r>
            <a:endParaRPr lang="zh-CN" altLang="en-US" sz="1400">
              <a:solidFill>
                <a:srgbClr val="008000"/>
              </a:solidFill>
            </a:endParaRPr>
          </a:p>
          <a:p>
            <a:pPr defTabSz="363855">
              <a:lnSpc>
                <a:spcPct val="120000"/>
              </a:lnSpc>
            </a:pPr>
            <a:r>
              <a:rPr lang="zh-CN" altLang="en-US" sz="1400"/>
              <a:t>	</a:t>
            </a:r>
            <a:r>
              <a:rPr lang="en-US" altLang="zh-CN" sz="1400"/>
              <a:t>check(p1);	</a:t>
            </a:r>
            <a:r>
              <a:rPr lang="en-US" altLang="zh-CN" sz="1400" smtClean="0"/>
              <a:t>				</a:t>
            </a:r>
            <a:r>
              <a:rPr lang="en-US" altLang="zh-CN" sz="1400">
                <a:solidFill>
                  <a:srgbClr val="008000"/>
                </a:solidFill>
              </a:rPr>
              <a:t>//</a:t>
            </a:r>
            <a:r>
              <a:rPr lang="zh-CN" altLang="en-US" sz="1400">
                <a:solidFill>
                  <a:srgbClr val="008000"/>
                </a:solidFill>
              </a:rPr>
              <a:t>调用</a:t>
            </a:r>
            <a:r>
              <a:rPr lang="en-US" altLang="zh-CN" sz="1400">
                <a:solidFill>
                  <a:srgbClr val="008000"/>
                </a:solidFill>
              </a:rPr>
              <a:t>check</a:t>
            </a:r>
            <a:r>
              <a:rPr lang="zh-CN" altLang="en-US" sz="1400">
                <a:solidFill>
                  <a:srgbClr val="008000"/>
                </a:solidFill>
              </a:rPr>
              <a:t>函数</a:t>
            </a:r>
            <a:endParaRPr lang="zh-CN" altLang="en-US" sz="1400">
              <a:solidFill>
                <a:srgbClr val="008000"/>
              </a:solidFill>
            </a:endParaRPr>
          </a:p>
          <a:p>
            <a:pPr defTabSz="363855">
              <a:lnSpc>
                <a:spcPct val="120000"/>
              </a:lnSpc>
            </a:pPr>
            <a:r>
              <a:rPr lang="zh-CN" altLang="en-US" sz="1400"/>
              <a:t>	</a:t>
            </a:r>
            <a:r>
              <a:rPr lang="en-US" altLang="zh-CN" sz="1400"/>
              <a:t>return 0;</a:t>
            </a:r>
            <a:endParaRPr lang="en-US" altLang="zh-CN" sz="1400"/>
          </a:p>
          <a:p>
            <a:pPr defTabSz="363855">
              <a:lnSpc>
                <a:spcPct val="120000"/>
              </a:lnSpc>
            </a:pPr>
            <a:r>
              <a:rPr lang="en-US" altLang="zh-CN" sz="1400"/>
              <a:t>}</a:t>
            </a:r>
            <a:endParaRPr lang="en-US" altLang="zh-CN" sz="1400"/>
          </a:p>
          <a:p>
            <a:pPr defTabSz="363855">
              <a:lnSpc>
                <a:spcPct val="120000"/>
              </a:lnSpc>
            </a:pPr>
            <a:endParaRPr lang="en-US" altLang="zh-CN" sz="1400"/>
          </a:p>
          <a:p>
            <a:pPr defTabSz="363855">
              <a:lnSpc>
                <a:spcPct val="120000"/>
              </a:lnSpc>
            </a:pPr>
            <a:r>
              <a:rPr lang="en-US" altLang="zh-CN" sz="1400"/>
              <a:t>void check(int *p)	</a:t>
            </a:r>
            <a:r>
              <a:rPr lang="en-US" altLang="zh-CN" sz="1400" smtClean="0"/>
              <a:t>				</a:t>
            </a:r>
            <a:r>
              <a:rPr lang="en-US" altLang="zh-CN" sz="1400">
                <a:solidFill>
                  <a:srgbClr val="008000"/>
                </a:solidFill>
              </a:rPr>
              <a:t>//</a:t>
            </a:r>
            <a:r>
              <a:rPr lang="zh-CN" altLang="en-US" sz="1400">
                <a:solidFill>
                  <a:srgbClr val="008000"/>
                </a:solidFill>
              </a:rPr>
              <a:t>定义</a:t>
            </a:r>
            <a:r>
              <a:rPr lang="en-US" altLang="zh-CN" sz="1400">
                <a:solidFill>
                  <a:srgbClr val="008000"/>
                </a:solidFill>
              </a:rPr>
              <a:t>check</a:t>
            </a:r>
            <a:r>
              <a:rPr lang="zh-CN" altLang="en-US" sz="1400">
                <a:solidFill>
                  <a:srgbClr val="008000"/>
                </a:solidFill>
              </a:rPr>
              <a:t>函数，形参是</a:t>
            </a:r>
            <a:r>
              <a:rPr lang="en-US" altLang="zh-CN" sz="1400">
                <a:solidFill>
                  <a:srgbClr val="008000"/>
                </a:solidFill>
              </a:rPr>
              <a:t>int*</a:t>
            </a:r>
            <a:r>
              <a:rPr lang="zh-CN" altLang="en-US" sz="1400">
                <a:solidFill>
                  <a:srgbClr val="008000"/>
                </a:solidFill>
              </a:rPr>
              <a:t>指针</a:t>
            </a:r>
            <a:endParaRPr lang="zh-CN" altLang="en-US" sz="1400">
              <a:solidFill>
                <a:srgbClr val="008000"/>
              </a:solidFill>
            </a:endParaRPr>
          </a:p>
          <a:p>
            <a:pPr defTabSz="363855">
              <a:lnSpc>
                <a:spcPct val="120000"/>
              </a:lnSpc>
            </a:pPr>
            <a:r>
              <a:rPr lang="en-US" altLang="zh-CN" sz="1400"/>
              <a:t>{	int i;</a:t>
            </a:r>
            <a:endParaRPr lang="en-US" altLang="zh-CN" sz="1400"/>
          </a:p>
          <a:p>
            <a:pPr defTabSz="363855">
              <a:lnSpc>
                <a:spcPct val="120000"/>
              </a:lnSpc>
            </a:pPr>
            <a:r>
              <a:rPr lang="en-US" altLang="zh-CN" sz="1400"/>
              <a:t>	printf("They are fail:");</a:t>
            </a:r>
            <a:endParaRPr lang="en-US" altLang="zh-CN" sz="1400"/>
          </a:p>
          <a:p>
            <a:pPr defTabSz="363855">
              <a:lnSpc>
                <a:spcPct val="120000"/>
              </a:lnSpc>
            </a:pPr>
            <a:r>
              <a:rPr lang="en-US" altLang="zh-CN" sz="1400"/>
              <a:t>	for(i=0;i&lt;5;i++)</a:t>
            </a:r>
            <a:endParaRPr lang="en-US" altLang="zh-CN" sz="1400"/>
          </a:p>
          <a:p>
            <a:pPr defTabSz="363855">
              <a:lnSpc>
                <a:spcPct val="120000"/>
              </a:lnSpc>
            </a:pPr>
            <a:r>
              <a:rPr lang="en-US" altLang="zh-CN" sz="1400"/>
              <a:t>		if(p[i]&lt;60) printf("%d ",p[i]); </a:t>
            </a:r>
            <a:r>
              <a:rPr lang="en-US" altLang="zh-CN" sz="1400" smtClean="0"/>
              <a:t>	</a:t>
            </a:r>
            <a:r>
              <a:rPr lang="en-US" altLang="zh-CN" sz="1400">
                <a:solidFill>
                  <a:srgbClr val="008000"/>
                </a:solidFill>
              </a:rPr>
              <a:t>//</a:t>
            </a:r>
            <a:r>
              <a:rPr lang="zh-CN" altLang="en-US" sz="1400">
                <a:solidFill>
                  <a:srgbClr val="008000"/>
                </a:solidFill>
              </a:rPr>
              <a:t>输出不合格的成绩 </a:t>
            </a:r>
            <a:endParaRPr lang="zh-CN" altLang="en-US" sz="1400">
              <a:solidFill>
                <a:srgbClr val="008000"/>
              </a:solidFill>
            </a:endParaRPr>
          </a:p>
          <a:p>
            <a:pPr defTabSz="363855">
              <a:lnSpc>
                <a:spcPct val="120000"/>
              </a:lnSpc>
            </a:pPr>
            <a:r>
              <a:rPr lang="zh-CN" altLang="en-US" sz="1400"/>
              <a:t>	</a:t>
            </a:r>
            <a:r>
              <a:rPr lang="en-US" altLang="zh-CN" sz="1400"/>
              <a:t>printf("\n");</a:t>
            </a:r>
            <a:endParaRPr lang="en-US" altLang="zh-CN" sz="1400"/>
          </a:p>
          <a:p>
            <a:pPr defTabSz="363855">
              <a:lnSpc>
                <a:spcPct val="120000"/>
              </a:lnSpc>
            </a:pPr>
            <a:r>
              <a:rPr lang="en-US" altLang="zh-CN" sz="1400"/>
              <a:t>}</a:t>
            </a:r>
            <a:endParaRPr lang="zh-CN" altLang="en-US" sz="1400" b="1" dirty="0">
              <a:solidFill>
                <a:srgbClr val="008000"/>
              </a:solidFill>
            </a:endParaRPr>
          </a:p>
        </p:txBody>
      </p:sp>
      <p:pic>
        <p:nvPicPr>
          <p:cNvPr id="5" name="图片 4"/>
          <p:cNvPicPr>
            <a:picLocks noChangeAspect="1"/>
          </p:cNvPicPr>
          <p:nvPr/>
        </p:nvPicPr>
        <p:blipFill>
          <a:blip r:embed="rId1" cstate="print"/>
          <a:stretch>
            <a:fillRect/>
          </a:stretch>
        </p:blipFill>
        <p:spPr>
          <a:xfrm>
            <a:off x="8175692" y="5393176"/>
            <a:ext cx="3467100" cy="83820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1"/>
            </p:custDataLst>
          </p:nvPr>
        </p:nvCxnSpPr>
        <p:spPr bwMode="auto">
          <a:xfrm>
            <a:off x="1192696" y="1484313"/>
            <a:ext cx="10999304" cy="0"/>
          </a:xfrm>
          <a:prstGeom prst="line">
            <a:avLst/>
          </a:prstGeom>
          <a:noFill/>
          <a:ln w="28575">
            <a:solidFill>
              <a:schemeClr val="accent1"/>
            </a:solidFill>
            <a:rou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2"/>
            </p:custDataLst>
          </p:nvPr>
        </p:nvSpPr>
        <p:spPr bwMode="auto">
          <a:xfrm>
            <a:off x="1192696" y="1628776"/>
            <a:ext cx="10999304" cy="41397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342900" indent="-342900">
              <a:lnSpc>
                <a:spcPct val="150000"/>
              </a:lnSpc>
              <a:spcBef>
                <a:spcPct val="0"/>
              </a:spcBef>
              <a:buAutoNum type="arabicParenBoth"/>
            </a:pPr>
            <a:r>
              <a:rPr lang="zh-CN" altLang="en-US" sz="1800" smtClean="0">
                <a:solidFill>
                  <a:srgbClr val="FFFFFF"/>
                </a:solidFill>
                <a:latin typeface="+mn-ea"/>
                <a:ea typeface="+mn-ea"/>
              </a:rPr>
              <a:t>首先</a:t>
            </a:r>
            <a:r>
              <a:rPr lang="zh-CN" altLang="en-US" sz="1800">
                <a:solidFill>
                  <a:srgbClr val="FFFFFF"/>
                </a:solidFill>
                <a:latin typeface="+mn-ea"/>
                <a:ea typeface="+mn-ea"/>
              </a:rPr>
              <a:t>要准确理解指针的含义。“指针”是</a:t>
            </a:r>
            <a:r>
              <a:rPr lang="en-US" altLang="zh-CN" sz="1800">
                <a:solidFill>
                  <a:srgbClr val="FFFFFF"/>
                </a:solidFill>
                <a:latin typeface="+mn-ea"/>
                <a:ea typeface="+mn-ea"/>
              </a:rPr>
              <a:t>C</a:t>
            </a:r>
            <a:r>
              <a:rPr lang="zh-CN" altLang="en-US" sz="1800">
                <a:solidFill>
                  <a:srgbClr val="FFFFFF"/>
                </a:solidFill>
                <a:latin typeface="+mn-ea"/>
                <a:ea typeface="+mn-ea"/>
              </a:rPr>
              <a:t>语言中一个形象化的名词，形象地表示“指向”的关系，其在物理上的实现是通过地址来完成的</a:t>
            </a:r>
            <a:r>
              <a:rPr lang="zh-CN" altLang="en-US" sz="1800" smtClean="0">
                <a:solidFill>
                  <a:srgbClr val="FFFFFF"/>
                </a:solidFill>
                <a:latin typeface="+mn-ea"/>
                <a:ea typeface="+mn-ea"/>
              </a:rPr>
              <a:t>。</a:t>
            </a:r>
            <a:endParaRPr lang="en-US" altLang="zh-CN" sz="1800" smtClean="0">
              <a:solidFill>
                <a:srgbClr val="FFFFFF"/>
              </a:solidFill>
              <a:latin typeface="+mn-ea"/>
              <a:ea typeface="+mn-ea"/>
            </a:endParaRPr>
          </a:p>
          <a:p>
            <a:pPr marL="1028700" lvl="1">
              <a:lnSpc>
                <a:spcPct val="150000"/>
              </a:lnSpc>
              <a:spcBef>
                <a:spcPct val="0"/>
              </a:spcBef>
            </a:pPr>
            <a:r>
              <a:rPr lang="en-US" altLang="zh-CN" sz="1600">
                <a:solidFill>
                  <a:srgbClr val="FFFFFF"/>
                </a:solidFill>
                <a:latin typeface="+mn-ea"/>
                <a:ea typeface="+mn-ea"/>
              </a:rPr>
              <a:t>&amp;a</a:t>
            </a:r>
            <a:r>
              <a:rPr lang="zh-CN" altLang="en-US" sz="1600">
                <a:solidFill>
                  <a:srgbClr val="FFFFFF"/>
                </a:solidFill>
                <a:latin typeface="+mn-ea"/>
                <a:ea typeface="+mn-ea"/>
              </a:rPr>
              <a:t>是变量</a:t>
            </a:r>
            <a:r>
              <a:rPr lang="en-US" altLang="zh-CN" sz="1600">
                <a:solidFill>
                  <a:srgbClr val="FFFFFF"/>
                </a:solidFill>
                <a:latin typeface="+mn-ea"/>
                <a:ea typeface="+mn-ea"/>
              </a:rPr>
              <a:t>a</a:t>
            </a:r>
            <a:r>
              <a:rPr lang="zh-CN" altLang="en-US" sz="1600">
                <a:solidFill>
                  <a:srgbClr val="FFFFFF"/>
                </a:solidFill>
                <a:latin typeface="+mn-ea"/>
                <a:ea typeface="+mn-ea"/>
              </a:rPr>
              <a:t>的地址，也可称为变量</a:t>
            </a:r>
            <a:r>
              <a:rPr lang="en-US" altLang="zh-CN" sz="1600">
                <a:solidFill>
                  <a:srgbClr val="FFFFFF"/>
                </a:solidFill>
                <a:latin typeface="+mn-ea"/>
                <a:ea typeface="+mn-ea"/>
              </a:rPr>
              <a:t>a</a:t>
            </a:r>
            <a:r>
              <a:rPr lang="zh-CN" altLang="en-US" sz="1600">
                <a:solidFill>
                  <a:srgbClr val="FFFFFF"/>
                </a:solidFill>
                <a:latin typeface="+mn-ea"/>
                <a:ea typeface="+mn-ea"/>
              </a:rPr>
              <a:t>的指针。</a:t>
            </a:r>
            <a:endParaRPr lang="zh-CN" altLang="en-US" sz="1600">
              <a:solidFill>
                <a:srgbClr val="FFFFFF"/>
              </a:solidFill>
              <a:latin typeface="+mn-ea"/>
              <a:ea typeface="+mn-ea"/>
            </a:endParaRPr>
          </a:p>
          <a:p>
            <a:pPr marL="1028700" lvl="1">
              <a:lnSpc>
                <a:spcPct val="150000"/>
              </a:lnSpc>
              <a:spcBef>
                <a:spcPct val="0"/>
              </a:spcBef>
            </a:pPr>
            <a:r>
              <a:rPr lang="zh-CN" altLang="en-US" sz="1600" smtClean="0">
                <a:solidFill>
                  <a:srgbClr val="FFFFFF"/>
                </a:solidFill>
                <a:latin typeface="+mn-ea"/>
                <a:ea typeface="+mn-ea"/>
              </a:rPr>
              <a:t>指针</a:t>
            </a:r>
            <a:r>
              <a:rPr lang="zh-CN" altLang="en-US" sz="1600">
                <a:solidFill>
                  <a:srgbClr val="FFFFFF"/>
                </a:solidFill>
                <a:latin typeface="+mn-ea"/>
                <a:ea typeface="+mn-ea"/>
              </a:rPr>
              <a:t>变量是存放地址的变量，也可以说，指针变量是存放指针的变量。</a:t>
            </a:r>
            <a:endParaRPr lang="zh-CN" altLang="en-US" sz="1600">
              <a:solidFill>
                <a:srgbClr val="FFFFFF"/>
              </a:solidFill>
              <a:latin typeface="+mn-ea"/>
              <a:ea typeface="+mn-ea"/>
            </a:endParaRPr>
          </a:p>
          <a:p>
            <a:pPr marL="1028700" lvl="1">
              <a:lnSpc>
                <a:spcPct val="150000"/>
              </a:lnSpc>
              <a:spcBef>
                <a:spcPct val="0"/>
              </a:spcBef>
            </a:pPr>
            <a:r>
              <a:rPr lang="zh-CN" altLang="en-US" sz="1600" smtClean="0">
                <a:solidFill>
                  <a:srgbClr val="FFFFFF"/>
                </a:solidFill>
                <a:latin typeface="+mn-ea"/>
                <a:ea typeface="+mn-ea"/>
              </a:rPr>
              <a:t>指针</a:t>
            </a:r>
            <a:r>
              <a:rPr lang="zh-CN" altLang="en-US" sz="1600">
                <a:solidFill>
                  <a:srgbClr val="FFFFFF"/>
                </a:solidFill>
                <a:latin typeface="+mn-ea"/>
                <a:ea typeface="+mn-ea"/>
              </a:rPr>
              <a:t>变量的值是一个地址，也可以说，指针变量的值是一个指针。</a:t>
            </a:r>
            <a:endParaRPr lang="zh-CN" altLang="en-US" sz="1600">
              <a:solidFill>
                <a:srgbClr val="FFFFFF"/>
              </a:solidFill>
              <a:latin typeface="+mn-ea"/>
              <a:ea typeface="+mn-ea"/>
            </a:endParaRPr>
          </a:p>
          <a:p>
            <a:pPr marL="1028700" lvl="1">
              <a:lnSpc>
                <a:spcPct val="150000"/>
              </a:lnSpc>
              <a:spcBef>
                <a:spcPct val="0"/>
              </a:spcBef>
            </a:pPr>
            <a:r>
              <a:rPr lang="zh-CN" altLang="en-US" sz="1600" smtClean="0">
                <a:solidFill>
                  <a:srgbClr val="FFFFFF"/>
                </a:solidFill>
                <a:latin typeface="+mn-ea"/>
                <a:ea typeface="+mn-ea"/>
              </a:rPr>
              <a:t>指针</a:t>
            </a:r>
            <a:r>
              <a:rPr lang="zh-CN" altLang="en-US" sz="1600">
                <a:solidFill>
                  <a:srgbClr val="FFFFFF"/>
                </a:solidFill>
                <a:latin typeface="+mn-ea"/>
                <a:ea typeface="+mn-ea"/>
              </a:rPr>
              <a:t>变量也可称为地址变量，它的值是地址。</a:t>
            </a:r>
            <a:endParaRPr lang="zh-CN" altLang="en-US" sz="1600">
              <a:solidFill>
                <a:srgbClr val="FFFFFF"/>
              </a:solidFill>
              <a:latin typeface="+mn-ea"/>
              <a:ea typeface="+mn-ea"/>
            </a:endParaRPr>
          </a:p>
          <a:p>
            <a:pPr marL="1028700" lvl="1">
              <a:lnSpc>
                <a:spcPct val="150000"/>
              </a:lnSpc>
              <a:spcBef>
                <a:spcPct val="0"/>
              </a:spcBef>
            </a:pPr>
            <a:r>
              <a:rPr lang="en-US" altLang="zh-CN" sz="1600" smtClean="0">
                <a:solidFill>
                  <a:srgbClr val="FFFFFF"/>
                </a:solidFill>
                <a:latin typeface="+mn-ea"/>
                <a:ea typeface="+mn-ea"/>
              </a:rPr>
              <a:t>&amp;</a:t>
            </a:r>
            <a:r>
              <a:rPr lang="zh-CN" altLang="en-US" sz="1600">
                <a:solidFill>
                  <a:srgbClr val="FFFFFF"/>
                </a:solidFill>
                <a:latin typeface="+mn-ea"/>
                <a:ea typeface="+mn-ea"/>
              </a:rPr>
              <a:t>是取地址运算符，</a:t>
            </a:r>
            <a:r>
              <a:rPr lang="en-US" altLang="zh-CN" sz="1600">
                <a:solidFill>
                  <a:srgbClr val="FFFFFF"/>
                </a:solidFill>
                <a:latin typeface="+mn-ea"/>
                <a:ea typeface="+mn-ea"/>
              </a:rPr>
              <a:t>&amp;a</a:t>
            </a:r>
            <a:r>
              <a:rPr lang="zh-CN" altLang="en-US" sz="1600">
                <a:solidFill>
                  <a:srgbClr val="FFFFFF"/>
                </a:solidFill>
                <a:latin typeface="+mn-ea"/>
                <a:ea typeface="+mn-ea"/>
              </a:rPr>
              <a:t>是</a:t>
            </a:r>
            <a:r>
              <a:rPr lang="en-US" altLang="zh-CN" sz="1600">
                <a:solidFill>
                  <a:srgbClr val="FFFFFF"/>
                </a:solidFill>
                <a:latin typeface="+mn-ea"/>
                <a:ea typeface="+mn-ea"/>
              </a:rPr>
              <a:t>a</a:t>
            </a:r>
            <a:r>
              <a:rPr lang="zh-CN" altLang="en-US" sz="1600">
                <a:solidFill>
                  <a:srgbClr val="FFFFFF"/>
                </a:solidFill>
                <a:latin typeface="+mn-ea"/>
                <a:ea typeface="+mn-ea"/>
              </a:rPr>
              <a:t>的地址，也可以说，</a:t>
            </a:r>
            <a:r>
              <a:rPr lang="en-US" altLang="zh-CN" sz="1600">
                <a:solidFill>
                  <a:srgbClr val="FFFFFF"/>
                </a:solidFill>
                <a:latin typeface="+mn-ea"/>
                <a:ea typeface="+mn-ea"/>
              </a:rPr>
              <a:t>&amp;</a:t>
            </a:r>
            <a:r>
              <a:rPr lang="zh-CN" altLang="en-US" sz="1600">
                <a:solidFill>
                  <a:srgbClr val="FFFFFF"/>
                </a:solidFill>
                <a:latin typeface="+mn-ea"/>
                <a:ea typeface="+mn-ea"/>
              </a:rPr>
              <a:t>是取指针运算符。</a:t>
            </a:r>
            <a:r>
              <a:rPr lang="en-US" altLang="zh-CN" sz="1600">
                <a:solidFill>
                  <a:srgbClr val="FFFFFF"/>
                </a:solidFill>
                <a:latin typeface="+mn-ea"/>
                <a:ea typeface="+mn-ea"/>
              </a:rPr>
              <a:t>&amp;a</a:t>
            </a:r>
            <a:r>
              <a:rPr lang="zh-CN" altLang="en-US" sz="1600">
                <a:solidFill>
                  <a:srgbClr val="FFFFFF"/>
                </a:solidFill>
                <a:latin typeface="+mn-ea"/>
                <a:ea typeface="+mn-ea"/>
              </a:rPr>
              <a:t>是变量</a:t>
            </a:r>
            <a:r>
              <a:rPr lang="en-US" altLang="zh-CN" sz="1600">
                <a:solidFill>
                  <a:srgbClr val="FFFFFF"/>
                </a:solidFill>
                <a:latin typeface="+mn-ea"/>
                <a:ea typeface="+mn-ea"/>
              </a:rPr>
              <a:t>a</a:t>
            </a:r>
            <a:r>
              <a:rPr lang="zh-CN" altLang="en-US" sz="1600">
                <a:solidFill>
                  <a:srgbClr val="FFFFFF"/>
                </a:solidFill>
                <a:latin typeface="+mn-ea"/>
                <a:ea typeface="+mn-ea"/>
              </a:rPr>
              <a:t>的指针（即指向变量</a:t>
            </a:r>
            <a:r>
              <a:rPr lang="en-US" altLang="zh-CN" sz="1600">
                <a:solidFill>
                  <a:srgbClr val="FFFFFF"/>
                </a:solidFill>
                <a:latin typeface="+mn-ea"/>
                <a:ea typeface="+mn-ea"/>
              </a:rPr>
              <a:t>a</a:t>
            </a:r>
            <a:r>
              <a:rPr lang="zh-CN" altLang="en-US" sz="1600">
                <a:solidFill>
                  <a:srgbClr val="FFFFFF"/>
                </a:solidFill>
                <a:latin typeface="+mn-ea"/>
                <a:ea typeface="+mn-ea"/>
              </a:rPr>
              <a:t>的指针）。</a:t>
            </a:r>
            <a:endParaRPr lang="zh-CN" altLang="en-US" sz="1600">
              <a:solidFill>
                <a:srgbClr val="FFFFFF"/>
              </a:solidFill>
              <a:latin typeface="+mn-ea"/>
              <a:ea typeface="+mn-ea"/>
            </a:endParaRPr>
          </a:p>
          <a:p>
            <a:pPr marL="1028700" lvl="1">
              <a:lnSpc>
                <a:spcPct val="150000"/>
              </a:lnSpc>
              <a:spcBef>
                <a:spcPct val="0"/>
              </a:spcBef>
            </a:pPr>
            <a:r>
              <a:rPr lang="zh-CN" altLang="en-US" sz="1600" smtClean="0">
                <a:solidFill>
                  <a:srgbClr val="FFFFFF"/>
                </a:solidFill>
                <a:latin typeface="+mn-ea"/>
                <a:ea typeface="+mn-ea"/>
              </a:rPr>
              <a:t>数组</a:t>
            </a:r>
            <a:r>
              <a:rPr lang="zh-CN" altLang="en-US" sz="1600">
                <a:solidFill>
                  <a:srgbClr val="FFFFFF"/>
                </a:solidFill>
                <a:latin typeface="+mn-ea"/>
                <a:ea typeface="+mn-ea"/>
              </a:rPr>
              <a:t>名是一个地址，是数组首元素的地址，也可以说，数组名是一个指针，是数组首元素的指针。</a:t>
            </a:r>
            <a:endParaRPr lang="zh-CN" altLang="en-US" sz="1600">
              <a:solidFill>
                <a:srgbClr val="FFFFFF"/>
              </a:solidFill>
              <a:latin typeface="+mn-ea"/>
              <a:ea typeface="+mn-ea"/>
            </a:endParaRPr>
          </a:p>
          <a:p>
            <a:pPr marL="1028700" lvl="1">
              <a:lnSpc>
                <a:spcPct val="150000"/>
              </a:lnSpc>
              <a:spcBef>
                <a:spcPct val="0"/>
              </a:spcBef>
            </a:pPr>
            <a:r>
              <a:rPr lang="zh-CN" altLang="en-US" sz="1600" smtClean="0">
                <a:solidFill>
                  <a:srgbClr val="FFFFFF"/>
                </a:solidFill>
                <a:latin typeface="+mn-ea"/>
                <a:ea typeface="+mn-ea"/>
              </a:rPr>
              <a:t>函数</a:t>
            </a:r>
            <a:r>
              <a:rPr lang="zh-CN" altLang="en-US" sz="1600">
                <a:solidFill>
                  <a:srgbClr val="FFFFFF"/>
                </a:solidFill>
                <a:latin typeface="+mn-ea"/>
                <a:ea typeface="+mn-ea"/>
              </a:rPr>
              <a:t>名是一个指针</a:t>
            </a:r>
            <a:r>
              <a:rPr lang="en-US" altLang="zh-CN" sz="1600">
                <a:solidFill>
                  <a:srgbClr val="FFFFFF"/>
                </a:solidFill>
                <a:latin typeface="+mn-ea"/>
                <a:ea typeface="+mn-ea"/>
              </a:rPr>
              <a:t>(</a:t>
            </a:r>
            <a:r>
              <a:rPr lang="zh-CN" altLang="en-US" sz="1600">
                <a:solidFill>
                  <a:srgbClr val="FFFFFF"/>
                </a:solidFill>
                <a:latin typeface="+mn-ea"/>
                <a:ea typeface="+mn-ea"/>
              </a:rPr>
              <a:t>指向函数代码区的首字节</a:t>
            </a:r>
            <a:r>
              <a:rPr lang="en-US" altLang="zh-CN" sz="1600">
                <a:solidFill>
                  <a:srgbClr val="FFFFFF"/>
                </a:solidFill>
                <a:latin typeface="+mn-ea"/>
                <a:ea typeface="+mn-ea"/>
              </a:rPr>
              <a:t>)</a:t>
            </a:r>
            <a:r>
              <a:rPr lang="zh-CN" altLang="en-US" sz="1600">
                <a:solidFill>
                  <a:srgbClr val="FFFFFF"/>
                </a:solidFill>
                <a:latin typeface="+mn-ea"/>
                <a:ea typeface="+mn-ea"/>
              </a:rPr>
              <a:t>，也可以说函数名是一个地址</a:t>
            </a:r>
            <a:r>
              <a:rPr lang="en-US" altLang="zh-CN" sz="1600">
                <a:solidFill>
                  <a:srgbClr val="FFFFFF"/>
                </a:solidFill>
                <a:latin typeface="+mn-ea"/>
                <a:ea typeface="+mn-ea"/>
              </a:rPr>
              <a:t>(</a:t>
            </a:r>
            <a:r>
              <a:rPr lang="zh-CN" altLang="en-US" sz="1600">
                <a:solidFill>
                  <a:srgbClr val="FFFFFF"/>
                </a:solidFill>
                <a:latin typeface="+mn-ea"/>
                <a:ea typeface="+mn-ea"/>
              </a:rPr>
              <a:t>函数代码区首字节的地址</a:t>
            </a:r>
            <a:r>
              <a:rPr lang="en-US" altLang="zh-CN" sz="1600">
                <a:solidFill>
                  <a:srgbClr val="FFFFFF"/>
                </a:solidFill>
                <a:latin typeface="+mn-ea"/>
                <a:ea typeface="+mn-ea"/>
              </a:rPr>
              <a:t>)</a:t>
            </a:r>
            <a:r>
              <a:rPr lang="zh-CN" altLang="en-US" sz="1600">
                <a:solidFill>
                  <a:srgbClr val="FFFFFF"/>
                </a:solidFill>
                <a:latin typeface="+mn-ea"/>
                <a:ea typeface="+mn-ea"/>
              </a:rPr>
              <a:t>。</a:t>
            </a:r>
            <a:endParaRPr lang="zh-CN" altLang="en-US" sz="1600">
              <a:solidFill>
                <a:srgbClr val="FFFFFF"/>
              </a:solidFill>
              <a:latin typeface="+mn-ea"/>
              <a:ea typeface="+mn-ea"/>
            </a:endParaRPr>
          </a:p>
          <a:p>
            <a:pPr marL="1028700" lvl="1">
              <a:lnSpc>
                <a:spcPct val="150000"/>
              </a:lnSpc>
              <a:spcBef>
                <a:spcPct val="0"/>
              </a:spcBef>
            </a:pPr>
            <a:r>
              <a:rPr lang="zh-CN" altLang="en-US" sz="1600" smtClean="0">
                <a:solidFill>
                  <a:srgbClr val="FFFFFF"/>
                </a:solidFill>
                <a:latin typeface="+mn-ea"/>
                <a:ea typeface="+mn-ea"/>
              </a:rPr>
              <a:t>函数</a:t>
            </a:r>
            <a:r>
              <a:rPr lang="zh-CN" altLang="en-US" sz="1600">
                <a:solidFill>
                  <a:srgbClr val="FFFFFF"/>
                </a:solidFill>
                <a:latin typeface="+mn-ea"/>
                <a:ea typeface="+mn-ea"/>
              </a:rPr>
              <a:t>的实参如果是数组名，传递给形参的是一个地址，也可以说，传递给形参的是一个指针。</a:t>
            </a:r>
            <a:endParaRPr lang="en-US" altLang="zh-CN" sz="1600" smtClean="0">
              <a:solidFill>
                <a:srgbClr val="FFFFFF"/>
              </a:solidFill>
              <a:latin typeface="+mn-ea"/>
              <a:ea typeface="+mn-ea"/>
            </a:endParaRPr>
          </a:p>
        </p:txBody>
      </p:sp>
      <p:sp>
        <p:nvSpPr>
          <p:cNvPr id="3078" name="MH_SubTitle_1"/>
          <p:cNvSpPr txBox="1">
            <a:spLocks noChangeArrowheads="1"/>
          </p:cNvSpPr>
          <p:nvPr>
            <p:custDataLst>
              <p:tags r:id="rId3"/>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endParaRPr lang="zh-CN" altLang="en-US" sz="3600" b="1">
              <a:latin typeface="+mn-lt"/>
              <a:ea typeface="+mn-ea"/>
            </a:endParaRP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4"/>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5"/>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Tree>
    <p:custDataLst>
      <p:tags r:id="rId6"/>
    </p:custData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1"/>
            </p:custDataLst>
          </p:nvPr>
        </p:nvCxnSpPr>
        <p:spPr bwMode="auto">
          <a:xfrm>
            <a:off x="1192696" y="1484313"/>
            <a:ext cx="10999304" cy="0"/>
          </a:xfrm>
          <a:prstGeom prst="line">
            <a:avLst/>
          </a:prstGeom>
          <a:noFill/>
          <a:ln w="28575">
            <a:solidFill>
              <a:schemeClr val="accent1"/>
            </a:solidFill>
            <a:rou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2"/>
            </p:custDataLst>
          </p:nvPr>
        </p:nvSpPr>
        <p:spPr bwMode="auto">
          <a:xfrm>
            <a:off x="1192696" y="1628776"/>
            <a:ext cx="10999304" cy="41397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smtClean="0">
                <a:solidFill>
                  <a:srgbClr val="FFFFFF"/>
                </a:solidFill>
                <a:latin typeface="+mn-ea"/>
                <a:ea typeface="+mn-ea"/>
              </a:rPr>
              <a:t>(2)  </a:t>
            </a:r>
            <a:r>
              <a:rPr lang="zh-CN" altLang="en-US" sz="1800" smtClean="0">
                <a:solidFill>
                  <a:srgbClr val="FFFFFF"/>
                </a:solidFill>
                <a:latin typeface="+mn-ea"/>
                <a:ea typeface="+mn-ea"/>
              </a:rPr>
              <a:t>一</a:t>
            </a:r>
            <a:r>
              <a:rPr lang="zh-CN" altLang="en-US" sz="1800">
                <a:solidFill>
                  <a:srgbClr val="FFFFFF"/>
                </a:solidFill>
                <a:latin typeface="+mn-ea"/>
                <a:ea typeface="+mn-ea"/>
              </a:rPr>
              <a:t>个地址型的数据实际上包含</a:t>
            </a:r>
            <a:r>
              <a:rPr lang="en-US" altLang="zh-CN" sz="1800">
                <a:solidFill>
                  <a:srgbClr val="FFFFFF"/>
                </a:solidFill>
                <a:latin typeface="+mn-ea"/>
                <a:ea typeface="+mn-ea"/>
              </a:rPr>
              <a:t>3</a:t>
            </a:r>
            <a:r>
              <a:rPr lang="zh-CN" altLang="en-US" sz="1800">
                <a:solidFill>
                  <a:srgbClr val="FFFFFF"/>
                </a:solidFill>
                <a:latin typeface="+mn-ea"/>
                <a:ea typeface="+mn-ea"/>
              </a:rPr>
              <a:t>个</a:t>
            </a:r>
            <a:r>
              <a:rPr lang="zh-CN" altLang="en-US" sz="1800" smtClean="0">
                <a:solidFill>
                  <a:srgbClr val="FFFFFF"/>
                </a:solidFill>
                <a:latin typeface="+mn-ea"/>
                <a:ea typeface="+mn-ea"/>
              </a:rPr>
              <a:t>信息</a:t>
            </a:r>
            <a:r>
              <a:rPr lang="zh-CN" altLang="en-US" sz="1800">
                <a:solidFill>
                  <a:srgbClr val="FFFFFF"/>
                </a:solidFill>
                <a:latin typeface="+mn-ea"/>
                <a:ea typeface="+mn-ea"/>
              </a:rPr>
              <a:t>：</a:t>
            </a:r>
            <a:endParaRPr lang="en-US" altLang="zh-CN" sz="1800">
              <a:solidFill>
                <a:srgbClr val="FFFFFF"/>
              </a:solidFill>
              <a:latin typeface="+mn-ea"/>
              <a:ea typeface="+mn-ea"/>
            </a:endParaRPr>
          </a:p>
          <a:p>
            <a:pPr lvl="1">
              <a:lnSpc>
                <a:spcPct val="150000"/>
              </a:lnSpc>
              <a:spcBef>
                <a:spcPct val="0"/>
              </a:spcBef>
              <a:buNone/>
            </a:pPr>
            <a:r>
              <a:rPr lang="en-US" altLang="zh-CN" smtClean="0">
                <a:solidFill>
                  <a:srgbClr val="FFFFFF"/>
                </a:solidFill>
                <a:latin typeface="+mn-ea"/>
                <a:ea typeface="+mn-ea"/>
              </a:rPr>
              <a:t>① </a:t>
            </a:r>
            <a:r>
              <a:rPr lang="zh-CN" altLang="en-US">
                <a:solidFill>
                  <a:srgbClr val="FFFFFF"/>
                </a:solidFill>
                <a:latin typeface="+mn-ea"/>
                <a:ea typeface="+mn-ea"/>
              </a:rPr>
              <a:t>表示内存编号的纯地址。</a:t>
            </a:r>
            <a:endParaRPr lang="zh-CN" altLang="en-US">
              <a:solidFill>
                <a:srgbClr val="FFFFFF"/>
              </a:solidFill>
              <a:latin typeface="+mn-ea"/>
              <a:ea typeface="+mn-ea"/>
            </a:endParaRPr>
          </a:p>
          <a:p>
            <a:pPr lvl="1">
              <a:lnSpc>
                <a:spcPct val="150000"/>
              </a:lnSpc>
              <a:spcBef>
                <a:spcPct val="0"/>
              </a:spcBef>
              <a:buNone/>
            </a:pPr>
            <a:r>
              <a:rPr lang="zh-CN" altLang="en-US" smtClean="0">
                <a:solidFill>
                  <a:srgbClr val="FFFFFF"/>
                </a:solidFill>
                <a:latin typeface="+mn-ea"/>
                <a:ea typeface="+mn-ea"/>
              </a:rPr>
              <a:t>② </a:t>
            </a:r>
            <a:r>
              <a:rPr lang="zh-CN" altLang="en-US">
                <a:solidFill>
                  <a:srgbClr val="FFFFFF"/>
                </a:solidFill>
                <a:latin typeface="+mn-ea"/>
                <a:ea typeface="+mn-ea"/>
              </a:rPr>
              <a:t>它本身的类型，即指针类型。</a:t>
            </a:r>
            <a:endParaRPr lang="zh-CN" altLang="en-US">
              <a:solidFill>
                <a:srgbClr val="FFFFFF"/>
              </a:solidFill>
              <a:latin typeface="+mn-ea"/>
              <a:ea typeface="+mn-ea"/>
            </a:endParaRPr>
          </a:p>
          <a:p>
            <a:pPr lvl="1">
              <a:lnSpc>
                <a:spcPct val="150000"/>
              </a:lnSpc>
              <a:spcBef>
                <a:spcPct val="0"/>
              </a:spcBef>
              <a:buNone/>
            </a:pPr>
            <a:r>
              <a:rPr lang="zh-CN" altLang="en-US" smtClean="0">
                <a:solidFill>
                  <a:srgbClr val="FFFFFF"/>
                </a:solidFill>
                <a:latin typeface="+mn-ea"/>
                <a:ea typeface="+mn-ea"/>
              </a:rPr>
              <a:t>③ </a:t>
            </a:r>
            <a:r>
              <a:rPr lang="zh-CN" altLang="en-US">
                <a:solidFill>
                  <a:srgbClr val="FFFFFF"/>
                </a:solidFill>
                <a:latin typeface="+mn-ea"/>
                <a:ea typeface="+mn-ea"/>
              </a:rPr>
              <a:t>以它为标识的存储单元中存放的是什么类型的数据，即基类型</a:t>
            </a:r>
            <a:r>
              <a:rPr lang="zh-CN" altLang="en-US" sz="1500">
                <a:solidFill>
                  <a:srgbClr val="FFFFFF"/>
                </a:solidFill>
                <a:latin typeface="+mn-ea"/>
                <a:ea typeface="+mn-ea"/>
              </a:rPr>
              <a:t>。</a:t>
            </a:r>
            <a:endParaRPr lang="en-US" altLang="zh-CN" sz="1300" smtClean="0">
              <a:solidFill>
                <a:srgbClr val="FFFFFF"/>
              </a:solidFill>
              <a:latin typeface="+mn-ea"/>
              <a:ea typeface="+mn-ea"/>
            </a:endParaRPr>
          </a:p>
        </p:txBody>
      </p:sp>
      <p:sp>
        <p:nvSpPr>
          <p:cNvPr id="3078" name="MH_SubTitle_1"/>
          <p:cNvSpPr txBox="1">
            <a:spLocks noChangeArrowheads="1"/>
          </p:cNvSpPr>
          <p:nvPr>
            <p:custDataLst>
              <p:tags r:id="rId3"/>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endParaRPr lang="zh-CN" altLang="en-US" sz="3600" b="1">
              <a:latin typeface="+mn-lt"/>
              <a:ea typeface="+mn-ea"/>
            </a:endParaRP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4"/>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5"/>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8" name="圆角矩形 7"/>
          <p:cNvSpPr/>
          <p:nvPr/>
        </p:nvSpPr>
        <p:spPr>
          <a:xfrm>
            <a:off x="1702264" y="3523541"/>
            <a:ext cx="9260808" cy="1466748"/>
          </a:xfrm>
          <a:prstGeom prst="roundRect">
            <a:avLst>
              <a:gd name="adj" fmla="val 494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600" smtClean="0">
                <a:solidFill>
                  <a:schemeClr val="bg1"/>
                </a:solidFill>
              </a:rPr>
              <a:t>int </a:t>
            </a:r>
            <a:r>
              <a:rPr lang="en-US" altLang="zh-CN" sz="1600">
                <a:solidFill>
                  <a:schemeClr val="bg1"/>
                </a:solidFill>
              </a:rPr>
              <a:t>a</a:t>
            </a:r>
            <a:r>
              <a:rPr lang="en-US" altLang="zh-CN" sz="1600" smtClean="0">
                <a:solidFill>
                  <a:schemeClr val="bg1"/>
                </a:solidFill>
              </a:rPr>
              <a:t>;</a:t>
            </a:r>
            <a:endParaRPr lang="en-US" altLang="zh-CN" sz="1600" smtClean="0">
              <a:solidFill>
                <a:schemeClr val="bg1"/>
              </a:solidFill>
            </a:endParaRPr>
          </a:p>
          <a:p>
            <a:pPr defTabSz="363855">
              <a:lnSpc>
                <a:spcPct val="120000"/>
              </a:lnSpc>
            </a:pPr>
            <a:r>
              <a:rPr lang="en-US" altLang="zh-CN" sz="1600" smtClean="0">
                <a:solidFill>
                  <a:srgbClr val="92D050"/>
                </a:solidFill>
              </a:rPr>
              <a:t>/</a:t>
            </a:r>
            <a:r>
              <a:rPr lang="zh-CN" altLang="en-US" sz="1600" smtClean="0">
                <a:solidFill>
                  <a:srgbClr val="92D050"/>
                </a:solidFill>
              </a:rPr>
              <a:t>* </a:t>
            </a:r>
            <a:r>
              <a:rPr lang="en-US" altLang="zh-CN" sz="1600" smtClean="0">
                <a:solidFill>
                  <a:srgbClr val="92D050"/>
                </a:solidFill>
              </a:rPr>
              <a:t>&amp;a</a:t>
            </a:r>
            <a:r>
              <a:rPr lang="zh-CN" altLang="en-US" sz="1600">
                <a:solidFill>
                  <a:srgbClr val="92D050"/>
                </a:solidFill>
              </a:rPr>
              <a:t>为</a:t>
            </a:r>
            <a:r>
              <a:rPr lang="en-US" altLang="zh-CN" sz="1600">
                <a:solidFill>
                  <a:srgbClr val="92D050"/>
                </a:solidFill>
              </a:rPr>
              <a:t>a</a:t>
            </a:r>
            <a:r>
              <a:rPr lang="zh-CN" altLang="en-US" sz="1600">
                <a:solidFill>
                  <a:srgbClr val="92D050"/>
                </a:solidFill>
              </a:rPr>
              <a:t>的地址，它就包括以上</a:t>
            </a:r>
            <a:r>
              <a:rPr lang="en-US" altLang="zh-CN" sz="1600">
                <a:solidFill>
                  <a:srgbClr val="92D050"/>
                </a:solidFill>
              </a:rPr>
              <a:t>3</a:t>
            </a:r>
            <a:r>
              <a:rPr lang="zh-CN" altLang="en-US" sz="1600">
                <a:solidFill>
                  <a:srgbClr val="92D050"/>
                </a:solidFill>
              </a:rPr>
              <a:t>个信息，它代表的是一个整型数据的地址，</a:t>
            </a:r>
            <a:r>
              <a:rPr lang="en-US" altLang="zh-CN" sz="1600">
                <a:solidFill>
                  <a:srgbClr val="92D050"/>
                </a:solidFill>
              </a:rPr>
              <a:t>int</a:t>
            </a:r>
            <a:r>
              <a:rPr lang="zh-CN" altLang="en-US" sz="1600">
                <a:solidFill>
                  <a:srgbClr val="92D050"/>
                </a:solidFill>
              </a:rPr>
              <a:t>是</a:t>
            </a:r>
            <a:r>
              <a:rPr lang="en-US" altLang="zh-CN" sz="1600">
                <a:solidFill>
                  <a:srgbClr val="92D050"/>
                </a:solidFill>
              </a:rPr>
              <a:t>&amp;a</a:t>
            </a:r>
            <a:r>
              <a:rPr lang="zh-CN" altLang="en-US" sz="1600">
                <a:solidFill>
                  <a:srgbClr val="92D050"/>
                </a:solidFill>
              </a:rPr>
              <a:t>的基类型</a:t>
            </a:r>
            <a:r>
              <a:rPr lang="en-US" altLang="zh-CN" sz="1600">
                <a:solidFill>
                  <a:srgbClr val="92D050"/>
                </a:solidFill>
              </a:rPr>
              <a:t>(</a:t>
            </a:r>
            <a:r>
              <a:rPr lang="zh-CN" altLang="en-US" sz="1600">
                <a:solidFill>
                  <a:srgbClr val="92D050"/>
                </a:solidFill>
              </a:rPr>
              <a:t>即它指向的是</a:t>
            </a:r>
            <a:r>
              <a:rPr lang="en-US" altLang="zh-CN" sz="1600">
                <a:solidFill>
                  <a:srgbClr val="92D050"/>
                </a:solidFill>
              </a:rPr>
              <a:t>int</a:t>
            </a:r>
            <a:r>
              <a:rPr lang="zh-CN" altLang="en-US" sz="1600">
                <a:solidFill>
                  <a:srgbClr val="92D050"/>
                </a:solidFill>
              </a:rPr>
              <a:t>型的存储单元</a:t>
            </a:r>
            <a:r>
              <a:rPr lang="en-US" altLang="zh-CN" sz="1600">
                <a:solidFill>
                  <a:srgbClr val="92D050"/>
                </a:solidFill>
              </a:rPr>
              <a:t>)</a:t>
            </a:r>
            <a:r>
              <a:rPr lang="zh-CN" altLang="en-US" sz="1600" smtClean="0">
                <a:solidFill>
                  <a:srgbClr val="92D050"/>
                </a:solidFill>
              </a:rPr>
              <a:t>。</a:t>
            </a:r>
            <a:r>
              <a:rPr lang="en-US" altLang="zh-CN" sz="1600" smtClean="0">
                <a:solidFill>
                  <a:srgbClr val="92D050"/>
                </a:solidFill>
              </a:rPr>
              <a:t>&amp;a</a:t>
            </a:r>
            <a:r>
              <a:rPr lang="zh-CN" altLang="en-US" sz="1600" smtClean="0">
                <a:solidFill>
                  <a:srgbClr val="92D050"/>
                </a:solidFill>
              </a:rPr>
              <a:t>就是“</a:t>
            </a:r>
            <a:r>
              <a:rPr lang="zh-CN" altLang="en-US" sz="1600">
                <a:solidFill>
                  <a:srgbClr val="92D050"/>
                </a:solidFill>
              </a:rPr>
              <a:t>指向整型数据的指针类型”或“基类型为整型的指针类型”，其类型可以表示为“</a:t>
            </a:r>
            <a:r>
              <a:rPr lang="en-US" altLang="zh-CN" sz="1600" smtClean="0">
                <a:solidFill>
                  <a:srgbClr val="92D050"/>
                </a:solidFill>
              </a:rPr>
              <a:t>int *”</a:t>
            </a:r>
            <a:r>
              <a:rPr lang="zh-CN" altLang="en-US" sz="1600">
                <a:solidFill>
                  <a:srgbClr val="92D050"/>
                </a:solidFill>
              </a:rPr>
              <a:t>型</a:t>
            </a:r>
            <a:r>
              <a:rPr lang="zh-CN" altLang="en-US" sz="1600" smtClean="0">
                <a:solidFill>
                  <a:srgbClr val="92D050"/>
                </a:solidFill>
              </a:rPr>
              <a:t>。*</a:t>
            </a:r>
            <a:r>
              <a:rPr lang="en-US" altLang="zh-CN" sz="1600" smtClean="0">
                <a:solidFill>
                  <a:srgbClr val="92D050"/>
                </a:solidFill>
              </a:rPr>
              <a:t>/</a:t>
            </a:r>
            <a:endParaRPr lang="zh-CN" altLang="en-US" sz="1600">
              <a:solidFill>
                <a:srgbClr val="92D050"/>
              </a:solidFill>
            </a:endParaRPr>
          </a:p>
        </p:txBody>
      </p:sp>
    </p:spTree>
    <p:custDataLst>
      <p:tags r:id="rId6"/>
    </p:custData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使用指针变量的例子</a:t>
            </a:r>
            <a:endParaRPr lang="zh-CN" altLang="en-US" dirty="0"/>
          </a:p>
        </p:txBody>
      </p:sp>
      <p:sp>
        <p:nvSpPr>
          <p:cNvPr id="3" name="内容占位符 2"/>
          <p:cNvSpPr>
            <a:spLocks noGrp="1"/>
          </p:cNvSpPr>
          <p:nvPr>
            <p:ph idx="1"/>
          </p:nvPr>
        </p:nvSpPr>
        <p:spPr>
          <a:xfrm>
            <a:off x="413649" y="1025180"/>
            <a:ext cx="10970796"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a:t>
            </a:r>
            <a:r>
              <a:rPr lang="zh-CN" altLang="en-US" sz="2000">
                <a:solidFill>
                  <a:schemeClr val="accent1"/>
                </a:solidFill>
              </a:rPr>
              <a:t>通过指针变量访问整型变量。</a:t>
            </a:r>
            <a:endParaRPr lang="zh-CN" altLang="en-US" sz="2000" dirty="0">
              <a:solidFill>
                <a:schemeClr val="accent1"/>
              </a:solidFill>
            </a:endParaRPr>
          </a:p>
        </p:txBody>
      </p:sp>
      <p:sp>
        <p:nvSpPr>
          <p:cNvPr id="32" name="圆角矩形 12"/>
          <p:cNvSpPr/>
          <p:nvPr/>
        </p:nvSpPr>
        <p:spPr>
          <a:xfrm>
            <a:off x="645877" y="1628085"/>
            <a:ext cx="5683485" cy="3466430"/>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endParaRPr lang="en-US" altLang="zh-CN" sz="1400"/>
          </a:p>
          <a:p>
            <a:pPr defTabSz="363855">
              <a:lnSpc>
                <a:spcPct val="120000"/>
              </a:lnSpc>
            </a:pPr>
            <a:r>
              <a:rPr lang="en-US" altLang="zh-CN" sz="1400"/>
              <a:t>int main()</a:t>
            </a:r>
            <a:endParaRPr lang="en-US" altLang="zh-CN" sz="1400"/>
          </a:p>
          <a:p>
            <a:pPr defTabSz="363855">
              <a:lnSpc>
                <a:spcPct val="120000"/>
              </a:lnSpc>
            </a:pPr>
            <a:r>
              <a:rPr lang="en-US" altLang="zh-CN" sz="1400"/>
              <a:t>{	int a=100,b=10</a:t>
            </a:r>
            <a:r>
              <a:rPr lang="en-US" altLang="zh-CN" sz="1400" smtClean="0"/>
              <a:t>;</a:t>
            </a:r>
            <a:endParaRPr lang="en-US" altLang="zh-CN" sz="1400" smtClean="0"/>
          </a:p>
          <a:p>
            <a:pPr defTabSz="363855">
              <a:lnSpc>
                <a:spcPct val="120000"/>
              </a:lnSpc>
            </a:pPr>
            <a:r>
              <a:rPr lang="en-US" altLang="zh-CN" sz="1400"/>
              <a:t>	</a:t>
            </a:r>
            <a:r>
              <a:rPr lang="en-US" altLang="zh-CN" sz="1400" smtClean="0">
                <a:solidFill>
                  <a:srgbClr val="008000"/>
                </a:solidFill>
              </a:rPr>
              <a:t>//</a:t>
            </a:r>
            <a:r>
              <a:rPr lang="zh-CN" altLang="en-US" sz="1400">
                <a:solidFill>
                  <a:srgbClr val="008000"/>
                </a:solidFill>
              </a:rPr>
              <a:t>定义整型变量</a:t>
            </a:r>
            <a:r>
              <a:rPr lang="en-US" altLang="zh-CN" sz="1400">
                <a:solidFill>
                  <a:srgbClr val="008000"/>
                </a:solidFill>
              </a:rPr>
              <a:t>a,b</a:t>
            </a:r>
            <a:r>
              <a:rPr lang="zh-CN" altLang="en-US" sz="1400">
                <a:solidFill>
                  <a:srgbClr val="008000"/>
                </a:solidFill>
              </a:rPr>
              <a:t>，并初始化</a:t>
            </a:r>
            <a:endParaRPr lang="zh-CN" altLang="en-US" sz="1400">
              <a:solidFill>
                <a:srgbClr val="008000"/>
              </a:solidFill>
            </a:endParaRPr>
          </a:p>
          <a:p>
            <a:pPr defTabSz="363855">
              <a:lnSpc>
                <a:spcPct val="120000"/>
              </a:lnSpc>
            </a:pPr>
            <a:r>
              <a:rPr lang="zh-CN" altLang="en-US" sz="1400"/>
              <a:t>	</a:t>
            </a:r>
            <a:r>
              <a:rPr lang="en-US" altLang="zh-CN" sz="1400"/>
              <a:t>int *pointer_1,*pointer_2</a:t>
            </a:r>
            <a:r>
              <a:rPr lang="en-US" altLang="zh-CN" sz="1400" smtClean="0"/>
              <a:t>;</a:t>
            </a:r>
            <a:endParaRPr lang="en-US" altLang="zh-CN" sz="1400" smtClean="0"/>
          </a:p>
          <a:p>
            <a:pPr defTabSz="363855">
              <a:lnSpc>
                <a:spcPct val="120000"/>
              </a:lnSpc>
            </a:pPr>
            <a:r>
              <a:rPr lang="en-US" altLang="zh-CN" sz="1400"/>
              <a:t>	</a:t>
            </a:r>
            <a:r>
              <a:rPr lang="en-US" altLang="zh-CN" sz="1400">
                <a:solidFill>
                  <a:srgbClr val="008000"/>
                </a:solidFill>
              </a:rPr>
              <a:t>//</a:t>
            </a:r>
            <a:r>
              <a:rPr lang="zh-CN" altLang="en-US" sz="1400">
                <a:solidFill>
                  <a:srgbClr val="008000"/>
                </a:solidFill>
              </a:rPr>
              <a:t>定义指向整型数据的指针变量</a:t>
            </a:r>
            <a:r>
              <a:rPr lang="en-US" altLang="zh-CN" sz="1400">
                <a:solidFill>
                  <a:srgbClr val="008000"/>
                </a:solidFill>
              </a:rPr>
              <a:t>pointer_1, pointer_2</a:t>
            </a:r>
            <a:endParaRPr lang="en-US" altLang="zh-CN" sz="1400">
              <a:solidFill>
                <a:srgbClr val="008000"/>
              </a:solidFill>
            </a:endParaRPr>
          </a:p>
          <a:p>
            <a:pPr defTabSz="363855">
              <a:lnSpc>
                <a:spcPct val="120000"/>
              </a:lnSpc>
            </a:pPr>
            <a:r>
              <a:rPr lang="en-US" altLang="zh-CN" sz="1400"/>
              <a:t>	pointer_1=&amp;a</a:t>
            </a:r>
            <a:r>
              <a:rPr lang="en-US" altLang="zh-CN" sz="1400" smtClean="0"/>
              <a:t>;	</a:t>
            </a:r>
            <a:r>
              <a:rPr lang="en-US" altLang="zh-CN" sz="1400">
                <a:solidFill>
                  <a:srgbClr val="008000"/>
                </a:solidFill>
              </a:rPr>
              <a:t>//</a:t>
            </a:r>
            <a:r>
              <a:rPr lang="zh-CN" altLang="en-US" sz="1400">
                <a:solidFill>
                  <a:srgbClr val="008000"/>
                </a:solidFill>
              </a:rPr>
              <a:t>把变量</a:t>
            </a:r>
            <a:r>
              <a:rPr lang="en-US" altLang="zh-CN" sz="1400">
                <a:solidFill>
                  <a:srgbClr val="008000"/>
                </a:solidFill>
              </a:rPr>
              <a:t>a</a:t>
            </a:r>
            <a:r>
              <a:rPr lang="zh-CN" altLang="en-US" sz="1400">
                <a:solidFill>
                  <a:srgbClr val="008000"/>
                </a:solidFill>
              </a:rPr>
              <a:t>的地址赋给指针变量</a:t>
            </a:r>
            <a:r>
              <a:rPr lang="en-US" altLang="zh-CN" sz="1400">
                <a:solidFill>
                  <a:srgbClr val="008000"/>
                </a:solidFill>
              </a:rPr>
              <a:t>pointer_1</a:t>
            </a:r>
            <a:endParaRPr lang="en-US" altLang="zh-CN" sz="1400">
              <a:solidFill>
                <a:srgbClr val="008000"/>
              </a:solidFill>
            </a:endParaRPr>
          </a:p>
          <a:p>
            <a:pPr defTabSz="363855">
              <a:lnSpc>
                <a:spcPct val="120000"/>
              </a:lnSpc>
            </a:pPr>
            <a:r>
              <a:rPr lang="en-US" altLang="zh-CN" sz="1400"/>
              <a:t>	pointer_2=&amp;b</a:t>
            </a:r>
            <a:r>
              <a:rPr lang="en-US" altLang="zh-CN" sz="1400" smtClean="0"/>
              <a:t>;	</a:t>
            </a:r>
            <a:r>
              <a:rPr lang="en-US" altLang="zh-CN" sz="1400">
                <a:solidFill>
                  <a:srgbClr val="008000"/>
                </a:solidFill>
              </a:rPr>
              <a:t>//</a:t>
            </a:r>
            <a:r>
              <a:rPr lang="zh-CN" altLang="en-US" sz="1400">
                <a:solidFill>
                  <a:srgbClr val="008000"/>
                </a:solidFill>
              </a:rPr>
              <a:t>把变量</a:t>
            </a:r>
            <a:r>
              <a:rPr lang="en-US" altLang="zh-CN" sz="1400">
                <a:solidFill>
                  <a:srgbClr val="008000"/>
                </a:solidFill>
              </a:rPr>
              <a:t>b</a:t>
            </a:r>
            <a:r>
              <a:rPr lang="zh-CN" altLang="en-US" sz="1400">
                <a:solidFill>
                  <a:srgbClr val="008000"/>
                </a:solidFill>
              </a:rPr>
              <a:t>的地址赋给指针变量</a:t>
            </a:r>
            <a:r>
              <a:rPr lang="en-US" altLang="zh-CN" sz="1400">
                <a:solidFill>
                  <a:srgbClr val="008000"/>
                </a:solidFill>
              </a:rPr>
              <a:t>pointer_2 </a:t>
            </a:r>
            <a:endParaRPr lang="en-US" altLang="zh-CN" sz="1400">
              <a:solidFill>
                <a:srgbClr val="008000"/>
              </a:solidFill>
            </a:endParaRPr>
          </a:p>
          <a:p>
            <a:pPr defTabSz="363855">
              <a:lnSpc>
                <a:spcPct val="120000"/>
              </a:lnSpc>
            </a:pPr>
            <a:r>
              <a:rPr lang="en-US" altLang="zh-CN" sz="1400"/>
              <a:t>	printf("a=%d,b=%d\n",a,b</a:t>
            </a:r>
            <a:r>
              <a:rPr lang="en-US" altLang="zh-CN" sz="1400" smtClean="0"/>
              <a:t>);	</a:t>
            </a:r>
            <a:r>
              <a:rPr lang="en-US" altLang="zh-CN" sz="1400">
                <a:solidFill>
                  <a:srgbClr val="008000"/>
                </a:solidFill>
              </a:rPr>
              <a:t>//</a:t>
            </a:r>
            <a:r>
              <a:rPr lang="zh-CN" altLang="en-US" sz="1400">
                <a:solidFill>
                  <a:srgbClr val="008000"/>
                </a:solidFill>
              </a:rPr>
              <a:t>输出变量</a:t>
            </a:r>
            <a:r>
              <a:rPr lang="en-US" altLang="zh-CN" sz="1400">
                <a:solidFill>
                  <a:srgbClr val="008000"/>
                </a:solidFill>
              </a:rPr>
              <a:t>a</a:t>
            </a:r>
            <a:r>
              <a:rPr lang="zh-CN" altLang="en-US" sz="1400">
                <a:solidFill>
                  <a:srgbClr val="008000"/>
                </a:solidFill>
              </a:rPr>
              <a:t>和</a:t>
            </a:r>
            <a:r>
              <a:rPr lang="en-US" altLang="zh-CN" sz="1400">
                <a:solidFill>
                  <a:srgbClr val="008000"/>
                </a:solidFill>
              </a:rPr>
              <a:t>b</a:t>
            </a:r>
            <a:r>
              <a:rPr lang="zh-CN" altLang="en-US" sz="1400">
                <a:solidFill>
                  <a:srgbClr val="008000"/>
                </a:solidFill>
              </a:rPr>
              <a:t>的值</a:t>
            </a:r>
            <a:endParaRPr lang="zh-CN" altLang="en-US" sz="1400">
              <a:solidFill>
                <a:srgbClr val="008000"/>
              </a:solidFill>
            </a:endParaRPr>
          </a:p>
          <a:p>
            <a:pPr defTabSz="363855">
              <a:lnSpc>
                <a:spcPct val="120000"/>
              </a:lnSpc>
            </a:pPr>
            <a:r>
              <a:rPr lang="zh-CN" altLang="en-US" sz="1400"/>
              <a:t>	</a:t>
            </a:r>
            <a:r>
              <a:rPr lang="en-US" altLang="zh-CN" sz="1400"/>
              <a:t>printf("*pointer_1=%d,*pointer_2=%d\n",*pointer_1,*pointer_2);</a:t>
            </a:r>
            <a:endParaRPr lang="en-US" altLang="zh-CN" sz="1400"/>
          </a:p>
          <a:p>
            <a:pPr defTabSz="363855">
              <a:lnSpc>
                <a:spcPct val="120000"/>
              </a:lnSpc>
            </a:pPr>
            <a:r>
              <a:rPr lang="en-US" altLang="zh-CN" sz="1400"/>
              <a:t>	</a:t>
            </a:r>
            <a:r>
              <a:rPr lang="en-US" altLang="zh-CN" sz="1400">
                <a:solidFill>
                  <a:srgbClr val="008000"/>
                </a:solidFill>
              </a:rPr>
              <a:t>//</a:t>
            </a:r>
            <a:r>
              <a:rPr lang="zh-CN" altLang="en-US" sz="1400">
                <a:solidFill>
                  <a:srgbClr val="008000"/>
                </a:solidFill>
              </a:rPr>
              <a:t>输出变量</a:t>
            </a:r>
            <a:r>
              <a:rPr lang="en-US" altLang="zh-CN" sz="1400">
                <a:solidFill>
                  <a:srgbClr val="008000"/>
                </a:solidFill>
              </a:rPr>
              <a:t>a</a:t>
            </a:r>
            <a:r>
              <a:rPr lang="zh-CN" altLang="en-US" sz="1400">
                <a:solidFill>
                  <a:srgbClr val="008000"/>
                </a:solidFill>
              </a:rPr>
              <a:t>和</a:t>
            </a:r>
            <a:r>
              <a:rPr lang="en-US" altLang="zh-CN" sz="1400">
                <a:solidFill>
                  <a:srgbClr val="008000"/>
                </a:solidFill>
              </a:rPr>
              <a:t>b</a:t>
            </a:r>
            <a:r>
              <a:rPr lang="zh-CN" altLang="en-US" sz="1400">
                <a:solidFill>
                  <a:srgbClr val="008000"/>
                </a:solidFill>
              </a:rPr>
              <a:t>的值</a:t>
            </a:r>
            <a:endParaRPr lang="zh-CN" altLang="en-US" sz="1400">
              <a:solidFill>
                <a:srgbClr val="008000"/>
              </a:solidFill>
            </a:endParaRPr>
          </a:p>
          <a:p>
            <a:pPr defTabSz="363855">
              <a:lnSpc>
                <a:spcPct val="120000"/>
              </a:lnSpc>
            </a:pPr>
            <a:r>
              <a:rPr lang="zh-CN" altLang="en-US" sz="1400"/>
              <a:t>	</a:t>
            </a:r>
            <a:r>
              <a:rPr lang="en-US" altLang="zh-CN" sz="1400"/>
              <a:t>return 0;</a:t>
            </a:r>
            <a:endParaRPr lang="en-US" altLang="zh-CN" sz="1400"/>
          </a:p>
          <a:p>
            <a:pPr defTabSz="363855">
              <a:lnSpc>
                <a:spcPct val="120000"/>
              </a:lnSpc>
            </a:pPr>
            <a:r>
              <a:rPr lang="en-US" altLang="zh-CN" sz="1400"/>
              <a:t>}</a:t>
            </a:r>
            <a:endParaRPr lang="en-US" altLang="zh-CN" sz="1400" dirty="0"/>
          </a:p>
        </p:txBody>
      </p:sp>
      <p:grpSp>
        <p:nvGrpSpPr>
          <p:cNvPr id="29" name="组合 28"/>
          <p:cNvGrpSpPr/>
          <p:nvPr/>
        </p:nvGrpSpPr>
        <p:grpSpPr>
          <a:xfrm>
            <a:off x="6618613" y="1626478"/>
            <a:ext cx="5082850" cy="2019787"/>
            <a:chOff x="8050698" y="5019263"/>
            <a:chExt cx="5082850" cy="2019787"/>
          </a:xfrm>
          <a:effectLst>
            <a:outerShdw blurRad="63500" sx="102000" sy="102000" algn="ctr" rotWithShape="0">
              <a:prstClr val="black">
                <a:alpha val="40000"/>
              </a:prstClr>
            </a:outerShdw>
          </a:effectLst>
        </p:grpSpPr>
        <p:sp>
          <p:nvSpPr>
            <p:cNvPr id="51" name="剪去单角的矩形 51"/>
            <p:cNvSpPr/>
            <p:nvPr/>
          </p:nvSpPr>
          <p:spPr>
            <a:xfrm>
              <a:off x="8050698" y="5019263"/>
              <a:ext cx="5082850" cy="2019787"/>
            </a:xfrm>
            <a:prstGeom prst="snip1Rect">
              <a:avLst>
                <a:gd name="adj" fmla="val 59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2" name="图片 5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grpSp>
      <p:pic>
        <p:nvPicPr>
          <p:cNvPr id="5" name="图片 4"/>
          <p:cNvPicPr>
            <a:picLocks noChangeAspect="1"/>
          </p:cNvPicPr>
          <p:nvPr/>
        </p:nvPicPr>
        <p:blipFill>
          <a:blip r:embed="rId2" cstate="print"/>
          <a:stretch>
            <a:fillRect/>
          </a:stretch>
        </p:blipFill>
        <p:spPr>
          <a:xfrm>
            <a:off x="645877" y="5270263"/>
            <a:ext cx="3467100" cy="847725"/>
          </a:xfrm>
          <a:prstGeom prst="rect">
            <a:avLst/>
          </a:prstGeom>
        </p:spPr>
      </p:pic>
      <p:graphicFrame>
        <p:nvGraphicFramePr>
          <p:cNvPr id="6" name="表格 5"/>
          <p:cNvGraphicFramePr>
            <a:graphicFrameLocks noGrp="1"/>
          </p:cNvGraphicFramePr>
          <p:nvPr/>
        </p:nvGraphicFramePr>
        <p:xfrm>
          <a:off x="7328973" y="1990039"/>
          <a:ext cx="3662130" cy="2316480"/>
        </p:xfrm>
        <a:graphic>
          <a:graphicData uri="http://schemas.openxmlformats.org/drawingml/2006/table">
            <a:tbl>
              <a:tblPr>
                <a:tableStyleId>{5C22544A-7EE6-4342-B048-85BDC9FD1C3A}</a:tableStyleId>
              </a:tblPr>
              <a:tblGrid>
                <a:gridCol w="1088710"/>
                <a:gridCol w="396000"/>
                <a:gridCol w="1088710"/>
                <a:gridCol w="1088710"/>
              </a:tblGrid>
              <a:tr h="370840">
                <a:tc>
                  <a:txBody>
                    <a:bodyPr/>
                    <a:lstStyle/>
                    <a:p>
                      <a:pPr algn="ctr"/>
                      <a:r>
                        <a:rPr lang="en-US" altLang="zh-CN" sz="1600" smtClean="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algn="ctr"/>
                      <a:r>
                        <a:rPr lang="en-US" altLang="zh-CN" sz="1600" smtClean="0"/>
                        <a:t>&amp;a</a:t>
                      </a:r>
                      <a:endParaRPr lang="zh-CN" altLang="en-US" sz="1600"/>
                    </a:p>
                  </a:txBody>
                  <a:tcPr anchor="ctr">
                    <a:lnR w="12700" cmpd="sng">
                      <a:noFill/>
                    </a:lnR>
                    <a:lnT w="12700" cmpd="sng">
                      <a:noFill/>
                    </a:lnT>
                    <a:lnB w="12700" cmpd="sng">
                      <a:noFill/>
                    </a:lnB>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100</a:t>
                      </a:r>
                      <a:endParaRPr lang="zh-CN" altLang="en-US" sz="1600"/>
                    </a:p>
                  </a:txBody>
                  <a:tcPr anchor="ctr">
                    <a:lnL w="12700" cmpd="sng">
                      <a:noFill/>
                    </a:lnL>
                    <a:lnR w="12700" cmpd="sng">
                      <a:noFill/>
                    </a:lnR>
                    <a:lnT w="12700" cmpd="sng">
                      <a:noFill/>
                    </a:lnT>
                    <a:lnB w="12700" cmpd="sng">
                      <a:noFill/>
                    </a:lnB>
                  </a:tcPr>
                </a:tc>
                <a:tc>
                  <a:txBody>
                    <a:bodyPr/>
                    <a:lstStyle/>
                    <a:p>
                      <a:pPr algn="ctr"/>
                      <a:r>
                        <a:rPr lang="en-US" altLang="zh-CN" sz="1600" smtClean="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algn="ctr"/>
                      <a:r>
                        <a:rPr lang="en-US" altLang="zh-CN" sz="1600" smtClean="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algn="ctr"/>
                      <a:r>
                        <a:rPr lang="en-US" altLang="zh-CN" sz="1600" smtClean="0"/>
                        <a:t>&amp;b</a:t>
                      </a:r>
                      <a:endParaRPr lang="zh-CN" altLang="en-US" sz="1600"/>
                    </a:p>
                  </a:txBody>
                  <a:tcPr anchor="ctr">
                    <a:lnR w="12700" cmpd="sng">
                      <a:noFill/>
                    </a:lnR>
                    <a:lnT w="12700" cmpd="sng">
                      <a:noFill/>
                    </a:lnT>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10</a:t>
                      </a:r>
                      <a:endParaRPr lang="zh-CN" altLang="en-US" sz="1600"/>
                    </a:p>
                  </a:txBody>
                  <a:tcPr anchor="ctr">
                    <a:lnL w="12700" cmpd="sng">
                      <a:noFill/>
                    </a:lnL>
                    <a:lnR w="12700" cmpd="sng">
                      <a:noFill/>
                    </a:lnR>
                    <a:lnT w="12700" cmpd="sng">
                      <a:noFill/>
                    </a:lnT>
                  </a:tcPr>
                </a:tc>
                <a:tc>
                  <a:txBody>
                    <a:bodyPr/>
                    <a:lstStyle/>
                    <a:p>
                      <a:pPr algn="ctr"/>
                      <a:r>
                        <a:rPr lang="en-US" altLang="zh-CN" sz="1600" smtClean="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pSp>
        <p:nvGrpSpPr>
          <p:cNvPr id="12" name="组合 11"/>
          <p:cNvGrpSpPr/>
          <p:nvPr/>
        </p:nvGrpSpPr>
        <p:grpSpPr>
          <a:xfrm>
            <a:off x="6618613" y="3836959"/>
            <a:ext cx="5082850" cy="1257555"/>
            <a:chOff x="8582294" y="4088152"/>
            <a:chExt cx="5245151" cy="1257555"/>
          </a:xfrm>
        </p:grpSpPr>
        <p:sp>
          <p:nvSpPr>
            <p:cNvPr id="13" name="MH_Other_1"/>
            <p:cNvSpPr/>
            <p:nvPr>
              <p:custDataLst>
                <p:tags r:id="rId3"/>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endParaRPr lang="zh-CN" altLang="en-US" sz="2000" dirty="0">
                <a:solidFill>
                  <a:srgbClr val="FEFFFF"/>
                </a:solidFill>
              </a:endParaRPr>
            </a:p>
          </p:txBody>
        </p:sp>
        <p:sp>
          <p:nvSpPr>
            <p:cNvPr id="14" name="MH_SubTitle_1"/>
            <p:cNvSpPr/>
            <p:nvPr>
              <p:custDataLst>
                <p:tags r:id="rId4"/>
              </p:custDataLst>
            </p:nvPr>
          </p:nvSpPr>
          <p:spPr>
            <a:xfrm>
              <a:off x="9371544" y="4088152"/>
              <a:ext cx="4455901" cy="125755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定义指针变量时，左侧应有类型名，否则就不是定义指针变量。</a:t>
              </a:r>
              <a:endParaRPr lang="zh-CN" altLang="en-US" sz="1600" dirty="0">
                <a:solidFill>
                  <a:schemeClr val="tx1">
                    <a:lumMod val="75000"/>
                    <a:lumOff val="25000"/>
                  </a:schemeClr>
                </a:solidFill>
              </a:endParaRPr>
            </a:p>
          </p:txBody>
        </p:sp>
        <p:sp>
          <p:nvSpPr>
            <p:cNvPr id="15" name="MH_Other_2"/>
            <p:cNvSpPr/>
            <p:nvPr>
              <p:custDataLst>
                <p:tags r:id="rId5"/>
              </p:custDataLst>
            </p:nvPr>
          </p:nvSpPr>
          <p:spPr>
            <a:xfrm rot="16200000">
              <a:off x="13525820" y="5044081"/>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6" name="圆角矩形 14"/>
          <p:cNvSpPr/>
          <p:nvPr/>
        </p:nvSpPr>
        <p:spPr>
          <a:xfrm>
            <a:off x="5807594" y="5270263"/>
            <a:ext cx="5893869" cy="471216"/>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50000"/>
              </a:lnSpc>
              <a:defRPr/>
            </a:pPr>
            <a:r>
              <a:rPr lang="en-US" altLang="zh-CN" smtClean="0">
                <a:solidFill>
                  <a:schemeClr val="tx1"/>
                </a:solidFill>
              </a:rPr>
              <a:t>*pointer_1;	</a:t>
            </a:r>
            <a:r>
              <a:rPr lang="en-US" altLang="zh-CN" smtClean="0">
                <a:solidFill>
                  <a:srgbClr val="008000"/>
                </a:solidFill>
              </a:rPr>
              <a:t>//</a:t>
            </a:r>
            <a:r>
              <a:rPr lang="zh-CN" altLang="en-US">
                <a:solidFill>
                  <a:srgbClr val="008000"/>
                </a:solidFill>
              </a:rPr>
              <a:t>企图定义</a:t>
            </a:r>
            <a:r>
              <a:rPr lang="en-US" altLang="zh-CN">
                <a:solidFill>
                  <a:srgbClr val="008000"/>
                </a:solidFill>
              </a:rPr>
              <a:t>pointer_1</a:t>
            </a:r>
            <a:r>
              <a:rPr lang="zh-CN" altLang="en-US">
                <a:solidFill>
                  <a:srgbClr val="008000"/>
                </a:solidFill>
              </a:rPr>
              <a:t>为指针变量。出错</a:t>
            </a:r>
            <a:endParaRPr lang="en-US" altLang="zh-CN" dirty="0">
              <a:solidFill>
                <a:srgbClr val="008000"/>
              </a:solidFill>
            </a:endParaRPr>
          </a:p>
        </p:txBody>
      </p:sp>
      <p:sp>
        <p:nvSpPr>
          <p:cNvPr id="17" name="圆角矩形 15"/>
          <p:cNvSpPr/>
          <p:nvPr/>
        </p:nvSpPr>
        <p:spPr>
          <a:xfrm>
            <a:off x="5807594" y="5957844"/>
            <a:ext cx="5893868" cy="436863"/>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50000"/>
              </a:lnSpc>
              <a:defRPr/>
            </a:pPr>
            <a:r>
              <a:rPr lang="en-US" altLang="zh-CN">
                <a:solidFill>
                  <a:schemeClr val="tx1"/>
                </a:solidFill>
              </a:rPr>
              <a:t>int </a:t>
            </a:r>
            <a:r>
              <a:rPr lang="en-US" altLang="zh-CN" smtClean="0">
                <a:solidFill>
                  <a:schemeClr val="tx1"/>
                </a:solidFill>
              </a:rPr>
              <a:t>*pointer_1;	</a:t>
            </a:r>
            <a:r>
              <a:rPr lang="en-US" altLang="zh-CN" smtClean="0">
                <a:solidFill>
                  <a:srgbClr val="008000"/>
                </a:solidFill>
              </a:rPr>
              <a:t>//</a:t>
            </a:r>
            <a:r>
              <a:rPr lang="zh-CN" altLang="en-US">
                <a:solidFill>
                  <a:srgbClr val="008000"/>
                </a:solidFill>
              </a:rPr>
              <a:t>正确，必须指定指针变量的基类型</a:t>
            </a:r>
            <a:endParaRPr lang="zh-CN" altLang="en-US" dirty="0">
              <a:solidFill>
                <a:srgbClr val="008000"/>
              </a:solidFill>
            </a:endParaRPr>
          </a:p>
        </p:txBody>
      </p:sp>
      <p:pic>
        <p:nvPicPr>
          <p:cNvPr id="18" name="图片 17"/>
          <p:cNvPicPr>
            <a:picLocks noChangeAspect="1"/>
          </p:cNvPicPr>
          <p:nvPr/>
        </p:nvPicPr>
        <p:blipFill>
          <a:blip r:embed="rId6" cstate="print"/>
          <a:stretch>
            <a:fillRect/>
          </a:stretch>
        </p:blipFill>
        <p:spPr>
          <a:xfrm>
            <a:off x="5121723" y="5229646"/>
            <a:ext cx="542925" cy="552450"/>
          </a:xfrm>
          <a:prstGeom prst="rect">
            <a:avLst/>
          </a:prstGeom>
        </p:spPr>
      </p:pic>
      <p:pic>
        <p:nvPicPr>
          <p:cNvPr id="19" name="图片 18"/>
          <p:cNvPicPr>
            <a:picLocks noChangeAspect="1"/>
          </p:cNvPicPr>
          <p:nvPr/>
        </p:nvPicPr>
        <p:blipFill>
          <a:blip r:embed="rId7" cstate="print"/>
          <a:stretch>
            <a:fillRect/>
          </a:stretch>
        </p:blipFill>
        <p:spPr>
          <a:xfrm>
            <a:off x="5121723" y="5891107"/>
            <a:ext cx="552450" cy="54292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1"/>
            </p:custDataLst>
          </p:nvPr>
        </p:nvCxnSpPr>
        <p:spPr bwMode="auto">
          <a:xfrm>
            <a:off x="1192696" y="1484313"/>
            <a:ext cx="10999304" cy="0"/>
          </a:xfrm>
          <a:prstGeom prst="line">
            <a:avLst/>
          </a:prstGeom>
          <a:noFill/>
          <a:ln w="28575">
            <a:solidFill>
              <a:schemeClr val="accent1"/>
            </a:solidFill>
            <a:rou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2"/>
            </p:custDataLst>
          </p:nvPr>
        </p:nvSpPr>
        <p:spPr bwMode="auto">
          <a:xfrm>
            <a:off x="1192696" y="1628776"/>
            <a:ext cx="10999304" cy="41397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spcAft>
                <a:spcPts val="600"/>
              </a:spcAft>
              <a:buNone/>
            </a:pPr>
            <a:r>
              <a:rPr lang="en-US" altLang="zh-CN" sz="1800" smtClean="0">
                <a:solidFill>
                  <a:srgbClr val="FFFFFF"/>
                </a:solidFill>
                <a:latin typeface="+mn-ea"/>
                <a:ea typeface="+mn-ea"/>
              </a:rPr>
              <a:t>(3) </a:t>
            </a:r>
            <a:r>
              <a:rPr lang="zh-CN" altLang="en-US" sz="1800" smtClean="0">
                <a:solidFill>
                  <a:srgbClr val="FFFFFF"/>
                </a:solidFill>
                <a:latin typeface="+mn-ea"/>
                <a:ea typeface="+mn-ea"/>
              </a:rPr>
              <a:t>要区别指针和指针变量。指针就是地址，而指针变量是用来存放地址的变量。</a:t>
            </a:r>
            <a:endParaRPr lang="en-US" altLang="zh-CN" sz="1800" smtClean="0">
              <a:solidFill>
                <a:srgbClr val="FFFFFF"/>
              </a:solidFill>
              <a:latin typeface="+mn-ea"/>
              <a:ea typeface="+mn-ea"/>
            </a:endParaRPr>
          </a:p>
        </p:txBody>
      </p:sp>
      <p:sp>
        <p:nvSpPr>
          <p:cNvPr id="3078" name="MH_SubTitle_1"/>
          <p:cNvSpPr txBox="1">
            <a:spLocks noChangeArrowheads="1"/>
          </p:cNvSpPr>
          <p:nvPr>
            <p:custDataLst>
              <p:tags r:id="rId3"/>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endParaRPr lang="zh-CN" altLang="en-US" sz="3600" b="1">
              <a:latin typeface="+mn-lt"/>
              <a:ea typeface="+mn-ea"/>
            </a:endParaRP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4"/>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5"/>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4" name="矩形 3"/>
          <p:cNvSpPr/>
          <p:nvPr/>
        </p:nvSpPr>
        <p:spPr>
          <a:xfrm>
            <a:off x="1192695" y="2152047"/>
            <a:ext cx="6096000" cy="1338828"/>
          </a:xfrm>
          <a:prstGeom prst="rect">
            <a:avLst/>
          </a:prstGeom>
        </p:spPr>
        <p:txBody>
          <a:bodyPr>
            <a:spAutoFit/>
          </a:bodyPr>
          <a:lstStyle/>
          <a:p>
            <a:pPr marL="301625" indent="-301625">
              <a:lnSpc>
                <a:spcPct val="150000"/>
              </a:lnSpc>
              <a:spcBef>
                <a:spcPct val="0"/>
              </a:spcBef>
              <a:spcAft>
                <a:spcPts val="600"/>
              </a:spcAft>
              <a:buNone/>
            </a:pPr>
            <a:r>
              <a:rPr lang="en-US" altLang="zh-CN">
                <a:solidFill>
                  <a:srgbClr val="FFFFFF"/>
                </a:solidFill>
                <a:latin typeface="+mn-ea"/>
              </a:rPr>
              <a:t>(4) </a:t>
            </a:r>
            <a:r>
              <a:rPr lang="zh-CN" altLang="en-US">
                <a:solidFill>
                  <a:srgbClr val="FFFFFF"/>
                </a:solidFill>
                <a:latin typeface="+mn-ea"/>
              </a:rPr>
              <a:t>什么叫“指向”？地址就意味着指向，因为通过地址能找到具有该地址的对象。对于指针变量来说，把谁的地址存放在指针变量中，就说此指针变量指向谁</a:t>
            </a:r>
            <a:r>
              <a:rPr lang="zh-CN" altLang="en-US" smtClean="0">
                <a:solidFill>
                  <a:srgbClr val="FFFFFF"/>
                </a:solidFill>
                <a:latin typeface="+mn-ea"/>
              </a:rPr>
              <a:t>。</a:t>
            </a:r>
            <a:endParaRPr lang="en-US" altLang="zh-CN">
              <a:solidFill>
                <a:srgbClr val="FFFFFF"/>
              </a:solidFill>
              <a:latin typeface="+mn-ea"/>
            </a:endParaRPr>
          </a:p>
        </p:txBody>
      </p:sp>
      <p:grpSp>
        <p:nvGrpSpPr>
          <p:cNvPr id="11" name="组合 10"/>
          <p:cNvGrpSpPr/>
          <p:nvPr/>
        </p:nvGrpSpPr>
        <p:grpSpPr>
          <a:xfrm>
            <a:off x="7528507" y="2152047"/>
            <a:ext cx="4183597" cy="1338828"/>
            <a:chOff x="8582294" y="4088153"/>
            <a:chExt cx="4317182" cy="1338828"/>
          </a:xfrm>
        </p:grpSpPr>
        <p:sp>
          <p:nvSpPr>
            <p:cNvPr id="12" name="MH_Other_1"/>
            <p:cNvSpPr/>
            <p:nvPr>
              <p:custDataLst>
                <p:tags r:id="rId6"/>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endParaRPr lang="zh-CN" altLang="en-US" sz="2000" dirty="0">
                <a:solidFill>
                  <a:srgbClr val="FEFFFF"/>
                </a:solidFill>
              </a:endParaRPr>
            </a:p>
          </p:txBody>
        </p:sp>
        <p:sp>
          <p:nvSpPr>
            <p:cNvPr id="13" name="MH_SubTitle_1"/>
            <p:cNvSpPr/>
            <p:nvPr>
              <p:custDataLst>
                <p:tags r:id="rId7"/>
              </p:custDataLst>
            </p:nvPr>
          </p:nvSpPr>
          <p:spPr>
            <a:xfrm>
              <a:off x="9371544" y="4088153"/>
              <a:ext cx="3527932" cy="1338828"/>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1600">
                  <a:solidFill>
                    <a:schemeClr val="tx1"/>
                  </a:solidFill>
                  <a:latin typeface="+mn-ea"/>
                </a:rPr>
                <a:t>并不是任何类型数据的地址都可以存放在同一个指针变量中的，只有与指针变量的基类型相同的数据的地址才能存放在相应的指针变量中。</a:t>
              </a:r>
              <a:endParaRPr lang="zh-CN" altLang="en-US" sz="1600" dirty="0">
                <a:solidFill>
                  <a:schemeClr val="tx1"/>
                </a:solidFill>
              </a:endParaRPr>
            </a:p>
          </p:txBody>
        </p:sp>
        <p:sp>
          <p:nvSpPr>
            <p:cNvPr id="14" name="MH_Other_2"/>
            <p:cNvSpPr/>
            <p:nvPr>
              <p:custDataLst>
                <p:tags r:id="rId8"/>
              </p:custDataLst>
            </p:nvPr>
          </p:nvSpPr>
          <p:spPr>
            <a:xfrm rot="16200000">
              <a:off x="12597851" y="5125355"/>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5" name="圆角矩形 14"/>
          <p:cNvSpPr/>
          <p:nvPr/>
        </p:nvSpPr>
        <p:spPr>
          <a:xfrm>
            <a:off x="1656684" y="3477381"/>
            <a:ext cx="6271359" cy="1320833"/>
          </a:xfrm>
          <a:prstGeom prst="roundRect">
            <a:avLst>
              <a:gd name="adj" fmla="val 494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600">
                <a:solidFill>
                  <a:schemeClr val="bg1"/>
                </a:solidFill>
              </a:rPr>
              <a:t>int a,*p</a:t>
            </a:r>
            <a:r>
              <a:rPr lang="en-US" altLang="zh-CN" sz="1600" smtClean="0">
                <a:solidFill>
                  <a:schemeClr val="bg1"/>
                </a:solidFill>
              </a:rPr>
              <a:t>;		</a:t>
            </a:r>
            <a:r>
              <a:rPr lang="en-US" altLang="zh-CN" sz="1600" smtClean="0">
                <a:solidFill>
                  <a:srgbClr val="92D050"/>
                </a:solidFill>
              </a:rPr>
              <a:t>//</a:t>
            </a:r>
            <a:r>
              <a:rPr lang="en-US" altLang="zh-CN" sz="1600">
                <a:solidFill>
                  <a:srgbClr val="92D050"/>
                </a:solidFill>
              </a:rPr>
              <a:t>p</a:t>
            </a:r>
            <a:r>
              <a:rPr lang="zh-CN" altLang="en-US" sz="1600">
                <a:solidFill>
                  <a:srgbClr val="92D050"/>
                </a:solidFill>
              </a:rPr>
              <a:t>是</a:t>
            </a:r>
            <a:r>
              <a:rPr lang="en-US" altLang="zh-CN" sz="1600">
                <a:solidFill>
                  <a:srgbClr val="92D050"/>
                </a:solidFill>
              </a:rPr>
              <a:t>int*</a:t>
            </a:r>
            <a:r>
              <a:rPr lang="zh-CN" altLang="en-US" sz="1600">
                <a:solidFill>
                  <a:srgbClr val="92D050"/>
                </a:solidFill>
              </a:rPr>
              <a:t>型的指针变量，基类型是</a:t>
            </a:r>
            <a:r>
              <a:rPr lang="en-US" altLang="zh-CN" sz="1600">
                <a:solidFill>
                  <a:srgbClr val="92D050"/>
                </a:solidFill>
              </a:rPr>
              <a:t>int</a:t>
            </a:r>
            <a:r>
              <a:rPr lang="zh-CN" altLang="en-US" sz="1600">
                <a:solidFill>
                  <a:srgbClr val="92D050"/>
                </a:solidFill>
              </a:rPr>
              <a:t>型 </a:t>
            </a:r>
            <a:endParaRPr lang="zh-CN" altLang="en-US" sz="1600">
              <a:solidFill>
                <a:srgbClr val="92D050"/>
              </a:solidFill>
            </a:endParaRPr>
          </a:p>
          <a:p>
            <a:pPr defTabSz="363855">
              <a:lnSpc>
                <a:spcPct val="120000"/>
              </a:lnSpc>
            </a:pPr>
            <a:r>
              <a:rPr lang="en-US" altLang="zh-CN" sz="1600" smtClean="0">
                <a:solidFill>
                  <a:schemeClr val="bg1"/>
                </a:solidFill>
              </a:rPr>
              <a:t>float </a:t>
            </a:r>
            <a:r>
              <a:rPr lang="en-US" altLang="zh-CN" sz="1600">
                <a:solidFill>
                  <a:schemeClr val="bg1"/>
                </a:solidFill>
              </a:rPr>
              <a:t>b;</a:t>
            </a:r>
            <a:endParaRPr lang="en-US" altLang="zh-CN" sz="1600">
              <a:solidFill>
                <a:schemeClr val="bg1"/>
              </a:solidFill>
            </a:endParaRPr>
          </a:p>
          <a:p>
            <a:pPr defTabSz="363855">
              <a:lnSpc>
                <a:spcPct val="120000"/>
              </a:lnSpc>
            </a:pPr>
            <a:r>
              <a:rPr lang="en-US" altLang="zh-CN" sz="1600" smtClean="0">
                <a:solidFill>
                  <a:schemeClr val="bg1"/>
                </a:solidFill>
              </a:rPr>
              <a:t>p</a:t>
            </a:r>
            <a:r>
              <a:rPr lang="en-US" altLang="zh-CN" sz="1600">
                <a:solidFill>
                  <a:schemeClr val="bg1"/>
                </a:solidFill>
              </a:rPr>
              <a:t>=&amp;a</a:t>
            </a:r>
            <a:r>
              <a:rPr lang="en-US" altLang="zh-CN" sz="1600" smtClean="0">
                <a:solidFill>
                  <a:schemeClr val="bg1"/>
                </a:solidFill>
              </a:rPr>
              <a:t>;		</a:t>
            </a:r>
            <a:r>
              <a:rPr lang="en-US" altLang="zh-CN" sz="1600" smtClean="0">
                <a:solidFill>
                  <a:srgbClr val="92D050"/>
                </a:solidFill>
              </a:rPr>
              <a:t>//</a:t>
            </a:r>
            <a:r>
              <a:rPr lang="en-US" altLang="zh-CN" sz="1600">
                <a:solidFill>
                  <a:srgbClr val="92D050"/>
                </a:solidFill>
              </a:rPr>
              <a:t>a</a:t>
            </a:r>
            <a:r>
              <a:rPr lang="zh-CN" altLang="en-US" sz="1600">
                <a:solidFill>
                  <a:srgbClr val="92D050"/>
                </a:solidFill>
              </a:rPr>
              <a:t>是</a:t>
            </a:r>
            <a:r>
              <a:rPr lang="en-US" altLang="zh-CN" sz="1600">
                <a:solidFill>
                  <a:srgbClr val="92D050"/>
                </a:solidFill>
              </a:rPr>
              <a:t>int</a:t>
            </a:r>
            <a:r>
              <a:rPr lang="zh-CN" altLang="en-US" sz="1600">
                <a:solidFill>
                  <a:srgbClr val="92D050"/>
                </a:solidFill>
              </a:rPr>
              <a:t>型，合法 </a:t>
            </a:r>
            <a:endParaRPr lang="zh-CN" altLang="en-US" sz="1600">
              <a:solidFill>
                <a:srgbClr val="92D050"/>
              </a:solidFill>
            </a:endParaRPr>
          </a:p>
          <a:p>
            <a:pPr defTabSz="363855">
              <a:lnSpc>
                <a:spcPct val="120000"/>
              </a:lnSpc>
            </a:pPr>
            <a:r>
              <a:rPr lang="en-US" altLang="zh-CN" sz="1600" smtClean="0">
                <a:solidFill>
                  <a:schemeClr val="bg1"/>
                </a:solidFill>
              </a:rPr>
              <a:t>p</a:t>
            </a:r>
            <a:r>
              <a:rPr lang="en-US" altLang="zh-CN" sz="1600">
                <a:solidFill>
                  <a:schemeClr val="bg1"/>
                </a:solidFill>
              </a:rPr>
              <a:t>=&amp;b</a:t>
            </a:r>
            <a:r>
              <a:rPr lang="en-US" altLang="zh-CN" sz="1600" smtClean="0">
                <a:solidFill>
                  <a:schemeClr val="bg1"/>
                </a:solidFill>
              </a:rPr>
              <a:t>;		</a:t>
            </a:r>
            <a:r>
              <a:rPr lang="en-US" altLang="zh-CN" sz="1600" smtClean="0">
                <a:solidFill>
                  <a:srgbClr val="92D050"/>
                </a:solidFill>
              </a:rPr>
              <a:t>//</a:t>
            </a:r>
            <a:r>
              <a:rPr lang="en-US" altLang="zh-CN" sz="1600">
                <a:solidFill>
                  <a:srgbClr val="92D050"/>
                </a:solidFill>
              </a:rPr>
              <a:t>b</a:t>
            </a:r>
            <a:r>
              <a:rPr lang="zh-CN" altLang="en-US" sz="1600">
                <a:solidFill>
                  <a:srgbClr val="92D050"/>
                </a:solidFill>
              </a:rPr>
              <a:t>是</a:t>
            </a:r>
            <a:r>
              <a:rPr lang="en-US" altLang="zh-CN" sz="1600">
                <a:solidFill>
                  <a:srgbClr val="92D050"/>
                </a:solidFill>
              </a:rPr>
              <a:t>float</a:t>
            </a:r>
            <a:r>
              <a:rPr lang="zh-CN" altLang="en-US" sz="1600">
                <a:solidFill>
                  <a:srgbClr val="92D050"/>
                </a:solidFill>
              </a:rPr>
              <a:t>型，类型不匹配</a:t>
            </a:r>
            <a:endParaRPr lang="zh-CN" altLang="en-US" sz="1600">
              <a:solidFill>
                <a:srgbClr val="92D050"/>
              </a:solidFill>
            </a:endParaRPr>
          </a:p>
        </p:txBody>
      </p:sp>
      <p:sp>
        <p:nvSpPr>
          <p:cNvPr id="5" name="矩形 4"/>
          <p:cNvSpPr/>
          <p:nvPr/>
        </p:nvSpPr>
        <p:spPr>
          <a:xfrm>
            <a:off x="1569396" y="4816209"/>
            <a:ext cx="10142708" cy="923330"/>
          </a:xfrm>
          <a:prstGeom prst="rect">
            <a:avLst/>
          </a:prstGeom>
        </p:spPr>
        <p:txBody>
          <a:bodyPr wrap="square">
            <a:spAutoFit/>
          </a:bodyPr>
          <a:lstStyle/>
          <a:p>
            <a:pPr>
              <a:lnSpc>
                <a:spcPct val="150000"/>
              </a:lnSpc>
            </a:pPr>
            <a:r>
              <a:rPr lang="zh-CN" altLang="en-US">
                <a:solidFill>
                  <a:schemeClr val="bg1"/>
                </a:solidFill>
              </a:rPr>
              <a:t>void *指针是一种特殊的指针，不指向任何类型的数据。如果需要用此地址指向某类型的数据，应先对地址进行类型转换。</a:t>
            </a:r>
            <a:endParaRPr lang="zh-CN" altLang="en-US">
              <a:solidFill>
                <a:schemeClr val="bg1"/>
              </a:solidFill>
            </a:endParaRPr>
          </a:p>
        </p:txBody>
      </p:sp>
    </p:spTree>
    <p:custDataLst>
      <p:tags r:id="rId9"/>
    </p:custData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1"/>
            </p:custDataLst>
          </p:nvPr>
        </p:nvCxnSpPr>
        <p:spPr bwMode="auto">
          <a:xfrm>
            <a:off x="1192696" y="1484313"/>
            <a:ext cx="10999304" cy="0"/>
          </a:xfrm>
          <a:prstGeom prst="line">
            <a:avLst/>
          </a:prstGeom>
          <a:noFill/>
          <a:ln w="28575">
            <a:solidFill>
              <a:schemeClr val="accent1"/>
            </a:solidFill>
            <a:rou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2"/>
            </p:custDataLst>
          </p:nvPr>
        </p:nvSpPr>
        <p:spPr bwMode="auto">
          <a:xfrm>
            <a:off x="1192696" y="1628775"/>
            <a:ext cx="10999304" cy="393544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a:solidFill>
                  <a:srgbClr val="FFFFFF"/>
                </a:solidFill>
                <a:latin typeface="+mn-ea"/>
                <a:ea typeface="+mn-ea"/>
              </a:rPr>
              <a:t>(5) </a:t>
            </a:r>
            <a:r>
              <a:rPr lang="zh-CN" altLang="en-US" sz="1800" smtClean="0">
                <a:solidFill>
                  <a:srgbClr val="FFFFFF"/>
                </a:solidFill>
                <a:latin typeface="+mn-ea"/>
                <a:ea typeface="+mn-ea"/>
              </a:rPr>
              <a:t>要</a:t>
            </a:r>
            <a:r>
              <a:rPr lang="zh-CN" altLang="en-US" sz="1800">
                <a:solidFill>
                  <a:srgbClr val="FFFFFF"/>
                </a:solidFill>
                <a:latin typeface="+mn-ea"/>
                <a:ea typeface="+mn-ea"/>
              </a:rPr>
              <a:t>深入掌握在对数组的操作中正确地使用指针，搞清楚指针的指向。</a:t>
            </a:r>
            <a:endParaRPr lang="en-US" altLang="zh-CN" sz="1300" smtClean="0">
              <a:solidFill>
                <a:srgbClr val="FFFFFF"/>
              </a:solidFill>
              <a:latin typeface="+mn-ea"/>
              <a:ea typeface="+mn-ea"/>
            </a:endParaRPr>
          </a:p>
        </p:txBody>
      </p:sp>
      <p:sp>
        <p:nvSpPr>
          <p:cNvPr id="3078" name="MH_SubTitle_1"/>
          <p:cNvSpPr txBox="1">
            <a:spLocks noChangeArrowheads="1"/>
          </p:cNvSpPr>
          <p:nvPr>
            <p:custDataLst>
              <p:tags r:id="rId3"/>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endParaRPr lang="zh-CN" altLang="en-US" sz="3600" b="1">
              <a:latin typeface="+mn-lt"/>
              <a:ea typeface="+mn-ea"/>
            </a:endParaRP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4"/>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5"/>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8" name="圆角矩形 7"/>
          <p:cNvSpPr/>
          <p:nvPr/>
        </p:nvSpPr>
        <p:spPr>
          <a:xfrm>
            <a:off x="1614715" y="2231891"/>
            <a:ext cx="9260808" cy="764228"/>
          </a:xfrm>
          <a:prstGeom prst="roundRect">
            <a:avLst>
              <a:gd name="adj" fmla="val 494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600">
                <a:solidFill>
                  <a:schemeClr val="bg1"/>
                </a:solidFill>
              </a:rPr>
              <a:t>int *p, a[10];		</a:t>
            </a:r>
            <a:r>
              <a:rPr lang="en-US" altLang="zh-CN" sz="1600">
                <a:solidFill>
                  <a:srgbClr val="92D050"/>
                </a:solidFill>
              </a:rPr>
              <a:t>//p</a:t>
            </a:r>
            <a:r>
              <a:rPr lang="zh-CN" altLang="en-US" sz="1600">
                <a:solidFill>
                  <a:srgbClr val="92D050"/>
                </a:solidFill>
              </a:rPr>
              <a:t>是指向</a:t>
            </a:r>
            <a:r>
              <a:rPr lang="en-US" altLang="zh-CN" sz="1600">
                <a:solidFill>
                  <a:srgbClr val="92D050"/>
                </a:solidFill>
              </a:rPr>
              <a:t>int</a:t>
            </a:r>
            <a:r>
              <a:rPr lang="zh-CN" altLang="en-US" sz="1600">
                <a:solidFill>
                  <a:srgbClr val="92D050"/>
                </a:solidFill>
              </a:rPr>
              <a:t>型类型的指针</a:t>
            </a:r>
            <a:r>
              <a:rPr lang="zh-CN" altLang="en-US" sz="1600" smtClean="0">
                <a:solidFill>
                  <a:srgbClr val="92D050"/>
                </a:solidFill>
              </a:rPr>
              <a:t>变量</a:t>
            </a:r>
            <a:endParaRPr lang="en-US" altLang="zh-CN" sz="1600" smtClean="0">
              <a:solidFill>
                <a:srgbClr val="92D050"/>
              </a:solidFill>
            </a:endParaRPr>
          </a:p>
          <a:p>
            <a:pPr defTabSz="363855">
              <a:lnSpc>
                <a:spcPct val="120000"/>
              </a:lnSpc>
            </a:pPr>
            <a:r>
              <a:rPr lang="en-US" altLang="zh-CN" sz="1600">
                <a:solidFill>
                  <a:schemeClr val="bg1"/>
                </a:solidFill>
              </a:rPr>
              <a:t>p=a;			</a:t>
            </a:r>
            <a:r>
              <a:rPr lang="en-US" altLang="zh-CN" sz="1600">
                <a:solidFill>
                  <a:srgbClr val="92D050"/>
                </a:solidFill>
              </a:rPr>
              <a:t>//p</a:t>
            </a:r>
            <a:r>
              <a:rPr lang="zh-CN" altLang="en-US" sz="1600">
                <a:solidFill>
                  <a:srgbClr val="92D050"/>
                </a:solidFill>
              </a:rPr>
              <a:t>指向</a:t>
            </a:r>
            <a:r>
              <a:rPr lang="en-US" altLang="zh-CN" sz="1600">
                <a:solidFill>
                  <a:srgbClr val="92D050"/>
                </a:solidFill>
              </a:rPr>
              <a:t>a</a:t>
            </a:r>
            <a:r>
              <a:rPr lang="zh-CN" altLang="en-US" sz="1600">
                <a:solidFill>
                  <a:srgbClr val="92D050"/>
                </a:solidFill>
              </a:rPr>
              <a:t>数组的首元素</a:t>
            </a:r>
            <a:endParaRPr lang="en-US" altLang="zh-CN" sz="1600" smtClean="0">
              <a:solidFill>
                <a:srgbClr val="92D050"/>
              </a:solidFill>
            </a:endParaRPr>
          </a:p>
        </p:txBody>
      </p:sp>
    </p:spTree>
    <p:custDataLst>
      <p:tags r:id="rId6"/>
    </p:custData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1"/>
            </p:custDataLst>
          </p:nvPr>
        </p:nvCxnSpPr>
        <p:spPr bwMode="auto">
          <a:xfrm>
            <a:off x="1192696" y="1484313"/>
            <a:ext cx="10999304" cy="0"/>
          </a:xfrm>
          <a:prstGeom prst="line">
            <a:avLst/>
          </a:prstGeom>
          <a:noFill/>
          <a:ln w="28575">
            <a:solidFill>
              <a:schemeClr val="accent1"/>
            </a:solidFill>
            <a:rou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2"/>
            </p:custDataLst>
          </p:nvPr>
        </p:nvSpPr>
        <p:spPr bwMode="auto">
          <a:xfrm>
            <a:off x="1192696" y="1628775"/>
            <a:ext cx="10999304" cy="444128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a:solidFill>
                  <a:srgbClr val="FFFFFF"/>
                </a:solidFill>
                <a:latin typeface="+mn-ea"/>
                <a:ea typeface="+mn-ea"/>
              </a:rPr>
              <a:t>(6) </a:t>
            </a:r>
            <a:r>
              <a:rPr lang="zh-CN" altLang="en-US" sz="1800">
                <a:solidFill>
                  <a:srgbClr val="FFFFFF"/>
                </a:solidFill>
                <a:latin typeface="+mn-ea"/>
                <a:ea typeface="+mn-ea"/>
              </a:rPr>
              <a:t>有关指针变量的归纳比较</a:t>
            </a:r>
            <a:endParaRPr lang="en-US" altLang="zh-CN" sz="1300" smtClean="0">
              <a:solidFill>
                <a:srgbClr val="FFFFFF"/>
              </a:solidFill>
              <a:latin typeface="+mn-ea"/>
              <a:ea typeface="+mn-ea"/>
            </a:endParaRPr>
          </a:p>
        </p:txBody>
      </p:sp>
      <p:sp>
        <p:nvSpPr>
          <p:cNvPr id="3078" name="MH_SubTitle_1"/>
          <p:cNvSpPr txBox="1">
            <a:spLocks noChangeArrowheads="1"/>
          </p:cNvSpPr>
          <p:nvPr>
            <p:custDataLst>
              <p:tags r:id="rId3"/>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endParaRPr lang="zh-CN" altLang="en-US" sz="3600" b="1">
              <a:latin typeface="+mn-lt"/>
              <a:ea typeface="+mn-ea"/>
            </a:endParaRP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4"/>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5"/>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aphicFrame>
        <p:nvGraphicFramePr>
          <p:cNvPr id="4" name="表格 3"/>
          <p:cNvGraphicFramePr>
            <a:graphicFrameLocks noGrp="1"/>
          </p:cNvGraphicFramePr>
          <p:nvPr/>
        </p:nvGraphicFramePr>
        <p:xfrm>
          <a:off x="2829668" y="2159360"/>
          <a:ext cx="8640000" cy="3688080"/>
        </p:xfrm>
        <a:graphic>
          <a:graphicData uri="http://schemas.openxmlformats.org/drawingml/2006/table">
            <a:tbl>
              <a:tblPr firstRow="1">
                <a:tableStyleId>{5C22544A-7EE6-4342-B048-85BDC9FD1C3A}</a:tableStyleId>
              </a:tblPr>
              <a:tblGrid>
                <a:gridCol w="1440000"/>
                <a:gridCol w="1440000"/>
                <a:gridCol w="5760000"/>
              </a:tblGrid>
              <a:tr h="203413">
                <a:tc>
                  <a:txBody>
                    <a:bodyPr/>
                    <a:lstStyle/>
                    <a:p>
                      <a:pPr algn="ctr"/>
                      <a:r>
                        <a:rPr lang="zh-CN" altLang="en-US" sz="1600" smtClean="0"/>
                        <a:t>变量定义</a:t>
                      </a:r>
                      <a:endParaRPr lang="zh-CN" altLang="en-US" sz="1600"/>
                    </a:p>
                  </a:txBody>
                  <a:tcPr/>
                </a:tc>
                <a:tc>
                  <a:txBody>
                    <a:bodyPr/>
                    <a:lstStyle/>
                    <a:p>
                      <a:pPr algn="ctr"/>
                      <a:r>
                        <a:rPr lang="zh-CN" altLang="en-US" sz="1600" smtClean="0"/>
                        <a:t>类型表示</a:t>
                      </a:r>
                      <a:endParaRPr lang="zh-CN" altLang="en-US" sz="1600"/>
                    </a:p>
                  </a:txBody>
                  <a:tcPr/>
                </a:tc>
                <a:tc>
                  <a:txBody>
                    <a:bodyPr/>
                    <a:lstStyle/>
                    <a:p>
                      <a:pPr algn="ctr"/>
                      <a:r>
                        <a:rPr lang="zh-CN" altLang="en-US" sz="1600" smtClean="0"/>
                        <a:t>含义</a:t>
                      </a:r>
                      <a:endParaRPr lang="zh-CN" altLang="en-US" sz="1600"/>
                    </a:p>
                  </a:txBody>
                  <a:tcPr/>
                </a:tc>
              </a:tr>
              <a:tr h="203413">
                <a:tc>
                  <a:txBody>
                    <a:bodyPr/>
                    <a:lstStyle/>
                    <a:p>
                      <a:r>
                        <a:rPr lang="en-US" altLang="zh-CN" sz="1600" smtClean="0"/>
                        <a:t>int i;</a:t>
                      </a:r>
                      <a:endParaRPr lang="zh-CN" altLang="en-US" sz="1600"/>
                    </a:p>
                  </a:txBody>
                  <a:tcPr/>
                </a:tc>
                <a:tc>
                  <a:txBody>
                    <a:bodyPr/>
                    <a:lstStyle/>
                    <a:p>
                      <a:r>
                        <a:rPr lang="en-US" altLang="zh-CN" sz="1600" smtClean="0"/>
                        <a:t>int</a:t>
                      </a:r>
                      <a:endParaRPr lang="zh-CN" altLang="en-US" sz="1600"/>
                    </a:p>
                  </a:txBody>
                  <a:tcPr/>
                </a:tc>
                <a:tc>
                  <a:txBody>
                    <a:bodyPr/>
                    <a:lstStyle/>
                    <a:p>
                      <a:r>
                        <a:rPr lang="zh-CN" altLang="en-US" sz="1600" smtClean="0"/>
                        <a:t>定义整型变量</a:t>
                      </a:r>
                      <a:r>
                        <a:rPr lang="en-US" altLang="zh-CN" sz="1600" smtClean="0"/>
                        <a:t>i</a:t>
                      </a:r>
                      <a:endParaRPr lang="zh-CN" altLang="en-US" sz="1600"/>
                    </a:p>
                  </a:txBody>
                  <a:tcPr/>
                </a:tc>
              </a:tr>
              <a:tr h="203413">
                <a:tc>
                  <a:txBody>
                    <a:bodyPr/>
                    <a:lstStyle/>
                    <a:p>
                      <a:r>
                        <a:rPr lang="en-US" altLang="zh-CN" sz="1600" smtClean="0"/>
                        <a:t>int *p;</a:t>
                      </a:r>
                      <a:endParaRPr lang="zh-CN" altLang="en-US" sz="1600"/>
                    </a:p>
                  </a:txBody>
                  <a:tcPr/>
                </a:tc>
                <a:tc>
                  <a:txBody>
                    <a:bodyPr/>
                    <a:lstStyle/>
                    <a:p>
                      <a:r>
                        <a:rPr lang="en-US" altLang="zh-CN" sz="1600" smtClean="0"/>
                        <a:t>int *</a:t>
                      </a:r>
                      <a:endParaRPr lang="zh-CN" altLang="en-US" sz="1600"/>
                    </a:p>
                  </a:txBody>
                  <a:tcPr/>
                </a:tc>
                <a:tc>
                  <a:txBody>
                    <a:bodyPr/>
                    <a:lstStyle/>
                    <a:p>
                      <a:r>
                        <a:rPr lang="zh-CN" altLang="en-US" sz="1600" smtClean="0"/>
                        <a:t>定义</a:t>
                      </a:r>
                      <a:r>
                        <a:rPr lang="en-US" altLang="zh-CN" sz="1600" smtClean="0"/>
                        <a:t>p</a:t>
                      </a:r>
                      <a:r>
                        <a:rPr lang="zh-CN" altLang="en-US" sz="1600" smtClean="0"/>
                        <a:t>为指向整型数据的指针变量</a:t>
                      </a:r>
                      <a:endParaRPr lang="zh-CN" altLang="en-US" sz="1600"/>
                    </a:p>
                  </a:txBody>
                  <a:tcPr/>
                </a:tc>
              </a:tr>
              <a:tr h="203413">
                <a:tc>
                  <a:txBody>
                    <a:bodyPr/>
                    <a:lstStyle/>
                    <a:p>
                      <a:r>
                        <a:rPr lang="en-US" altLang="zh-CN" sz="1600" smtClean="0"/>
                        <a:t>int a[5];</a:t>
                      </a:r>
                      <a:endParaRPr lang="zh-CN" altLang="en-US" sz="1600"/>
                    </a:p>
                  </a:txBody>
                  <a:tcPr/>
                </a:tc>
                <a:tc>
                  <a:txBody>
                    <a:bodyPr/>
                    <a:lstStyle/>
                    <a:p>
                      <a:r>
                        <a:rPr lang="en-US" altLang="zh-CN" sz="1600" smtClean="0"/>
                        <a:t>int [5]</a:t>
                      </a:r>
                      <a:endParaRPr lang="zh-CN" altLang="en-US" sz="1600"/>
                    </a:p>
                  </a:txBody>
                  <a:tcPr/>
                </a:tc>
                <a:tc>
                  <a:txBody>
                    <a:bodyPr/>
                    <a:lstStyle/>
                    <a:p>
                      <a:r>
                        <a:rPr lang="zh-CN" altLang="en-US" sz="1600" smtClean="0"/>
                        <a:t>定义整型数组</a:t>
                      </a:r>
                      <a:r>
                        <a:rPr lang="en-US" altLang="zh-CN" sz="1600" smtClean="0"/>
                        <a:t>a</a:t>
                      </a:r>
                      <a:r>
                        <a:rPr lang="zh-CN" altLang="en-US" sz="1600" smtClean="0"/>
                        <a:t>，它有</a:t>
                      </a:r>
                      <a:r>
                        <a:rPr lang="en-US" altLang="zh-CN" sz="1600" smtClean="0"/>
                        <a:t>5</a:t>
                      </a:r>
                      <a:r>
                        <a:rPr lang="zh-CN" altLang="en-US" sz="1600" smtClean="0"/>
                        <a:t>个元素</a:t>
                      </a:r>
                      <a:endParaRPr lang="zh-CN" altLang="en-US" sz="1600"/>
                    </a:p>
                  </a:txBody>
                  <a:tcPr/>
                </a:tc>
              </a:tr>
              <a:tr h="203413">
                <a:tc>
                  <a:txBody>
                    <a:bodyPr/>
                    <a:lstStyle/>
                    <a:p>
                      <a:r>
                        <a:rPr lang="en-US" altLang="zh-CN" sz="1600" smtClean="0"/>
                        <a:t>int *p[4];</a:t>
                      </a:r>
                      <a:endParaRPr lang="zh-CN" altLang="en-US" sz="1600"/>
                    </a:p>
                  </a:txBody>
                  <a:tcPr/>
                </a:tc>
                <a:tc>
                  <a:txBody>
                    <a:bodyPr/>
                    <a:lstStyle/>
                    <a:p>
                      <a:r>
                        <a:rPr lang="en-US" altLang="zh-CN" sz="1600" smtClean="0"/>
                        <a:t>int *[4]</a:t>
                      </a:r>
                      <a:endParaRPr lang="zh-CN" altLang="en-US" sz="1600"/>
                    </a:p>
                  </a:txBody>
                  <a:tcPr/>
                </a:tc>
                <a:tc>
                  <a:txBody>
                    <a:bodyPr/>
                    <a:lstStyle/>
                    <a:p>
                      <a:r>
                        <a:rPr lang="zh-CN" altLang="en-US" sz="1600" smtClean="0"/>
                        <a:t>定义指针数组</a:t>
                      </a:r>
                      <a:r>
                        <a:rPr lang="en-US" altLang="zh-CN" sz="1600" smtClean="0"/>
                        <a:t>p</a:t>
                      </a:r>
                      <a:r>
                        <a:rPr lang="zh-CN" altLang="en-US" sz="1600" smtClean="0"/>
                        <a:t>，它由</a:t>
                      </a:r>
                      <a:r>
                        <a:rPr lang="en-US" altLang="zh-CN" sz="1600" smtClean="0"/>
                        <a:t>4</a:t>
                      </a:r>
                      <a:r>
                        <a:rPr lang="zh-CN" altLang="en-US" sz="1600" smtClean="0"/>
                        <a:t>个指向整型数据的指针元素组成</a:t>
                      </a:r>
                      <a:endParaRPr lang="zh-CN" altLang="en-US" sz="1600"/>
                    </a:p>
                  </a:txBody>
                  <a:tcPr/>
                </a:tc>
              </a:tr>
              <a:tr h="203413">
                <a:tc>
                  <a:txBody>
                    <a:bodyPr/>
                    <a:lstStyle/>
                    <a:p>
                      <a:r>
                        <a:rPr lang="en-US" altLang="zh-CN" sz="1600" smtClean="0"/>
                        <a:t>int (*p)[4];</a:t>
                      </a:r>
                      <a:endParaRPr lang="zh-CN" altLang="en-US" sz="1600"/>
                    </a:p>
                  </a:txBody>
                  <a:tcPr/>
                </a:tc>
                <a:tc>
                  <a:txBody>
                    <a:bodyPr/>
                    <a:lstStyle/>
                    <a:p>
                      <a:r>
                        <a:rPr lang="en-US" altLang="zh-CN" sz="1600" smtClean="0"/>
                        <a:t>int (</a:t>
                      </a:r>
                      <a:r>
                        <a:rPr lang="zh-CN" altLang="en-US" sz="1600" smtClean="0"/>
                        <a:t>*</a:t>
                      </a:r>
                      <a:r>
                        <a:rPr lang="en-US" altLang="zh-CN" sz="1600" smtClean="0"/>
                        <a:t>)[4]</a:t>
                      </a:r>
                      <a:endParaRPr lang="zh-CN" altLang="en-US" sz="1600"/>
                    </a:p>
                  </a:txBody>
                  <a:tcPr/>
                </a:tc>
                <a:tc>
                  <a:txBody>
                    <a:bodyPr/>
                    <a:lstStyle/>
                    <a:p>
                      <a:r>
                        <a:rPr lang="en-US" altLang="zh-CN" sz="1600" smtClean="0"/>
                        <a:t>p</a:t>
                      </a:r>
                      <a:r>
                        <a:rPr lang="zh-CN" altLang="en-US" sz="1600" smtClean="0"/>
                        <a:t>为指向包含</a:t>
                      </a:r>
                      <a:r>
                        <a:rPr lang="en-US" altLang="zh-CN" sz="1600" smtClean="0"/>
                        <a:t>4</a:t>
                      </a:r>
                      <a:r>
                        <a:rPr lang="zh-CN" altLang="en-US" sz="1600" smtClean="0"/>
                        <a:t>个元素的一维数组的指针变量</a:t>
                      </a:r>
                      <a:endParaRPr lang="zh-CN" altLang="en-US" sz="1600"/>
                    </a:p>
                  </a:txBody>
                  <a:tcPr/>
                </a:tc>
              </a:tr>
              <a:tr h="203413">
                <a:tc>
                  <a:txBody>
                    <a:bodyPr/>
                    <a:lstStyle/>
                    <a:p>
                      <a:r>
                        <a:rPr lang="en-US" altLang="zh-CN" sz="1600" smtClean="0"/>
                        <a:t>int f();</a:t>
                      </a:r>
                      <a:endParaRPr lang="zh-CN" altLang="en-US" sz="1600"/>
                    </a:p>
                  </a:txBody>
                  <a:tcPr/>
                </a:tc>
                <a:tc>
                  <a:txBody>
                    <a:bodyPr/>
                    <a:lstStyle/>
                    <a:p>
                      <a:r>
                        <a:rPr lang="en-US" altLang="zh-CN" sz="1600" smtClean="0"/>
                        <a:t>int ()</a:t>
                      </a:r>
                      <a:endParaRPr lang="zh-CN" altLang="en-US" sz="1600"/>
                    </a:p>
                  </a:txBody>
                  <a:tcPr/>
                </a:tc>
                <a:tc>
                  <a:txBody>
                    <a:bodyPr/>
                    <a:lstStyle/>
                    <a:p>
                      <a:r>
                        <a:rPr lang="en-US" altLang="zh-CN" sz="1600" smtClean="0"/>
                        <a:t>f</a:t>
                      </a:r>
                      <a:r>
                        <a:rPr lang="zh-CN" altLang="en-US" sz="1600" smtClean="0"/>
                        <a:t>为返回整型函数值的函数</a:t>
                      </a:r>
                      <a:endParaRPr lang="zh-CN" altLang="en-US" sz="1600"/>
                    </a:p>
                  </a:txBody>
                  <a:tcPr/>
                </a:tc>
              </a:tr>
              <a:tr h="203413">
                <a:tc>
                  <a:txBody>
                    <a:bodyPr/>
                    <a:lstStyle/>
                    <a:p>
                      <a:r>
                        <a:rPr lang="en-US" altLang="zh-CN" sz="1600" smtClean="0"/>
                        <a:t>int *p();</a:t>
                      </a:r>
                      <a:endParaRPr lang="zh-CN" altLang="en-US" sz="1600"/>
                    </a:p>
                  </a:txBody>
                  <a:tcPr/>
                </a:tc>
                <a:tc>
                  <a:txBody>
                    <a:bodyPr/>
                    <a:lstStyle/>
                    <a:p>
                      <a:r>
                        <a:rPr lang="en-US" altLang="zh-CN" sz="1600" smtClean="0"/>
                        <a:t>int *()</a:t>
                      </a:r>
                      <a:endParaRPr lang="zh-CN" altLang="en-US" sz="1600"/>
                    </a:p>
                  </a:txBody>
                  <a:tcPr/>
                </a:tc>
                <a:tc>
                  <a:txBody>
                    <a:bodyPr/>
                    <a:lstStyle/>
                    <a:p>
                      <a:r>
                        <a:rPr lang="en-US" altLang="zh-CN" sz="1600" smtClean="0"/>
                        <a:t>p</a:t>
                      </a:r>
                      <a:r>
                        <a:rPr lang="zh-CN" altLang="en-US" sz="1600" smtClean="0"/>
                        <a:t>为返回一个指针的函数，该指针指向整型数据</a:t>
                      </a:r>
                      <a:endParaRPr lang="zh-CN" altLang="en-US" sz="1600"/>
                    </a:p>
                  </a:txBody>
                  <a:tcPr/>
                </a:tc>
              </a:tr>
              <a:tr h="203413">
                <a:tc>
                  <a:txBody>
                    <a:bodyPr/>
                    <a:lstStyle/>
                    <a:p>
                      <a:r>
                        <a:rPr lang="en-US" altLang="zh-CN" sz="1600" smtClean="0"/>
                        <a:t>int (*p)();</a:t>
                      </a:r>
                      <a:endParaRPr lang="zh-CN" altLang="en-US" sz="1600"/>
                    </a:p>
                  </a:txBody>
                  <a:tcPr/>
                </a:tc>
                <a:tc>
                  <a:txBody>
                    <a:bodyPr/>
                    <a:lstStyle/>
                    <a:p>
                      <a:r>
                        <a:rPr lang="en-US" altLang="zh-CN" sz="1600" smtClean="0"/>
                        <a:t>int (*)()</a:t>
                      </a:r>
                      <a:endParaRPr lang="zh-CN" altLang="en-US" sz="1600"/>
                    </a:p>
                  </a:txBody>
                  <a:tcPr/>
                </a:tc>
                <a:tc>
                  <a:txBody>
                    <a:bodyPr/>
                    <a:lstStyle/>
                    <a:p>
                      <a:r>
                        <a:rPr lang="en-US" altLang="zh-CN" sz="1600" smtClean="0"/>
                        <a:t>p</a:t>
                      </a:r>
                      <a:r>
                        <a:rPr lang="zh-CN" altLang="en-US" sz="1600" smtClean="0"/>
                        <a:t>为指向函数的指针，该函数返回一个整型值</a:t>
                      </a:r>
                      <a:endParaRPr lang="zh-CN" altLang="en-US" sz="1600"/>
                    </a:p>
                  </a:txBody>
                  <a:tcPr/>
                </a:tc>
              </a:tr>
              <a:tr h="203413">
                <a:tc>
                  <a:txBody>
                    <a:bodyPr/>
                    <a:lstStyle/>
                    <a:p>
                      <a:r>
                        <a:rPr lang="en-US" altLang="zh-CN" sz="1600" smtClean="0"/>
                        <a:t>int **p;</a:t>
                      </a:r>
                      <a:endParaRPr lang="zh-CN" altLang="en-US" sz="1600"/>
                    </a:p>
                  </a:txBody>
                  <a:tcPr/>
                </a:tc>
                <a:tc>
                  <a:txBody>
                    <a:bodyPr/>
                    <a:lstStyle/>
                    <a:p>
                      <a:r>
                        <a:rPr lang="en-US" altLang="zh-CN" sz="1600" smtClean="0"/>
                        <a:t>int **</a:t>
                      </a:r>
                      <a:endParaRPr lang="zh-CN" altLang="en-US" sz="1600"/>
                    </a:p>
                  </a:txBody>
                  <a:tcPr/>
                </a:tc>
                <a:tc>
                  <a:txBody>
                    <a:bodyPr/>
                    <a:lstStyle/>
                    <a:p>
                      <a:r>
                        <a:rPr lang="en-US" altLang="zh-CN" sz="1600" smtClean="0"/>
                        <a:t>p</a:t>
                      </a:r>
                      <a:r>
                        <a:rPr lang="zh-CN" altLang="en-US" sz="1600" smtClean="0"/>
                        <a:t>是一个指针变量，它指向一个指向整型数据的指针变量</a:t>
                      </a:r>
                      <a:endParaRPr lang="zh-CN" altLang="en-US" sz="1600"/>
                    </a:p>
                  </a:txBody>
                  <a:tcPr/>
                </a:tc>
              </a:tr>
              <a:tr h="203413">
                <a:tc>
                  <a:txBody>
                    <a:bodyPr/>
                    <a:lstStyle/>
                    <a:p>
                      <a:r>
                        <a:rPr lang="en-US" altLang="zh-CN" sz="1600" smtClean="0"/>
                        <a:t>void *p;</a:t>
                      </a:r>
                      <a:endParaRPr lang="zh-CN" altLang="en-US" sz="1600"/>
                    </a:p>
                  </a:txBody>
                  <a:tcPr/>
                </a:tc>
                <a:tc>
                  <a:txBody>
                    <a:bodyPr/>
                    <a:lstStyle/>
                    <a:p>
                      <a:r>
                        <a:rPr lang="en-US" altLang="zh-CN" sz="1600" smtClean="0"/>
                        <a:t>void *</a:t>
                      </a:r>
                      <a:endParaRPr lang="zh-CN" altLang="en-US" sz="1600"/>
                    </a:p>
                  </a:txBody>
                  <a:tcPr/>
                </a:tc>
                <a:tc>
                  <a:txBody>
                    <a:bodyPr/>
                    <a:lstStyle/>
                    <a:p>
                      <a:r>
                        <a:rPr lang="en-US" altLang="zh-CN" sz="1600" smtClean="0"/>
                        <a:t>p</a:t>
                      </a:r>
                      <a:r>
                        <a:rPr lang="zh-CN" altLang="en-US" sz="1600" smtClean="0"/>
                        <a:t>是一个指针变量，基类型为</a:t>
                      </a:r>
                      <a:r>
                        <a:rPr lang="en-US" altLang="zh-CN" sz="1600" smtClean="0"/>
                        <a:t>void(</a:t>
                      </a:r>
                      <a:r>
                        <a:rPr lang="zh-CN" altLang="en-US" sz="1600" smtClean="0"/>
                        <a:t>空类型</a:t>
                      </a:r>
                      <a:r>
                        <a:rPr lang="en-US" altLang="zh-CN" sz="1600" smtClean="0"/>
                        <a:t>)</a:t>
                      </a:r>
                      <a:r>
                        <a:rPr lang="zh-CN" altLang="en-US" sz="1600" smtClean="0"/>
                        <a:t>，不指向具体的对象</a:t>
                      </a:r>
                      <a:endParaRPr lang="zh-CN" altLang="en-US" sz="1600"/>
                    </a:p>
                  </a:txBody>
                  <a:tcPr/>
                </a:tc>
              </a:tr>
            </a:tbl>
          </a:graphicData>
        </a:graphic>
      </p:graphicFrame>
    </p:spTree>
    <p:custDataLst>
      <p:tags r:id="rId6"/>
    </p:custData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1"/>
            </p:custDataLst>
          </p:nvPr>
        </p:nvCxnSpPr>
        <p:spPr bwMode="auto">
          <a:xfrm>
            <a:off x="1192696" y="1484313"/>
            <a:ext cx="10999304" cy="0"/>
          </a:xfrm>
          <a:prstGeom prst="line">
            <a:avLst/>
          </a:prstGeom>
          <a:noFill/>
          <a:ln w="28575">
            <a:solidFill>
              <a:schemeClr val="accent1"/>
            </a:solidFill>
            <a:rou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2"/>
            </p:custDataLst>
          </p:nvPr>
        </p:nvSpPr>
        <p:spPr bwMode="auto">
          <a:xfrm>
            <a:off x="1192696" y="1628776"/>
            <a:ext cx="10999304" cy="50930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smtClean="0">
                <a:solidFill>
                  <a:srgbClr val="FFFFFF"/>
                </a:solidFill>
                <a:latin typeface="+mn-ea"/>
                <a:ea typeface="+mn-ea"/>
              </a:rPr>
              <a:t>(7) </a:t>
            </a:r>
            <a:r>
              <a:rPr lang="zh-CN" altLang="en-US" sz="1800" smtClean="0">
                <a:solidFill>
                  <a:srgbClr val="FFFFFF"/>
                </a:solidFill>
                <a:latin typeface="+mn-ea"/>
                <a:ea typeface="+mn-ea"/>
              </a:rPr>
              <a:t>指针运算</a:t>
            </a:r>
            <a:endParaRPr lang="en-US" altLang="zh-CN" sz="1800" smtClean="0">
              <a:solidFill>
                <a:srgbClr val="FFFFFF"/>
              </a:solidFill>
              <a:latin typeface="+mn-ea"/>
              <a:ea typeface="+mn-ea"/>
            </a:endParaRPr>
          </a:p>
          <a:p>
            <a:pPr lvl="1">
              <a:lnSpc>
                <a:spcPct val="150000"/>
              </a:lnSpc>
              <a:spcBef>
                <a:spcPct val="0"/>
              </a:spcBef>
              <a:buNone/>
            </a:pPr>
            <a:r>
              <a:rPr lang="en-US" altLang="zh-CN" smtClean="0">
                <a:solidFill>
                  <a:srgbClr val="FFFFFF"/>
                </a:solidFill>
                <a:latin typeface="+mn-ea"/>
                <a:ea typeface="+mn-ea"/>
              </a:rPr>
              <a:t>① </a:t>
            </a:r>
            <a:r>
              <a:rPr lang="zh-CN" altLang="en-US" smtClean="0">
                <a:solidFill>
                  <a:srgbClr val="FFFFFF"/>
                </a:solidFill>
                <a:latin typeface="+mn-ea"/>
                <a:ea typeface="+mn-ea"/>
              </a:rPr>
              <a:t>指针</a:t>
            </a:r>
            <a:r>
              <a:rPr lang="zh-CN" altLang="en-US">
                <a:solidFill>
                  <a:srgbClr val="FFFFFF"/>
                </a:solidFill>
                <a:latin typeface="+mn-ea"/>
                <a:ea typeface="+mn-ea"/>
              </a:rPr>
              <a:t>变量加（减）一个</a:t>
            </a:r>
            <a:r>
              <a:rPr lang="zh-CN" altLang="en-US" smtClean="0">
                <a:solidFill>
                  <a:srgbClr val="FFFFFF"/>
                </a:solidFill>
                <a:latin typeface="+mn-ea"/>
                <a:ea typeface="+mn-ea"/>
              </a:rPr>
              <a:t>整数。</a:t>
            </a:r>
            <a:endParaRPr lang="en-US" altLang="zh-CN" smtClean="0">
              <a:solidFill>
                <a:srgbClr val="FFFFFF"/>
              </a:solidFill>
              <a:latin typeface="+mn-ea"/>
              <a:ea typeface="+mn-ea"/>
            </a:endParaRPr>
          </a:p>
          <a:p>
            <a:pPr lvl="1">
              <a:lnSpc>
                <a:spcPct val="150000"/>
              </a:lnSpc>
              <a:spcBef>
                <a:spcPct val="0"/>
              </a:spcBef>
              <a:buNone/>
            </a:pPr>
            <a:endParaRPr lang="en-US" altLang="zh-CN" smtClean="0">
              <a:solidFill>
                <a:srgbClr val="FFFFFF"/>
              </a:solidFill>
              <a:latin typeface="+mn-ea"/>
              <a:ea typeface="+mn-ea"/>
            </a:endParaRPr>
          </a:p>
          <a:p>
            <a:pPr lvl="1">
              <a:lnSpc>
                <a:spcPct val="150000"/>
              </a:lnSpc>
              <a:spcBef>
                <a:spcPct val="0"/>
              </a:spcBef>
              <a:buNone/>
            </a:pPr>
            <a:r>
              <a:rPr lang="zh-CN" altLang="en-US" smtClean="0">
                <a:solidFill>
                  <a:srgbClr val="FFFFFF"/>
                </a:solidFill>
                <a:latin typeface="+mn-ea"/>
                <a:ea typeface="+mn-ea"/>
              </a:rPr>
              <a:t>② 指针</a:t>
            </a:r>
            <a:r>
              <a:rPr lang="zh-CN" altLang="en-US">
                <a:solidFill>
                  <a:srgbClr val="FFFFFF"/>
                </a:solidFill>
                <a:latin typeface="+mn-ea"/>
                <a:ea typeface="+mn-ea"/>
              </a:rPr>
              <a:t>变量赋值。将一个变量地址赋给一个指针变量。 不应把一个整数赋给指针变量。</a:t>
            </a:r>
            <a:endParaRPr lang="en-US" altLang="zh-CN" smtClean="0">
              <a:solidFill>
                <a:srgbClr val="FFFFFF"/>
              </a:solidFill>
              <a:latin typeface="+mn-ea"/>
              <a:ea typeface="+mn-ea"/>
            </a:endParaRPr>
          </a:p>
          <a:p>
            <a:pPr lvl="1">
              <a:lnSpc>
                <a:spcPct val="150000"/>
              </a:lnSpc>
              <a:spcBef>
                <a:spcPct val="0"/>
              </a:spcBef>
              <a:buNone/>
            </a:pPr>
            <a:endParaRPr lang="en-US" altLang="zh-CN">
              <a:solidFill>
                <a:srgbClr val="FFFFFF"/>
              </a:solidFill>
              <a:latin typeface="+mn-ea"/>
              <a:ea typeface="+mn-ea"/>
            </a:endParaRPr>
          </a:p>
          <a:p>
            <a:pPr lvl="1">
              <a:lnSpc>
                <a:spcPct val="150000"/>
              </a:lnSpc>
              <a:spcBef>
                <a:spcPct val="0"/>
              </a:spcBef>
              <a:buNone/>
            </a:pPr>
            <a:endParaRPr lang="en-US" altLang="zh-CN" smtClean="0">
              <a:solidFill>
                <a:srgbClr val="FFFFFF"/>
              </a:solidFill>
              <a:latin typeface="+mn-ea"/>
              <a:ea typeface="+mn-ea"/>
            </a:endParaRPr>
          </a:p>
          <a:p>
            <a:pPr lvl="1">
              <a:lnSpc>
                <a:spcPct val="150000"/>
              </a:lnSpc>
              <a:spcBef>
                <a:spcPct val="0"/>
              </a:spcBef>
              <a:buNone/>
            </a:pPr>
            <a:endParaRPr lang="en-US" altLang="zh-CN">
              <a:solidFill>
                <a:srgbClr val="FFFFFF"/>
              </a:solidFill>
              <a:latin typeface="+mn-ea"/>
              <a:ea typeface="+mn-ea"/>
            </a:endParaRPr>
          </a:p>
          <a:p>
            <a:pPr lvl="1">
              <a:lnSpc>
                <a:spcPct val="150000"/>
              </a:lnSpc>
              <a:spcBef>
                <a:spcPct val="0"/>
              </a:spcBef>
              <a:buNone/>
            </a:pPr>
            <a:endParaRPr lang="en-US" altLang="zh-CN" smtClean="0">
              <a:solidFill>
                <a:srgbClr val="FFFFFF"/>
              </a:solidFill>
              <a:latin typeface="+mn-ea"/>
              <a:ea typeface="+mn-ea"/>
            </a:endParaRPr>
          </a:p>
          <a:p>
            <a:pPr lvl="1">
              <a:lnSpc>
                <a:spcPct val="150000"/>
              </a:lnSpc>
              <a:spcBef>
                <a:spcPct val="0"/>
              </a:spcBef>
              <a:buNone/>
            </a:pPr>
            <a:r>
              <a:rPr lang="zh-CN" altLang="en-US" smtClean="0">
                <a:solidFill>
                  <a:srgbClr val="FFFFFF"/>
                </a:solidFill>
                <a:latin typeface="+mn-ea"/>
                <a:ea typeface="+mn-ea"/>
              </a:rPr>
              <a:t>③ 两</a:t>
            </a:r>
            <a:r>
              <a:rPr lang="zh-CN" altLang="en-US">
                <a:solidFill>
                  <a:srgbClr val="FFFFFF"/>
                </a:solidFill>
                <a:latin typeface="+mn-ea"/>
                <a:ea typeface="+mn-ea"/>
              </a:rPr>
              <a:t>个指针变量可以相减</a:t>
            </a:r>
            <a:r>
              <a:rPr lang="zh-CN" altLang="en-US" smtClean="0">
                <a:solidFill>
                  <a:srgbClr val="FFFFFF"/>
                </a:solidFill>
                <a:latin typeface="+mn-ea"/>
                <a:ea typeface="+mn-ea"/>
              </a:rPr>
              <a:t>。如果</a:t>
            </a:r>
            <a:r>
              <a:rPr lang="zh-CN" altLang="en-US">
                <a:solidFill>
                  <a:srgbClr val="FFFFFF"/>
                </a:solidFill>
                <a:latin typeface="+mn-ea"/>
                <a:ea typeface="+mn-ea"/>
              </a:rPr>
              <a:t>两个指针变量都指向同一个数组中的元素，则两个指针变量值之差是两个指针之间的元素</a:t>
            </a:r>
            <a:r>
              <a:rPr lang="zh-CN" altLang="en-US" smtClean="0">
                <a:solidFill>
                  <a:srgbClr val="FFFFFF"/>
                </a:solidFill>
                <a:latin typeface="+mn-ea"/>
                <a:ea typeface="+mn-ea"/>
              </a:rPr>
              <a:t>个数。</a:t>
            </a:r>
            <a:endParaRPr lang="en-US" altLang="zh-CN" smtClean="0">
              <a:solidFill>
                <a:srgbClr val="FFFFFF"/>
              </a:solidFill>
              <a:latin typeface="+mn-ea"/>
              <a:ea typeface="+mn-ea"/>
            </a:endParaRPr>
          </a:p>
          <a:p>
            <a:pPr lvl="1">
              <a:lnSpc>
                <a:spcPct val="150000"/>
              </a:lnSpc>
              <a:spcBef>
                <a:spcPct val="0"/>
              </a:spcBef>
              <a:buNone/>
            </a:pPr>
            <a:r>
              <a:rPr lang="zh-CN" altLang="en-US">
                <a:solidFill>
                  <a:srgbClr val="FFFFFF"/>
                </a:solidFill>
                <a:latin typeface="+mn-ea"/>
                <a:ea typeface="+mn-ea"/>
              </a:rPr>
              <a:t>④ 两个指针变量</a:t>
            </a:r>
            <a:r>
              <a:rPr lang="zh-CN" altLang="en-US" smtClean="0">
                <a:solidFill>
                  <a:srgbClr val="FFFFFF"/>
                </a:solidFill>
                <a:latin typeface="+mn-ea"/>
                <a:ea typeface="+mn-ea"/>
              </a:rPr>
              <a:t>比较。若</a:t>
            </a:r>
            <a:r>
              <a:rPr lang="zh-CN" altLang="en-US">
                <a:solidFill>
                  <a:srgbClr val="FFFFFF"/>
                </a:solidFill>
                <a:latin typeface="+mn-ea"/>
                <a:ea typeface="+mn-ea"/>
              </a:rPr>
              <a:t>两个指针指向同一个数组的元素，则可以进行比较。指向前面的元素的指针变量“小于”指向后面元素的指针变量。如果</a:t>
            </a:r>
            <a:r>
              <a:rPr lang="en-US" altLang="zh-CN">
                <a:solidFill>
                  <a:srgbClr val="FFFFFF"/>
                </a:solidFill>
                <a:latin typeface="+mn-ea"/>
                <a:ea typeface="+mn-ea"/>
              </a:rPr>
              <a:t>p1</a:t>
            </a:r>
            <a:r>
              <a:rPr lang="zh-CN" altLang="en-US">
                <a:solidFill>
                  <a:srgbClr val="FFFFFF"/>
                </a:solidFill>
                <a:latin typeface="+mn-ea"/>
                <a:ea typeface="+mn-ea"/>
              </a:rPr>
              <a:t>和</a:t>
            </a:r>
            <a:r>
              <a:rPr lang="en-US" altLang="zh-CN">
                <a:solidFill>
                  <a:srgbClr val="FFFFFF"/>
                </a:solidFill>
                <a:latin typeface="+mn-ea"/>
                <a:ea typeface="+mn-ea"/>
              </a:rPr>
              <a:t>p2</a:t>
            </a:r>
            <a:r>
              <a:rPr lang="zh-CN" altLang="en-US">
                <a:solidFill>
                  <a:srgbClr val="FFFFFF"/>
                </a:solidFill>
                <a:latin typeface="+mn-ea"/>
                <a:ea typeface="+mn-ea"/>
              </a:rPr>
              <a:t>不指向同一数组则比较无意义</a:t>
            </a:r>
            <a:r>
              <a:rPr lang="zh-CN" altLang="en-US" smtClean="0">
                <a:solidFill>
                  <a:srgbClr val="FFFFFF"/>
                </a:solidFill>
                <a:latin typeface="+mn-ea"/>
                <a:ea typeface="+mn-ea"/>
              </a:rPr>
              <a:t>。</a:t>
            </a:r>
            <a:endParaRPr lang="zh-CN" altLang="en-US">
              <a:solidFill>
                <a:srgbClr val="FFFFFF"/>
              </a:solidFill>
              <a:latin typeface="+mn-ea"/>
              <a:ea typeface="+mn-ea"/>
            </a:endParaRPr>
          </a:p>
        </p:txBody>
      </p:sp>
      <p:sp>
        <p:nvSpPr>
          <p:cNvPr id="3078" name="MH_SubTitle_1"/>
          <p:cNvSpPr txBox="1">
            <a:spLocks noChangeArrowheads="1"/>
          </p:cNvSpPr>
          <p:nvPr>
            <p:custDataLst>
              <p:tags r:id="rId3"/>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endParaRPr lang="zh-CN" altLang="en-US" sz="3600" b="1">
              <a:latin typeface="+mn-lt"/>
              <a:ea typeface="+mn-ea"/>
            </a:endParaRP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4"/>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5"/>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8" name="圆角矩形 7"/>
          <p:cNvSpPr/>
          <p:nvPr/>
        </p:nvSpPr>
        <p:spPr>
          <a:xfrm>
            <a:off x="2061944" y="2531319"/>
            <a:ext cx="9260808" cy="406433"/>
          </a:xfrm>
          <a:prstGeom prst="roundRect">
            <a:avLst>
              <a:gd name="adj" fmla="val 1212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600" smtClean="0">
                <a:solidFill>
                  <a:schemeClr val="bg1"/>
                </a:solidFill>
              </a:rPr>
              <a:t>p++;		</a:t>
            </a:r>
            <a:r>
              <a:rPr lang="en-US" altLang="zh-CN" sz="1600" smtClean="0">
                <a:solidFill>
                  <a:srgbClr val="92D050"/>
                </a:solidFill>
              </a:rPr>
              <a:t>//</a:t>
            </a:r>
            <a:r>
              <a:rPr lang="zh-CN" altLang="en-US" sz="1600">
                <a:solidFill>
                  <a:srgbClr val="92D050"/>
                </a:solidFill>
              </a:rPr>
              <a:t>将该指针变量的原值</a:t>
            </a:r>
            <a:r>
              <a:rPr lang="en-US" altLang="zh-CN" sz="1600">
                <a:solidFill>
                  <a:srgbClr val="92D050"/>
                </a:solidFill>
              </a:rPr>
              <a:t>(</a:t>
            </a:r>
            <a:r>
              <a:rPr lang="zh-CN" altLang="en-US" sz="1600">
                <a:solidFill>
                  <a:srgbClr val="92D050"/>
                </a:solidFill>
              </a:rPr>
              <a:t>是一个地址</a:t>
            </a:r>
            <a:r>
              <a:rPr lang="en-US" altLang="zh-CN" sz="1600">
                <a:solidFill>
                  <a:srgbClr val="92D050"/>
                </a:solidFill>
              </a:rPr>
              <a:t>)</a:t>
            </a:r>
            <a:r>
              <a:rPr lang="zh-CN" altLang="en-US" sz="1600">
                <a:solidFill>
                  <a:srgbClr val="92D050"/>
                </a:solidFill>
              </a:rPr>
              <a:t>和它指向的变量所占用的存储单元的字节数相加</a:t>
            </a:r>
            <a:endParaRPr lang="zh-CN" altLang="en-US" sz="1600">
              <a:solidFill>
                <a:srgbClr val="92D050"/>
              </a:solidFill>
            </a:endParaRPr>
          </a:p>
        </p:txBody>
      </p:sp>
      <p:sp>
        <p:nvSpPr>
          <p:cNvPr id="9" name="圆角矩形 8"/>
          <p:cNvSpPr/>
          <p:nvPr/>
        </p:nvSpPr>
        <p:spPr>
          <a:xfrm>
            <a:off x="2061944" y="3292206"/>
            <a:ext cx="6576218" cy="1620262"/>
          </a:xfrm>
          <a:prstGeom prst="roundRect">
            <a:avLst>
              <a:gd name="adj" fmla="val 4320"/>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600">
                <a:solidFill>
                  <a:schemeClr val="bg1"/>
                </a:solidFill>
              </a:rPr>
              <a:t>p=&amp;a; </a:t>
            </a:r>
            <a:r>
              <a:rPr lang="en-US" altLang="zh-CN" sz="1600" smtClean="0">
                <a:solidFill>
                  <a:srgbClr val="92D050"/>
                </a:solidFill>
              </a:rPr>
              <a:t>		//</a:t>
            </a:r>
            <a:r>
              <a:rPr lang="zh-CN" altLang="en-US" sz="1600" smtClean="0">
                <a:solidFill>
                  <a:srgbClr val="92D050"/>
                </a:solidFill>
              </a:rPr>
              <a:t>将</a:t>
            </a:r>
            <a:r>
              <a:rPr lang="zh-CN" altLang="en-US" sz="1600">
                <a:solidFill>
                  <a:srgbClr val="92D050"/>
                </a:solidFill>
              </a:rPr>
              <a:t>变量</a:t>
            </a:r>
            <a:r>
              <a:rPr lang="en-US" altLang="zh-CN" sz="1600">
                <a:solidFill>
                  <a:srgbClr val="92D050"/>
                </a:solidFill>
              </a:rPr>
              <a:t>a</a:t>
            </a:r>
            <a:r>
              <a:rPr lang="zh-CN" altLang="en-US" sz="1600">
                <a:solidFill>
                  <a:srgbClr val="92D050"/>
                </a:solidFill>
              </a:rPr>
              <a:t>的地址赋给</a:t>
            </a:r>
            <a:r>
              <a:rPr lang="en-US" altLang="zh-CN" sz="1600" smtClean="0">
                <a:solidFill>
                  <a:srgbClr val="92D050"/>
                </a:solidFill>
              </a:rPr>
              <a:t>p</a:t>
            </a:r>
            <a:endParaRPr lang="zh-CN" altLang="en-US" sz="1600">
              <a:solidFill>
                <a:srgbClr val="92D050"/>
              </a:solidFill>
            </a:endParaRPr>
          </a:p>
          <a:p>
            <a:pPr defTabSz="363855">
              <a:lnSpc>
                <a:spcPct val="120000"/>
              </a:lnSpc>
            </a:pPr>
            <a:r>
              <a:rPr lang="en-US" altLang="zh-CN" sz="1600">
                <a:solidFill>
                  <a:schemeClr val="bg1"/>
                </a:solidFill>
              </a:rPr>
              <a:t>p=array; </a:t>
            </a:r>
            <a:r>
              <a:rPr lang="en-US" altLang="zh-CN" sz="1600" smtClean="0">
                <a:solidFill>
                  <a:srgbClr val="92D050"/>
                </a:solidFill>
              </a:rPr>
              <a:t>	//</a:t>
            </a:r>
            <a:r>
              <a:rPr lang="zh-CN" altLang="en-US" sz="1600" smtClean="0">
                <a:solidFill>
                  <a:srgbClr val="92D050"/>
                </a:solidFill>
              </a:rPr>
              <a:t>将</a:t>
            </a:r>
            <a:r>
              <a:rPr lang="zh-CN" altLang="en-US" sz="1600">
                <a:solidFill>
                  <a:srgbClr val="92D050"/>
                </a:solidFill>
              </a:rPr>
              <a:t>数组</a:t>
            </a:r>
            <a:r>
              <a:rPr lang="en-US" altLang="zh-CN" sz="1600">
                <a:solidFill>
                  <a:srgbClr val="92D050"/>
                </a:solidFill>
              </a:rPr>
              <a:t>array</a:t>
            </a:r>
            <a:r>
              <a:rPr lang="zh-CN" altLang="en-US" sz="1600">
                <a:solidFill>
                  <a:srgbClr val="92D050"/>
                </a:solidFill>
              </a:rPr>
              <a:t>首元素地址赋给</a:t>
            </a:r>
            <a:r>
              <a:rPr lang="en-US" altLang="zh-CN" sz="1600" smtClean="0">
                <a:solidFill>
                  <a:srgbClr val="92D050"/>
                </a:solidFill>
              </a:rPr>
              <a:t>p</a:t>
            </a:r>
            <a:endParaRPr lang="zh-CN" altLang="en-US" sz="1600">
              <a:solidFill>
                <a:srgbClr val="92D050"/>
              </a:solidFill>
            </a:endParaRPr>
          </a:p>
          <a:p>
            <a:pPr defTabSz="363855">
              <a:lnSpc>
                <a:spcPct val="120000"/>
              </a:lnSpc>
            </a:pPr>
            <a:r>
              <a:rPr lang="en-US" altLang="zh-CN" sz="1600">
                <a:solidFill>
                  <a:schemeClr val="bg1"/>
                </a:solidFill>
              </a:rPr>
              <a:t>p=&amp;array[i</a:t>
            </a:r>
            <a:r>
              <a:rPr lang="en-US" altLang="zh-CN" sz="1600" smtClean="0">
                <a:solidFill>
                  <a:schemeClr val="bg1"/>
                </a:solidFill>
              </a:rPr>
              <a:t>];	</a:t>
            </a:r>
            <a:r>
              <a:rPr lang="en-US" altLang="zh-CN" sz="1600" smtClean="0">
                <a:solidFill>
                  <a:srgbClr val="92D050"/>
                </a:solidFill>
              </a:rPr>
              <a:t>//</a:t>
            </a:r>
            <a:r>
              <a:rPr lang="zh-CN" altLang="en-US" sz="1600" smtClean="0">
                <a:solidFill>
                  <a:srgbClr val="92D050"/>
                </a:solidFill>
              </a:rPr>
              <a:t>将</a:t>
            </a:r>
            <a:r>
              <a:rPr lang="zh-CN" altLang="en-US" sz="1600">
                <a:solidFill>
                  <a:srgbClr val="92D050"/>
                </a:solidFill>
              </a:rPr>
              <a:t>数组</a:t>
            </a:r>
            <a:r>
              <a:rPr lang="en-US" altLang="zh-CN" sz="1600">
                <a:solidFill>
                  <a:srgbClr val="92D050"/>
                </a:solidFill>
              </a:rPr>
              <a:t>array</a:t>
            </a:r>
            <a:r>
              <a:rPr lang="zh-CN" altLang="en-US" sz="1600">
                <a:solidFill>
                  <a:srgbClr val="92D050"/>
                </a:solidFill>
              </a:rPr>
              <a:t>第</a:t>
            </a:r>
            <a:r>
              <a:rPr lang="en-US" altLang="zh-CN" sz="1600">
                <a:solidFill>
                  <a:srgbClr val="92D050"/>
                </a:solidFill>
              </a:rPr>
              <a:t>i</a:t>
            </a:r>
            <a:r>
              <a:rPr lang="zh-CN" altLang="en-US" sz="1600">
                <a:solidFill>
                  <a:srgbClr val="92D050"/>
                </a:solidFill>
              </a:rPr>
              <a:t>个元素的地址赋给</a:t>
            </a:r>
            <a:r>
              <a:rPr lang="en-US" altLang="zh-CN" sz="1600" smtClean="0">
                <a:solidFill>
                  <a:srgbClr val="92D050"/>
                </a:solidFill>
              </a:rPr>
              <a:t>p</a:t>
            </a:r>
            <a:endParaRPr lang="zh-CN" altLang="en-US" sz="1600">
              <a:solidFill>
                <a:srgbClr val="92D050"/>
              </a:solidFill>
            </a:endParaRPr>
          </a:p>
          <a:p>
            <a:pPr defTabSz="363855">
              <a:lnSpc>
                <a:spcPct val="120000"/>
              </a:lnSpc>
            </a:pPr>
            <a:r>
              <a:rPr lang="en-US" altLang="zh-CN" sz="1600">
                <a:solidFill>
                  <a:schemeClr val="bg1"/>
                </a:solidFill>
              </a:rPr>
              <a:t>p=max</a:t>
            </a:r>
            <a:r>
              <a:rPr lang="en-US" altLang="zh-CN" sz="1600" smtClean="0">
                <a:solidFill>
                  <a:schemeClr val="bg1"/>
                </a:solidFill>
              </a:rPr>
              <a:t>;	</a:t>
            </a:r>
            <a:r>
              <a:rPr lang="en-US" altLang="zh-CN" sz="1600" smtClean="0">
                <a:solidFill>
                  <a:srgbClr val="92D050"/>
                </a:solidFill>
              </a:rPr>
              <a:t>	//max</a:t>
            </a:r>
            <a:r>
              <a:rPr lang="zh-CN" altLang="en-US" sz="1600">
                <a:solidFill>
                  <a:srgbClr val="92D050"/>
                </a:solidFill>
              </a:rPr>
              <a:t>为已定义的函数，将ｍ</a:t>
            </a:r>
            <a:r>
              <a:rPr lang="en-US" altLang="zh-CN" sz="1600">
                <a:solidFill>
                  <a:srgbClr val="92D050"/>
                </a:solidFill>
              </a:rPr>
              <a:t>ax</a:t>
            </a:r>
            <a:r>
              <a:rPr lang="zh-CN" altLang="en-US" sz="1600">
                <a:solidFill>
                  <a:srgbClr val="92D050"/>
                </a:solidFill>
              </a:rPr>
              <a:t>的入口地址赋给</a:t>
            </a:r>
            <a:r>
              <a:rPr lang="en-US" altLang="zh-CN" sz="1600" smtClean="0">
                <a:solidFill>
                  <a:srgbClr val="92D050"/>
                </a:solidFill>
              </a:rPr>
              <a:t>p</a:t>
            </a:r>
            <a:endParaRPr lang="zh-CN" altLang="en-US" sz="1600">
              <a:solidFill>
                <a:srgbClr val="92D050"/>
              </a:solidFill>
            </a:endParaRPr>
          </a:p>
          <a:p>
            <a:pPr defTabSz="363855">
              <a:lnSpc>
                <a:spcPct val="120000"/>
              </a:lnSpc>
            </a:pPr>
            <a:r>
              <a:rPr lang="en-US" altLang="zh-CN" sz="1600" smtClean="0">
                <a:solidFill>
                  <a:schemeClr val="bg1"/>
                </a:solidFill>
              </a:rPr>
              <a:t>p1=p2;</a:t>
            </a:r>
            <a:r>
              <a:rPr lang="en-US" altLang="zh-CN" sz="1600" smtClean="0">
                <a:solidFill>
                  <a:srgbClr val="92D050"/>
                </a:solidFill>
              </a:rPr>
              <a:t>		//p1</a:t>
            </a:r>
            <a:r>
              <a:rPr lang="zh-CN" altLang="en-US" sz="1600">
                <a:solidFill>
                  <a:srgbClr val="92D050"/>
                </a:solidFill>
              </a:rPr>
              <a:t>和</a:t>
            </a:r>
            <a:r>
              <a:rPr lang="en-US" altLang="zh-CN" sz="1600">
                <a:solidFill>
                  <a:srgbClr val="92D050"/>
                </a:solidFill>
              </a:rPr>
              <a:t>p2</a:t>
            </a:r>
            <a:r>
              <a:rPr lang="zh-CN" altLang="en-US" sz="1600">
                <a:solidFill>
                  <a:srgbClr val="92D050"/>
                </a:solidFill>
              </a:rPr>
              <a:t>是基类型相同指针变量，将</a:t>
            </a:r>
            <a:r>
              <a:rPr lang="en-US" altLang="zh-CN" sz="1600">
                <a:solidFill>
                  <a:srgbClr val="92D050"/>
                </a:solidFill>
              </a:rPr>
              <a:t>p2</a:t>
            </a:r>
            <a:r>
              <a:rPr lang="zh-CN" altLang="en-US" sz="1600">
                <a:solidFill>
                  <a:srgbClr val="92D050"/>
                </a:solidFill>
              </a:rPr>
              <a:t>的值赋给</a:t>
            </a:r>
            <a:r>
              <a:rPr lang="en-US" altLang="zh-CN" sz="1600" smtClean="0">
                <a:solidFill>
                  <a:srgbClr val="92D050"/>
                </a:solidFill>
              </a:rPr>
              <a:t>p1</a:t>
            </a:r>
            <a:endParaRPr lang="zh-CN" altLang="en-US" sz="1600">
              <a:solidFill>
                <a:srgbClr val="92D050"/>
              </a:solidFill>
            </a:endParaRPr>
          </a:p>
        </p:txBody>
      </p:sp>
      <p:graphicFrame>
        <p:nvGraphicFramePr>
          <p:cNvPr id="11" name="表格 10"/>
          <p:cNvGraphicFramePr>
            <a:graphicFrameLocks noGrp="1"/>
          </p:cNvGraphicFramePr>
          <p:nvPr/>
        </p:nvGraphicFramePr>
        <p:xfrm>
          <a:off x="10037046" y="3514419"/>
          <a:ext cx="1260000" cy="1493520"/>
        </p:xfrm>
        <a:graphic>
          <a:graphicData uri="http://schemas.openxmlformats.org/drawingml/2006/table">
            <a:tbl>
              <a:tblPr>
                <a:tableStyleId>{5C22544A-7EE6-4342-B048-85BDC9FD1C3A}</a:tableStyleId>
              </a:tblPr>
              <a:tblGrid>
                <a:gridCol w="540000"/>
                <a:gridCol w="720000"/>
              </a:tblGrid>
              <a:tr h="159474">
                <a:tc>
                  <a:txBody>
                    <a:bodyPr/>
                    <a:lstStyle/>
                    <a:p>
                      <a:endParaRPr lang="zh-CN" altLang="en-US" sz="1400"/>
                    </a:p>
                  </a:txBody>
                  <a:tcPr marL="36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59474">
                <a:tc>
                  <a:txBody>
                    <a:bodyPr/>
                    <a:lstStyle/>
                    <a:p>
                      <a:r>
                        <a:rPr lang="en-US" altLang="zh-CN" sz="1400" smtClean="0"/>
                        <a:t>p1</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a[0]</a:t>
                      </a:r>
                      <a:endParaRPr lang="zh-CN" altLang="en-US" sz="1400"/>
                    </a:p>
                  </a:txBody>
                  <a:tcPr marT="0" marB="0" anchor="ctr">
                    <a:lnL w="12700" cmpd="sng">
                      <a:noFill/>
                    </a:lnL>
                    <a:lnR w="12700" cmpd="sng">
                      <a:noFill/>
                    </a:lnR>
                    <a:lnT w="12700" cmpd="sng">
                      <a:noFill/>
                    </a:lnT>
                  </a:tcPr>
                </a:tc>
              </a:tr>
              <a:tr h="159474">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a[1]</a:t>
                      </a:r>
                      <a:endParaRPr lang="zh-CN" altLang="en-US" sz="1400"/>
                    </a:p>
                  </a:txBody>
                  <a:tcPr marT="0" marB="0" anchor="ctr">
                    <a:lnL w="12700" cmpd="sng">
                      <a:noFill/>
                    </a:lnL>
                    <a:lnR w="12700" cmpd="sng">
                      <a:noFill/>
                    </a:lnR>
                  </a:tcPr>
                </a:tc>
              </a:tr>
              <a:tr h="159474">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a[2]</a:t>
                      </a:r>
                      <a:endParaRPr lang="zh-CN" altLang="en-US" sz="1400"/>
                    </a:p>
                  </a:txBody>
                  <a:tcPr marT="0" marB="0" anchor="ctr">
                    <a:lnL w="12700" cmpd="sng">
                      <a:noFill/>
                    </a:lnL>
                    <a:lnR w="12700" cmpd="sng">
                      <a:noFill/>
                    </a:lnR>
                  </a:tcPr>
                </a:tc>
              </a:tr>
              <a:tr h="159474">
                <a:tc>
                  <a:txBody>
                    <a:bodyPr/>
                    <a:lstStyle/>
                    <a:p>
                      <a:r>
                        <a:rPr lang="en-US" altLang="zh-CN" sz="1400" smtClean="0"/>
                        <a:t>p2</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a[3]</a:t>
                      </a:r>
                      <a:endParaRPr lang="zh-CN" altLang="en-US" sz="1400"/>
                    </a:p>
                  </a:txBody>
                  <a:tcPr marT="0" marB="0" anchor="ctr">
                    <a:lnL w="12700" cmpd="sng">
                      <a:noFill/>
                    </a:lnL>
                    <a:lnR w="12700" cmpd="sng">
                      <a:noFill/>
                    </a:lnR>
                  </a:tcPr>
                </a:tc>
              </a:tr>
              <a:tr h="159474">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a[4]</a:t>
                      </a:r>
                      <a:endParaRPr lang="zh-CN" altLang="en-US" sz="1400"/>
                    </a:p>
                  </a:txBody>
                  <a:tcPr marT="0" marB="0" anchor="ctr">
                    <a:lnL w="12700" cmpd="sng">
                      <a:noFill/>
                    </a:lnL>
                    <a:lnR w="12700" cmpd="sng">
                      <a:noFill/>
                    </a:lnR>
                  </a:tcPr>
                </a:tc>
              </a:tr>
              <a:tr h="159474">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a[5]</a:t>
                      </a:r>
                      <a:endParaRPr lang="zh-CN" altLang="en-US" sz="1400"/>
                    </a:p>
                  </a:txBody>
                  <a:tcPr marT="0" marB="0" anchor="ctr">
                    <a:lnL w="12700" cmpd="sng">
                      <a:noFill/>
                    </a:lnL>
                    <a:lnR w="12700" cmpd="sng">
                      <a:noFill/>
                    </a:lnR>
                  </a:tcPr>
                </a:tc>
              </a:tr>
            </a:tbl>
          </a:graphicData>
        </a:graphic>
      </p:graphicFrame>
      <p:cxnSp>
        <p:nvCxnSpPr>
          <p:cNvPr id="12" name="直接箭头连接符 11"/>
          <p:cNvCxnSpPr/>
          <p:nvPr/>
        </p:nvCxnSpPr>
        <p:spPr>
          <a:xfrm>
            <a:off x="10037046" y="3942436"/>
            <a:ext cx="524148"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a:xfrm>
            <a:off x="10037046" y="4584461"/>
            <a:ext cx="524148"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spTree>
    <p:custDataLst>
      <p:tags r:id="rId6"/>
    </p:custData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1"/>
            </p:custDataLst>
          </p:nvPr>
        </p:nvCxnSpPr>
        <p:spPr bwMode="auto">
          <a:xfrm>
            <a:off x="1192696" y="1484313"/>
            <a:ext cx="10999304" cy="0"/>
          </a:xfrm>
          <a:prstGeom prst="line">
            <a:avLst/>
          </a:prstGeom>
          <a:noFill/>
          <a:ln w="28575">
            <a:solidFill>
              <a:schemeClr val="accent1"/>
            </a:solidFill>
            <a:rou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2"/>
            </p:custDataLst>
          </p:nvPr>
        </p:nvSpPr>
        <p:spPr bwMode="auto">
          <a:xfrm>
            <a:off x="1192696" y="1628775"/>
            <a:ext cx="10999304" cy="393544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smtClean="0">
                <a:solidFill>
                  <a:srgbClr val="FFFFFF"/>
                </a:solidFill>
                <a:latin typeface="+mn-ea"/>
                <a:ea typeface="+mn-ea"/>
              </a:rPr>
              <a:t>(8) </a:t>
            </a:r>
            <a:r>
              <a:rPr lang="zh-CN" altLang="en-US" sz="1800" smtClean="0">
                <a:solidFill>
                  <a:srgbClr val="FFFFFF"/>
                </a:solidFill>
                <a:latin typeface="+mn-ea"/>
                <a:ea typeface="+mn-ea"/>
              </a:rPr>
              <a:t>指针</a:t>
            </a:r>
            <a:r>
              <a:rPr lang="zh-CN" altLang="en-US" sz="1800">
                <a:solidFill>
                  <a:srgbClr val="FFFFFF"/>
                </a:solidFill>
                <a:latin typeface="+mn-ea"/>
                <a:ea typeface="+mn-ea"/>
              </a:rPr>
              <a:t>变量可以有空值，即该指针变量不指向任何变量</a:t>
            </a:r>
            <a:r>
              <a:rPr lang="zh-CN" altLang="en-US" sz="1800" smtClean="0">
                <a:solidFill>
                  <a:srgbClr val="FFFFFF"/>
                </a:solidFill>
                <a:latin typeface="+mn-ea"/>
                <a:ea typeface="+mn-ea"/>
              </a:rPr>
              <a:t>。</a:t>
            </a:r>
            <a:endParaRPr lang="en-US" altLang="zh-CN" sz="1800" smtClean="0">
              <a:solidFill>
                <a:srgbClr val="FFFFFF"/>
              </a:solidFill>
              <a:latin typeface="+mn-ea"/>
              <a:ea typeface="+mn-ea"/>
            </a:endParaRPr>
          </a:p>
          <a:p>
            <a:pPr>
              <a:lnSpc>
                <a:spcPct val="150000"/>
              </a:lnSpc>
              <a:spcBef>
                <a:spcPct val="0"/>
              </a:spcBef>
              <a:buNone/>
            </a:pPr>
            <a:r>
              <a:rPr lang="en-US" altLang="zh-CN" sz="1800" smtClean="0">
                <a:solidFill>
                  <a:srgbClr val="FFFFFF"/>
                </a:solidFill>
                <a:latin typeface="+mn-ea"/>
                <a:ea typeface="+mn-ea"/>
              </a:rPr>
              <a:t>NULL</a:t>
            </a:r>
            <a:r>
              <a:rPr lang="zh-CN" altLang="en-US" sz="1800">
                <a:solidFill>
                  <a:srgbClr val="FFFFFF"/>
                </a:solidFill>
                <a:latin typeface="+mn-ea"/>
                <a:ea typeface="+mn-ea"/>
              </a:rPr>
              <a:t>是一个符号常量，代表整数</a:t>
            </a:r>
            <a:r>
              <a:rPr lang="en-US" altLang="zh-CN" sz="1800">
                <a:solidFill>
                  <a:srgbClr val="FFFFFF"/>
                </a:solidFill>
                <a:latin typeface="+mn-ea"/>
                <a:ea typeface="+mn-ea"/>
              </a:rPr>
              <a:t>0</a:t>
            </a:r>
            <a:r>
              <a:rPr lang="zh-CN" altLang="en-US" sz="1800">
                <a:solidFill>
                  <a:srgbClr val="FFFFFF"/>
                </a:solidFill>
                <a:latin typeface="+mn-ea"/>
                <a:ea typeface="+mn-ea"/>
              </a:rPr>
              <a:t>。在</a:t>
            </a:r>
            <a:r>
              <a:rPr lang="en-US" altLang="zh-CN" sz="1800">
                <a:solidFill>
                  <a:srgbClr val="FFFFFF"/>
                </a:solidFill>
                <a:latin typeface="+mn-ea"/>
                <a:ea typeface="+mn-ea"/>
              </a:rPr>
              <a:t>stdio.h</a:t>
            </a:r>
            <a:r>
              <a:rPr lang="zh-CN" altLang="en-US" sz="1800">
                <a:solidFill>
                  <a:srgbClr val="FFFFFF"/>
                </a:solidFill>
                <a:latin typeface="+mn-ea"/>
                <a:ea typeface="+mn-ea"/>
              </a:rPr>
              <a:t>头文件中对</a:t>
            </a:r>
            <a:r>
              <a:rPr lang="en-US" altLang="zh-CN" sz="1800">
                <a:solidFill>
                  <a:srgbClr val="FFFFFF"/>
                </a:solidFill>
                <a:latin typeface="+mn-ea"/>
                <a:ea typeface="+mn-ea"/>
              </a:rPr>
              <a:t>NULL</a:t>
            </a:r>
            <a:r>
              <a:rPr lang="zh-CN" altLang="en-US" sz="1800">
                <a:solidFill>
                  <a:srgbClr val="FFFFFF"/>
                </a:solidFill>
                <a:latin typeface="+mn-ea"/>
                <a:ea typeface="+mn-ea"/>
              </a:rPr>
              <a:t>进行了</a:t>
            </a:r>
            <a:r>
              <a:rPr lang="zh-CN" altLang="en-US" sz="1800" smtClean="0">
                <a:solidFill>
                  <a:srgbClr val="FFFFFF"/>
                </a:solidFill>
                <a:latin typeface="+mn-ea"/>
                <a:ea typeface="+mn-ea"/>
              </a:rPr>
              <a:t>定义</a:t>
            </a:r>
            <a:r>
              <a:rPr lang="zh-CN" altLang="en-US" sz="1800">
                <a:solidFill>
                  <a:srgbClr val="FFFFFF"/>
                </a:solidFill>
                <a:latin typeface="+mn-ea"/>
                <a:ea typeface="+mn-ea"/>
              </a:rPr>
              <a:t>：</a:t>
            </a:r>
            <a:r>
              <a:rPr lang="en-US" altLang="zh-CN" sz="1800" smtClean="0">
                <a:solidFill>
                  <a:srgbClr val="FFFFFF"/>
                </a:solidFill>
                <a:latin typeface="+mn-ea"/>
                <a:ea typeface="+mn-ea"/>
              </a:rPr>
              <a:t>#</a:t>
            </a:r>
            <a:r>
              <a:rPr lang="en-US" altLang="zh-CN" sz="1800">
                <a:solidFill>
                  <a:srgbClr val="FFFFFF"/>
                </a:solidFill>
                <a:latin typeface="+mn-ea"/>
                <a:ea typeface="+mn-ea"/>
              </a:rPr>
              <a:t>define NULL 0</a:t>
            </a:r>
            <a:endParaRPr lang="en-US" altLang="zh-CN" sz="1800">
              <a:solidFill>
                <a:srgbClr val="FFFFFF"/>
              </a:solidFill>
              <a:latin typeface="+mn-ea"/>
              <a:ea typeface="+mn-ea"/>
            </a:endParaRPr>
          </a:p>
          <a:p>
            <a:pPr>
              <a:lnSpc>
                <a:spcPct val="150000"/>
              </a:lnSpc>
              <a:spcBef>
                <a:spcPct val="0"/>
              </a:spcBef>
              <a:buNone/>
            </a:pPr>
            <a:r>
              <a:rPr lang="zh-CN" altLang="en-US" sz="1800" smtClean="0">
                <a:solidFill>
                  <a:srgbClr val="FFFFFF"/>
                </a:solidFill>
                <a:latin typeface="+mn-ea"/>
                <a:ea typeface="+mn-ea"/>
              </a:rPr>
              <a:t>它</a:t>
            </a:r>
            <a:r>
              <a:rPr lang="zh-CN" altLang="en-US" sz="1800">
                <a:solidFill>
                  <a:srgbClr val="FFFFFF"/>
                </a:solidFill>
                <a:latin typeface="+mn-ea"/>
                <a:ea typeface="+mn-ea"/>
              </a:rPr>
              <a:t>使</a:t>
            </a:r>
            <a:r>
              <a:rPr lang="en-US" altLang="zh-CN" sz="1800">
                <a:solidFill>
                  <a:srgbClr val="FFFFFF"/>
                </a:solidFill>
                <a:latin typeface="+mn-ea"/>
                <a:ea typeface="+mn-ea"/>
              </a:rPr>
              <a:t>p</a:t>
            </a:r>
            <a:r>
              <a:rPr lang="zh-CN" altLang="en-US" sz="1800">
                <a:solidFill>
                  <a:srgbClr val="FFFFFF"/>
                </a:solidFill>
                <a:latin typeface="+mn-ea"/>
                <a:ea typeface="+mn-ea"/>
              </a:rPr>
              <a:t>指向地址为</a:t>
            </a:r>
            <a:r>
              <a:rPr lang="en-US" altLang="zh-CN" sz="1800">
                <a:solidFill>
                  <a:srgbClr val="FFFFFF"/>
                </a:solidFill>
                <a:latin typeface="+mn-ea"/>
                <a:ea typeface="+mn-ea"/>
              </a:rPr>
              <a:t>0</a:t>
            </a:r>
            <a:r>
              <a:rPr lang="zh-CN" altLang="en-US" sz="1800">
                <a:solidFill>
                  <a:srgbClr val="FFFFFF"/>
                </a:solidFill>
                <a:latin typeface="+mn-ea"/>
                <a:ea typeface="+mn-ea"/>
              </a:rPr>
              <a:t>的单元。系统保证使该单元不作它用（不存放有效数据）。 </a:t>
            </a:r>
            <a:endParaRPr lang="en-US" altLang="zh-CN" sz="1800" smtClean="0">
              <a:solidFill>
                <a:srgbClr val="FFFFFF"/>
              </a:solidFill>
              <a:latin typeface="+mn-ea"/>
              <a:ea typeface="+mn-ea"/>
            </a:endParaRPr>
          </a:p>
          <a:p>
            <a:pPr>
              <a:lnSpc>
                <a:spcPct val="150000"/>
              </a:lnSpc>
              <a:spcBef>
                <a:spcPct val="0"/>
              </a:spcBef>
              <a:buNone/>
            </a:pPr>
            <a:endParaRPr lang="en-US" altLang="zh-CN" sz="1800">
              <a:solidFill>
                <a:srgbClr val="FFFFFF"/>
              </a:solidFill>
              <a:latin typeface="+mn-ea"/>
              <a:ea typeface="+mn-ea"/>
            </a:endParaRPr>
          </a:p>
          <a:p>
            <a:pPr>
              <a:lnSpc>
                <a:spcPct val="150000"/>
              </a:lnSpc>
              <a:spcBef>
                <a:spcPct val="0"/>
              </a:spcBef>
              <a:buNone/>
            </a:pPr>
            <a:endParaRPr lang="en-US" altLang="zh-CN" sz="1800" smtClean="0">
              <a:solidFill>
                <a:srgbClr val="FFFFFF"/>
              </a:solidFill>
              <a:latin typeface="+mn-ea"/>
              <a:ea typeface="+mn-ea"/>
            </a:endParaRPr>
          </a:p>
          <a:p>
            <a:pPr>
              <a:lnSpc>
                <a:spcPct val="150000"/>
              </a:lnSpc>
              <a:spcBef>
                <a:spcPct val="0"/>
              </a:spcBef>
              <a:buNone/>
            </a:pPr>
            <a:endParaRPr lang="en-US" altLang="zh-CN" sz="1800">
              <a:solidFill>
                <a:srgbClr val="FFFFFF"/>
              </a:solidFill>
              <a:latin typeface="+mn-ea"/>
              <a:ea typeface="+mn-ea"/>
            </a:endParaRPr>
          </a:p>
          <a:p>
            <a:pPr>
              <a:lnSpc>
                <a:spcPct val="150000"/>
              </a:lnSpc>
              <a:spcBef>
                <a:spcPct val="0"/>
              </a:spcBef>
              <a:buNone/>
            </a:pPr>
            <a:r>
              <a:rPr lang="zh-CN" altLang="en-US" sz="1800">
                <a:solidFill>
                  <a:srgbClr val="FFFFFF"/>
                </a:solidFill>
                <a:latin typeface="+mn-ea"/>
                <a:ea typeface="+mn-ea"/>
              </a:rPr>
              <a:t>任何指针变量或地址都可以与</a:t>
            </a:r>
            <a:r>
              <a:rPr lang="en-US" altLang="zh-CN" sz="1800">
                <a:solidFill>
                  <a:srgbClr val="FFFFFF"/>
                </a:solidFill>
                <a:latin typeface="+mn-ea"/>
                <a:ea typeface="+mn-ea"/>
              </a:rPr>
              <a:t>NULL</a:t>
            </a:r>
            <a:r>
              <a:rPr lang="zh-CN" altLang="en-US" sz="1800">
                <a:solidFill>
                  <a:srgbClr val="FFFFFF"/>
                </a:solidFill>
                <a:latin typeface="+mn-ea"/>
                <a:ea typeface="+mn-ea"/>
              </a:rPr>
              <a:t>作相等或不相等的</a:t>
            </a:r>
            <a:r>
              <a:rPr lang="zh-CN" altLang="en-US" sz="1800" smtClean="0">
                <a:solidFill>
                  <a:srgbClr val="FFFFFF"/>
                </a:solidFill>
                <a:latin typeface="+mn-ea"/>
                <a:ea typeface="+mn-ea"/>
              </a:rPr>
              <a:t>比较。</a:t>
            </a:r>
            <a:endParaRPr lang="zh-CN" altLang="en-US" sz="1800">
              <a:solidFill>
                <a:srgbClr val="FFFFFF"/>
              </a:solidFill>
              <a:latin typeface="+mn-ea"/>
              <a:ea typeface="+mn-ea"/>
            </a:endParaRPr>
          </a:p>
        </p:txBody>
      </p:sp>
      <p:sp>
        <p:nvSpPr>
          <p:cNvPr id="3078" name="MH_SubTitle_1"/>
          <p:cNvSpPr txBox="1">
            <a:spLocks noChangeArrowheads="1"/>
          </p:cNvSpPr>
          <p:nvPr>
            <p:custDataLst>
              <p:tags r:id="rId3"/>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endParaRPr lang="zh-CN" altLang="en-US" sz="3600" b="1">
              <a:latin typeface="+mn-lt"/>
              <a:ea typeface="+mn-ea"/>
            </a:endParaRP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4"/>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5"/>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8" name="圆角矩形 7"/>
          <p:cNvSpPr/>
          <p:nvPr/>
        </p:nvSpPr>
        <p:spPr>
          <a:xfrm>
            <a:off x="7178935" y="1715384"/>
            <a:ext cx="1371677" cy="404305"/>
          </a:xfrm>
          <a:prstGeom prst="roundRect">
            <a:avLst>
              <a:gd name="adj" fmla="val 12163"/>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600" smtClean="0">
                <a:solidFill>
                  <a:schemeClr val="bg1"/>
                </a:solidFill>
              </a:rPr>
              <a:t>p=NULL;</a:t>
            </a:r>
            <a:endParaRPr lang="en-US" altLang="zh-CN" sz="1600" smtClean="0">
              <a:solidFill>
                <a:srgbClr val="92D050"/>
              </a:solidFill>
            </a:endParaRPr>
          </a:p>
        </p:txBody>
      </p:sp>
      <p:grpSp>
        <p:nvGrpSpPr>
          <p:cNvPr id="9" name="组合 8"/>
          <p:cNvGrpSpPr/>
          <p:nvPr/>
        </p:nvGrpSpPr>
        <p:grpSpPr>
          <a:xfrm>
            <a:off x="1322260" y="3017809"/>
            <a:ext cx="9105790" cy="1037202"/>
            <a:chOff x="8582294" y="4088153"/>
            <a:chExt cx="9396544" cy="1037202"/>
          </a:xfrm>
        </p:grpSpPr>
        <p:sp>
          <p:nvSpPr>
            <p:cNvPr id="11" name="MH_Other_1"/>
            <p:cNvSpPr/>
            <p:nvPr>
              <p:custDataLst>
                <p:tags r:id="rId6"/>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endParaRPr lang="zh-CN" altLang="en-US" sz="2000" dirty="0">
                <a:solidFill>
                  <a:srgbClr val="FEFFFF"/>
                </a:solidFill>
              </a:endParaRPr>
            </a:p>
          </p:txBody>
        </p:sp>
        <p:sp>
          <p:nvSpPr>
            <p:cNvPr id="12" name="MH_SubTitle_1"/>
            <p:cNvSpPr/>
            <p:nvPr>
              <p:custDataLst>
                <p:tags r:id="rId7"/>
              </p:custDataLst>
            </p:nvPr>
          </p:nvSpPr>
          <p:spPr>
            <a:xfrm>
              <a:off x="9371545" y="4088153"/>
              <a:ext cx="8607293" cy="1037202"/>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en-US" altLang="zh-CN" sz="1600">
                  <a:solidFill>
                    <a:schemeClr val="tx1"/>
                  </a:solidFill>
                  <a:latin typeface="+mn-ea"/>
                </a:rPr>
                <a:t>p</a:t>
              </a:r>
              <a:r>
                <a:rPr lang="zh-CN" altLang="en-US" sz="1600">
                  <a:solidFill>
                    <a:schemeClr val="tx1"/>
                  </a:solidFill>
                  <a:latin typeface="+mn-ea"/>
                </a:rPr>
                <a:t>的值为</a:t>
              </a:r>
              <a:r>
                <a:rPr lang="en-US" altLang="zh-CN" sz="1600">
                  <a:solidFill>
                    <a:schemeClr val="tx1"/>
                  </a:solidFill>
                  <a:latin typeface="+mn-ea"/>
                </a:rPr>
                <a:t>NULL</a:t>
              </a:r>
              <a:r>
                <a:rPr lang="zh-CN" altLang="en-US" sz="1600">
                  <a:solidFill>
                    <a:schemeClr val="tx1"/>
                  </a:solidFill>
                  <a:latin typeface="+mn-ea"/>
                </a:rPr>
                <a:t>与未对</a:t>
              </a:r>
              <a:r>
                <a:rPr lang="en-US" altLang="zh-CN" sz="1600">
                  <a:solidFill>
                    <a:schemeClr val="tx1"/>
                  </a:solidFill>
                  <a:latin typeface="+mn-ea"/>
                </a:rPr>
                <a:t>p</a:t>
              </a:r>
              <a:r>
                <a:rPr lang="zh-CN" altLang="en-US" sz="1600">
                  <a:solidFill>
                    <a:schemeClr val="tx1"/>
                  </a:solidFill>
                  <a:latin typeface="+mn-ea"/>
                </a:rPr>
                <a:t>赋值是两个不同的概念。前者是有值的（值为</a:t>
              </a:r>
              <a:r>
                <a:rPr lang="en-US" altLang="zh-CN" sz="1600">
                  <a:solidFill>
                    <a:schemeClr val="tx1"/>
                  </a:solidFill>
                  <a:latin typeface="+mn-ea"/>
                </a:rPr>
                <a:t>0</a:t>
              </a:r>
              <a:r>
                <a:rPr lang="zh-CN" altLang="en-US" sz="1600">
                  <a:solidFill>
                    <a:schemeClr val="tx1"/>
                  </a:solidFill>
                  <a:latin typeface="+mn-ea"/>
                </a:rPr>
                <a:t>），不指向任何变量，后者虽未对</a:t>
              </a:r>
              <a:r>
                <a:rPr lang="en-US" altLang="zh-CN" sz="1600">
                  <a:solidFill>
                    <a:schemeClr val="tx1"/>
                  </a:solidFill>
                  <a:latin typeface="+mn-ea"/>
                </a:rPr>
                <a:t>p</a:t>
              </a:r>
              <a:r>
                <a:rPr lang="zh-CN" altLang="en-US" sz="1600">
                  <a:solidFill>
                    <a:schemeClr val="tx1"/>
                  </a:solidFill>
                  <a:latin typeface="+mn-ea"/>
                </a:rPr>
                <a:t>赋值但并不等于</a:t>
              </a:r>
              <a:r>
                <a:rPr lang="en-US" altLang="zh-CN" sz="1600">
                  <a:solidFill>
                    <a:schemeClr val="tx1"/>
                  </a:solidFill>
                  <a:latin typeface="+mn-ea"/>
                </a:rPr>
                <a:t>p</a:t>
              </a:r>
              <a:r>
                <a:rPr lang="zh-CN" altLang="en-US" sz="1600">
                  <a:solidFill>
                    <a:schemeClr val="tx1"/>
                  </a:solidFill>
                  <a:latin typeface="+mn-ea"/>
                </a:rPr>
                <a:t>无值，只是它的值是一个无法预料的值，也就是</a:t>
              </a:r>
              <a:r>
                <a:rPr lang="en-US" altLang="zh-CN" sz="1600">
                  <a:solidFill>
                    <a:schemeClr val="tx1"/>
                  </a:solidFill>
                  <a:latin typeface="+mn-ea"/>
                </a:rPr>
                <a:t>p</a:t>
              </a:r>
              <a:r>
                <a:rPr lang="zh-CN" altLang="en-US" sz="1600">
                  <a:solidFill>
                    <a:schemeClr val="tx1"/>
                  </a:solidFill>
                  <a:latin typeface="+mn-ea"/>
                </a:rPr>
                <a:t>可能指向一个事先未指定的单元。</a:t>
              </a:r>
              <a:endParaRPr lang="zh-CN" altLang="en-US" sz="1600" dirty="0">
                <a:solidFill>
                  <a:schemeClr val="tx1"/>
                </a:solidFill>
              </a:endParaRPr>
            </a:p>
          </p:txBody>
        </p:sp>
        <p:sp>
          <p:nvSpPr>
            <p:cNvPr id="13" name="MH_Other_2"/>
            <p:cNvSpPr/>
            <p:nvPr>
              <p:custDataLst>
                <p:tags r:id="rId8"/>
              </p:custDataLst>
            </p:nvPr>
          </p:nvSpPr>
          <p:spPr>
            <a:xfrm rot="16200000">
              <a:off x="17677213" y="482373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4" name="圆角矩形 13"/>
          <p:cNvSpPr/>
          <p:nvPr/>
        </p:nvSpPr>
        <p:spPr>
          <a:xfrm>
            <a:off x="7305394" y="4165335"/>
            <a:ext cx="1371677" cy="404305"/>
          </a:xfrm>
          <a:prstGeom prst="roundRect">
            <a:avLst>
              <a:gd name="adj" fmla="val 12163"/>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600" smtClean="0">
                <a:solidFill>
                  <a:schemeClr val="bg1"/>
                </a:solidFill>
              </a:rPr>
              <a:t>if(p==NULL)</a:t>
            </a:r>
            <a:endParaRPr lang="en-US" altLang="zh-CN" sz="1600" smtClean="0">
              <a:solidFill>
                <a:srgbClr val="92D050"/>
              </a:solidFill>
            </a:endParaRPr>
          </a:p>
        </p:txBody>
      </p:sp>
    </p:spTree>
    <p:custDataLst>
      <p:tags r:id="rId9"/>
    </p:custData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1"/>
            </p:custDataLst>
          </p:nvPr>
        </p:nvCxnSpPr>
        <p:spPr bwMode="auto">
          <a:xfrm>
            <a:off x="1192696" y="1484313"/>
            <a:ext cx="10999304" cy="0"/>
          </a:xfrm>
          <a:prstGeom prst="line">
            <a:avLst/>
          </a:prstGeom>
          <a:noFill/>
          <a:ln w="28575">
            <a:solidFill>
              <a:schemeClr val="accent1"/>
            </a:solidFill>
            <a:rou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2"/>
            </p:custDataLst>
          </p:nvPr>
        </p:nvSpPr>
        <p:spPr bwMode="auto">
          <a:xfrm>
            <a:off x="1192696" y="1628775"/>
            <a:ext cx="10999304" cy="393544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16000"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zh-CN" altLang="en-US" sz="2000" b="1" smtClean="0">
                <a:solidFill>
                  <a:srgbClr val="FFFFFF"/>
                </a:solidFill>
                <a:latin typeface="+mn-ea"/>
                <a:ea typeface="+mn-ea"/>
              </a:rPr>
              <a:t>指针的优点：</a:t>
            </a:r>
            <a:endParaRPr lang="en-US" altLang="zh-CN" sz="2000" b="1" smtClean="0">
              <a:solidFill>
                <a:srgbClr val="FFFFFF"/>
              </a:solidFill>
              <a:latin typeface="+mn-ea"/>
              <a:ea typeface="+mn-ea"/>
            </a:endParaRPr>
          </a:p>
          <a:p>
            <a:pPr marL="457200" indent="-457200">
              <a:lnSpc>
                <a:spcPct val="150000"/>
              </a:lnSpc>
              <a:spcBef>
                <a:spcPct val="0"/>
              </a:spcBef>
              <a:buFont typeface="+mj-ea"/>
              <a:buAutoNum type="circleNumDbPlain"/>
            </a:pPr>
            <a:r>
              <a:rPr lang="zh-CN" altLang="en-US" sz="2000" b="1" smtClean="0">
                <a:solidFill>
                  <a:srgbClr val="FFFFFF"/>
                </a:solidFill>
                <a:latin typeface="+mn-ea"/>
                <a:ea typeface="+mn-ea"/>
              </a:rPr>
              <a:t>提高</a:t>
            </a:r>
            <a:r>
              <a:rPr lang="zh-CN" altLang="en-US" sz="2000" b="1">
                <a:solidFill>
                  <a:srgbClr val="FFFFFF"/>
                </a:solidFill>
                <a:latin typeface="+mn-ea"/>
                <a:ea typeface="+mn-ea"/>
              </a:rPr>
              <a:t>程序效率</a:t>
            </a:r>
            <a:r>
              <a:rPr lang="zh-CN" altLang="en-US" sz="2000" b="1" smtClean="0">
                <a:solidFill>
                  <a:srgbClr val="FFFFFF"/>
                </a:solidFill>
                <a:latin typeface="+mn-ea"/>
                <a:ea typeface="+mn-ea"/>
              </a:rPr>
              <a:t>；</a:t>
            </a:r>
            <a:endParaRPr lang="en-US" altLang="zh-CN" sz="2000" b="1" smtClean="0">
              <a:solidFill>
                <a:srgbClr val="FFFFFF"/>
              </a:solidFill>
              <a:latin typeface="+mn-ea"/>
              <a:ea typeface="+mn-ea"/>
            </a:endParaRPr>
          </a:p>
          <a:p>
            <a:pPr marL="457200" indent="-457200">
              <a:lnSpc>
                <a:spcPct val="150000"/>
              </a:lnSpc>
              <a:spcBef>
                <a:spcPct val="0"/>
              </a:spcBef>
              <a:buFont typeface="+mj-ea"/>
              <a:buAutoNum type="circleNumDbPlain"/>
            </a:pPr>
            <a:r>
              <a:rPr lang="zh-CN" altLang="en-US" sz="2000" b="1" smtClean="0">
                <a:solidFill>
                  <a:srgbClr val="FFFFFF"/>
                </a:solidFill>
                <a:latin typeface="+mn-ea"/>
                <a:ea typeface="+mn-ea"/>
              </a:rPr>
              <a:t>在</a:t>
            </a:r>
            <a:r>
              <a:rPr lang="zh-CN" altLang="en-US" sz="2000" b="1">
                <a:solidFill>
                  <a:srgbClr val="FFFFFF"/>
                </a:solidFill>
                <a:latin typeface="+mn-ea"/>
                <a:ea typeface="+mn-ea"/>
              </a:rPr>
              <a:t>调用函数时当指针指向的变量的值改变时，这些值能够为主调函数使用，即可以从函数调用得到多个可改变的值</a:t>
            </a:r>
            <a:r>
              <a:rPr lang="zh-CN" altLang="en-US" sz="2000" b="1" smtClean="0">
                <a:solidFill>
                  <a:srgbClr val="FFFFFF"/>
                </a:solidFill>
                <a:latin typeface="+mn-ea"/>
                <a:ea typeface="+mn-ea"/>
              </a:rPr>
              <a:t>；</a:t>
            </a:r>
            <a:endParaRPr lang="en-US" altLang="zh-CN" sz="2000" b="1" smtClean="0">
              <a:solidFill>
                <a:srgbClr val="FFFFFF"/>
              </a:solidFill>
              <a:latin typeface="+mn-ea"/>
              <a:ea typeface="+mn-ea"/>
            </a:endParaRPr>
          </a:p>
          <a:p>
            <a:pPr marL="457200" indent="-457200">
              <a:lnSpc>
                <a:spcPct val="150000"/>
              </a:lnSpc>
              <a:spcBef>
                <a:spcPct val="0"/>
              </a:spcBef>
              <a:buFont typeface="+mj-ea"/>
              <a:buAutoNum type="circleNumDbPlain"/>
            </a:pPr>
            <a:r>
              <a:rPr lang="zh-CN" altLang="en-US" sz="2000" b="1" smtClean="0">
                <a:solidFill>
                  <a:srgbClr val="FFFFFF"/>
                </a:solidFill>
                <a:latin typeface="+mn-ea"/>
                <a:ea typeface="+mn-ea"/>
              </a:rPr>
              <a:t>可以</a:t>
            </a:r>
            <a:r>
              <a:rPr lang="zh-CN" altLang="en-US" sz="2000" b="1">
                <a:solidFill>
                  <a:srgbClr val="FFFFFF"/>
                </a:solidFill>
                <a:latin typeface="+mn-ea"/>
                <a:ea typeface="+mn-ea"/>
              </a:rPr>
              <a:t>实现动态存储分配</a:t>
            </a:r>
            <a:r>
              <a:rPr lang="zh-CN" altLang="en-US" sz="2000" b="1" smtClean="0">
                <a:solidFill>
                  <a:srgbClr val="FFFFFF"/>
                </a:solidFill>
                <a:latin typeface="+mn-ea"/>
                <a:ea typeface="+mn-ea"/>
              </a:rPr>
              <a:t>。</a:t>
            </a:r>
            <a:endParaRPr lang="en-US" altLang="zh-CN" sz="2000" b="1" smtClean="0">
              <a:solidFill>
                <a:srgbClr val="FFFFFF"/>
              </a:solidFill>
              <a:latin typeface="+mn-ea"/>
              <a:ea typeface="+mn-ea"/>
            </a:endParaRPr>
          </a:p>
          <a:p>
            <a:pPr marL="457200" indent="-457200">
              <a:lnSpc>
                <a:spcPct val="150000"/>
              </a:lnSpc>
              <a:spcBef>
                <a:spcPct val="0"/>
              </a:spcBef>
              <a:buFont typeface="+mj-ea"/>
              <a:buAutoNum type="circleNumDbPlain"/>
            </a:pPr>
            <a:endParaRPr lang="en-US" altLang="zh-CN" sz="2000" b="1" smtClean="0">
              <a:solidFill>
                <a:srgbClr val="FFFFFF"/>
              </a:solidFill>
              <a:latin typeface="+mn-ea"/>
              <a:ea typeface="+mn-ea"/>
            </a:endParaRPr>
          </a:p>
          <a:p>
            <a:pPr>
              <a:lnSpc>
                <a:spcPct val="150000"/>
              </a:lnSpc>
              <a:spcBef>
                <a:spcPct val="0"/>
              </a:spcBef>
              <a:buNone/>
            </a:pPr>
            <a:r>
              <a:rPr lang="zh-CN" altLang="en-US" sz="2000" b="1">
                <a:solidFill>
                  <a:srgbClr val="FFFFFF"/>
                </a:solidFill>
                <a:latin typeface="+mn-ea"/>
                <a:ea typeface="+mn-ea"/>
              </a:rPr>
              <a:t>如果使用指针不当，会出现隐蔽的、难以发现和排除的故障。因此，使用指针要十分</a:t>
            </a:r>
            <a:r>
              <a:rPr lang="zh-CN" altLang="en-US" sz="2000" b="1" smtClean="0">
                <a:solidFill>
                  <a:srgbClr val="FFFFFF"/>
                </a:solidFill>
                <a:latin typeface="+mn-ea"/>
                <a:ea typeface="+mn-ea"/>
              </a:rPr>
              <a:t>小心谨慎。</a:t>
            </a:r>
            <a:endParaRPr lang="zh-CN" altLang="en-US" sz="2000" b="1">
              <a:solidFill>
                <a:srgbClr val="FFFFFF"/>
              </a:solidFill>
              <a:latin typeface="+mn-ea"/>
              <a:ea typeface="+mn-ea"/>
            </a:endParaRPr>
          </a:p>
        </p:txBody>
      </p:sp>
      <p:sp>
        <p:nvSpPr>
          <p:cNvPr id="3078" name="MH_SubTitle_1"/>
          <p:cNvSpPr txBox="1">
            <a:spLocks noChangeArrowheads="1"/>
          </p:cNvSpPr>
          <p:nvPr>
            <p:custDataLst>
              <p:tags r:id="rId3"/>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endParaRPr lang="zh-CN" altLang="en-US" sz="3600" b="1">
              <a:latin typeface="+mn-lt"/>
              <a:ea typeface="+mn-ea"/>
            </a:endParaRP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4"/>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5"/>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Tree>
    <p:custDataLst>
      <p:tags r:id="rId6"/>
    </p:custData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0651" y="180299"/>
            <a:ext cx="10515600" cy="1325563"/>
          </a:xfrm>
        </p:spPr>
        <p:txBody>
          <a:bodyPr/>
          <a:lstStyle/>
          <a:p>
            <a:r>
              <a:rPr lang="zh-CN" altLang="en-US" smtClean="0"/>
              <a:t>怎样定义指针变量</a:t>
            </a:r>
            <a:endParaRPr lang="zh-CN" altLang="en-US"/>
          </a:p>
        </p:txBody>
      </p:sp>
      <p:sp>
        <p:nvSpPr>
          <p:cNvPr id="4" name="矩形 3"/>
          <p:cNvSpPr/>
          <p:nvPr/>
        </p:nvSpPr>
        <p:spPr>
          <a:xfrm>
            <a:off x="839551" y="1226462"/>
            <a:ext cx="365760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mtClean="0"/>
              <a:t>类型名 *指针变量名</a:t>
            </a:r>
            <a:r>
              <a:rPr lang="en-US" altLang="zh-CN" sz="2400" b="1" smtClean="0"/>
              <a:t>;</a:t>
            </a:r>
            <a:endParaRPr lang="zh-CN" altLang="en-US" sz="2400" b="1"/>
          </a:p>
        </p:txBody>
      </p:sp>
      <p:sp>
        <p:nvSpPr>
          <p:cNvPr id="5" name="圆角矩形 4"/>
          <p:cNvSpPr/>
          <p:nvPr/>
        </p:nvSpPr>
        <p:spPr>
          <a:xfrm>
            <a:off x="4874838" y="1226462"/>
            <a:ext cx="3657600" cy="558800"/>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defTabSz="363855"/>
            <a:r>
              <a:rPr lang="en-US" altLang="zh-CN" smtClean="0">
                <a:solidFill>
                  <a:schemeClr val="tx1"/>
                </a:solidFill>
              </a:rPr>
              <a:t>int </a:t>
            </a:r>
            <a:r>
              <a:rPr lang="zh-CN" altLang="en-US" smtClean="0">
                <a:solidFill>
                  <a:schemeClr val="tx1"/>
                </a:solidFill>
              </a:rPr>
              <a:t>*</a:t>
            </a:r>
            <a:r>
              <a:rPr lang="en-US" altLang="zh-CN" smtClean="0">
                <a:solidFill>
                  <a:schemeClr val="tx1"/>
                </a:solidFill>
              </a:rPr>
              <a:t>pointer_1</a:t>
            </a:r>
            <a:r>
              <a:rPr lang="en-US" altLang="zh-CN">
                <a:solidFill>
                  <a:schemeClr val="tx1"/>
                </a:solidFill>
              </a:rPr>
              <a:t>, </a:t>
            </a:r>
            <a:r>
              <a:rPr lang="zh-CN" altLang="en-US" smtClean="0">
                <a:solidFill>
                  <a:schemeClr val="tx1"/>
                </a:solidFill>
              </a:rPr>
              <a:t>*</a:t>
            </a:r>
            <a:r>
              <a:rPr lang="en-US" altLang="zh-CN" smtClean="0">
                <a:solidFill>
                  <a:schemeClr val="tx1"/>
                </a:solidFill>
              </a:rPr>
              <a:t>pointer_2</a:t>
            </a:r>
            <a:r>
              <a:rPr lang="en-US" altLang="zh-CN">
                <a:solidFill>
                  <a:schemeClr val="tx1"/>
                </a:solidFill>
              </a:rPr>
              <a:t>;</a:t>
            </a:r>
            <a:endParaRPr lang="zh-CN" altLang="en-US">
              <a:solidFill>
                <a:srgbClr val="008000"/>
              </a:solidFill>
            </a:endParaRPr>
          </a:p>
        </p:txBody>
      </p:sp>
      <p:sp>
        <p:nvSpPr>
          <p:cNvPr id="6" name="MH_Desc_1"/>
          <p:cNvSpPr/>
          <p:nvPr>
            <p:custDataLst>
              <p:tags r:id="rId1"/>
            </p:custDataLst>
          </p:nvPr>
        </p:nvSpPr>
        <p:spPr>
          <a:xfrm>
            <a:off x="839551" y="1911647"/>
            <a:ext cx="10522778" cy="427514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左端的</a:t>
            </a:r>
            <a:r>
              <a:rPr lang="en-US" altLang="zh-CN">
                <a:solidFill>
                  <a:schemeClr val="tx1"/>
                </a:solidFill>
              </a:rPr>
              <a:t>int</a:t>
            </a:r>
            <a:r>
              <a:rPr lang="zh-CN" altLang="en-US">
                <a:solidFill>
                  <a:schemeClr val="tx1"/>
                </a:solidFill>
              </a:rPr>
              <a:t>是在定义指针变量时必须指定的“</a:t>
            </a:r>
            <a:r>
              <a:rPr lang="zh-CN" altLang="en-US" b="1">
                <a:solidFill>
                  <a:schemeClr val="tx1"/>
                </a:solidFill>
              </a:rPr>
              <a:t>基类型</a:t>
            </a:r>
            <a:r>
              <a:rPr lang="zh-CN" altLang="en-US">
                <a:solidFill>
                  <a:schemeClr val="tx1"/>
                </a:solidFill>
              </a:rPr>
              <a:t>”。指针变量的基类型用来指定此指针变量可以指向的变量的类型</a:t>
            </a:r>
            <a:r>
              <a:rPr lang="zh-CN" altLang="en-US" smtClean="0">
                <a:solidFill>
                  <a:schemeClr val="tx1"/>
                </a:solidFill>
              </a:rPr>
              <a:t>。</a:t>
            </a:r>
            <a:endParaRPr lang="en-US" altLang="zh-CN" smtClean="0">
              <a:solidFill>
                <a:schemeClr val="tx1"/>
              </a:solidFill>
            </a:endParaRPr>
          </a:p>
          <a:p>
            <a:pPr algn="just">
              <a:lnSpc>
                <a:spcPct val="150000"/>
              </a:lnSpc>
              <a:defRPr/>
            </a:pPr>
            <a:r>
              <a:rPr lang="zh-CN" altLang="en-US" smtClean="0">
                <a:solidFill>
                  <a:schemeClr val="tx1"/>
                </a:solidFill>
              </a:rPr>
              <a:t>前面</a:t>
            </a:r>
            <a:r>
              <a:rPr lang="zh-CN" altLang="en-US">
                <a:solidFill>
                  <a:schemeClr val="tx1"/>
                </a:solidFill>
              </a:rPr>
              <a:t>介绍过基本的数据类型</a:t>
            </a:r>
            <a:r>
              <a:rPr lang="en-US" altLang="zh-CN">
                <a:solidFill>
                  <a:schemeClr val="tx1"/>
                </a:solidFill>
              </a:rPr>
              <a:t>(</a:t>
            </a:r>
            <a:r>
              <a:rPr lang="zh-CN" altLang="en-US">
                <a:solidFill>
                  <a:schemeClr val="tx1"/>
                </a:solidFill>
              </a:rPr>
              <a:t>如</a:t>
            </a:r>
            <a:r>
              <a:rPr lang="en-US" altLang="zh-CN">
                <a:solidFill>
                  <a:schemeClr val="tx1"/>
                </a:solidFill>
              </a:rPr>
              <a:t>int,char</a:t>
            </a:r>
            <a:r>
              <a:rPr lang="zh-CN" altLang="en-US">
                <a:solidFill>
                  <a:schemeClr val="tx1"/>
                </a:solidFill>
              </a:rPr>
              <a:t>，</a:t>
            </a:r>
            <a:r>
              <a:rPr lang="en-US" altLang="zh-CN">
                <a:solidFill>
                  <a:schemeClr val="tx1"/>
                </a:solidFill>
              </a:rPr>
              <a:t>float</a:t>
            </a:r>
            <a:r>
              <a:rPr lang="zh-CN" altLang="en-US">
                <a:solidFill>
                  <a:schemeClr val="tx1"/>
                </a:solidFill>
              </a:rPr>
              <a:t>等</a:t>
            </a:r>
            <a:r>
              <a:rPr lang="en-US" altLang="zh-CN">
                <a:solidFill>
                  <a:schemeClr val="tx1"/>
                </a:solidFill>
              </a:rPr>
              <a:t>)</a:t>
            </a:r>
            <a:r>
              <a:rPr lang="zh-CN" altLang="en-US">
                <a:solidFill>
                  <a:schemeClr val="tx1"/>
                </a:solidFill>
              </a:rPr>
              <a:t>，既然有这些类型的变量，就可以有指向这些类型变量的指针，因此，指针变量是基本数据类型派生出来的类型，它不能离开基本类型而独立存在</a:t>
            </a:r>
            <a:r>
              <a:rPr lang="zh-CN" altLang="en-US" smtClean="0">
                <a:solidFill>
                  <a:schemeClr val="tx1"/>
                </a:solidFill>
              </a:rPr>
              <a:t>。</a:t>
            </a:r>
            <a:endParaRPr lang="en-US" altLang="zh-CN" smtClean="0">
              <a:solidFill>
                <a:schemeClr val="tx1"/>
              </a:solidFill>
            </a:endParaRPr>
          </a:p>
          <a:p>
            <a:pPr algn="just">
              <a:lnSpc>
                <a:spcPct val="150000"/>
              </a:lnSpc>
              <a:defRPr/>
            </a:pPr>
            <a:r>
              <a:rPr lang="zh-CN" altLang="en-US" smtClean="0">
                <a:solidFill>
                  <a:schemeClr val="tx1"/>
                </a:solidFill>
              </a:rPr>
              <a:t>在</a:t>
            </a:r>
            <a:r>
              <a:rPr lang="zh-CN" altLang="en-US">
                <a:solidFill>
                  <a:schemeClr val="tx1"/>
                </a:solidFill>
              </a:rPr>
              <a:t>定义指针变量时要</a:t>
            </a:r>
            <a:r>
              <a:rPr lang="zh-CN" altLang="en-US" b="1">
                <a:solidFill>
                  <a:schemeClr val="tx1"/>
                </a:solidFill>
              </a:rPr>
              <a:t>注意</a:t>
            </a:r>
            <a:r>
              <a:rPr lang="en-US" altLang="zh-CN">
                <a:solidFill>
                  <a:schemeClr val="tx1"/>
                </a:solidFill>
              </a:rPr>
              <a:t>: </a:t>
            </a:r>
            <a:endParaRPr lang="en-US" altLang="zh-CN">
              <a:solidFill>
                <a:schemeClr val="tx1"/>
              </a:solidFill>
            </a:endParaRPr>
          </a:p>
          <a:p>
            <a:pPr algn="just">
              <a:lnSpc>
                <a:spcPct val="150000"/>
              </a:lnSpc>
              <a:defRPr/>
            </a:pPr>
            <a:r>
              <a:rPr lang="en-US" altLang="zh-CN" smtClean="0">
                <a:solidFill>
                  <a:schemeClr val="tx1"/>
                </a:solidFill>
              </a:rPr>
              <a:t>(1) </a:t>
            </a:r>
            <a:r>
              <a:rPr lang="zh-CN" altLang="en-US" smtClean="0">
                <a:solidFill>
                  <a:schemeClr val="tx1"/>
                </a:solidFill>
              </a:rPr>
              <a:t>指针</a:t>
            </a:r>
            <a:r>
              <a:rPr lang="zh-CN" altLang="en-US">
                <a:solidFill>
                  <a:schemeClr val="tx1"/>
                </a:solidFill>
              </a:rPr>
              <a:t>变量前面的</a:t>
            </a:r>
            <a:r>
              <a:rPr lang="zh-CN" altLang="en-US" smtClean="0">
                <a:solidFill>
                  <a:schemeClr val="tx1"/>
                </a:solidFill>
              </a:rPr>
              <a:t>“*”</a:t>
            </a:r>
            <a:r>
              <a:rPr lang="zh-CN" altLang="en-US">
                <a:solidFill>
                  <a:schemeClr val="tx1"/>
                </a:solidFill>
              </a:rPr>
              <a:t>表示该变量为指针型变量。指针变量</a:t>
            </a:r>
            <a:r>
              <a:rPr lang="zh-CN" altLang="en-US" smtClean="0">
                <a:solidFill>
                  <a:schemeClr val="tx1"/>
                </a:solidFill>
              </a:rPr>
              <a:t>名则不包含“*”。</a:t>
            </a:r>
            <a:endParaRPr lang="en-US" altLang="zh-CN" smtClean="0">
              <a:solidFill>
                <a:schemeClr val="tx1"/>
              </a:solidFill>
            </a:endParaRPr>
          </a:p>
          <a:p>
            <a:pPr algn="just">
              <a:lnSpc>
                <a:spcPct val="150000"/>
              </a:lnSpc>
              <a:defRPr/>
            </a:pPr>
            <a:r>
              <a:rPr lang="en-US" altLang="zh-CN">
                <a:solidFill>
                  <a:schemeClr val="tx1"/>
                </a:solidFill>
              </a:rPr>
              <a:t>(2) </a:t>
            </a:r>
            <a:r>
              <a:rPr lang="zh-CN" altLang="en-US">
                <a:solidFill>
                  <a:schemeClr val="tx1"/>
                </a:solidFill>
              </a:rPr>
              <a:t>在定义指针变量时必须指定基类型。</a:t>
            </a:r>
            <a:r>
              <a:rPr lang="zh-CN" altLang="en-US" b="1">
                <a:solidFill>
                  <a:schemeClr val="tx1"/>
                </a:solidFill>
              </a:rPr>
              <a:t>一个变量的指针的含义包括两个方面，一是以存储单元编号表示的纯地址（如编号为</a:t>
            </a:r>
            <a:r>
              <a:rPr lang="en-US" altLang="zh-CN" b="1">
                <a:solidFill>
                  <a:schemeClr val="tx1"/>
                </a:solidFill>
              </a:rPr>
              <a:t>2000</a:t>
            </a:r>
            <a:r>
              <a:rPr lang="zh-CN" altLang="en-US" b="1">
                <a:solidFill>
                  <a:schemeClr val="tx1"/>
                </a:solidFill>
              </a:rPr>
              <a:t>的字节），一是它指向的存储单元的数据类型（如</a:t>
            </a:r>
            <a:r>
              <a:rPr lang="en-US" altLang="zh-CN" b="1">
                <a:solidFill>
                  <a:schemeClr val="tx1"/>
                </a:solidFill>
              </a:rPr>
              <a:t>int,char,float</a:t>
            </a:r>
            <a:r>
              <a:rPr lang="zh-CN" altLang="en-US" b="1">
                <a:solidFill>
                  <a:schemeClr val="tx1"/>
                </a:solidFill>
              </a:rPr>
              <a:t>等）</a:t>
            </a:r>
            <a:r>
              <a:rPr lang="zh-CN" altLang="en-US" smtClean="0">
                <a:solidFill>
                  <a:schemeClr val="tx1"/>
                </a:solidFill>
              </a:rPr>
              <a:t>。</a:t>
            </a:r>
            <a:endParaRPr lang="en-US" altLang="zh-CN" smtClean="0">
              <a:solidFill>
                <a:schemeClr val="tx1"/>
              </a:solidFill>
            </a:endParaRPr>
          </a:p>
          <a:p>
            <a:pPr algn="just">
              <a:lnSpc>
                <a:spcPct val="150000"/>
              </a:lnSpc>
              <a:defRPr/>
            </a:pPr>
            <a:r>
              <a:rPr lang="en-US" altLang="zh-CN">
                <a:solidFill>
                  <a:schemeClr val="tx1"/>
                </a:solidFill>
              </a:rPr>
              <a:t>(3) </a:t>
            </a:r>
            <a:r>
              <a:rPr lang="zh-CN" altLang="en-US">
                <a:solidFill>
                  <a:schemeClr val="tx1"/>
                </a:solidFill>
              </a:rPr>
              <a:t>如何表示指针类型。</a:t>
            </a:r>
            <a:r>
              <a:rPr lang="zh-CN" altLang="en-US" b="1">
                <a:solidFill>
                  <a:schemeClr val="tx1"/>
                </a:solidFill>
              </a:rPr>
              <a:t>指向整型数据的指针类型表示为“</a:t>
            </a:r>
            <a:r>
              <a:rPr lang="en-US" altLang="zh-CN" b="1" smtClean="0">
                <a:solidFill>
                  <a:schemeClr val="tx1"/>
                </a:solidFill>
              </a:rPr>
              <a:t>int </a:t>
            </a:r>
            <a:r>
              <a:rPr lang="zh-CN" altLang="en-US" b="1" smtClean="0">
                <a:solidFill>
                  <a:schemeClr val="tx1"/>
                </a:solidFill>
              </a:rPr>
              <a:t>*</a:t>
            </a:r>
            <a:r>
              <a:rPr lang="en-US" altLang="zh-CN" b="1" smtClean="0">
                <a:solidFill>
                  <a:schemeClr val="tx1"/>
                </a:solidFill>
              </a:rPr>
              <a:t>”</a:t>
            </a:r>
            <a:r>
              <a:rPr lang="zh-CN" altLang="en-US" b="1">
                <a:solidFill>
                  <a:schemeClr val="tx1"/>
                </a:solidFill>
              </a:rPr>
              <a:t>，读作“指向</a:t>
            </a:r>
            <a:r>
              <a:rPr lang="en-US" altLang="zh-CN" b="1">
                <a:solidFill>
                  <a:schemeClr val="tx1"/>
                </a:solidFill>
              </a:rPr>
              <a:t>int</a:t>
            </a:r>
            <a:r>
              <a:rPr lang="zh-CN" altLang="en-US" b="1">
                <a:solidFill>
                  <a:schemeClr val="tx1"/>
                </a:solidFill>
              </a:rPr>
              <a:t>的指针”或简称“</a:t>
            </a:r>
            <a:r>
              <a:rPr lang="en-US" altLang="zh-CN" b="1">
                <a:solidFill>
                  <a:schemeClr val="tx1"/>
                </a:solidFill>
              </a:rPr>
              <a:t>int</a:t>
            </a:r>
            <a:r>
              <a:rPr lang="zh-CN" altLang="en-US" b="1">
                <a:solidFill>
                  <a:schemeClr val="tx1"/>
                </a:solidFill>
              </a:rPr>
              <a:t>指针”</a:t>
            </a:r>
            <a:r>
              <a:rPr lang="zh-CN" altLang="en-US" smtClean="0">
                <a:solidFill>
                  <a:schemeClr val="tx1"/>
                </a:solidFill>
              </a:rPr>
              <a:t>。</a:t>
            </a:r>
            <a:endParaRPr lang="en-US" altLang="zh-CN" smtClean="0">
              <a:solidFill>
                <a:schemeClr val="tx1"/>
              </a:solidFill>
            </a:endParaRPr>
          </a:p>
          <a:p>
            <a:pPr algn="just">
              <a:lnSpc>
                <a:spcPct val="150000"/>
              </a:lnSpc>
              <a:defRPr/>
            </a:pPr>
            <a:r>
              <a:rPr lang="en-US" altLang="zh-CN">
                <a:solidFill>
                  <a:schemeClr val="tx1"/>
                </a:solidFill>
              </a:rPr>
              <a:t>(4</a:t>
            </a:r>
            <a:r>
              <a:rPr lang="en-US" altLang="zh-CN" smtClean="0">
                <a:solidFill>
                  <a:schemeClr val="tx1"/>
                </a:solidFill>
              </a:rPr>
              <a:t>) </a:t>
            </a:r>
            <a:r>
              <a:rPr lang="zh-CN" altLang="en-US" smtClean="0">
                <a:solidFill>
                  <a:schemeClr val="tx1"/>
                </a:solidFill>
              </a:rPr>
              <a:t>指针</a:t>
            </a:r>
            <a:r>
              <a:rPr lang="zh-CN" altLang="en-US">
                <a:solidFill>
                  <a:schemeClr val="tx1"/>
                </a:solidFill>
              </a:rPr>
              <a:t>变量中只能存放地址（指针），不要将一个整数赋给一个指针变量。</a:t>
            </a:r>
            <a:endParaRPr lang="en-US" altLang="zh-CN">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怎样引用指针变量</a:t>
            </a:r>
            <a:endParaRPr lang="zh-CN" altLang="en-US"/>
          </a:p>
        </p:txBody>
      </p:sp>
      <p:sp>
        <p:nvSpPr>
          <p:cNvPr id="6" name="MH_Desc_1"/>
          <p:cNvSpPr/>
          <p:nvPr>
            <p:custDataLst>
              <p:tags r:id="rId1"/>
            </p:custDataLst>
          </p:nvPr>
        </p:nvSpPr>
        <p:spPr>
          <a:xfrm>
            <a:off x="927100" y="1381329"/>
            <a:ext cx="10522778" cy="48832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mtClean="0">
                <a:solidFill>
                  <a:schemeClr val="tx1"/>
                </a:solidFill>
              </a:rPr>
              <a:t>① 给</a:t>
            </a:r>
            <a:r>
              <a:rPr lang="zh-CN" altLang="en-US">
                <a:solidFill>
                  <a:schemeClr val="tx1"/>
                </a:solidFill>
              </a:rPr>
              <a:t>指针变量赋值</a:t>
            </a:r>
            <a:r>
              <a:rPr lang="zh-CN" altLang="en-US" smtClean="0">
                <a:solidFill>
                  <a:schemeClr val="tx1"/>
                </a:solidFill>
              </a:rPr>
              <a:t>。</a:t>
            </a:r>
            <a:endParaRPr lang="en-US" altLang="zh-CN" smtClean="0">
              <a:solidFill>
                <a:schemeClr val="tx1"/>
              </a:solidFill>
            </a:endParaRPr>
          </a:p>
          <a:p>
            <a:pPr algn="just">
              <a:lnSpc>
                <a:spcPct val="150000"/>
              </a:lnSpc>
              <a:defRPr/>
            </a:pPr>
            <a:r>
              <a:rPr lang="zh-CN" altLang="en-US" smtClean="0">
                <a:solidFill>
                  <a:schemeClr val="tx1"/>
                </a:solidFill>
              </a:rPr>
              <a:t>② 引用</a:t>
            </a:r>
            <a:r>
              <a:rPr lang="zh-CN" altLang="en-US">
                <a:solidFill>
                  <a:schemeClr val="tx1"/>
                </a:solidFill>
              </a:rPr>
              <a:t>指针变量指向的变量</a:t>
            </a:r>
            <a:r>
              <a:rPr lang="zh-CN" altLang="en-US" smtClean="0">
                <a:solidFill>
                  <a:schemeClr val="tx1"/>
                </a:solidFill>
              </a:rPr>
              <a:t>。</a:t>
            </a:r>
            <a:endParaRPr lang="en-US" altLang="zh-CN">
              <a:solidFill>
                <a:schemeClr val="tx1"/>
              </a:solidFill>
            </a:endParaRPr>
          </a:p>
          <a:p>
            <a:pPr algn="just">
              <a:lnSpc>
                <a:spcPct val="150000"/>
              </a:lnSpc>
              <a:defRPr/>
            </a:pPr>
            <a:r>
              <a:rPr lang="zh-CN" altLang="en-US">
                <a:solidFill>
                  <a:schemeClr val="tx1"/>
                </a:solidFill>
              </a:rPr>
              <a:t>③引用指针变量的值。</a:t>
            </a:r>
            <a:endParaRPr lang="en-US" altLang="zh-CN" smtClean="0">
              <a:solidFill>
                <a:schemeClr val="tx1"/>
              </a:solidFill>
            </a:endParaRPr>
          </a:p>
          <a:p>
            <a:pPr algn="just">
              <a:lnSpc>
                <a:spcPct val="150000"/>
              </a:lnSpc>
              <a:defRPr/>
            </a:pPr>
            <a:endParaRPr lang="en-US" altLang="zh-CN">
              <a:solidFill>
                <a:schemeClr val="tx1"/>
              </a:solidFill>
            </a:endParaRPr>
          </a:p>
          <a:p>
            <a:pPr algn="just">
              <a:lnSpc>
                <a:spcPct val="150000"/>
              </a:lnSpc>
              <a:defRPr/>
            </a:pPr>
            <a:endParaRPr lang="en-US" altLang="zh-CN">
              <a:solidFill>
                <a:schemeClr val="tx1"/>
              </a:solidFill>
            </a:endParaRPr>
          </a:p>
        </p:txBody>
      </p:sp>
      <p:sp>
        <p:nvSpPr>
          <p:cNvPr id="7" name="圆角矩形 12"/>
          <p:cNvSpPr/>
          <p:nvPr/>
        </p:nvSpPr>
        <p:spPr>
          <a:xfrm>
            <a:off x="1016000" y="2852484"/>
            <a:ext cx="10433878" cy="1748699"/>
          </a:xfrm>
          <a:prstGeom prst="roundRect">
            <a:avLst>
              <a:gd name="adj" fmla="val 353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600" smtClean="0"/>
              <a:t>int a, *p;</a:t>
            </a:r>
            <a:endParaRPr lang="en-US" altLang="zh-CN" sz="1600" smtClean="0"/>
          </a:p>
          <a:p>
            <a:pPr defTabSz="363855">
              <a:lnSpc>
                <a:spcPct val="120000"/>
              </a:lnSpc>
            </a:pPr>
            <a:r>
              <a:rPr lang="en-US" altLang="zh-CN" sz="1600" smtClean="0"/>
              <a:t>p</a:t>
            </a:r>
            <a:r>
              <a:rPr lang="en-US" altLang="zh-CN" sz="1600"/>
              <a:t>=&amp;a</a:t>
            </a:r>
            <a:r>
              <a:rPr lang="en-US" altLang="zh-CN" sz="1600" smtClean="0"/>
              <a:t>;				</a:t>
            </a:r>
            <a:r>
              <a:rPr lang="en-US" altLang="zh-CN" sz="1600" smtClean="0">
                <a:solidFill>
                  <a:srgbClr val="008000"/>
                </a:solidFill>
              </a:rPr>
              <a:t>//</a:t>
            </a:r>
            <a:r>
              <a:rPr lang="zh-CN" altLang="en-US" sz="1600">
                <a:solidFill>
                  <a:srgbClr val="008000"/>
                </a:solidFill>
              </a:rPr>
              <a:t>把</a:t>
            </a:r>
            <a:r>
              <a:rPr lang="en-US" altLang="zh-CN" sz="1600">
                <a:solidFill>
                  <a:srgbClr val="008000"/>
                </a:solidFill>
              </a:rPr>
              <a:t>a</a:t>
            </a:r>
            <a:r>
              <a:rPr lang="zh-CN" altLang="en-US" sz="1600">
                <a:solidFill>
                  <a:srgbClr val="008000"/>
                </a:solidFill>
              </a:rPr>
              <a:t>的地址赋给指针变量</a:t>
            </a:r>
            <a:r>
              <a:rPr lang="en-US" altLang="zh-CN" sz="1600" smtClean="0">
                <a:solidFill>
                  <a:srgbClr val="008000"/>
                </a:solidFill>
              </a:rPr>
              <a:t>p														</a:t>
            </a:r>
            <a:r>
              <a:rPr lang="zh-CN" altLang="en-US" sz="1600" b="1" smtClean="0">
                <a:solidFill>
                  <a:schemeClr val="accent1"/>
                </a:solidFill>
              </a:rPr>
              <a:t>①</a:t>
            </a:r>
            <a:endParaRPr lang="en-US" altLang="zh-CN" sz="1600" b="1" smtClean="0">
              <a:solidFill>
                <a:schemeClr val="accent1"/>
              </a:solidFill>
            </a:endParaRPr>
          </a:p>
          <a:p>
            <a:pPr defTabSz="363855">
              <a:lnSpc>
                <a:spcPct val="120000"/>
              </a:lnSpc>
            </a:pPr>
            <a:r>
              <a:rPr lang="en-US" altLang="zh-CN" sz="1600" smtClean="0">
                <a:solidFill>
                  <a:schemeClr val="tx1"/>
                </a:solidFill>
              </a:rPr>
              <a:t>printf("%d",*p);		</a:t>
            </a:r>
            <a:r>
              <a:rPr lang="en-US" altLang="zh-CN" sz="1600" smtClean="0">
                <a:solidFill>
                  <a:srgbClr val="008000"/>
                </a:solidFill>
              </a:rPr>
              <a:t>//</a:t>
            </a:r>
            <a:r>
              <a:rPr lang="zh-CN" altLang="en-US" sz="1600" smtClean="0">
                <a:solidFill>
                  <a:srgbClr val="008000"/>
                </a:solidFill>
              </a:rPr>
              <a:t>以整数形式输出指针变量</a:t>
            </a:r>
            <a:r>
              <a:rPr lang="en-US" altLang="zh-CN" sz="1600" smtClean="0">
                <a:solidFill>
                  <a:srgbClr val="008000"/>
                </a:solidFill>
              </a:rPr>
              <a:t>p</a:t>
            </a:r>
            <a:r>
              <a:rPr lang="zh-CN" altLang="en-US" sz="1600" smtClean="0">
                <a:solidFill>
                  <a:srgbClr val="008000"/>
                </a:solidFill>
              </a:rPr>
              <a:t>所指向的变量的值，即</a:t>
            </a:r>
            <a:r>
              <a:rPr lang="en-US" altLang="zh-CN" sz="1600" smtClean="0">
                <a:solidFill>
                  <a:srgbClr val="008000"/>
                </a:solidFill>
              </a:rPr>
              <a:t>a</a:t>
            </a:r>
            <a:r>
              <a:rPr lang="zh-CN" altLang="en-US" sz="1600" smtClean="0">
                <a:solidFill>
                  <a:srgbClr val="008000"/>
                </a:solidFill>
              </a:rPr>
              <a:t>的值</a:t>
            </a:r>
            <a:r>
              <a:rPr lang="en-US" altLang="zh-CN" sz="1600" smtClean="0">
                <a:solidFill>
                  <a:srgbClr val="008000"/>
                </a:solidFill>
              </a:rPr>
              <a:t>							</a:t>
            </a:r>
            <a:r>
              <a:rPr lang="zh-CN" altLang="en-US" sz="1600" b="1" smtClean="0">
                <a:solidFill>
                  <a:schemeClr val="accent1"/>
                </a:solidFill>
              </a:rPr>
              <a:t>②</a:t>
            </a:r>
            <a:endParaRPr lang="en-US" altLang="zh-CN" sz="1600" b="1" smtClean="0">
              <a:solidFill>
                <a:schemeClr val="accent1"/>
              </a:solidFill>
            </a:endParaRPr>
          </a:p>
          <a:p>
            <a:pPr defTabSz="363855">
              <a:lnSpc>
                <a:spcPct val="120000"/>
              </a:lnSpc>
            </a:pPr>
            <a:r>
              <a:rPr lang="zh-CN" altLang="en-US" sz="1600" smtClean="0">
                <a:solidFill>
                  <a:schemeClr val="tx1"/>
                </a:solidFill>
              </a:rPr>
              <a:t>*</a:t>
            </a:r>
            <a:r>
              <a:rPr lang="en-US" altLang="zh-CN" sz="1600" smtClean="0">
                <a:solidFill>
                  <a:schemeClr val="tx1"/>
                </a:solidFill>
              </a:rPr>
              <a:t>p=1;				</a:t>
            </a:r>
            <a:r>
              <a:rPr lang="en-US" altLang="zh-CN" sz="1600" smtClean="0">
                <a:solidFill>
                  <a:srgbClr val="008000"/>
                </a:solidFill>
              </a:rPr>
              <a:t>//</a:t>
            </a:r>
            <a:r>
              <a:rPr lang="zh-CN" altLang="en-US" sz="1600">
                <a:solidFill>
                  <a:srgbClr val="008000"/>
                </a:solidFill>
              </a:rPr>
              <a:t>将整数</a:t>
            </a:r>
            <a:r>
              <a:rPr lang="en-US" altLang="zh-CN" sz="1600">
                <a:solidFill>
                  <a:srgbClr val="008000"/>
                </a:solidFill>
              </a:rPr>
              <a:t>1</a:t>
            </a:r>
            <a:r>
              <a:rPr lang="zh-CN" altLang="en-US" sz="1600">
                <a:solidFill>
                  <a:srgbClr val="008000"/>
                </a:solidFill>
              </a:rPr>
              <a:t>赋给</a:t>
            </a:r>
            <a:r>
              <a:rPr lang="en-US" altLang="zh-CN" sz="1600">
                <a:solidFill>
                  <a:srgbClr val="008000"/>
                </a:solidFill>
              </a:rPr>
              <a:t>p</a:t>
            </a:r>
            <a:r>
              <a:rPr lang="zh-CN" altLang="en-US" sz="1600">
                <a:solidFill>
                  <a:srgbClr val="008000"/>
                </a:solidFill>
              </a:rPr>
              <a:t>当前所指向的变量，由于</a:t>
            </a:r>
            <a:r>
              <a:rPr lang="en-US" altLang="zh-CN" sz="1600">
                <a:solidFill>
                  <a:srgbClr val="008000"/>
                </a:solidFill>
              </a:rPr>
              <a:t>p</a:t>
            </a:r>
            <a:r>
              <a:rPr lang="zh-CN" altLang="en-US" sz="1600">
                <a:solidFill>
                  <a:srgbClr val="008000"/>
                </a:solidFill>
              </a:rPr>
              <a:t>指向变量</a:t>
            </a:r>
            <a:r>
              <a:rPr lang="en-US" altLang="zh-CN" sz="1600">
                <a:solidFill>
                  <a:srgbClr val="008000"/>
                </a:solidFill>
              </a:rPr>
              <a:t>a</a:t>
            </a:r>
            <a:r>
              <a:rPr lang="zh-CN" altLang="en-US" sz="1600">
                <a:solidFill>
                  <a:srgbClr val="008000"/>
                </a:solidFill>
              </a:rPr>
              <a:t>，相当于把</a:t>
            </a:r>
            <a:r>
              <a:rPr lang="en-US" altLang="zh-CN" sz="1600">
                <a:solidFill>
                  <a:srgbClr val="008000"/>
                </a:solidFill>
              </a:rPr>
              <a:t>1</a:t>
            </a:r>
            <a:r>
              <a:rPr lang="zh-CN" altLang="en-US" sz="1600">
                <a:solidFill>
                  <a:srgbClr val="008000"/>
                </a:solidFill>
              </a:rPr>
              <a:t>赋给</a:t>
            </a:r>
            <a:r>
              <a:rPr lang="en-US" altLang="zh-CN" sz="1600">
                <a:solidFill>
                  <a:srgbClr val="008000"/>
                </a:solidFill>
              </a:rPr>
              <a:t>a</a:t>
            </a:r>
            <a:r>
              <a:rPr lang="zh-CN" altLang="en-US" sz="1600">
                <a:solidFill>
                  <a:srgbClr val="008000"/>
                </a:solidFill>
              </a:rPr>
              <a:t>，即</a:t>
            </a:r>
            <a:r>
              <a:rPr lang="en-US" altLang="zh-CN" sz="1600" smtClean="0">
                <a:solidFill>
                  <a:srgbClr val="008000"/>
                </a:solidFill>
              </a:rPr>
              <a:t>a=1	</a:t>
            </a:r>
            <a:r>
              <a:rPr lang="zh-CN" altLang="en-US" sz="1600" b="1" smtClean="0">
                <a:solidFill>
                  <a:schemeClr val="accent1"/>
                </a:solidFill>
              </a:rPr>
              <a:t>②</a:t>
            </a:r>
            <a:endParaRPr lang="en-US" altLang="zh-CN" sz="1600" b="1">
              <a:solidFill>
                <a:schemeClr val="accent1"/>
              </a:solidFill>
            </a:endParaRPr>
          </a:p>
          <a:p>
            <a:pPr defTabSz="363855">
              <a:lnSpc>
                <a:spcPct val="120000"/>
              </a:lnSpc>
            </a:pPr>
            <a:r>
              <a:rPr lang="en-US" altLang="zh-CN" sz="1600" smtClean="0">
                <a:solidFill>
                  <a:schemeClr val="tx1"/>
                </a:solidFill>
              </a:rPr>
              <a:t>printf("%o",p);		</a:t>
            </a:r>
            <a:r>
              <a:rPr lang="en-US" altLang="zh-CN" sz="1600" smtClean="0">
                <a:solidFill>
                  <a:srgbClr val="008000"/>
                </a:solidFill>
              </a:rPr>
              <a:t>//</a:t>
            </a:r>
            <a:r>
              <a:rPr lang="zh-CN" altLang="en-US" sz="1600">
                <a:solidFill>
                  <a:srgbClr val="008000"/>
                </a:solidFill>
              </a:rPr>
              <a:t>以八进制形式输出指针变量</a:t>
            </a:r>
            <a:r>
              <a:rPr lang="en-US" altLang="zh-CN" sz="1600">
                <a:solidFill>
                  <a:srgbClr val="008000"/>
                </a:solidFill>
              </a:rPr>
              <a:t>p</a:t>
            </a:r>
            <a:r>
              <a:rPr lang="zh-CN" altLang="en-US" sz="1600">
                <a:solidFill>
                  <a:srgbClr val="008000"/>
                </a:solidFill>
              </a:rPr>
              <a:t>的值，由于</a:t>
            </a:r>
            <a:r>
              <a:rPr lang="en-US" altLang="zh-CN" sz="1600">
                <a:solidFill>
                  <a:srgbClr val="008000"/>
                </a:solidFill>
              </a:rPr>
              <a:t>p</a:t>
            </a:r>
            <a:r>
              <a:rPr lang="zh-CN" altLang="en-US" sz="1600">
                <a:solidFill>
                  <a:srgbClr val="008000"/>
                </a:solidFill>
              </a:rPr>
              <a:t>指向</a:t>
            </a:r>
            <a:r>
              <a:rPr lang="en-US" altLang="zh-CN" sz="1600">
                <a:solidFill>
                  <a:srgbClr val="008000"/>
                </a:solidFill>
              </a:rPr>
              <a:t>a</a:t>
            </a:r>
            <a:r>
              <a:rPr lang="zh-CN" altLang="en-US" sz="1600">
                <a:solidFill>
                  <a:srgbClr val="008000"/>
                </a:solidFill>
              </a:rPr>
              <a:t>，相当于输出</a:t>
            </a:r>
            <a:r>
              <a:rPr lang="en-US" altLang="zh-CN" sz="1600">
                <a:solidFill>
                  <a:srgbClr val="008000"/>
                </a:solidFill>
              </a:rPr>
              <a:t>a</a:t>
            </a:r>
            <a:r>
              <a:rPr lang="zh-CN" altLang="en-US" sz="1600">
                <a:solidFill>
                  <a:srgbClr val="008000"/>
                </a:solidFill>
              </a:rPr>
              <a:t>的地址，即</a:t>
            </a:r>
            <a:r>
              <a:rPr lang="en-US" altLang="zh-CN" sz="1600">
                <a:solidFill>
                  <a:srgbClr val="008000"/>
                </a:solidFill>
              </a:rPr>
              <a:t>&amp;</a:t>
            </a:r>
            <a:r>
              <a:rPr lang="en-US" altLang="zh-CN" sz="1600" smtClean="0">
                <a:solidFill>
                  <a:srgbClr val="008000"/>
                </a:solidFill>
              </a:rPr>
              <a:t>a	</a:t>
            </a:r>
            <a:r>
              <a:rPr lang="zh-CN" altLang="en-US" sz="1600" b="1" smtClean="0">
                <a:solidFill>
                  <a:schemeClr val="accent1"/>
                </a:solidFill>
              </a:rPr>
              <a:t>③</a:t>
            </a:r>
            <a:endParaRPr lang="zh-CN" altLang="en-US" sz="1600" b="1" dirty="0">
              <a:solidFill>
                <a:schemeClr val="accent1"/>
              </a:solidFill>
            </a:endParaRPr>
          </a:p>
        </p:txBody>
      </p:sp>
      <p:grpSp>
        <p:nvGrpSpPr>
          <p:cNvPr id="8" name="组合 7"/>
          <p:cNvGrpSpPr/>
          <p:nvPr/>
        </p:nvGrpSpPr>
        <p:grpSpPr>
          <a:xfrm>
            <a:off x="1013150" y="4814783"/>
            <a:ext cx="10436728" cy="1257555"/>
            <a:chOff x="8582294" y="4088152"/>
            <a:chExt cx="10769984" cy="1257555"/>
          </a:xfrm>
        </p:grpSpPr>
        <p:sp>
          <p:nvSpPr>
            <p:cNvPr id="9" name="MH_Other_1"/>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endParaRPr lang="zh-CN" altLang="en-US" sz="2000" dirty="0">
                <a:solidFill>
                  <a:srgbClr val="FEFFFF"/>
                </a:solidFill>
              </a:endParaRPr>
            </a:p>
          </p:txBody>
        </p:sp>
        <p:sp>
          <p:nvSpPr>
            <p:cNvPr id="10" name="MH_SubTitle_1"/>
            <p:cNvSpPr/>
            <p:nvPr>
              <p:custDataLst>
                <p:tags r:id="rId3"/>
              </p:custDataLst>
            </p:nvPr>
          </p:nvSpPr>
          <p:spPr>
            <a:xfrm>
              <a:off x="9371544" y="4088152"/>
              <a:ext cx="9980734" cy="125755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smtClean="0">
                  <a:solidFill>
                    <a:schemeClr val="tx1">
                      <a:lumMod val="75000"/>
                      <a:lumOff val="25000"/>
                    </a:schemeClr>
                  </a:solidFill>
                </a:rPr>
                <a:t>要</a:t>
              </a:r>
              <a:r>
                <a:rPr lang="zh-CN" altLang="en-US" sz="1600">
                  <a:solidFill>
                    <a:schemeClr val="tx1">
                      <a:lumMod val="75000"/>
                      <a:lumOff val="25000"/>
                    </a:schemeClr>
                  </a:solidFill>
                </a:rPr>
                <a:t>熟练掌握两个有关的</a:t>
              </a:r>
              <a:r>
                <a:rPr lang="zh-CN" altLang="en-US" sz="1600" smtClean="0">
                  <a:solidFill>
                    <a:schemeClr val="tx1">
                      <a:lumMod val="75000"/>
                      <a:lumOff val="25000"/>
                    </a:schemeClr>
                  </a:solidFill>
                </a:rPr>
                <a:t>运算符：</a:t>
              </a:r>
              <a:endParaRPr lang="zh-CN" altLang="en-US" sz="1600">
                <a:solidFill>
                  <a:schemeClr val="tx1">
                    <a:lumMod val="75000"/>
                    <a:lumOff val="25000"/>
                  </a:schemeClr>
                </a:solidFill>
              </a:endParaRPr>
            </a:p>
            <a:p>
              <a:pPr>
                <a:lnSpc>
                  <a:spcPct val="120000"/>
                </a:lnSpc>
                <a:spcAft>
                  <a:spcPts val="600"/>
                </a:spcAft>
                <a:defRPr/>
              </a:pPr>
              <a:r>
                <a:rPr lang="en-US" altLang="zh-CN" sz="1600">
                  <a:solidFill>
                    <a:schemeClr val="tx1">
                      <a:lumMod val="75000"/>
                      <a:lumOff val="25000"/>
                    </a:schemeClr>
                  </a:solidFill>
                </a:rPr>
                <a:t>(1) </a:t>
              </a:r>
              <a:r>
                <a:rPr lang="zh-CN" altLang="en-US" sz="1600" b="1">
                  <a:solidFill>
                    <a:schemeClr val="accent1"/>
                  </a:solidFill>
                </a:rPr>
                <a:t>＆</a:t>
              </a:r>
              <a:r>
                <a:rPr lang="zh-CN" altLang="en-US" sz="1600">
                  <a:solidFill>
                    <a:schemeClr val="tx1">
                      <a:lumMod val="75000"/>
                      <a:lumOff val="25000"/>
                    </a:schemeClr>
                  </a:solidFill>
                </a:rPr>
                <a:t>取地址运算符。</a:t>
              </a:r>
              <a:r>
                <a:rPr lang="en-US" altLang="zh-CN" sz="1600">
                  <a:solidFill>
                    <a:schemeClr val="tx1">
                      <a:lumMod val="75000"/>
                      <a:lumOff val="25000"/>
                    </a:schemeClr>
                  </a:solidFill>
                </a:rPr>
                <a:t>&amp;a</a:t>
              </a:r>
              <a:r>
                <a:rPr lang="zh-CN" altLang="en-US" sz="1600">
                  <a:solidFill>
                    <a:schemeClr val="tx1">
                      <a:lumMod val="75000"/>
                      <a:lumOff val="25000"/>
                    </a:schemeClr>
                  </a:solidFill>
                </a:rPr>
                <a:t>是变量</a:t>
              </a:r>
              <a:r>
                <a:rPr lang="en-US" altLang="zh-CN" sz="1600">
                  <a:solidFill>
                    <a:schemeClr val="tx1">
                      <a:lumMod val="75000"/>
                      <a:lumOff val="25000"/>
                    </a:schemeClr>
                  </a:solidFill>
                </a:rPr>
                <a:t>a</a:t>
              </a:r>
              <a:r>
                <a:rPr lang="zh-CN" altLang="en-US" sz="1600">
                  <a:solidFill>
                    <a:schemeClr val="tx1">
                      <a:lumMod val="75000"/>
                      <a:lumOff val="25000"/>
                    </a:schemeClr>
                  </a:solidFill>
                </a:rPr>
                <a:t>的地址</a:t>
              </a:r>
              <a:r>
                <a:rPr lang="zh-CN" altLang="en-US" sz="1600" smtClean="0">
                  <a:solidFill>
                    <a:schemeClr val="tx1">
                      <a:lumMod val="75000"/>
                      <a:lumOff val="25000"/>
                    </a:schemeClr>
                  </a:solidFill>
                </a:rPr>
                <a:t>。</a:t>
              </a:r>
              <a:endParaRPr lang="zh-CN" altLang="en-US" sz="1600">
                <a:solidFill>
                  <a:schemeClr val="tx1">
                    <a:lumMod val="75000"/>
                    <a:lumOff val="25000"/>
                  </a:schemeClr>
                </a:solidFill>
              </a:endParaRPr>
            </a:p>
            <a:p>
              <a:pPr>
                <a:lnSpc>
                  <a:spcPct val="120000"/>
                </a:lnSpc>
                <a:spcAft>
                  <a:spcPts val="600"/>
                </a:spcAft>
                <a:defRPr/>
              </a:pPr>
              <a:r>
                <a:rPr lang="en-US" altLang="zh-CN" sz="1600">
                  <a:solidFill>
                    <a:schemeClr val="tx1">
                      <a:lumMod val="75000"/>
                      <a:lumOff val="25000"/>
                    </a:schemeClr>
                  </a:solidFill>
                </a:rPr>
                <a:t>(2) </a:t>
              </a:r>
              <a:r>
                <a:rPr lang="zh-CN" altLang="en-US" sz="1600" b="1" smtClean="0">
                  <a:solidFill>
                    <a:schemeClr val="accent1"/>
                  </a:solidFill>
                </a:rPr>
                <a:t>* </a:t>
              </a:r>
              <a:r>
                <a:rPr lang="zh-CN" altLang="en-US" sz="1600" smtClean="0">
                  <a:solidFill>
                    <a:schemeClr val="tx1">
                      <a:lumMod val="75000"/>
                      <a:lumOff val="25000"/>
                    </a:schemeClr>
                  </a:solidFill>
                </a:rPr>
                <a:t>指针</a:t>
              </a:r>
              <a:r>
                <a:rPr lang="zh-CN" altLang="en-US" sz="1600">
                  <a:solidFill>
                    <a:schemeClr val="tx1">
                      <a:lumMod val="75000"/>
                      <a:lumOff val="25000"/>
                    </a:schemeClr>
                  </a:solidFill>
                </a:rPr>
                <a:t>运算符（或称“间接访问”运算符</a:t>
              </a:r>
              <a:r>
                <a:rPr lang="zh-CN" altLang="en-US" sz="1600" smtClean="0">
                  <a:solidFill>
                    <a:schemeClr val="tx1">
                      <a:lumMod val="75000"/>
                      <a:lumOff val="25000"/>
                    </a:schemeClr>
                  </a:solidFill>
                </a:rPr>
                <a:t>），*</a:t>
              </a:r>
              <a:r>
                <a:rPr lang="en-US" altLang="zh-CN" sz="1600" smtClean="0">
                  <a:solidFill>
                    <a:schemeClr val="tx1">
                      <a:lumMod val="75000"/>
                      <a:lumOff val="25000"/>
                    </a:schemeClr>
                  </a:solidFill>
                </a:rPr>
                <a:t>p</a:t>
              </a:r>
              <a:r>
                <a:rPr lang="zh-CN" altLang="en-US" sz="1600">
                  <a:solidFill>
                    <a:schemeClr val="tx1">
                      <a:lumMod val="75000"/>
                      <a:lumOff val="25000"/>
                    </a:schemeClr>
                  </a:solidFill>
                </a:rPr>
                <a:t>代表指针变量</a:t>
              </a:r>
              <a:r>
                <a:rPr lang="en-US" altLang="zh-CN" sz="1600">
                  <a:solidFill>
                    <a:schemeClr val="tx1">
                      <a:lumMod val="75000"/>
                      <a:lumOff val="25000"/>
                    </a:schemeClr>
                  </a:solidFill>
                </a:rPr>
                <a:t>p</a:t>
              </a:r>
              <a:r>
                <a:rPr lang="zh-CN" altLang="en-US" sz="1600">
                  <a:solidFill>
                    <a:schemeClr val="tx1">
                      <a:lumMod val="75000"/>
                      <a:lumOff val="25000"/>
                    </a:schemeClr>
                  </a:solidFill>
                </a:rPr>
                <a:t>指向的对象。</a:t>
              </a:r>
              <a:endParaRPr lang="zh-CN" altLang="en-US" sz="1600">
                <a:solidFill>
                  <a:schemeClr val="tx1">
                    <a:lumMod val="75000"/>
                    <a:lumOff val="25000"/>
                  </a:schemeClr>
                </a:solidFill>
              </a:endParaRPr>
            </a:p>
            <a:p>
              <a:pPr marL="285750" indent="-285750">
                <a:lnSpc>
                  <a:spcPct val="120000"/>
                </a:lnSpc>
                <a:spcAft>
                  <a:spcPts val="600"/>
                </a:spcAft>
                <a:buFont typeface="Arial" panose="020B0604020202020204" pitchFamily="34" charset="0"/>
                <a:buChar char="•"/>
                <a:defRPr/>
              </a:pPr>
              <a:endParaRPr lang="zh-CN" altLang="en-US" sz="1600">
                <a:solidFill>
                  <a:schemeClr val="tx1">
                    <a:lumMod val="75000"/>
                    <a:lumOff val="25000"/>
                  </a:schemeClr>
                </a:solidFill>
              </a:endParaRPr>
            </a:p>
          </p:txBody>
        </p:sp>
        <p:sp>
          <p:nvSpPr>
            <p:cNvPr id="11" name="MH_Other_2"/>
            <p:cNvSpPr/>
            <p:nvPr>
              <p:custDataLst>
                <p:tags r:id="rId4"/>
              </p:custDataLst>
            </p:nvPr>
          </p:nvSpPr>
          <p:spPr>
            <a:xfrm rot="16200000">
              <a:off x="19050653" y="5044082"/>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怎样引用指针变量</a:t>
            </a:r>
            <a:endParaRPr lang="zh-CN" altLang="en-US" dirty="0"/>
          </a:p>
        </p:txBody>
      </p:sp>
      <p:sp>
        <p:nvSpPr>
          <p:cNvPr id="3" name="内容占位符 2"/>
          <p:cNvSpPr>
            <a:spLocks noGrp="1"/>
          </p:cNvSpPr>
          <p:nvPr>
            <p:ph idx="1"/>
          </p:nvPr>
        </p:nvSpPr>
        <p:spPr>
          <a:xfrm>
            <a:off x="413649" y="1025180"/>
            <a:ext cx="10970796"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a:t>
            </a:r>
            <a:r>
              <a:rPr lang="zh-CN" altLang="en-US" sz="2000">
                <a:solidFill>
                  <a:schemeClr val="accent1"/>
                </a:solidFill>
              </a:rPr>
              <a:t>输入</a:t>
            </a:r>
            <a:r>
              <a:rPr lang="en-US" altLang="zh-CN" sz="2000">
                <a:solidFill>
                  <a:schemeClr val="accent1"/>
                </a:solidFill>
              </a:rPr>
              <a:t>a</a:t>
            </a:r>
            <a:r>
              <a:rPr lang="zh-CN" altLang="en-US" sz="2000">
                <a:solidFill>
                  <a:schemeClr val="accent1"/>
                </a:solidFill>
              </a:rPr>
              <a:t>和</a:t>
            </a:r>
            <a:r>
              <a:rPr lang="en-US" altLang="zh-CN" sz="2000">
                <a:solidFill>
                  <a:schemeClr val="accent1"/>
                </a:solidFill>
              </a:rPr>
              <a:t>b</a:t>
            </a:r>
            <a:r>
              <a:rPr lang="zh-CN" altLang="en-US" sz="2000">
                <a:solidFill>
                  <a:schemeClr val="accent1"/>
                </a:solidFill>
              </a:rPr>
              <a:t>两个整数，按先大后小的顺序输出</a:t>
            </a:r>
            <a:r>
              <a:rPr lang="en-US" altLang="zh-CN" sz="2000">
                <a:solidFill>
                  <a:schemeClr val="accent1"/>
                </a:solidFill>
              </a:rPr>
              <a:t>a</a:t>
            </a:r>
            <a:r>
              <a:rPr lang="zh-CN" altLang="en-US" sz="2000">
                <a:solidFill>
                  <a:schemeClr val="accent1"/>
                </a:solidFill>
              </a:rPr>
              <a:t>和</a:t>
            </a:r>
            <a:r>
              <a:rPr lang="en-US" altLang="zh-CN" sz="2000">
                <a:solidFill>
                  <a:schemeClr val="accent1"/>
                </a:solidFill>
              </a:rPr>
              <a:t>b</a:t>
            </a:r>
            <a:r>
              <a:rPr lang="zh-CN" altLang="en-US" sz="2000">
                <a:solidFill>
                  <a:schemeClr val="accent1"/>
                </a:solidFill>
              </a:rPr>
              <a:t>。</a:t>
            </a:r>
            <a:endParaRPr lang="zh-CN" altLang="en-US" sz="2000" dirty="0">
              <a:solidFill>
                <a:schemeClr val="accent1"/>
              </a:solidFill>
            </a:endParaRPr>
          </a:p>
        </p:txBody>
      </p:sp>
      <p:sp>
        <p:nvSpPr>
          <p:cNvPr id="32" name="圆角矩形 12"/>
          <p:cNvSpPr/>
          <p:nvPr/>
        </p:nvSpPr>
        <p:spPr>
          <a:xfrm>
            <a:off x="673510" y="1913025"/>
            <a:ext cx="6320602" cy="3466430"/>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endParaRPr lang="en-US" altLang="zh-CN" sz="1400"/>
          </a:p>
          <a:p>
            <a:pPr defTabSz="363855">
              <a:lnSpc>
                <a:spcPct val="120000"/>
              </a:lnSpc>
            </a:pPr>
            <a:r>
              <a:rPr lang="en-US" altLang="zh-CN" sz="1400"/>
              <a:t>int main()</a:t>
            </a:r>
            <a:endParaRPr lang="en-US" altLang="zh-CN" sz="1400"/>
          </a:p>
          <a:p>
            <a:pPr defTabSz="363855">
              <a:lnSpc>
                <a:spcPct val="120000"/>
              </a:lnSpc>
            </a:pPr>
            <a:r>
              <a:rPr lang="en-US" altLang="zh-CN" sz="1400"/>
              <a:t>{	int *p1,*p2,*p,a,b</a:t>
            </a:r>
            <a:r>
              <a:rPr lang="en-US" altLang="zh-CN" sz="1400" smtClean="0"/>
              <a:t>;					</a:t>
            </a:r>
            <a:r>
              <a:rPr lang="en-US" altLang="zh-CN" sz="1400" smtClean="0">
                <a:solidFill>
                  <a:srgbClr val="008000"/>
                </a:solidFill>
              </a:rPr>
              <a:t>//</a:t>
            </a:r>
            <a:r>
              <a:rPr lang="en-US" altLang="zh-CN" sz="1400">
                <a:solidFill>
                  <a:srgbClr val="008000"/>
                </a:solidFill>
              </a:rPr>
              <a:t>p1,p2</a:t>
            </a:r>
            <a:r>
              <a:rPr lang="zh-CN" altLang="en-US" sz="1400">
                <a:solidFill>
                  <a:srgbClr val="008000"/>
                </a:solidFill>
              </a:rPr>
              <a:t>的类型是</a:t>
            </a:r>
            <a:r>
              <a:rPr lang="en-US" altLang="zh-CN" sz="1400">
                <a:solidFill>
                  <a:srgbClr val="008000"/>
                </a:solidFill>
              </a:rPr>
              <a:t>int *</a:t>
            </a:r>
            <a:r>
              <a:rPr lang="zh-CN" altLang="en-US" sz="1400">
                <a:solidFill>
                  <a:srgbClr val="008000"/>
                </a:solidFill>
              </a:rPr>
              <a:t>类型</a:t>
            </a:r>
            <a:endParaRPr lang="zh-CN" altLang="en-US" sz="1400">
              <a:solidFill>
                <a:srgbClr val="008000"/>
              </a:solidFill>
            </a:endParaRPr>
          </a:p>
          <a:p>
            <a:pPr defTabSz="363855">
              <a:lnSpc>
                <a:spcPct val="120000"/>
              </a:lnSpc>
            </a:pPr>
            <a:r>
              <a:rPr lang="zh-CN" altLang="en-US" sz="1400"/>
              <a:t>	</a:t>
            </a:r>
            <a:r>
              <a:rPr lang="en-US" altLang="zh-CN" sz="1400"/>
              <a:t>printf("please enter two integer numbers:");</a:t>
            </a:r>
            <a:endParaRPr lang="en-US" altLang="zh-CN" sz="1400"/>
          </a:p>
          <a:p>
            <a:pPr defTabSz="363855">
              <a:lnSpc>
                <a:spcPct val="120000"/>
              </a:lnSpc>
            </a:pPr>
            <a:r>
              <a:rPr lang="en-US" altLang="zh-CN" sz="1400"/>
              <a:t>	scanf("%d,%d",&amp;a,&amp;b</a:t>
            </a:r>
            <a:r>
              <a:rPr lang="en-US" altLang="zh-CN" sz="1400" smtClean="0"/>
              <a:t>);				</a:t>
            </a:r>
            <a:r>
              <a:rPr lang="en-US" altLang="zh-CN" sz="1400">
                <a:solidFill>
                  <a:srgbClr val="008000"/>
                </a:solidFill>
              </a:rPr>
              <a:t>//</a:t>
            </a:r>
            <a:r>
              <a:rPr lang="zh-CN" altLang="en-US" sz="1400">
                <a:solidFill>
                  <a:srgbClr val="008000"/>
                </a:solidFill>
              </a:rPr>
              <a:t>输入两个整数 </a:t>
            </a:r>
            <a:endParaRPr lang="zh-CN" altLang="en-US" sz="1400">
              <a:solidFill>
                <a:srgbClr val="008000"/>
              </a:solidFill>
            </a:endParaRPr>
          </a:p>
          <a:p>
            <a:pPr defTabSz="363855">
              <a:lnSpc>
                <a:spcPct val="120000"/>
              </a:lnSpc>
            </a:pPr>
            <a:r>
              <a:rPr lang="zh-CN" altLang="en-US" sz="1400"/>
              <a:t>	</a:t>
            </a:r>
            <a:r>
              <a:rPr lang="en-US" altLang="zh-CN" sz="1400"/>
              <a:t>p1=&amp;a</a:t>
            </a:r>
            <a:r>
              <a:rPr lang="en-US" altLang="zh-CN" sz="1400" smtClean="0"/>
              <a:t>;							</a:t>
            </a:r>
            <a:r>
              <a:rPr lang="en-US" altLang="zh-CN" sz="1400">
                <a:solidFill>
                  <a:srgbClr val="008000"/>
                </a:solidFill>
              </a:rPr>
              <a:t>//</a:t>
            </a:r>
            <a:r>
              <a:rPr lang="zh-CN" altLang="en-US" sz="1400">
                <a:solidFill>
                  <a:srgbClr val="008000"/>
                </a:solidFill>
              </a:rPr>
              <a:t>使</a:t>
            </a:r>
            <a:r>
              <a:rPr lang="en-US" altLang="zh-CN" sz="1400">
                <a:solidFill>
                  <a:srgbClr val="008000"/>
                </a:solidFill>
              </a:rPr>
              <a:t>p1</a:t>
            </a:r>
            <a:r>
              <a:rPr lang="zh-CN" altLang="en-US" sz="1400">
                <a:solidFill>
                  <a:srgbClr val="008000"/>
                </a:solidFill>
              </a:rPr>
              <a:t>指向变量</a:t>
            </a:r>
            <a:r>
              <a:rPr lang="en-US" altLang="zh-CN" sz="1400">
                <a:solidFill>
                  <a:srgbClr val="008000"/>
                </a:solidFill>
              </a:rPr>
              <a:t>a</a:t>
            </a:r>
            <a:endParaRPr lang="en-US" altLang="zh-CN" sz="1400">
              <a:solidFill>
                <a:srgbClr val="008000"/>
              </a:solidFill>
            </a:endParaRPr>
          </a:p>
          <a:p>
            <a:pPr defTabSz="363855">
              <a:lnSpc>
                <a:spcPct val="120000"/>
              </a:lnSpc>
            </a:pPr>
            <a:r>
              <a:rPr lang="en-US" altLang="zh-CN" sz="1400"/>
              <a:t>	p2=&amp;b</a:t>
            </a:r>
            <a:r>
              <a:rPr lang="en-US" altLang="zh-CN" sz="1400" smtClean="0"/>
              <a:t>;							</a:t>
            </a:r>
            <a:r>
              <a:rPr lang="en-US" altLang="zh-CN" sz="1400">
                <a:solidFill>
                  <a:srgbClr val="008000"/>
                </a:solidFill>
              </a:rPr>
              <a:t>//</a:t>
            </a:r>
            <a:r>
              <a:rPr lang="zh-CN" altLang="en-US" sz="1400">
                <a:solidFill>
                  <a:srgbClr val="008000"/>
                </a:solidFill>
              </a:rPr>
              <a:t>使</a:t>
            </a:r>
            <a:r>
              <a:rPr lang="en-US" altLang="zh-CN" sz="1400">
                <a:solidFill>
                  <a:srgbClr val="008000"/>
                </a:solidFill>
              </a:rPr>
              <a:t>p2</a:t>
            </a:r>
            <a:r>
              <a:rPr lang="zh-CN" altLang="en-US" sz="1400">
                <a:solidFill>
                  <a:srgbClr val="008000"/>
                </a:solidFill>
              </a:rPr>
              <a:t>指向变量</a:t>
            </a:r>
            <a:r>
              <a:rPr lang="en-US" altLang="zh-CN" sz="1400">
                <a:solidFill>
                  <a:srgbClr val="008000"/>
                </a:solidFill>
              </a:rPr>
              <a:t>b</a:t>
            </a:r>
            <a:endParaRPr lang="en-US" altLang="zh-CN" sz="1400">
              <a:solidFill>
                <a:srgbClr val="008000"/>
              </a:solidFill>
            </a:endParaRPr>
          </a:p>
          <a:p>
            <a:pPr defTabSz="363855">
              <a:lnSpc>
                <a:spcPct val="120000"/>
              </a:lnSpc>
            </a:pPr>
            <a:r>
              <a:rPr lang="en-US" altLang="zh-CN" sz="1400"/>
              <a:t>	if(a&lt;b</a:t>
            </a:r>
            <a:r>
              <a:rPr lang="en-US" altLang="zh-CN" sz="1400" smtClean="0"/>
              <a:t>)							</a:t>
            </a:r>
            <a:r>
              <a:rPr lang="en-US" altLang="zh-CN" sz="1400">
                <a:solidFill>
                  <a:srgbClr val="008000"/>
                </a:solidFill>
              </a:rPr>
              <a:t>//</a:t>
            </a:r>
            <a:r>
              <a:rPr lang="zh-CN" altLang="en-US" sz="1400">
                <a:solidFill>
                  <a:srgbClr val="008000"/>
                </a:solidFill>
              </a:rPr>
              <a:t>如果</a:t>
            </a:r>
            <a:r>
              <a:rPr lang="en-US" altLang="zh-CN" sz="1400">
                <a:solidFill>
                  <a:srgbClr val="008000"/>
                </a:solidFill>
              </a:rPr>
              <a:t>a&lt;b</a:t>
            </a:r>
            <a:endParaRPr lang="en-US" altLang="zh-CN" sz="1400">
              <a:solidFill>
                <a:srgbClr val="008000"/>
              </a:solidFill>
            </a:endParaRPr>
          </a:p>
          <a:p>
            <a:pPr defTabSz="363855">
              <a:lnSpc>
                <a:spcPct val="120000"/>
              </a:lnSpc>
            </a:pPr>
            <a:r>
              <a:rPr lang="en-US" altLang="zh-CN" sz="1400"/>
              <a:t>	{	p=p1;p1=p2;p2=p</a:t>
            </a:r>
            <a:r>
              <a:rPr lang="en-US" altLang="zh-CN" sz="1400" smtClean="0"/>
              <a:t>;}			</a:t>
            </a:r>
            <a:r>
              <a:rPr lang="en-US" altLang="zh-CN" sz="1400">
                <a:solidFill>
                  <a:srgbClr val="008000"/>
                </a:solidFill>
              </a:rPr>
              <a:t>//</a:t>
            </a:r>
            <a:r>
              <a:rPr lang="zh-CN" altLang="en-US" sz="1400">
                <a:solidFill>
                  <a:srgbClr val="008000"/>
                </a:solidFill>
              </a:rPr>
              <a:t>使</a:t>
            </a:r>
            <a:r>
              <a:rPr lang="en-US" altLang="zh-CN" sz="1400">
                <a:solidFill>
                  <a:srgbClr val="008000"/>
                </a:solidFill>
              </a:rPr>
              <a:t>p1</a:t>
            </a:r>
            <a:r>
              <a:rPr lang="zh-CN" altLang="en-US" sz="1400">
                <a:solidFill>
                  <a:srgbClr val="008000"/>
                </a:solidFill>
              </a:rPr>
              <a:t>与</a:t>
            </a:r>
            <a:r>
              <a:rPr lang="en-US" altLang="zh-CN" sz="1400">
                <a:solidFill>
                  <a:srgbClr val="008000"/>
                </a:solidFill>
              </a:rPr>
              <a:t>p2</a:t>
            </a:r>
            <a:r>
              <a:rPr lang="zh-CN" altLang="en-US" sz="1400">
                <a:solidFill>
                  <a:srgbClr val="008000"/>
                </a:solidFill>
              </a:rPr>
              <a:t>的值互换</a:t>
            </a:r>
            <a:endParaRPr lang="zh-CN" altLang="en-US" sz="1400">
              <a:solidFill>
                <a:srgbClr val="008000"/>
              </a:solidFill>
            </a:endParaRPr>
          </a:p>
          <a:p>
            <a:pPr defTabSz="363855">
              <a:lnSpc>
                <a:spcPct val="120000"/>
              </a:lnSpc>
            </a:pPr>
            <a:r>
              <a:rPr lang="zh-CN" altLang="en-US" sz="1400"/>
              <a:t>	</a:t>
            </a:r>
            <a:r>
              <a:rPr lang="en-US" altLang="zh-CN" sz="1400"/>
              <a:t>printf("a=%d,b=%d\n",a,b</a:t>
            </a:r>
            <a:r>
              <a:rPr lang="en-US" altLang="zh-CN" sz="1400" smtClean="0"/>
              <a:t>);			</a:t>
            </a:r>
            <a:r>
              <a:rPr lang="en-US" altLang="zh-CN" sz="1400">
                <a:solidFill>
                  <a:srgbClr val="008000"/>
                </a:solidFill>
              </a:rPr>
              <a:t>//</a:t>
            </a:r>
            <a:r>
              <a:rPr lang="zh-CN" altLang="en-US" sz="1400">
                <a:solidFill>
                  <a:srgbClr val="008000"/>
                </a:solidFill>
              </a:rPr>
              <a:t>输出</a:t>
            </a:r>
            <a:r>
              <a:rPr lang="en-US" altLang="zh-CN" sz="1400">
                <a:solidFill>
                  <a:srgbClr val="008000"/>
                </a:solidFill>
              </a:rPr>
              <a:t>a,b</a:t>
            </a:r>
            <a:endParaRPr lang="en-US" altLang="zh-CN" sz="1400">
              <a:solidFill>
                <a:srgbClr val="008000"/>
              </a:solidFill>
            </a:endParaRPr>
          </a:p>
          <a:p>
            <a:pPr defTabSz="363855">
              <a:lnSpc>
                <a:spcPct val="120000"/>
              </a:lnSpc>
            </a:pPr>
            <a:r>
              <a:rPr lang="en-US" altLang="zh-CN" sz="1400"/>
              <a:t>	printf("max=%d,min=%d\n",*p1,*p2</a:t>
            </a:r>
            <a:r>
              <a:rPr lang="en-US" altLang="zh-CN" sz="1400" smtClean="0"/>
              <a:t>);	</a:t>
            </a:r>
            <a:r>
              <a:rPr lang="en-US" altLang="zh-CN" sz="1400">
                <a:solidFill>
                  <a:srgbClr val="008000"/>
                </a:solidFill>
              </a:rPr>
              <a:t>//</a:t>
            </a:r>
            <a:r>
              <a:rPr lang="zh-CN" altLang="en-US" sz="1400">
                <a:solidFill>
                  <a:srgbClr val="008000"/>
                </a:solidFill>
              </a:rPr>
              <a:t>输出</a:t>
            </a:r>
            <a:r>
              <a:rPr lang="en-US" altLang="zh-CN" sz="1400">
                <a:solidFill>
                  <a:srgbClr val="008000"/>
                </a:solidFill>
              </a:rPr>
              <a:t>p1</a:t>
            </a:r>
            <a:r>
              <a:rPr lang="zh-CN" altLang="en-US" sz="1400">
                <a:solidFill>
                  <a:srgbClr val="008000"/>
                </a:solidFill>
              </a:rPr>
              <a:t>和</a:t>
            </a:r>
            <a:r>
              <a:rPr lang="en-US" altLang="zh-CN" sz="1400">
                <a:solidFill>
                  <a:srgbClr val="008000"/>
                </a:solidFill>
              </a:rPr>
              <a:t>p2</a:t>
            </a:r>
            <a:r>
              <a:rPr lang="zh-CN" altLang="en-US" sz="1400">
                <a:solidFill>
                  <a:srgbClr val="008000"/>
                </a:solidFill>
              </a:rPr>
              <a:t>所指向的变量的值</a:t>
            </a:r>
            <a:endParaRPr lang="zh-CN" altLang="en-US" sz="1400">
              <a:solidFill>
                <a:srgbClr val="008000"/>
              </a:solidFill>
            </a:endParaRPr>
          </a:p>
          <a:p>
            <a:pPr defTabSz="363855">
              <a:lnSpc>
                <a:spcPct val="120000"/>
              </a:lnSpc>
            </a:pPr>
            <a:r>
              <a:rPr lang="zh-CN" altLang="en-US" sz="1400"/>
              <a:t>	</a:t>
            </a:r>
            <a:r>
              <a:rPr lang="en-US" altLang="zh-CN" sz="1400"/>
              <a:t>return 0;</a:t>
            </a:r>
            <a:endParaRPr lang="en-US" altLang="zh-CN" sz="1400"/>
          </a:p>
          <a:p>
            <a:pPr defTabSz="363855">
              <a:lnSpc>
                <a:spcPct val="120000"/>
              </a:lnSpc>
            </a:pPr>
            <a:r>
              <a:rPr lang="en-US" altLang="zh-CN" sz="1400"/>
              <a:t>}</a:t>
            </a:r>
            <a:endParaRPr lang="en-US" altLang="zh-CN" sz="1400" dirty="0"/>
          </a:p>
        </p:txBody>
      </p:sp>
      <p:grpSp>
        <p:nvGrpSpPr>
          <p:cNvPr id="12" name="组合 11"/>
          <p:cNvGrpSpPr/>
          <p:nvPr/>
        </p:nvGrpSpPr>
        <p:grpSpPr>
          <a:xfrm>
            <a:off x="6301595" y="4015962"/>
            <a:ext cx="5082850" cy="1665883"/>
            <a:chOff x="8582294" y="4088152"/>
            <a:chExt cx="5245151" cy="1665883"/>
          </a:xfrm>
        </p:grpSpPr>
        <p:sp>
          <p:nvSpPr>
            <p:cNvPr id="13" name="MH_Other_1"/>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endParaRPr lang="zh-CN" altLang="en-US" sz="2000" dirty="0">
                <a:solidFill>
                  <a:srgbClr val="FEFFFF"/>
                </a:solidFill>
              </a:endParaRPr>
            </a:p>
          </p:txBody>
        </p:sp>
        <p:sp>
          <p:nvSpPr>
            <p:cNvPr id="14" name="MH_SubTitle_1"/>
            <p:cNvSpPr/>
            <p:nvPr>
              <p:custDataLst>
                <p:tags r:id="rId2"/>
              </p:custDataLst>
            </p:nvPr>
          </p:nvSpPr>
          <p:spPr>
            <a:xfrm>
              <a:off x="9371544" y="4088152"/>
              <a:ext cx="4455901" cy="1665883"/>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en-US" altLang="zh-CN" sz="1600">
                  <a:solidFill>
                    <a:schemeClr val="tx1">
                      <a:lumMod val="75000"/>
                      <a:lumOff val="25000"/>
                    </a:schemeClr>
                  </a:solidFill>
                </a:rPr>
                <a:t>a</a:t>
              </a:r>
              <a:r>
                <a:rPr lang="zh-CN" altLang="en-US" sz="1600">
                  <a:solidFill>
                    <a:schemeClr val="tx1">
                      <a:lumMod val="75000"/>
                      <a:lumOff val="25000"/>
                    </a:schemeClr>
                  </a:solidFill>
                </a:rPr>
                <a:t>和</a:t>
              </a:r>
              <a:r>
                <a:rPr lang="en-US" altLang="zh-CN" sz="1600">
                  <a:solidFill>
                    <a:schemeClr val="tx1">
                      <a:lumMod val="75000"/>
                      <a:lumOff val="25000"/>
                    </a:schemeClr>
                  </a:solidFill>
                </a:rPr>
                <a:t>b</a:t>
              </a:r>
              <a:r>
                <a:rPr lang="zh-CN" altLang="en-US" sz="1600">
                  <a:solidFill>
                    <a:schemeClr val="tx1">
                      <a:lumMod val="75000"/>
                      <a:lumOff val="25000"/>
                    </a:schemeClr>
                  </a:solidFill>
                </a:rPr>
                <a:t>的值并未交换，它们仍保持原值，但</a:t>
              </a:r>
              <a:r>
                <a:rPr lang="en-US" altLang="zh-CN" sz="1600">
                  <a:solidFill>
                    <a:schemeClr val="tx1">
                      <a:lumMod val="75000"/>
                      <a:lumOff val="25000"/>
                    </a:schemeClr>
                  </a:solidFill>
                </a:rPr>
                <a:t>p1</a:t>
              </a:r>
              <a:r>
                <a:rPr lang="zh-CN" altLang="en-US" sz="1600">
                  <a:solidFill>
                    <a:schemeClr val="tx1">
                      <a:lumMod val="75000"/>
                      <a:lumOff val="25000"/>
                    </a:schemeClr>
                  </a:solidFill>
                </a:rPr>
                <a:t>和</a:t>
              </a:r>
              <a:r>
                <a:rPr lang="en-US" altLang="zh-CN" sz="1600">
                  <a:solidFill>
                    <a:schemeClr val="tx1">
                      <a:lumMod val="75000"/>
                      <a:lumOff val="25000"/>
                    </a:schemeClr>
                  </a:solidFill>
                </a:rPr>
                <a:t>p2</a:t>
              </a:r>
              <a:r>
                <a:rPr lang="zh-CN" altLang="en-US" sz="1600">
                  <a:solidFill>
                    <a:schemeClr val="tx1">
                      <a:lumMod val="75000"/>
                      <a:lumOff val="25000"/>
                    </a:schemeClr>
                  </a:solidFill>
                </a:rPr>
                <a:t>的值改变了</a:t>
              </a:r>
              <a:r>
                <a:rPr lang="zh-CN" altLang="en-US" sz="1600" smtClean="0">
                  <a:solidFill>
                    <a:schemeClr val="tx1">
                      <a:lumMod val="75000"/>
                      <a:lumOff val="25000"/>
                    </a:schemeClr>
                  </a:solidFill>
                </a:rPr>
                <a:t>。</a:t>
              </a:r>
              <a:endParaRPr lang="en-US" altLang="zh-CN" sz="1600" smtClean="0">
                <a:solidFill>
                  <a:schemeClr val="tx1">
                    <a:lumMod val="75000"/>
                    <a:lumOff val="25000"/>
                  </a:schemeClr>
                </a:solidFill>
              </a:endParaRPr>
            </a:p>
            <a:p>
              <a:pPr marL="285750" indent="-285750">
                <a:lnSpc>
                  <a:spcPct val="120000"/>
                </a:lnSpc>
                <a:spcAft>
                  <a:spcPts val="600"/>
                </a:spcAft>
                <a:buFont typeface="Arial" panose="020B0604020202020204" pitchFamily="34" charset="0"/>
                <a:buChar char="•"/>
                <a:defRPr/>
              </a:pPr>
              <a:r>
                <a:rPr lang="zh-CN" altLang="en-US" sz="1600" smtClean="0">
                  <a:solidFill>
                    <a:schemeClr val="tx1">
                      <a:lumMod val="75000"/>
                      <a:lumOff val="25000"/>
                    </a:schemeClr>
                  </a:solidFill>
                </a:rPr>
                <a:t>实际上</a:t>
              </a:r>
              <a:r>
                <a:rPr lang="zh-CN" altLang="en-US" sz="1600">
                  <a:solidFill>
                    <a:schemeClr val="tx1">
                      <a:lumMod val="75000"/>
                      <a:lumOff val="25000"/>
                    </a:schemeClr>
                  </a:solidFill>
                </a:rPr>
                <a:t>，第</a:t>
              </a:r>
              <a:r>
                <a:rPr lang="en-US" altLang="zh-CN" sz="1600">
                  <a:solidFill>
                    <a:schemeClr val="tx1">
                      <a:lumMod val="75000"/>
                      <a:lumOff val="25000"/>
                    </a:schemeClr>
                  </a:solidFill>
                </a:rPr>
                <a:t>9</a:t>
              </a:r>
              <a:r>
                <a:rPr lang="zh-CN" altLang="en-US" sz="1600">
                  <a:solidFill>
                    <a:schemeClr val="tx1">
                      <a:lumMod val="75000"/>
                      <a:lumOff val="25000"/>
                    </a:schemeClr>
                  </a:solidFill>
                </a:rPr>
                <a:t>行可以</a:t>
              </a:r>
              <a:r>
                <a:rPr lang="zh-CN" altLang="en-US" sz="1600" smtClean="0">
                  <a:solidFill>
                    <a:schemeClr val="tx1">
                      <a:lumMod val="75000"/>
                      <a:lumOff val="25000"/>
                    </a:schemeClr>
                  </a:solidFill>
                </a:rPr>
                <a:t>改为</a:t>
              </a:r>
              <a:r>
                <a:rPr lang="en-US" altLang="zh-CN" sz="1600" smtClean="0">
                  <a:solidFill>
                    <a:schemeClr val="tx1">
                      <a:lumMod val="75000"/>
                      <a:lumOff val="25000"/>
                    </a:schemeClr>
                  </a:solidFill>
                </a:rPr>
                <a:t>{</a:t>
              </a:r>
              <a:r>
                <a:rPr lang="en-US" altLang="zh-CN" sz="1600">
                  <a:solidFill>
                    <a:schemeClr val="tx1">
                      <a:lumMod val="75000"/>
                      <a:lumOff val="25000"/>
                    </a:schemeClr>
                  </a:solidFill>
                </a:rPr>
                <a:t>p1=&amp;b; p2=&amp;a</a:t>
              </a:r>
              <a:r>
                <a:rPr lang="en-US" altLang="zh-CN" sz="1600" smtClean="0">
                  <a:solidFill>
                    <a:schemeClr val="tx1">
                      <a:lumMod val="75000"/>
                      <a:lumOff val="25000"/>
                    </a:schemeClr>
                  </a:solidFill>
                </a:rPr>
                <a:t>;}</a:t>
              </a:r>
              <a:r>
                <a:rPr lang="zh-CN" altLang="en-US" sz="1600" smtClean="0">
                  <a:solidFill>
                    <a:schemeClr val="tx1">
                      <a:lumMod val="75000"/>
                      <a:lumOff val="25000"/>
                    </a:schemeClr>
                  </a:solidFill>
                </a:rPr>
                <a:t>即</a:t>
              </a:r>
              <a:r>
                <a:rPr lang="zh-CN" altLang="en-US" sz="1600">
                  <a:solidFill>
                    <a:schemeClr val="tx1">
                      <a:lumMod val="75000"/>
                      <a:lumOff val="25000"/>
                    </a:schemeClr>
                  </a:solidFill>
                </a:rPr>
                <a:t>直接对</a:t>
              </a:r>
              <a:r>
                <a:rPr lang="en-US" altLang="zh-CN" sz="1600">
                  <a:solidFill>
                    <a:schemeClr val="tx1">
                      <a:lumMod val="75000"/>
                      <a:lumOff val="25000"/>
                    </a:schemeClr>
                  </a:solidFill>
                </a:rPr>
                <a:t>p1</a:t>
              </a:r>
              <a:r>
                <a:rPr lang="zh-CN" altLang="en-US" sz="1600">
                  <a:solidFill>
                    <a:schemeClr val="tx1">
                      <a:lumMod val="75000"/>
                      <a:lumOff val="25000"/>
                    </a:schemeClr>
                  </a:solidFill>
                </a:rPr>
                <a:t>和</a:t>
              </a:r>
              <a:r>
                <a:rPr lang="en-US" altLang="zh-CN" sz="1600">
                  <a:solidFill>
                    <a:schemeClr val="tx1">
                      <a:lumMod val="75000"/>
                      <a:lumOff val="25000"/>
                    </a:schemeClr>
                  </a:solidFill>
                </a:rPr>
                <a:t>p2</a:t>
              </a:r>
              <a:r>
                <a:rPr lang="zh-CN" altLang="en-US" sz="1600">
                  <a:solidFill>
                    <a:schemeClr val="tx1">
                      <a:lumMod val="75000"/>
                      <a:lumOff val="25000"/>
                    </a:schemeClr>
                  </a:solidFill>
                </a:rPr>
                <a:t>赋以新值，这样可以不必定义中间变量</a:t>
              </a:r>
              <a:r>
                <a:rPr lang="en-US" altLang="zh-CN" sz="1600">
                  <a:solidFill>
                    <a:schemeClr val="tx1">
                      <a:lumMod val="75000"/>
                      <a:lumOff val="25000"/>
                    </a:schemeClr>
                  </a:solidFill>
                </a:rPr>
                <a:t>p</a:t>
              </a:r>
              <a:r>
                <a:rPr lang="zh-CN" altLang="en-US" sz="1600">
                  <a:solidFill>
                    <a:schemeClr val="tx1">
                      <a:lumMod val="75000"/>
                      <a:lumOff val="25000"/>
                    </a:schemeClr>
                  </a:solidFill>
                </a:rPr>
                <a:t>，使程序更加简练。</a:t>
              </a:r>
              <a:endParaRPr lang="zh-CN" altLang="en-US" sz="1600" dirty="0">
                <a:solidFill>
                  <a:schemeClr val="tx1">
                    <a:lumMod val="75000"/>
                    <a:lumOff val="25000"/>
                  </a:schemeClr>
                </a:solidFill>
              </a:endParaRPr>
            </a:p>
          </p:txBody>
        </p:sp>
        <p:sp>
          <p:nvSpPr>
            <p:cNvPr id="15" name="MH_Other_2"/>
            <p:cNvSpPr/>
            <p:nvPr>
              <p:custDataLst>
                <p:tags r:id="rId3"/>
              </p:custDataLst>
            </p:nvPr>
          </p:nvSpPr>
          <p:spPr>
            <a:xfrm rot="16200000">
              <a:off x="13525820" y="5452409"/>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pic>
        <p:nvPicPr>
          <p:cNvPr id="4" name="图片 3"/>
          <p:cNvPicPr>
            <a:picLocks noChangeAspect="1"/>
          </p:cNvPicPr>
          <p:nvPr/>
        </p:nvPicPr>
        <p:blipFill>
          <a:blip r:embed="rId4" cstate="print"/>
          <a:stretch>
            <a:fillRect/>
          </a:stretch>
        </p:blipFill>
        <p:spPr>
          <a:xfrm>
            <a:off x="3451262" y="5086126"/>
            <a:ext cx="3457575" cy="1028700"/>
          </a:xfrm>
          <a:prstGeom prst="rect">
            <a:avLst/>
          </a:prstGeom>
        </p:spPr>
      </p:pic>
      <p:sp>
        <p:nvSpPr>
          <p:cNvPr id="20" name="矩形 19"/>
          <p:cNvSpPr/>
          <p:nvPr/>
        </p:nvSpPr>
        <p:spPr>
          <a:xfrm>
            <a:off x="567296" y="1443419"/>
            <a:ext cx="10781599" cy="369332"/>
          </a:xfrm>
          <a:prstGeom prst="rect">
            <a:avLst/>
          </a:prstGeom>
        </p:spPr>
        <p:txBody>
          <a:bodyPr wrap="square">
            <a:spAutoFit/>
          </a:bodyPr>
          <a:lstStyle/>
          <a:p>
            <a:r>
              <a:rPr lang="zh-CN" altLang="en-US" b="1" dirty="0"/>
              <a:t>解题</a:t>
            </a:r>
            <a:r>
              <a:rPr lang="zh-CN" altLang="en-US" b="1"/>
              <a:t>思路</a:t>
            </a:r>
            <a:r>
              <a:rPr lang="en-US" altLang="zh-CN" b="1" smtClean="0"/>
              <a:t>:</a:t>
            </a:r>
            <a:r>
              <a:rPr lang="zh-CN" altLang="en-US"/>
              <a:t>不交换整型变量的值，而是交换两个指针变量的值（即</a:t>
            </a:r>
            <a:r>
              <a:rPr lang="en-US" altLang="zh-CN"/>
              <a:t>a</a:t>
            </a:r>
            <a:r>
              <a:rPr lang="zh-CN" altLang="en-US"/>
              <a:t>和</a:t>
            </a:r>
            <a:r>
              <a:rPr lang="en-US" altLang="zh-CN"/>
              <a:t>b</a:t>
            </a:r>
            <a:r>
              <a:rPr lang="zh-CN" altLang="en-US"/>
              <a:t>的地址）。</a:t>
            </a:r>
            <a:endParaRPr lang="zh-CN" altLang="en-US" dirty="0"/>
          </a:p>
        </p:txBody>
      </p:sp>
      <p:grpSp>
        <p:nvGrpSpPr>
          <p:cNvPr id="21" name="组合 20"/>
          <p:cNvGrpSpPr/>
          <p:nvPr/>
        </p:nvGrpSpPr>
        <p:grpSpPr>
          <a:xfrm>
            <a:off x="7066423" y="1913025"/>
            <a:ext cx="4318022" cy="2019787"/>
            <a:chOff x="8050698" y="5019263"/>
            <a:chExt cx="4318022" cy="2019787"/>
          </a:xfrm>
          <a:effectLst>
            <a:outerShdw blurRad="63500" sx="102000" sy="102000" algn="ctr" rotWithShape="0">
              <a:prstClr val="black">
                <a:alpha val="40000"/>
              </a:prstClr>
            </a:outerShdw>
          </a:effectLst>
        </p:grpSpPr>
        <p:sp>
          <p:nvSpPr>
            <p:cNvPr id="22" name="剪去单角的矩形 51"/>
            <p:cNvSpPr/>
            <p:nvPr/>
          </p:nvSpPr>
          <p:spPr>
            <a:xfrm>
              <a:off x="8050698" y="5019263"/>
              <a:ext cx="4318022" cy="2019787"/>
            </a:xfrm>
            <a:prstGeom prst="snip1Rect">
              <a:avLst>
                <a:gd name="adj" fmla="val 59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grpSp>
      <p:graphicFrame>
        <p:nvGraphicFramePr>
          <p:cNvPr id="24" name="表格 23"/>
          <p:cNvGraphicFramePr>
            <a:graphicFrameLocks noGrp="1"/>
          </p:cNvGraphicFramePr>
          <p:nvPr/>
        </p:nvGraphicFramePr>
        <p:xfrm>
          <a:off x="7835590" y="2321587"/>
          <a:ext cx="1147937" cy="1483360"/>
        </p:xfrm>
        <a:graphic>
          <a:graphicData uri="http://schemas.openxmlformats.org/drawingml/2006/table">
            <a:tbl>
              <a:tblPr>
                <a:tableStyleId>{5C22544A-7EE6-4342-B048-85BDC9FD1C3A}</a:tableStyleId>
              </a:tblPr>
              <a:tblGrid>
                <a:gridCol w="468000"/>
                <a:gridCol w="211937"/>
                <a:gridCol w="468000"/>
              </a:tblGrid>
              <a:tr h="370840">
                <a:tc>
                  <a:txBody>
                    <a:bodyPr/>
                    <a:lstStyle/>
                    <a:p>
                      <a:pPr algn="ctr"/>
                      <a:r>
                        <a:rPr lang="en-US" altLang="zh-CN" sz="1600" smtClean="0"/>
                        <a:t>p1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algn="ctr"/>
                      <a:r>
                        <a:rPr lang="en-US" altLang="zh-CN" sz="1600" smtClean="0"/>
                        <a:t>&amp;a</a:t>
                      </a:r>
                      <a:endParaRPr lang="zh-CN" altLang="en-US" sz="1600"/>
                    </a:p>
                  </a:txBody>
                  <a:tcPr anchor="ctr">
                    <a:lnR w="12700" cmpd="sng">
                      <a:noFill/>
                    </a:lnR>
                    <a:lnT w="12700" cmpd="sng">
                      <a:noFill/>
                    </a:lnT>
                    <a:lnB w="12700" cmpd="sng">
                      <a:noFill/>
                    </a:lnB>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5</a:t>
                      </a:r>
                      <a:endParaRPr lang="zh-CN" altLang="en-US" sz="1600"/>
                    </a:p>
                  </a:txBody>
                  <a:tcPr anchor="ctr">
                    <a:lnL w="12700" cmpd="sng">
                      <a:noFill/>
                    </a:lnL>
                    <a:lnR w="12700" cmpd="sng">
                      <a:noFill/>
                    </a:lnR>
                    <a:lnT w="12700" cmpd="sng">
                      <a:noFill/>
                    </a:lnT>
                    <a:lnB w="12700" cmpd="sng">
                      <a:noFill/>
                    </a:lnB>
                  </a:tcPr>
                </a:tc>
              </a:tr>
              <a:tr h="370840">
                <a:tc>
                  <a:txBody>
                    <a:bodyPr/>
                    <a:lstStyle/>
                    <a:p>
                      <a:pPr algn="ctr"/>
                      <a:r>
                        <a:rPr lang="en-US" altLang="zh-CN" sz="1600" smtClean="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algn="ctr"/>
                      <a:r>
                        <a:rPr lang="en-US" altLang="zh-CN" sz="1600" smtClean="0"/>
                        <a:t>&amp;b</a:t>
                      </a:r>
                      <a:endParaRPr lang="zh-CN" altLang="en-US" sz="1600"/>
                    </a:p>
                  </a:txBody>
                  <a:tcPr anchor="ctr">
                    <a:lnR w="12700" cmpd="sng">
                      <a:noFill/>
                    </a:lnR>
                    <a:lnT w="12700" cmpd="sng">
                      <a:noFill/>
                    </a:lnT>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anchor="ctr">
                    <a:lnL w="12700" cmpd="sng">
                      <a:noFill/>
                    </a:lnL>
                    <a:lnR w="12700" cmpd="sng">
                      <a:noFill/>
                    </a:lnR>
                    <a:lnT w="12700" cmpd="sng">
                      <a:noFill/>
                    </a:lnT>
                  </a:tcPr>
                </a:tc>
              </a:tr>
            </a:tbl>
          </a:graphicData>
        </a:graphic>
      </p:graphicFrame>
      <p:graphicFrame>
        <p:nvGraphicFramePr>
          <p:cNvPr id="25" name="表格 24"/>
          <p:cNvGraphicFramePr>
            <a:graphicFrameLocks noGrp="1"/>
          </p:cNvGraphicFramePr>
          <p:nvPr/>
        </p:nvGraphicFramePr>
        <p:xfrm>
          <a:off x="7194361" y="2692427"/>
          <a:ext cx="468000" cy="741680"/>
        </p:xfrm>
        <a:graphic>
          <a:graphicData uri="http://schemas.openxmlformats.org/drawingml/2006/table">
            <a:tbl>
              <a:tblPr>
                <a:tableStyleId>{5C22544A-7EE6-4342-B048-85BDC9FD1C3A}</a:tableStyleId>
              </a:tblPr>
              <a:tblGrid>
                <a:gridCol w="468000"/>
              </a:tblGrid>
              <a:tr h="370840">
                <a:tc>
                  <a:txBody>
                    <a:bodyPr/>
                    <a:lstStyle/>
                    <a:p>
                      <a:pPr algn="ctr"/>
                      <a:r>
                        <a:rPr lang="en-US" altLang="zh-CN" sz="1600" smtClean="0"/>
                        <a:t>p</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algn="ctr"/>
                      <a:endParaRPr lang="zh-CN" altLang="en-US" sz="1600"/>
                    </a:p>
                  </a:txBody>
                  <a:tcPr anchor="ctr">
                    <a:lnR w="12700" cmpd="sng">
                      <a:noFill/>
                    </a:lnR>
                    <a:lnT w="12700" cmpd="sng">
                      <a:noFill/>
                    </a:lnT>
                    <a:lnB w="12700" cmpd="sng">
                      <a:noFill/>
                    </a:lnB>
                  </a:tcPr>
                </a:tc>
              </a:tr>
            </a:tbl>
          </a:graphicData>
        </a:graphic>
      </p:graphicFrame>
      <p:sp>
        <p:nvSpPr>
          <p:cNvPr id="7" name="文本框 6"/>
          <p:cNvSpPr txBox="1"/>
          <p:nvPr/>
        </p:nvSpPr>
        <p:spPr>
          <a:xfrm>
            <a:off x="7835590" y="1976507"/>
            <a:ext cx="3256563" cy="369332"/>
          </a:xfrm>
          <a:prstGeom prst="rect">
            <a:avLst/>
          </a:prstGeom>
          <a:noFill/>
        </p:spPr>
        <p:txBody>
          <a:bodyPr wrap="square" rtlCol="0">
            <a:spAutoFit/>
          </a:bodyPr>
          <a:lstStyle/>
          <a:p>
            <a:pPr defTabSz="719455"/>
            <a:r>
              <a:rPr lang="zh-CN" altLang="en-US" smtClean="0">
                <a:solidFill>
                  <a:schemeClr val="bg1"/>
                </a:solidFill>
              </a:rPr>
              <a:t>交换前</a:t>
            </a:r>
            <a:r>
              <a:rPr lang="en-US" altLang="zh-CN" smtClean="0">
                <a:solidFill>
                  <a:schemeClr val="bg1"/>
                </a:solidFill>
              </a:rPr>
              <a:t>			</a:t>
            </a:r>
            <a:r>
              <a:rPr lang="zh-CN" altLang="en-US" smtClean="0">
                <a:solidFill>
                  <a:schemeClr val="bg1"/>
                </a:solidFill>
              </a:rPr>
              <a:t>交换后</a:t>
            </a:r>
            <a:endParaRPr lang="zh-CN" altLang="en-US">
              <a:solidFill>
                <a:schemeClr val="bg1"/>
              </a:solidFill>
            </a:endParaRPr>
          </a:p>
        </p:txBody>
      </p:sp>
      <p:graphicFrame>
        <p:nvGraphicFramePr>
          <p:cNvPr id="28" name="表格 27"/>
          <p:cNvGraphicFramePr>
            <a:graphicFrameLocks noGrp="1"/>
          </p:cNvGraphicFramePr>
          <p:nvPr/>
        </p:nvGraphicFramePr>
        <p:xfrm>
          <a:off x="9944216" y="2348448"/>
          <a:ext cx="1147937" cy="1483360"/>
        </p:xfrm>
        <a:graphic>
          <a:graphicData uri="http://schemas.openxmlformats.org/drawingml/2006/table">
            <a:tbl>
              <a:tblPr>
                <a:tableStyleId>{5C22544A-7EE6-4342-B048-85BDC9FD1C3A}</a:tableStyleId>
              </a:tblPr>
              <a:tblGrid>
                <a:gridCol w="468000"/>
                <a:gridCol w="211937"/>
                <a:gridCol w="468000"/>
              </a:tblGrid>
              <a:tr h="370840">
                <a:tc>
                  <a:txBody>
                    <a:bodyPr/>
                    <a:lstStyle/>
                    <a:p>
                      <a:pPr algn="ctr"/>
                      <a:r>
                        <a:rPr lang="en-US" altLang="zh-CN" sz="1600" smtClean="0"/>
                        <a:t>p1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algn="ctr"/>
                      <a:r>
                        <a:rPr lang="en-US" altLang="zh-CN" sz="1600" smtClean="0"/>
                        <a:t>&amp;a</a:t>
                      </a:r>
                      <a:endParaRPr lang="zh-CN" altLang="en-US" sz="160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5</a:t>
                      </a:r>
                      <a:endParaRPr lang="zh-CN" altLang="en-US" sz="1600"/>
                    </a:p>
                  </a:txBody>
                  <a:tcPr anchor="ctr">
                    <a:lnL w="12700" cmpd="sng">
                      <a:noFill/>
                    </a:lnL>
                    <a:lnR w="12700" cmpd="sng">
                      <a:noFill/>
                    </a:lnR>
                    <a:lnT w="12700" cmpd="sng">
                      <a:noFill/>
                    </a:lnT>
                    <a:lnB w="12700" cmpd="sng">
                      <a:noFill/>
                    </a:lnB>
                  </a:tcPr>
                </a:tc>
              </a:tr>
              <a:tr h="370840">
                <a:tc>
                  <a:txBody>
                    <a:bodyPr/>
                    <a:lstStyle/>
                    <a:p>
                      <a:pPr algn="ctr"/>
                      <a:r>
                        <a:rPr lang="en-US" altLang="zh-CN" sz="1600" smtClean="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algn="ctr"/>
                      <a:r>
                        <a:rPr lang="en-US" altLang="zh-CN" sz="1600" smtClean="0"/>
                        <a:t>&amp;b</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anchor="ctr">
                    <a:lnL w="12700" cmpd="sng">
                      <a:noFill/>
                    </a:lnL>
                    <a:lnR w="12700" cmpd="sng">
                      <a:noFill/>
                    </a:lnR>
                    <a:lnT w="12700" cmpd="sng">
                      <a:noFill/>
                    </a:lnT>
                  </a:tcPr>
                </a:tc>
              </a:tr>
            </a:tbl>
          </a:graphicData>
        </a:graphic>
      </p:graphicFrame>
      <p:graphicFrame>
        <p:nvGraphicFramePr>
          <p:cNvPr id="30" name="表格 29"/>
          <p:cNvGraphicFramePr>
            <a:graphicFrameLocks noGrp="1"/>
          </p:cNvGraphicFramePr>
          <p:nvPr/>
        </p:nvGraphicFramePr>
        <p:xfrm>
          <a:off x="9302987" y="2719288"/>
          <a:ext cx="468000" cy="741680"/>
        </p:xfrm>
        <a:graphic>
          <a:graphicData uri="http://schemas.openxmlformats.org/drawingml/2006/table">
            <a:tbl>
              <a:tblPr>
                <a:tableStyleId>{5C22544A-7EE6-4342-B048-85BDC9FD1C3A}</a:tableStyleId>
              </a:tblPr>
              <a:tblGrid>
                <a:gridCol w="468000"/>
              </a:tblGrid>
              <a:tr h="370840">
                <a:tc>
                  <a:txBody>
                    <a:bodyPr/>
                    <a:lstStyle/>
                    <a:p>
                      <a:pPr algn="ctr"/>
                      <a:r>
                        <a:rPr lang="en-US" altLang="zh-CN" sz="1600" smtClean="0"/>
                        <a:t>p</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algn="ctr"/>
                      <a:endParaRPr lang="zh-CN" altLang="en-US" sz="1600"/>
                    </a:p>
                  </a:txBody>
                  <a:tcPr anchor="ctr">
                    <a:lnR w="12700" cmpd="sng">
                      <a:noFill/>
                    </a:lnR>
                    <a:lnT w="12700" cmpd="sng">
                      <a:noFill/>
                    </a:lnT>
                    <a:lnB w="12700" cmpd="sng">
                      <a:noFill/>
                    </a:lnB>
                  </a:tcPr>
                </a:tc>
              </a:tr>
            </a:tbl>
          </a:graphicData>
        </a:graphic>
      </p:graphicFrame>
      <p:cxnSp>
        <p:nvCxnSpPr>
          <p:cNvPr id="9" name="直接箭头连接符 8"/>
          <p:cNvCxnSpPr/>
          <p:nvPr/>
        </p:nvCxnSpPr>
        <p:spPr>
          <a:xfrm flipV="1">
            <a:off x="10426148" y="2898843"/>
            <a:ext cx="186729" cy="71900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10424819" y="2944938"/>
            <a:ext cx="186729" cy="701302"/>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5" name="直接连接符 34"/>
          <p:cNvCxnSpPr>
            <a:endCxn id="22" idx="1"/>
          </p:cNvCxnSpPr>
          <p:nvPr/>
        </p:nvCxnSpPr>
        <p:spPr>
          <a:xfrm>
            <a:off x="9225434" y="1892808"/>
            <a:ext cx="0" cy="2040004"/>
          </a:xfrm>
          <a:prstGeom prst="line">
            <a:avLst/>
          </a:prstGeom>
          <a:ln>
            <a:gradFill>
              <a:gsLst>
                <a:gs pos="0">
                  <a:schemeClr val="accent1"/>
                </a:gs>
                <a:gs pos="33000">
                  <a:schemeClr val="bg1"/>
                </a:gs>
                <a:gs pos="66000">
                  <a:schemeClr val="bg1"/>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sp>
        <p:nvSpPr>
          <p:cNvPr id="38" name="KSO_Shape"/>
          <p:cNvSpPr/>
          <p:nvPr/>
        </p:nvSpPr>
        <p:spPr>
          <a:xfrm flipV="1">
            <a:off x="5717791" y="4145069"/>
            <a:ext cx="1696498" cy="786364"/>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指针变量作为函数参数</a:t>
            </a:r>
            <a:endParaRPr lang="zh-CN" altLang="en-US"/>
          </a:p>
        </p:txBody>
      </p:sp>
      <p:sp>
        <p:nvSpPr>
          <p:cNvPr id="3" name="内容占位符 2"/>
          <p:cNvSpPr>
            <a:spLocks noGrp="1"/>
          </p:cNvSpPr>
          <p:nvPr>
            <p:ph idx="1"/>
          </p:nvPr>
        </p:nvSpPr>
        <p:spPr>
          <a:xfrm>
            <a:off x="413648" y="846927"/>
            <a:ext cx="7631125"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8.3】</a:t>
            </a:r>
            <a:r>
              <a:rPr lang="zh-CN" altLang="en-US" sz="2000">
                <a:solidFill>
                  <a:schemeClr val="accent1"/>
                </a:solidFill>
              </a:rPr>
              <a:t>题目要求同例</a:t>
            </a:r>
            <a:r>
              <a:rPr lang="en-US" altLang="zh-CN" sz="2000">
                <a:solidFill>
                  <a:schemeClr val="accent1"/>
                </a:solidFill>
              </a:rPr>
              <a:t>8.2</a:t>
            </a:r>
            <a:r>
              <a:rPr lang="zh-CN" altLang="en-US" sz="2000">
                <a:solidFill>
                  <a:schemeClr val="accent1"/>
                </a:solidFill>
              </a:rPr>
              <a:t>，即对输入的两个整数按大小顺序输出。现用函数处理，而且用指针类型的数据作函数参数。</a:t>
            </a:r>
            <a:endParaRPr lang="zh-CN" altLang="en-US" sz="2000" dirty="0">
              <a:solidFill>
                <a:schemeClr val="accent1"/>
              </a:solidFill>
            </a:endParaRPr>
          </a:p>
        </p:txBody>
      </p:sp>
      <p:sp>
        <p:nvSpPr>
          <p:cNvPr id="32" name="圆角矩形 12"/>
          <p:cNvSpPr/>
          <p:nvPr/>
        </p:nvSpPr>
        <p:spPr>
          <a:xfrm>
            <a:off x="567295" y="1648615"/>
            <a:ext cx="11031670" cy="2271505"/>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855"/>
            <a:r>
              <a:rPr lang="en-US" altLang="zh-CN" sz="1400"/>
              <a:t>#include &lt;stdio.h&gt;</a:t>
            </a:r>
            <a:endParaRPr lang="en-US" altLang="zh-CN" sz="1400"/>
          </a:p>
          <a:p>
            <a:pPr defTabSz="363855"/>
            <a:r>
              <a:rPr lang="en-US" altLang="zh-CN" sz="1400"/>
              <a:t>int main()</a:t>
            </a:r>
            <a:endParaRPr lang="en-US" altLang="zh-CN" sz="1400"/>
          </a:p>
          <a:p>
            <a:pPr defTabSz="363855"/>
            <a:r>
              <a:rPr lang="en-US" altLang="zh-CN" sz="1400"/>
              <a:t>{	void swap(int *p1,int *p2</a:t>
            </a:r>
            <a:r>
              <a:rPr lang="en-US" altLang="zh-CN" sz="1400" smtClean="0"/>
              <a:t>);	</a:t>
            </a:r>
            <a:r>
              <a:rPr lang="en-US" altLang="zh-CN" sz="1400" smtClean="0">
                <a:solidFill>
                  <a:srgbClr val="008000"/>
                </a:solidFill>
              </a:rPr>
              <a:t>//</a:t>
            </a:r>
            <a:r>
              <a:rPr lang="zh-CN" altLang="en-US" sz="1400">
                <a:solidFill>
                  <a:srgbClr val="008000"/>
                </a:solidFill>
              </a:rPr>
              <a:t>对</a:t>
            </a:r>
            <a:r>
              <a:rPr lang="en-US" altLang="zh-CN" sz="1400">
                <a:solidFill>
                  <a:srgbClr val="008000"/>
                </a:solidFill>
              </a:rPr>
              <a:t>swap</a:t>
            </a:r>
            <a:r>
              <a:rPr lang="zh-CN" altLang="en-US" sz="1400">
                <a:solidFill>
                  <a:srgbClr val="008000"/>
                </a:solidFill>
              </a:rPr>
              <a:t>函数的声明 </a:t>
            </a:r>
            <a:endParaRPr lang="zh-CN" altLang="en-US" sz="1400">
              <a:solidFill>
                <a:srgbClr val="008000"/>
              </a:solidFill>
            </a:endParaRPr>
          </a:p>
          <a:p>
            <a:pPr defTabSz="363855"/>
            <a:r>
              <a:rPr lang="zh-CN" altLang="en-US" sz="1400"/>
              <a:t>	</a:t>
            </a:r>
            <a:r>
              <a:rPr lang="en-US" altLang="zh-CN" sz="1400"/>
              <a:t>int a,b;</a:t>
            </a:r>
            <a:endParaRPr lang="en-US" altLang="zh-CN" sz="1400"/>
          </a:p>
          <a:p>
            <a:pPr defTabSz="363855"/>
            <a:r>
              <a:rPr lang="en-US" altLang="zh-CN" sz="1400"/>
              <a:t>	int *pointer_1,*pointer_2</a:t>
            </a:r>
            <a:r>
              <a:rPr lang="en-US" altLang="zh-CN" sz="1400" smtClean="0"/>
              <a:t>;	</a:t>
            </a:r>
            <a:r>
              <a:rPr lang="en-US" altLang="zh-CN" sz="1400">
                <a:solidFill>
                  <a:srgbClr val="008000"/>
                </a:solidFill>
              </a:rPr>
              <a:t>//</a:t>
            </a:r>
            <a:r>
              <a:rPr lang="zh-CN" altLang="en-US" sz="1400">
                <a:solidFill>
                  <a:srgbClr val="008000"/>
                </a:solidFill>
              </a:rPr>
              <a:t>定义两个</a:t>
            </a:r>
            <a:r>
              <a:rPr lang="en-US" altLang="zh-CN" sz="1400">
                <a:solidFill>
                  <a:srgbClr val="008000"/>
                </a:solidFill>
              </a:rPr>
              <a:t>int *</a:t>
            </a:r>
            <a:r>
              <a:rPr lang="zh-CN" altLang="en-US" sz="1400">
                <a:solidFill>
                  <a:srgbClr val="008000"/>
                </a:solidFill>
              </a:rPr>
              <a:t>型的指针变量</a:t>
            </a:r>
            <a:endParaRPr lang="zh-CN" altLang="en-US" sz="1400">
              <a:solidFill>
                <a:srgbClr val="008000"/>
              </a:solidFill>
            </a:endParaRPr>
          </a:p>
          <a:p>
            <a:pPr defTabSz="363855"/>
            <a:r>
              <a:rPr lang="zh-CN" altLang="en-US" sz="1400"/>
              <a:t>	</a:t>
            </a:r>
            <a:r>
              <a:rPr lang="en-US" altLang="zh-CN" sz="1400"/>
              <a:t>printf("please enter a and b:");</a:t>
            </a:r>
            <a:endParaRPr lang="en-US" altLang="zh-CN" sz="1400"/>
          </a:p>
          <a:p>
            <a:pPr defTabSz="363855"/>
            <a:r>
              <a:rPr lang="en-US" altLang="zh-CN" sz="1400"/>
              <a:t>	scanf("%d,%d",&amp;a,&amp;b</a:t>
            </a:r>
            <a:r>
              <a:rPr lang="en-US" altLang="zh-CN" sz="1400" smtClean="0"/>
              <a:t>);		</a:t>
            </a:r>
            <a:r>
              <a:rPr lang="en-US" altLang="zh-CN" sz="1400">
                <a:solidFill>
                  <a:srgbClr val="008000"/>
                </a:solidFill>
              </a:rPr>
              <a:t>//</a:t>
            </a:r>
            <a:r>
              <a:rPr lang="zh-CN" altLang="en-US" sz="1400">
                <a:solidFill>
                  <a:srgbClr val="008000"/>
                </a:solidFill>
              </a:rPr>
              <a:t>输入两个整数</a:t>
            </a:r>
            <a:endParaRPr lang="zh-CN" altLang="en-US" sz="1400">
              <a:solidFill>
                <a:srgbClr val="008000"/>
              </a:solidFill>
            </a:endParaRPr>
          </a:p>
          <a:p>
            <a:pPr defTabSz="363855"/>
            <a:r>
              <a:rPr lang="zh-CN" altLang="en-US" sz="1400"/>
              <a:t>	</a:t>
            </a:r>
            <a:r>
              <a:rPr lang="en-US" altLang="zh-CN" sz="1400"/>
              <a:t>pointer_1=&amp;a</a:t>
            </a:r>
            <a:r>
              <a:rPr lang="en-US" altLang="zh-CN" sz="1400" smtClean="0"/>
              <a:t>;			</a:t>
            </a:r>
            <a:r>
              <a:rPr lang="en-US" altLang="zh-CN" sz="1400">
                <a:solidFill>
                  <a:srgbClr val="008000"/>
                </a:solidFill>
              </a:rPr>
              <a:t>//</a:t>
            </a:r>
            <a:r>
              <a:rPr lang="zh-CN" altLang="en-US" sz="1400">
                <a:solidFill>
                  <a:srgbClr val="008000"/>
                </a:solidFill>
              </a:rPr>
              <a:t>使</a:t>
            </a:r>
            <a:r>
              <a:rPr lang="en-US" altLang="zh-CN" sz="1400">
                <a:solidFill>
                  <a:srgbClr val="008000"/>
                </a:solidFill>
              </a:rPr>
              <a:t>pointer_1</a:t>
            </a:r>
            <a:r>
              <a:rPr lang="zh-CN" altLang="en-US" sz="1400">
                <a:solidFill>
                  <a:srgbClr val="008000"/>
                </a:solidFill>
              </a:rPr>
              <a:t>指向</a:t>
            </a:r>
            <a:r>
              <a:rPr lang="en-US" altLang="zh-CN" sz="1400">
                <a:solidFill>
                  <a:srgbClr val="008000"/>
                </a:solidFill>
              </a:rPr>
              <a:t>a</a:t>
            </a:r>
            <a:endParaRPr lang="en-US" altLang="zh-CN" sz="1400">
              <a:solidFill>
                <a:srgbClr val="008000"/>
              </a:solidFill>
            </a:endParaRPr>
          </a:p>
          <a:p>
            <a:pPr defTabSz="363855"/>
            <a:r>
              <a:rPr lang="en-US" altLang="zh-CN" sz="1400"/>
              <a:t>	pointer_2=&amp;b</a:t>
            </a:r>
            <a:r>
              <a:rPr lang="en-US" altLang="zh-CN" sz="1400" smtClean="0"/>
              <a:t>;			</a:t>
            </a:r>
            <a:r>
              <a:rPr lang="en-US" altLang="zh-CN" sz="1400">
                <a:solidFill>
                  <a:srgbClr val="008000"/>
                </a:solidFill>
              </a:rPr>
              <a:t>//</a:t>
            </a:r>
            <a:r>
              <a:rPr lang="zh-CN" altLang="en-US" sz="1400">
                <a:solidFill>
                  <a:srgbClr val="008000"/>
                </a:solidFill>
              </a:rPr>
              <a:t>使</a:t>
            </a:r>
            <a:r>
              <a:rPr lang="en-US" altLang="zh-CN" sz="1400">
                <a:solidFill>
                  <a:srgbClr val="008000"/>
                </a:solidFill>
              </a:rPr>
              <a:t>pointer_2</a:t>
            </a:r>
            <a:r>
              <a:rPr lang="zh-CN" altLang="en-US" sz="1400">
                <a:solidFill>
                  <a:srgbClr val="008000"/>
                </a:solidFill>
              </a:rPr>
              <a:t>指向</a:t>
            </a:r>
            <a:r>
              <a:rPr lang="en-US" altLang="zh-CN" sz="1400">
                <a:solidFill>
                  <a:srgbClr val="008000"/>
                </a:solidFill>
              </a:rPr>
              <a:t>b </a:t>
            </a:r>
            <a:endParaRPr lang="en-US" altLang="zh-CN" sz="1400">
              <a:solidFill>
                <a:srgbClr val="008000"/>
              </a:solidFill>
            </a:endParaRPr>
          </a:p>
          <a:p>
            <a:pPr defTabSz="363855"/>
            <a:r>
              <a:rPr lang="en-US" altLang="zh-CN" sz="1400"/>
              <a:t>	if(a&lt;b) swap(pointer_1,pointer_2</a:t>
            </a:r>
            <a:r>
              <a:rPr lang="en-US" altLang="zh-CN" sz="1400" smtClean="0"/>
              <a:t>); </a:t>
            </a:r>
            <a:r>
              <a:rPr lang="en-US" altLang="zh-CN" sz="1400">
                <a:solidFill>
                  <a:srgbClr val="008000"/>
                </a:solidFill>
              </a:rPr>
              <a:t>//</a:t>
            </a:r>
            <a:r>
              <a:rPr lang="zh-CN" altLang="en-US" sz="1400">
                <a:solidFill>
                  <a:srgbClr val="008000"/>
                </a:solidFill>
              </a:rPr>
              <a:t>如果</a:t>
            </a:r>
            <a:r>
              <a:rPr lang="en-US" altLang="zh-CN" sz="1400">
                <a:solidFill>
                  <a:srgbClr val="008000"/>
                </a:solidFill>
              </a:rPr>
              <a:t>a&lt;b</a:t>
            </a:r>
            <a:r>
              <a:rPr lang="zh-CN" altLang="en-US" sz="1400">
                <a:solidFill>
                  <a:srgbClr val="008000"/>
                </a:solidFill>
              </a:rPr>
              <a:t>，调用</a:t>
            </a:r>
            <a:r>
              <a:rPr lang="en-US" altLang="zh-CN" sz="1400">
                <a:solidFill>
                  <a:srgbClr val="008000"/>
                </a:solidFill>
              </a:rPr>
              <a:t>swap</a:t>
            </a:r>
            <a:r>
              <a:rPr lang="zh-CN" altLang="en-US" sz="1400">
                <a:solidFill>
                  <a:srgbClr val="008000"/>
                </a:solidFill>
              </a:rPr>
              <a:t>函数</a:t>
            </a:r>
            <a:endParaRPr lang="zh-CN" altLang="en-US" sz="1400">
              <a:solidFill>
                <a:srgbClr val="008000"/>
              </a:solidFill>
            </a:endParaRPr>
          </a:p>
          <a:p>
            <a:pPr defTabSz="363855"/>
            <a:r>
              <a:rPr lang="zh-CN" altLang="en-US" sz="1400"/>
              <a:t>	</a:t>
            </a:r>
            <a:r>
              <a:rPr lang="en-US" altLang="zh-CN" sz="1400"/>
              <a:t>printf("max=%d,min=%d\n",a,b); </a:t>
            </a:r>
            <a:r>
              <a:rPr lang="en-US" altLang="zh-CN" sz="1400" smtClean="0"/>
              <a:t>	</a:t>
            </a:r>
            <a:r>
              <a:rPr lang="en-US" altLang="zh-CN" sz="1400">
                <a:solidFill>
                  <a:srgbClr val="008000"/>
                </a:solidFill>
              </a:rPr>
              <a:t>//</a:t>
            </a:r>
            <a:r>
              <a:rPr lang="zh-CN" altLang="en-US" sz="1400">
                <a:solidFill>
                  <a:srgbClr val="008000"/>
                </a:solidFill>
              </a:rPr>
              <a:t>输出结果</a:t>
            </a:r>
            <a:endParaRPr lang="zh-CN" altLang="en-US" sz="1400">
              <a:solidFill>
                <a:srgbClr val="008000"/>
              </a:solidFill>
            </a:endParaRPr>
          </a:p>
          <a:p>
            <a:pPr defTabSz="363855"/>
            <a:r>
              <a:rPr lang="zh-CN" altLang="en-US" sz="1400"/>
              <a:t>	</a:t>
            </a:r>
            <a:r>
              <a:rPr lang="en-US" altLang="zh-CN" sz="1400"/>
              <a:t>return 0;</a:t>
            </a:r>
            <a:endParaRPr lang="en-US" altLang="zh-CN" sz="1400"/>
          </a:p>
          <a:p>
            <a:pPr defTabSz="363855"/>
            <a:r>
              <a:rPr lang="en-US" altLang="zh-CN" sz="1400"/>
              <a:t>}</a:t>
            </a:r>
            <a:endParaRPr lang="en-US" altLang="zh-CN" sz="1400"/>
          </a:p>
          <a:p>
            <a:pPr defTabSz="363855"/>
            <a:endParaRPr lang="en-US" altLang="zh-CN" sz="1400"/>
          </a:p>
          <a:p>
            <a:pPr defTabSz="363855"/>
            <a:r>
              <a:rPr lang="en-US" altLang="zh-CN" sz="1400"/>
              <a:t>void swap(int *p1,int *p2</a:t>
            </a:r>
            <a:r>
              <a:rPr lang="en-US" altLang="zh-CN" sz="1400" smtClean="0"/>
              <a:t>)			</a:t>
            </a:r>
            <a:r>
              <a:rPr lang="en-US" altLang="zh-CN" sz="1400">
                <a:solidFill>
                  <a:srgbClr val="008000"/>
                </a:solidFill>
              </a:rPr>
              <a:t>//</a:t>
            </a:r>
            <a:r>
              <a:rPr lang="zh-CN" altLang="en-US" sz="1400">
                <a:solidFill>
                  <a:srgbClr val="008000"/>
                </a:solidFill>
              </a:rPr>
              <a:t>定义</a:t>
            </a:r>
            <a:r>
              <a:rPr lang="en-US" altLang="zh-CN" sz="1400">
                <a:solidFill>
                  <a:srgbClr val="008000"/>
                </a:solidFill>
              </a:rPr>
              <a:t>swap</a:t>
            </a:r>
            <a:r>
              <a:rPr lang="zh-CN" altLang="en-US" sz="1400">
                <a:solidFill>
                  <a:srgbClr val="008000"/>
                </a:solidFill>
              </a:rPr>
              <a:t>函数</a:t>
            </a:r>
            <a:endParaRPr lang="zh-CN" altLang="en-US" sz="1400">
              <a:solidFill>
                <a:srgbClr val="008000"/>
              </a:solidFill>
            </a:endParaRPr>
          </a:p>
          <a:p>
            <a:pPr defTabSz="363855"/>
            <a:r>
              <a:rPr lang="en-US" altLang="zh-CN" sz="1400"/>
              <a:t>{	int temp;</a:t>
            </a:r>
            <a:endParaRPr lang="en-US" altLang="zh-CN" sz="1400"/>
          </a:p>
          <a:p>
            <a:pPr defTabSz="363855"/>
            <a:r>
              <a:rPr lang="en-US" altLang="zh-CN" sz="1400"/>
              <a:t>	</a:t>
            </a:r>
            <a:r>
              <a:rPr lang="en-US" altLang="zh-CN" sz="1400">
                <a:solidFill>
                  <a:schemeClr val="accent6"/>
                </a:solidFill>
              </a:rPr>
              <a:t>temp=*p1</a:t>
            </a:r>
            <a:r>
              <a:rPr lang="en-US" altLang="zh-CN" sz="1400" smtClean="0">
                <a:solidFill>
                  <a:schemeClr val="accent6"/>
                </a:solidFill>
              </a:rPr>
              <a:t>;</a:t>
            </a:r>
            <a:r>
              <a:rPr lang="en-US" altLang="zh-CN" sz="1400" smtClean="0"/>
              <a:t>					</a:t>
            </a:r>
            <a:r>
              <a:rPr lang="en-US" altLang="zh-CN" sz="1400">
                <a:solidFill>
                  <a:srgbClr val="008000"/>
                </a:solidFill>
              </a:rPr>
              <a:t>//</a:t>
            </a:r>
            <a:r>
              <a:rPr lang="zh-CN" altLang="en-US" sz="1400">
                <a:solidFill>
                  <a:srgbClr val="008000"/>
                </a:solidFill>
              </a:rPr>
              <a:t>使*</a:t>
            </a:r>
            <a:r>
              <a:rPr lang="en-US" altLang="zh-CN" sz="1400">
                <a:solidFill>
                  <a:srgbClr val="008000"/>
                </a:solidFill>
              </a:rPr>
              <a:t>p1</a:t>
            </a:r>
            <a:r>
              <a:rPr lang="zh-CN" altLang="en-US" sz="1400">
                <a:solidFill>
                  <a:srgbClr val="008000"/>
                </a:solidFill>
              </a:rPr>
              <a:t>和*</a:t>
            </a:r>
            <a:r>
              <a:rPr lang="en-US" altLang="zh-CN" sz="1400">
                <a:solidFill>
                  <a:srgbClr val="008000"/>
                </a:solidFill>
              </a:rPr>
              <a:t>p2</a:t>
            </a:r>
            <a:r>
              <a:rPr lang="zh-CN" altLang="en-US" sz="1400">
                <a:solidFill>
                  <a:srgbClr val="008000"/>
                </a:solidFill>
              </a:rPr>
              <a:t>互换</a:t>
            </a:r>
            <a:endParaRPr lang="zh-CN" altLang="en-US" sz="1400">
              <a:solidFill>
                <a:srgbClr val="008000"/>
              </a:solidFill>
            </a:endParaRPr>
          </a:p>
          <a:p>
            <a:pPr defTabSz="363855"/>
            <a:r>
              <a:rPr lang="zh-CN" altLang="en-US" sz="1400"/>
              <a:t>	</a:t>
            </a:r>
            <a:r>
              <a:rPr lang="zh-CN" altLang="en-US" sz="1400">
                <a:solidFill>
                  <a:schemeClr val="accent6"/>
                </a:solidFill>
              </a:rPr>
              <a:t>*</a:t>
            </a:r>
            <a:r>
              <a:rPr lang="en-US" altLang="zh-CN" sz="1400">
                <a:solidFill>
                  <a:schemeClr val="accent6"/>
                </a:solidFill>
              </a:rPr>
              <a:t>p1=*p2;</a:t>
            </a:r>
            <a:endParaRPr lang="en-US" altLang="zh-CN" sz="1400">
              <a:solidFill>
                <a:schemeClr val="accent6"/>
              </a:solidFill>
            </a:endParaRPr>
          </a:p>
          <a:p>
            <a:pPr defTabSz="363855"/>
            <a:r>
              <a:rPr lang="en-US" altLang="zh-CN" sz="1400"/>
              <a:t>	</a:t>
            </a:r>
            <a:r>
              <a:rPr lang="en-US" altLang="zh-CN" sz="1400">
                <a:solidFill>
                  <a:schemeClr val="accent6"/>
                </a:solidFill>
              </a:rPr>
              <a:t>*p2=temp;</a:t>
            </a:r>
            <a:endParaRPr lang="en-US" altLang="zh-CN" sz="1400">
              <a:solidFill>
                <a:schemeClr val="accent6"/>
              </a:solidFill>
            </a:endParaRPr>
          </a:p>
          <a:p>
            <a:pPr defTabSz="363855"/>
            <a:r>
              <a:rPr lang="en-US" altLang="zh-CN" sz="1400" smtClean="0"/>
              <a:t>}	</a:t>
            </a:r>
            <a:r>
              <a:rPr lang="en-US" altLang="zh-CN" sz="1400" b="1" smtClean="0">
                <a:solidFill>
                  <a:srgbClr val="FF0000"/>
                </a:solidFill>
              </a:rPr>
              <a:t>//</a:t>
            </a:r>
            <a:r>
              <a:rPr lang="zh-CN" altLang="en-US" sz="1400" b="1" smtClean="0">
                <a:solidFill>
                  <a:srgbClr val="FF0000"/>
                </a:solidFill>
              </a:rPr>
              <a:t>本例交换</a:t>
            </a:r>
            <a:r>
              <a:rPr lang="en-US" altLang="zh-CN" sz="1400" b="1">
                <a:solidFill>
                  <a:srgbClr val="FF0000"/>
                </a:solidFill>
              </a:rPr>
              <a:t>a</a:t>
            </a:r>
            <a:r>
              <a:rPr lang="zh-CN" altLang="en-US" sz="1400" b="1">
                <a:solidFill>
                  <a:srgbClr val="FF0000"/>
                </a:solidFill>
              </a:rPr>
              <a:t>和</a:t>
            </a:r>
            <a:r>
              <a:rPr lang="en-US" altLang="zh-CN" sz="1400" b="1">
                <a:solidFill>
                  <a:srgbClr val="FF0000"/>
                </a:solidFill>
              </a:rPr>
              <a:t>b</a:t>
            </a:r>
            <a:r>
              <a:rPr lang="zh-CN" altLang="en-US" sz="1400" b="1">
                <a:solidFill>
                  <a:srgbClr val="FF0000"/>
                </a:solidFill>
              </a:rPr>
              <a:t>的值，而</a:t>
            </a:r>
            <a:r>
              <a:rPr lang="en-US" altLang="zh-CN" sz="1400" b="1">
                <a:solidFill>
                  <a:srgbClr val="FF0000"/>
                </a:solidFill>
              </a:rPr>
              <a:t>p1</a:t>
            </a:r>
            <a:r>
              <a:rPr lang="zh-CN" altLang="en-US" sz="1400" b="1">
                <a:solidFill>
                  <a:srgbClr val="FF0000"/>
                </a:solidFill>
              </a:rPr>
              <a:t>和</a:t>
            </a:r>
            <a:r>
              <a:rPr lang="en-US" altLang="zh-CN" sz="1400" b="1">
                <a:solidFill>
                  <a:srgbClr val="FF0000"/>
                </a:solidFill>
              </a:rPr>
              <a:t>p2</a:t>
            </a:r>
            <a:r>
              <a:rPr lang="zh-CN" altLang="en-US" sz="1400" b="1">
                <a:solidFill>
                  <a:srgbClr val="FF0000"/>
                </a:solidFill>
              </a:rPr>
              <a:t>的值不变。这恰和例</a:t>
            </a:r>
            <a:r>
              <a:rPr lang="en-US" altLang="zh-CN" sz="1400" b="1">
                <a:solidFill>
                  <a:srgbClr val="FF0000"/>
                </a:solidFill>
              </a:rPr>
              <a:t>8.2</a:t>
            </a:r>
            <a:r>
              <a:rPr lang="zh-CN" altLang="en-US" sz="1400" b="1" smtClean="0">
                <a:solidFill>
                  <a:srgbClr val="FF0000"/>
                </a:solidFill>
              </a:rPr>
              <a:t>相反</a:t>
            </a:r>
            <a:endParaRPr lang="en-US" altLang="zh-CN" sz="1400" b="1" dirty="0">
              <a:solidFill>
                <a:srgbClr val="FF0000"/>
              </a:solidFill>
            </a:endParaRPr>
          </a:p>
        </p:txBody>
      </p:sp>
      <p:cxnSp>
        <p:nvCxnSpPr>
          <p:cNvPr id="20" name="直接连接符 19"/>
          <p:cNvCxnSpPr/>
          <p:nvPr/>
        </p:nvCxnSpPr>
        <p:spPr>
          <a:xfrm>
            <a:off x="6003717" y="1648615"/>
            <a:ext cx="0" cy="2271505"/>
          </a:xfrm>
          <a:prstGeom prst="line">
            <a:avLst/>
          </a:prstGeom>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5840969" y="2042436"/>
            <a:ext cx="325496" cy="260107"/>
            <a:chOff x="5926033" y="1926699"/>
            <a:chExt cx="325496" cy="260107"/>
          </a:xfrm>
        </p:grpSpPr>
        <p:sp>
          <p:nvSpPr>
            <p:cNvPr id="22" name="MH_Other_2"/>
            <p:cNvSpPr/>
            <p:nvPr>
              <p:custDataLst>
                <p:tags r:id="rId1"/>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3"/>
            <p:cNvSpPr/>
            <p:nvPr>
              <p:custDataLst>
                <p:tags r:id="rId2"/>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4"/>
            <p:cNvSpPr/>
            <p:nvPr>
              <p:custDataLst>
                <p:tags r:id="rId3"/>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5"/>
            <p:cNvSpPr/>
            <p:nvPr>
              <p:custDataLst>
                <p:tags r:id="rId4"/>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6"/>
            <p:cNvSpPr/>
            <p:nvPr>
              <p:custDataLst>
                <p:tags r:id="rId5"/>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7"/>
            <p:cNvSpPr/>
            <p:nvPr>
              <p:custDataLst>
                <p:tags r:id="rId6"/>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8" name="组合 27"/>
          <p:cNvGrpSpPr/>
          <p:nvPr/>
        </p:nvGrpSpPr>
        <p:grpSpPr>
          <a:xfrm>
            <a:off x="5840969" y="3319522"/>
            <a:ext cx="325496" cy="260106"/>
            <a:chOff x="5926033" y="5434781"/>
            <a:chExt cx="325496" cy="260106"/>
          </a:xfrm>
        </p:grpSpPr>
        <p:sp>
          <p:nvSpPr>
            <p:cNvPr id="30" name="MH_Other_8"/>
            <p:cNvSpPr/>
            <p:nvPr>
              <p:custDataLst>
                <p:tags r:id="rId7"/>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9"/>
            <p:cNvSpPr/>
            <p:nvPr>
              <p:custDataLst>
                <p:tags r:id="rId8"/>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10"/>
            <p:cNvSpPr/>
            <p:nvPr>
              <p:custDataLst>
                <p:tags r:id="rId9"/>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4" name="MH_Other_11"/>
            <p:cNvSpPr/>
            <p:nvPr>
              <p:custDataLst>
                <p:tags r:id="rId10"/>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5" name="MH_Other_12"/>
            <p:cNvSpPr/>
            <p:nvPr>
              <p:custDataLst>
                <p:tags r:id="rId11"/>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6" name="MH_Other_13"/>
            <p:cNvSpPr/>
            <p:nvPr>
              <p:custDataLst>
                <p:tags r:id="rId12"/>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aphicFrame>
        <p:nvGraphicFramePr>
          <p:cNvPr id="39" name="表格 38"/>
          <p:cNvGraphicFramePr>
            <a:graphicFrameLocks noGrp="1"/>
          </p:cNvGraphicFramePr>
          <p:nvPr/>
        </p:nvGraphicFramePr>
        <p:xfrm>
          <a:off x="567295" y="4484761"/>
          <a:ext cx="2393420" cy="1828800"/>
        </p:xfrm>
        <a:graphic>
          <a:graphicData uri="http://schemas.openxmlformats.org/drawingml/2006/table">
            <a:tbl>
              <a:tblPr>
                <a:tableStyleId>{5C22544A-7EE6-4342-B048-85BDC9FD1C3A}</a:tableStyleId>
              </a:tblPr>
              <a:tblGrid>
                <a:gridCol w="1088710"/>
                <a:gridCol w="216000"/>
                <a:gridCol w="1088710"/>
              </a:tblGrid>
              <a:tr h="324000">
                <a:tc>
                  <a:txBody>
                    <a:bodyPr/>
                    <a:lstStyle/>
                    <a:p>
                      <a:pPr algn="ctr"/>
                      <a:r>
                        <a:rPr lang="en-US" altLang="zh-CN" sz="1600" smtClean="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4000">
                <a:tc>
                  <a:txBody>
                    <a:bodyPr/>
                    <a:lstStyle/>
                    <a:p>
                      <a:pPr algn="ctr"/>
                      <a:r>
                        <a:rPr lang="en-US" altLang="zh-CN" sz="1600" smtClean="0"/>
                        <a:t>&amp;a</a:t>
                      </a:r>
                      <a:endParaRPr lang="zh-CN" altLang="en-US" sz="1600"/>
                    </a:p>
                  </a:txBody>
                  <a:tcPr anchor="ctr">
                    <a:lnR w="12700" cmpd="sng">
                      <a:noFill/>
                    </a:lnR>
                    <a:lnT w="12700" cmpd="sng">
                      <a:noFill/>
                    </a:lnT>
                    <a:lnB w="12700" cmpd="sng">
                      <a:noFill/>
                    </a:lnB>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5</a:t>
                      </a:r>
                      <a:endParaRPr lang="zh-CN" altLang="en-US" sz="1600"/>
                    </a:p>
                  </a:txBody>
                  <a:tcPr anchor="ctr">
                    <a:lnL w="12700" cmpd="sng">
                      <a:noFill/>
                    </a:lnL>
                    <a:lnR w="12700" cmpd="sng">
                      <a:noFill/>
                    </a:lnR>
                    <a:lnT w="12700" cmpd="sng">
                      <a:noFill/>
                    </a:lnT>
                    <a:lnB w="12700" cmpd="sng">
                      <a:noFill/>
                    </a:lnB>
                  </a:tcPr>
                </a:tc>
              </a:tr>
              <a:tr h="324000">
                <a:tc>
                  <a:txBody>
                    <a:bodyPr/>
                    <a:lstStyle/>
                    <a:p>
                      <a:pPr algn="ctr"/>
                      <a:r>
                        <a:rPr lang="en-US" altLang="zh-CN" sz="1600" smtClean="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4000">
                <a:tc>
                  <a:txBody>
                    <a:bodyPr/>
                    <a:lstStyle/>
                    <a:p>
                      <a:pPr algn="ctr"/>
                      <a:r>
                        <a:rPr lang="en-US" altLang="zh-CN" sz="1600" smtClean="0"/>
                        <a:t>&amp;b</a:t>
                      </a:r>
                      <a:endParaRPr lang="zh-CN" altLang="en-US" sz="1600"/>
                    </a:p>
                  </a:txBody>
                  <a:tcPr anchor="ctr">
                    <a:lnR w="12700" cmpd="sng">
                      <a:noFill/>
                    </a:lnR>
                    <a:lnT w="12700" cmpd="sng">
                      <a:noFill/>
                    </a:lnT>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anchor="ctr">
                    <a:lnL w="12700" cmpd="sng">
                      <a:noFill/>
                    </a:lnL>
                    <a:lnR w="12700" cmpd="sng">
                      <a:noFill/>
                    </a:lnR>
                    <a:lnT w="12700" cmpd="sng">
                      <a:noFill/>
                    </a:lnT>
                  </a:tcPr>
                </a:tc>
              </a:tr>
            </a:tbl>
          </a:graphicData>
        </a:graphic>
      </p:graphicFrame>
      <p:graphicFrame>
        <p:nvGraphicFramePr>
          <p:cNvPr id="42" name="表格 41"/>
          <p:cNvGraphicFramePr>
            <a:graphicFrameLocks noGrp="1"/>
          </p:cNvGraphicFramePr>
          <p:nvPr/>
        </p:nvGraphicFramePr>
        <p:xfrm>
          <a:off x="3446712" y="3920120"/>
          <a:ext cx="2393420" cy="1584960"/>
        </p:xfrm>
        <a:graphic>
          <a:graphicData uri="http://schemas.openxmlformats.org/drawingml/2006/table">
            <a:tbl>
              <a:tblPr>
                <a:tableStyleId>{5C22544A-7EE6-4342-B048-85BDC9FD1C3A}</a:tableStyleId>
              </a:tblPr>
              <a:tblGrid>
                <a:gridCol w="1088710"/>
                <a:gridCol w="216000"/>
                <a:gridCol w="1088710"/>
              </a:tblGrid>
              <a:tr h="324000">
                <a:tc>
                  <a:txBody>
                    <a:bodyPr/>
                    <a:lstStyle/>
                    <a:p>
                      <a:pPr algn="ctr"/>
                      <a:r>
                        <a:rPr lang="en-US" altLang="zh-CN" sz="1600" smtClean="0"/>
                        <a:t>p1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4000">
                <a:tc>
                  <a:txBody>
                    <a:bodyPr/>
                    <a:lstStyle/>
                    <a:p>
                      <a:pPr algn="ctr"/>
                      <a:r>
                        <a:rPr lang="en-US" altLang="zh-CN" sz="1600" smtClean="0"/>
                        <a:t>&amp;a</a:t>
                      </a:r>
                      <a:endParaRPr lang="zh-CN" altLang="en-US" sz="160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4000">
                <a:tc>
                  <a:txBody>
                    <a:bodyPr/>
                    <a:lstStyle/>
                    <a:p>
                      <a:pPr algn="ctr"/>
                      <a:r>
                        <a:rPr lang="en-US" altLang="zh-CN" sz="1600" smtClean="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5</a:t>
                      </a:r>
                      <a:endParaRPr lang="zh-CN" altLang="en-US" sz="1600"/>
                    </a:p>
                  </a:txBody>
                  <a:tcPr anchor="ctr">
                    <a:lnL w="12700" cmpd="sng">
                      <a:noFill/>
                    </a:lnL>
                    <a:lnT w="12700" cmpd="sng">
                      <a:noFill/>
                    </a:lnT>
                    <a:lnB w="12700" cmpd="sng">
                      <a:noFill/>
                    </a:lnB>
                  </a:tcPr>
                </a:tc>
              </a:tr>
              <a:tr h="324000">
                <a:tc>
                  <a:txBody>
                    <a:bodyPr/>
                    <a:lstStyle/>
                    <a:p>
                      <a:pPr algn="ctr"/>
                      <a:r>
                        <a:rPr lang="en-US" altLang="zh-CN" sz="1600" smtClean="0"/>
                        <a:t>&amp;a</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46" name="表格 45"/>
          <p:cNvGraphicFramePr>
            <a:graphicFrameLocks noGrp="1"/>
          </p:cNvGraphicFramePr>
          <p:nvPr/>
        </p:nvGraphicFramePr>
        <p:xfrm>
          <a:off x="9205545" y="4484761"/>
          <a:ext cx="2393420" cy="1828800"/>
        </p:xfrm>
        <a:graphic>
          <a:graphicData uri="http://schemas.openxmlformats.org/drawingml/2006/table">
            <a:tbl>
              <a:tblPr>
                <a:tableStyleId>{5C22544A-7EE6-4342-B048-85BDC9FD1C3A}</a:tableStyleId>
              </a:tblPr>
              <a:tblGrid>
                <a:gridCol w="1088710"/>
                <a:gridCol w="216000"/>
                <a:gridCol w="1088710"/>
              </a:tblGrid>
              <a:tr h="324000">
                <a:tc>
                  <a:txBody>
                    <a:bodyPr/>
                    <a:lstStyle/>
                    <a:p>
                      <a:pPr algn="ctr"/>
                      <a:r>
                        <a:rPr lang="en-US" altLang="zh-CN" sz="1600" smtClean="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4000">
                <a:tc>
                  <a:txBody>
                    <a:bodyPr/>
                    <a:lstStyle/>
                    <a:p>
                      <a:pPr algn="ctr"/>
                      <a:r>
                        <a:rPr lang="en-US" altLang="zh-CN" sz="1600" smtClean="0"/>
                        <a:t>&amp;a</a:t>
                      </a:r>
                      <a:endParaRPr lang="zh-CN" altLang="en-US" sz="1600"/>
                    </a:p>
                  </a:txBody>
                  <a:tcPr anchor="ctr">
                    <a:lnR w="12700" cmpd="sng">
                      <a:noFill/>
                    </a:lnR>
                    <a:lnT w="12700" cmpd="sng">
                      <a:noFill/>
                    </a:lnT>
                    <a:lnB w="12700" cmpd="sng">
                      <a:noFill/>
                    </a:lnB>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5</a:t>
                      </a:r>
                      <a:endParaRPr lang="zh-CN" altLang="en-US" sz="1600"/>
                    </a:p>
                  </a:txBody>
                  <a:tcPr anchor="ctr">
                    <a:lnL w="12700" cmpd="sng">
                      <a:noFill/>
                    </a:lnL>
                    <a:lnR w="12700" cmpd="sng">
                      <a:noFill/>
                    </a:lnR>
                    <a:lnT w="12700" cmpd="sng">
                      <a:noFill/>
                    </a:lnT>
                    <a:lnB w="12700" cmpd="sng">
                      <a:noFill/>
                    </a:lnB>
                  </a:tcPr>
                </a:tc>
              </a:tr>
              <a:tr h="324000">
                <a:tc>
                  <a:txBody>
                    <a:bodyPr/>
                    <a:lstStyle/>
                    <a:p>
                      <a:pPr algn="ctr"/>
                      <a:r>
                        <a:rPr lang="en-US" altLang="zh-CN" sz="1600" smtClean="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4000">
                <a:tc>
                  <a:txBody>
                    <a:bodyPr/>
                    <a:lstStyle/>
                    <a:p>
                      <a:pPr algn="ctr"/>
                      <a:r>
                        <a:rPr lang="en-US" altLang="zh-CN" sz="1600" smtClean="0"/>
                        <a:t>&amp;b</a:t>
                      </a:r>
                      <a:endParaRPr lang="zh-CN" altLang="en-US" sz="1600"/>
                    </a:p>
                  </a:txBody>
                  <a:tcPr anchor="ctr">
                    <a:lnR w="12700" cmpd="sng">
                      <a:noFill/>
                    </a:lnR>
                    <a:lnT w="12700" cmpd="sng">
                      <a:noFill/>
                    </a:lnT>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anchor="ctr">
                    <a:lnL w="12700" cmpd="sng">
                      <a:noFill/>
                    </a:lnL>
                    <a:lnR w="12700" cmpd="sng">
                      <a:noFill/>
                    </a:lnR>
                    <a:lnT w="12700" cmpd="sng">
                      <a:noFill/>
                    </a:lnT>
                  </a:tcPr>
                </a:tc>
              </a:tr>
            </a:tbl>
          </a:graphicData>
        </a:graphic>
      </p:graphicFrame>
      <p:graphicFrame>
        <p:nvGraphicFramePr>
          <p:cNvPr id="47" name="表格 46"/>
          <p:cNvGraphicFramePr>
            <a:graphicFrameLocks noGrp="1"/>
          </p:cNvGraphicFramePr>
          <p:nvPr/>
        </p:nvGraphicFramePr>
        <p:xfrm>
          <a:off x="6326129" y="3920120"/>
          <a:ext cx="2393420" cy="1584960"/>
        </p:xfrm>
        <a:graphic>
          <a:graphicData uri="http://schemas.openxmlformats.org/drawingml/2006/table">
            <a:tbl>
              <a:tblPr>
                <a:tableStyleId>{5C22544A-7EE6-4342-B048-85BDC9FD1C3A}</a:tableStyleId>
              </a:tblPr>
              <a:tblGrid>
                <a:gridCol w="1088710"/>
                <a:gridCol w="216000"/>
                <a:gridCol w="1088710"/>
              </a:tblGrid>
              <a:tr h="324000">
                <a:tc>
                  <a:txBody>
                    <a:bodyPr/>
                    <a:lstStyle/>
                    <a:p>
                      <a:pPr algn="ctr"/>
                      <a:r>
                        <a:rPr lang="en-US" altLang="zh-CN" sz="1600" smtClean="0"/>
                        <a:t>p1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4000">
                <a:tc>
                  <a:txBody>
                    <a:bodyPr/>
                    <a:lstStyle/>
                    <a:p>
                      <a:pPr algn="ctr"/>
                      <a:r>
                        <a:rPr lang="en-US" altLang="zh-CN" sz="1600" smtClean="0"/>
                        <a:t>&amp;a</a:t>
                      </a:r>
                      <a:endParaRPr lang="zh-CN" altLang="en-US" sz="160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4000">
                <a:tc>
                  <a:txBody>
                    <a:bodyPr/>
                    <a:lstStyle/>
                    <a:p>
                      <a:pPr algn="ctr"/>
                      <a:r>
                        <a:rPr lang="en-US" altLang="zh-CN" sz="1600" smtClean="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anchor="ctr">
                    <a:lnL w="12700" cmpd="sng">
                      <a:noFill/>
                    </a:lnL>
                    <a:lnT w="12700" cmpd="sng">
                      <a:noFill/>
                    </a:lnT>
                    <a:lnB w="12700" cmpd="sng">
                      <a:noFill/>
                    </a:lnB>
                  </a:tcPr>
                </a:tc>
              </a:tr>
              <a:tr h="324000">
                <a:tc>
                  <a:txBody>
                    <a:bodyPr/>
                    <a:lstStyle/>
                    <a:p>
                      <a:pPr algn="ctr"/>
                      <a:r>
                        <a:rPr lang="en-US" altLang="zh-CN" sz="1600" smtClean="0"/>
                        <a:t>&amp;a</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48" name="表格 47"/>
          <p:cNvGraphicFramePr>
            <a:graphicFrameLocks noGrp="1"/>
          </p:cNvGraphicFramePr>
          <p:nvPr/>
        </p:nvGraphicFramePr>
        <p:xfrm>
          <a:off x="3481906" y="5372584"/>
          <a:ext cx="2393420" cy="1584960"/>
        </p:xfrm>
        <a:graphic>
          <a:graphicData uri="http://schemas.openxmlformats.org/drawingml/2006/table">
            <a:tbl>
              <a:tblPr>
                <a:tableStyleId>{5C22544A-7EE6-4342-B048-85BDC9FD1C3A}</a:tableStyleId>
              </a:tblPr>
              <a:tblGrid>
                <a:gridCol w="1088710"/>
                <a:gridCol w="216000"/>
                <a:gridCol w="1088710"/>
              </a:tblGrid>
              <a:tr h="324000">
                <a:tc>
                  <a:txBody>
                    <a:bodyPr/>
                    <a:lstStyle/>
                    <a:p>
                      <a:pPr algn="ctr"/>
                      <a:r>
                        <a:rPr lang="en-US" altLang="zh-CN" sz="1600" smtClean="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4000">
                <a:tc>
                  <a:txBody>
                    <a:bodyPr/>
                    <a:lstStyle/>
                    <a:p>
                      <a:pPr algn="ctr"/>
                      <a:r>
                        <a:rPr lang="en-US" altLang="zh-CN" sz="1600" smtClean="0"/>
                        <a:t>&amp;b</a:t>
                      </a:r>
                      <a:endParaRPr lang="zh-CN" altLang="en-US" sz="160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4000">
                <a:tc>
                  <a:txBody>
                    <a:bodyPr/>
                    <a:lstStyle/>
                    <a:p>
                      <a:pPr algn="ctr"/>
                      <a:r>
                        <a:rPr lang="en-US" altLang="zh-CN" sz="1600" smtClean="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anchor="ctr">
                    <a:lnL w="12700" cmpd="sng">
                      <a:noFill/>
                    </a:lnL>
                    <a:lnT w="12700" cmpd="sng">
                      <a:noFill/>
                    </a:lnT>
                    <a:lnB w="12700" cmpd="sng">
                      <a:noFill/>
                    </a:lnB>
                  </a:tcPr>
                </a:tc>
              </a:tr>
              <a:tr h="324000">
                <a:tc>
                  <a:txBody>
                    <a:bodyPr/>
                    <a:lstStyle/>
                    <a:p>
                      <a:pPr algn="ctr"/>
                      <a:r>
                        <a:rPr lang="en-US" altLang="zh-CN" sz="1600" smtClean="0"/>
                        <a:t>&amp;b</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49" name="表格 48"/>
          <p:cNvGraphicFramePr>
            <a:graphicFrameLocks noGrp="1"/>
          </p:cNvGraphicFramePr>
          <p:nvPr/>
        </p:nvGraphicFramePr>
        <p:xfrm>
          <a:off x="6326129" y="5375500"/>
          <a:ext cx="2393420" cy="1584960"/>
        </p:xfrm>
        <a:graphic>
          <a:graphicData uri="http://schemas.openxmlformats.org/drawingml/2006/table">
            <a:tbl>
              <a:tblPr>
                <a:tableStyleId>{5C22544A-7EE6-4342-B048-85BDC9FD1C3A}</a:tableStyleId>
              </a:tblPr>
              <a:tblGrid>
                <a:gridCol w="1088710"/>
                <a:gridCol w="216000"/>
                <a:gridCol w="1088710"/>
              </a:tblGrid>
              <a:tr h="324000">
                <a:tc>
                  <a:txBody>
                    <a:bodyPr/>
                    <a:lstStyle/>
                    <a:p>
                      <a:pPr algn="ctr"/>
                      <a:r>
                        <a:rPr lang="en-US" altLang="zh-CN" sz="1600" smtClean="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4000">
                <a:tc>
                  <a:txBody>
                    <a:bodyPr/>
                    <a:lstStyle/>
                    <a:p>
                      <a:pPr algn="ctr"/>
                      <a:r>
                        <a:rPr lang="en-US" altLang="zh-CN" sz="1600" smtClean="0"/>
                        <a:t>&amp;b</a:t>
                      </a:r>
                      <a:endParaRPr lang="zh-CN" altLang="en-US" sz="160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4000">
                <a:tc>
                  <a:txBody>
                    <a:bodyPr/>
                    <a:lstStyle/>
                    <a:p>
                      <a:pPr algn="ctr"/>
                      <a:r>
                        <a:rPr lang="en-US" altLang="zh-CN" sz="1600" smtClean="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5</a:t>
                      </a:r>
                      <a:endParaRPr lang="zh-CN" altLang="en-US" sz="1600"/>
                    </a:p>
                  </a:txBody>
                  <a:tcPr anchor="ctr">
                    <a:lnL w="12700" cmpd="sng">
                      <a:noFill/>
                    </a:lnL>
                    <a:lnT w="12700" cmpd="sng">
                      <a:noFill/>
                    </a:lnT>
                    <a:lnB w="12700" cmpd="sng">
                      <a:noFill/>
                    </a:lnB>
                  </a:tcPr>
                </a:tc>
              </a:tr>
              <a:tr h="324000">
                <a:tc>
                  <a:txBody>
                    <a:bodyPr/>
                    <a:lstStyle/>
                    <a:p>
                      <a:pPr algn="ctr"/>
                      <a:r>
                        <a:rPr lang="en-US" altLang="zh-CN" sz="1600" smtClean="0"/>
                        <a:t>&amp;b</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cxnSp>
        <p:nvCxnSpPr>
          <p:cNvPr id="50" name="直接箭头连接符 49"/>
          <p:cNvCxnSpPr/>
          <p:nvPr/>
        </p:nvCxnSpPr>
        <p:spPr>
          <a:xfrm>
            <a:off x="4540037" y="4435990"/>
            <a:ext cx="216789" cy="330563"/>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7414444" y="4425398"/>
            <a:ext cx="216789" cy="330563"/>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7414444" y="5841695"/>
            <a:ext cx="216789" cy="330563"/>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4562849" y="5825881"/>
            <a:ext cx="216789" cy="330563"/>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4540037" y="4766553"/>
            <a:ext cx="216789" cy="38093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flipV="1">
            <a:off x="4570221" y="6172258"/>
            <a:ext cx="216789" cy="38093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7414443" y="4749504"/>
            <a:ext cx="216789" cy="38093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V="1">
            <a:off x="7408071" y="6191625"/>
            <a:ext cx="216789" cy="38093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pic>
        <p:nvPicPr>
          <p:cNvPr id="62" name="图片 61"/>
          <p:cNvPicPr>
            <a:picLocks noChangeAspect="1"/>
          </p:cNvPicPr>
          <p:nvPr/>
        </p:nvPicPr>
        <p:blipFill>
          <a:blip r:embed="rId13" cstate="print"/>
          <a:stretch>
            <a:fillRect/>
          </a:stretch>
        </p:blipFill>
        <p:spPr>
          <a:xfrm>
            <a:off x="8122340" y="762880"/>
            <a:ext cx="3476625" cy="838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指针变量作为函数参数</a:t>
            </a:r>
            <a:endParaRPr lang="zh-CN" altLang="en-US"/>
          </a:p>
        </p:txBody>
      </p:sp>
      <p:sp>
        <p:nvSpPr>
          <p:cNvPr id="3" name="内容占位符 2"/>
          <p:cNvSpPr>
            <a:spLocks noGrp="1"/>
          </p:cNvSpPr>
          <p:nvPr>
            <p:ph idx="1"/>
          </p:nvPr>
        </p:nvSpPr>
        <p:spPr>
          <a:xfrm>
            <a:off x="413649" y="846927"/>
            <a:ext cx="11185316"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8.3】</a:t>
            </a:r>
            <a:r>
              <a:rPr lang="zh-CN" altLang="en-US" sz="2000">
                <a:solidFill>
                  <a:schemeClr val="accent1"/>
                </a:solidFill>
              </a:rPr>
              <a:t>题目要求同例</a:t>
            </a:r>
            <a:r>
              <a:rPr lang="en-US" altLang="zh-CN" sz="2000">
                <a:solidFill>
                  <a:schemeClr val="accent1"/>
                </a:solidFill>
              </a:rPr>
              <a:t>8.2</a:t>
            </a:r>
            <a:r>
              <a:rPr lang="zh-CN" altLang="en-US" sz="2000">
                <a:solidFill>
                  <a:schemeClr val="accent1"/>
                </a:solidFill>
              </a:rPr>
              <a:t>，即对输入的两个整数按大小顺序输出。现用函数处理，而且用指针类型的数据作函数参数。</a:t>
            </a:r>
            <a:endParaRPr lang="zh-CN" altLang="en-US" sz="2000" dirty="0">
              <a:solidFill>
                <a:schemeClr val="accent1"/>
              </a:solidFill>
            </a:endParaRPr>
          </a:p>
        </p:txBody>
      </p:sp>
      <p:sp>
        <p:nvSpPr>
          <p:cNvPr id="38" name="圆角矩形 12"/>
          <p:cNvSpPr/>
          <p:nvPr/>
        </p:nvSpPr>
        <p:spPr>
          <a:xfrm>
            <a:off x="567296" y="1728199"/>
            <a:ext cx="3816000" cy="1384652"/>
          </a:xfrm>
          <a:prstGeom prst="roundRect">
            <a:avLst>
              <a:gd name="adj" fmla="val 325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r>
              <a:rPr lang="en-US" altLang="zh-CN" sz="1400"/>
              <a:t>void swap(int *p1,int *p2</a:t>
            </a:r>
            <a:r>
              <a:rPr lang="en-US" altLang="zh-CN" sz="1400" smtClean="0"/>
              <a:t>)	</a:t>
            </a:r>
            <a:r>
              <a:rPr lang="en-US" altLang="zh-CN" sz="1400" smtClean="0">
                <a:solidFill>
                  <a:srgbClr val="008000"/>
                </a:solidFill>
              </a:rPr>
              <a:t>//</a:t>
            </a:r>
            <a:r>
              <a:rPr lang="zh-CN" altLang="en-US" sz="1400">
                <a:solidFill>
                  <a:srgbClr val="008000"/>
                </a:solidFill>
              </a:rPr>
              <a:t>定义</a:t>
            </a:r>
            <a:r>
              <a:rPr lang="en-US" altLang="zh-CN" sz="1400">
                <a:solidFill>
                  <a:srgbClr val="008000"/>
                </a:solidFill>
              </a:rPr>
              <a:t>swap</a:t>
            </a:r>
            <a:r>
              <a:rPr lang="zh-CN" altLang="en-US" sz="1400">
                <a:solidFill>
                  <a:srgbClr val="008000"/>
                </a:solidFill>
              </a:rPr>
              <a:t>函数</a:t>
            </a:r>
            <a:endParaRPr lang="zh-CN" altLang="en-US" sz="1400">
              <a:solidFill>
                <a:srgbClr val="008000"/>
              </a:solidFill>
            </a:endParaRPr>
          </a:p>
          <a:p>
            <a:pPr defTabSz="363855"/>
            <a:r>
              <a:rPr lang="en-US" altLang="zh-CN" sz="1400"/>
              <a:t>{	int temp;</a:t>
            </a:r>
            <a:endParaRPr lang="en-US" altLang="zh-CN" sz="1400"/>
          </a:p>
          <a:p>
            <a:pPr defTabSz="363855"/>
            <a:r>
              <a:rPr lang="en-US" altLang="zh-CN" sz="1400"/>
              <a:t>	</a:t>
            </a:r>
            <a:r>
              <a:rPr lang="en-US" altLang="zh-CN" sz="1400">
                <a:solidFill>
                  <a:schemeClr val="tx1"/>
                </a:solidFill>
              </a:rPr>
              <a:t>temp=*p1;	</a:t>
            </a:r>
            <a:r>
              <a:rPr lang="en-US" altLang="zh-CN" sz="1400"/>
              <a:t>		</a:t>
            </a:r>
            <a:r>
              <a:rPr lang="en-US" altLang="zh-CN" sz="1400" smtClean="0">
                <a:solidFill>
                  <a:srgbClr val="008000"/>
                </a:solidFill>
              </a:rPr>
              <a:t>//</a:t>
            </a:r>
            <a:r>
              <a:rPr lang="zh-CN" altLang="en-US" sz="1400">
                <a:solidFill>
                  <a:srgbClr val="008000"/>
                </a:solidFill>
              </a:rPr>
              <a:t>使*</a:t>
            </a:r>
            <a:r>
              <a:rPr lang="en-US" altLang="zh-CN" sz="1400">
                <a:solidFill>
                  <a:srgbClr val="008000"/>
                </a:solidFill>
              </a:rPr>
              <a:t>p1</a:t>
            </a:r>
            <a:r>
              <a:rPr lang="zh-CN" altLang="en-US" sz="1400">
                <a:solidFill>
                  <a:srgbClr val="008000"/>
                </a:solidFill>
              </a:rPr>
              <a:t>和*</a:t>
            </a:r>
            <a:r>
              <a:rPr lang="en-US" altLang="zh-CN" sz="1400">
                <a:solidFill>
                  <a:srgbClr val="008000"/>
                </a:solidFill>
              </a:rPr>
              <a:t>p2</a:t>
            </a:r>
            <a:r>
              <a:rPr lang="zh-CN" altLang="en-US" sz="1400">
                <a:solidFill>
                  <a:srgbClr val="008000"/>
                </a:solidFill>
              </a:rPr>
              <a:t>互换</a:t>
            </a:r>
            <a:endParaRPr lang="zh-CN" altLang="en-US" sz="1400">
              <a:solidFill>
                <a:srgbClr val="008000"/>
              </a:solidFill>
            </a:endParaRPr>
          </a:p>
          <a:p>
            <a:pPr defTabSz="363855"/>
            <a:r>
              <a:rPr lang="zh-CN" altLang="en-US" sz="1400"/>
              <a:t>	</a:t>
            </a:r>
            <a:r>
              <a:rPr lang="zh-CN" altLang="en-US" sz="1400">
                <a:solidFill>
                  <a:schemeClr val="tx1"/>
                </a:solidFill>
              </a:rPr>
              <a:t>*</a:t>
            </a:r>
            <a:r>
              <a:rPr lang="en-US" altLang="zh-CN" sz="1400">
                <a:solidFill>
                  <a:schemeClr val="tx1"/>
                </a:solidFill>
              </a:rPr>
              <a:t>p1=*p2;</a:t>
            </a:r>
            <a:endParaRPr lang="en-US" altLang="zh-CN" sz="1400">
              <a:solidFill>
                <a:schemeClr val="tx1"/>
              </a:solidFill>
            </a:endParaRPr>
          </a:p>
          <a:p>
            <a:pPr defTabSz="363855"/>
            <a:r>
              <a:rPr lang="en-US" altLang="zh-CN" sz="1400">
                <a:solidFill>
                  <a:schemeClr val="tx1"/>
                </a:solidFill>
              </a:rPr>
              <a:t>	*p2=temp;</a:t>
            </a:r>
            <a:endParaRPr lang="en-US" altLang="zh-CN" sz="1400">
              <a:solidFill>
                <a:schemeClr val="tx1"/>
              </a:solidFill>
            </a:endParaRPr>
          </a:p>
          <a:p>
            <a:pPr defTabSz="363855"/>
            <a:r>
              <a:rPr lang="en-US" altLang="zh-CN" sz="1400"/>
              <a:t>}</a:t>
            </a:r>
            <a:endParaRPr lang="en-US" altLang="zh-CN" sz="1400" dirty="0"/>
          </a:p>
        </p:txBody>
      </p:sp>
      <p:pic>
        <p:nvPicPr>
          <p:cNvPr id="40" name="图片 39"/>
          <p:cNvPicPr>
            <a:picLocks noChangeAspect="1"/>
          </p:cNvPicPr>
          <p:nvPr/>
        </p:nvPicPr>
        <p:blipFill>
          <a:blip r:embed="rId1" cstate="print"/>
          <a:stretch>
            <a:fillRect/>
          </a:stretch>
        </p:blipFill>
        <p:spPr>
          <a:xfrm>
            <a:off x="3166463" y="2569926"/>
            <a:ext cx="552450" cy="542925"/>
          </a:xfrm>
          <a:prstGeom prst="rect">
            <a:avLst/>
          </a:prstGeom>
        </p:spPr>
      </p:pic>
      <p:sp>
        <p:nvSpPr>
          <p:cNvPr id="41" name="圆角矩形 12"/>
          <p:cNvSpPr/>
          <p:nvPr/>
        </p:nvSpPr>
        <p:spPr>
          <a:xfrm>
            <a:off x="4572001" y="1728199"/>
            <a:ext cx="3240000" cy="1384652"/>
          </a:xfrm>
          <a:prstGeom prst="roundRect">
            <a:avLst>
              <a:gd name="adj" fmla="val 325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r>
              <a:rPr lang="en-US" altLang="zh-CN" sz="1400">
                <a:solidFill>
                  <a:schemeClr val="tx1"/>
                </a:solidFill>
              </a:rPr>
              <a:t>void swap(int *p1,int *p2</a:t>
            </a:r>
            <a:r>
              <a:rPr lang="en-US" altLang="zh-CN" sz="1400" smtClean="0">
                <a:solidFill>
                  <a:schemeClr val="tx1"/>
                </a:solidFill>
              </a:rPr>
              <a:t>)</a:t>
            </a:r>
            <a:endParaRPr lang="en-US" altLang="zh-CN" sz="1400">
              <a:solidFill>
                <a:schemeClr val="tx1"/>
              </a:solidFill>
            </a:endParaRPr>
          </a:p>
          <a:p>
            <a:pPr defTabSz="363855"/>
            <a:r>
              <a:rPr lang="en-US" altLang="zh-CN" sz="1400" smtClean="0">
                <a:solidFill>
                  <a:schemeClr val="tx1"/>
                </a:solidFill>
              </a:rPr>
              <a:t>{</a:t>
            </a:r>
            <a:r>
              <a:rPr lang="en-US" altLang="zh-CN" sz="1400">
                <a:solidFill>
                  <a:schemeClr val="tx1"/>
                </a:solidFill>
              </a:rPr>
              <a:t>	int </a:t>
            </a:r>
            <a:r>
              <a:rPr lang="en-US" altLang="zh-CN" sz="1400" smtClean="0">
                <a:solidFill>
                  <a:schemeClr val="tx1"/>
                </a:solidFill>
              </a:rPr>
              <a:t>*temp</a:t>
            </a:r>
            <a:r>
              <a:rPr lang="en-US" altLang="zh-CN" sz="1400">
                <a:solidFill>
                  <a:schemeClr val="tx1"/>
                </a:solidFill>
              </a:rPr>
              <a:t>;</a:t>
            </a:r>
            <a:endParaRPr lang="en-US" altLang="zh-CN" sz="1400">
              <a:solidFill>
                <a:schemeClr val="tx1"/>
              </a:solidFill>
            </a:endParaRPr>
          </a:p>
          <a:p>
            <a:pPr defTabSz="363855"/>
            <a:r>
              <a:rPr lang="en-US" altLang="zh-CN" sz="1400">
                <a:solidFill>
                  <a:schemeClr val="tx1"/>
                </a:solidFill>
              </a:rPr>
              <a:t>	</a:t>
            </a:r>
            <a:r>
              <a:rPr lang="en-US" altLang="zh-CN" sz="1400" smtClean="0">
                <a:solidFill>
                  <a:schemeClr val="accent1"/>
                </a:solidFill>
              </a:rPr>
              <a:t>*temp</a:t>
            </a:r>
            <a:r>
              <a:rPr lang="en-US" altLang="zh-CN" sz="1400">
                <a:solidFill>
                  <a:schemeClr val="accent1"/>
                </a:solidFill>
              </a:rPr>
              <a:t>=*p1</a:t>
            </a:r>
            <a:r>
              <a:rPr lang="en-US" altLang="zh-CN" sz="1400" smtClean="0">
                <a:solidFill>
                  <a:schemeClr val="accent1"/>
                </a:solidFill>
              </a:rPr>
              <a:t>;</a:t>
            </a:r>
            <a:endParaRPr lang="en-US" altLang="zh-CN" sz="1400" smtClean="0">
              <a:solidFill>
                <a:schemeClr val="accent1"/>
              </a:solidFill>
            </a:endParaRPr>
          </a:p>
          <a:p>
            <a:pPr defTabSz="363855"/>
            <a:r>
              <a:rPr lang="en-US" altLang="zh-CN" sz="1400" smtClean="0">
                <a:solidFill>
                  <a:schemeClr val="tx1"/>
                </a:solidFill>
              </a:rPr>
              <a:t> </a:t>
            </a:r>
            <a:r>
              <a:rPr lang="zh-CN" altLang="en-US" sz="1400">
                <a:solidFill>
                  <a:schemeClr val="tx1"/>
                </a:solidFill>
              </a:rPr>
              <a:t>	*</a:t>
            </a:r>
            <a:r>
              <a:rPr lang="en-US" altLang="zh-CN" sz="1400">
                <a:solidFill>
                  <a:schemeClr val="tx1"/>
                </a:solidFill>
              </a:rPr>
              <a:t>p1=*p2;</a:t>
            </a:r>
            <a:endParaRPr lang="en-US" altLang="zh-CN" sz="1400">
              <a:solidFill>
                <a:schemeClr val="tx1"/>
              </a:solidFill>
            </a:endParaRPr>
          </a:p>
          <a:p>
            <a:pPr defTabSz="363855"/>
            <a:r>
              <a:rPr lang="en-US" altLang="zh-CN" sz="1400">
                <a:solidFill>
                  <a:schemeClr val="tx1"/>
                </a:solidFill>
              </a:rPr>
              <a:t>	*p2</a:t>
            </a:r>
            <a:r>
              <a:rPr lang="en-US" altLang="zh-CN" sz="1400" smtClean="0">
                <a:solidFill>
                  <a:schemeClr val="tx1"/>
                </a:solidFill>
              </a:rPr>
              <a:t>=*temp</a:t>
            </a:r>
            <a:r>
              <a:rPr lang="en-US" altLang="zh-CN" sz="1400">
                <a:solidFill>
                  <a:schemeClr val="tx1"/>
                </a:solidFill>
              </a:rPr>
              <a:t>;</a:t>
            </a:r>
            <a:endParaRPr lang="en-US" altLang="zh-CN" sz="1400">
              <a:solidFill>
                <a:schemeClr val="tx1"/>
              </a:solidFill>
            </a:endParaRPr>
          </a:p>
          <a:p>
            <a:pPr defTabSz="363855"/>
            <a:r>
              <a:rPr lang="en-US" altLang="zh-CN" sz="1400">
                <a:solidFill>
                  <a:schemeClr val="tx1"/>
                </a:solidFill>
              </a:rPr>
              <a:t>}</a:t>
            </a:r>
            <a:endParaRPr lang="en-US" altLang="zh-CN" sz="1400" dirty="0">
              <a:solidFill>
                <a:schemeClr val="tx1"/>
              </a:solidFill>
            </a:endParaRPr>
          </a:p>
        </p:txBody>
      </p:sp>
      <p:pic>
        <p:nvPicPr>
          <p:cNvPr id="43" name="图片 42"/>
          <p:cNvPicPr>
            <a:picLocks noChangeAspect="1"/>
          </p:cNvPicPr>
          <p:nvPr/>
        </p:nvPicPr>
        <p:blipFill>
          <a:blip r:embed="rId2" cstate="print"/>
          <a:stretch>
            <a:fillRect/>
          </a:stretch>
        </p:blipFill>
        <p:spPr>
          <a:xfrm>
            <a:off x="6735124" y="2017476"/>
            <a:ext cx="542925" cy="552450"/>
          </a:xfrm>
          <a:prstGeom prst="rect">
            <a:avLst/>
          </a:prstGeom>
        </p:spPr>
      </p:pic>
      <p:sp>
        <p:nvSpPr>
          <p:cNvPr id="44" name="MH_Desc_1"/>
          <p:cNvSpPr/>
          <p:nvPr>
            <p:custDataLst>
              <p:tags r:id="rId3"/>
            </p:custDataLst>
          </p:nvPr>
        </p:nvSpPr>
        <p:spPr>
          <a:xfrm>
            <a:off x="4572001" y="3278222"/>
            <a:ext cx="3240000" cy="308366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en-US" altLang="zh-CN" sz="1600" smtClean="0">
                <a:solidFill>
                  <a:schemeClr val="tx1"/>
                </a:solidFill>
              </a:rPr>
              <a:t>*p1</a:t>
            </a:r>
            <a:r>
              <a:rPr lang="zh-CN" altLang="en-US" sz="1600">
                <a:solidFill>
                  <a:schemeClr val="tx1"/>
                </a:solidFill>
              </a:rPr>
              <a:t>就是</a:t>
            </a:r>
            <a:r>
              <a:rPr lang="en-US" altLang="zh-CN" sz="1600">
                <a:solidFill>
                  <a:schemeClr val="tx1"/>
                </a:solidFill>
              </a:rPr>
              <a:t>a</a:t>
            </a:r>
            <a:r>
              <a:rPr lang="zh-CN" altLang="en-US" sz="1600">
                <a:solidFill>
                  <a:schemeClr val="tx1"/>
                </a:solidFill>
              </a:rPr>
              <a:t>，是整型变量。</a:t>
            </a:r>
            <a:r>
              <a:rPr lang="zh-CN" altLang="en-US" sz="1600" smtClean="0">
                <a:solidFill>
                  <a:schemeClr val="tx1"/>
                </a:solidFill>
              </a:rPr>
              <a:t>而</a:t>
            </a:r>
            <a:r>
              <a:rPr lang="en-US" altLang="zh-CN" sz="1600" smtClean="0">
                <a:solidFill>
                  <a:schemeClr val="tx1"/>
                </a:solidFill>
              </a:rPr>
              <a:t>*temp</a:t>
            </a:r>
            <a:r>
              <a:rPr lang="zh-CN" altLang="en-US" sz="1600">
                <a:solidFill>
                  <a:schemeClr val="tx1"/>
                </a:solidFill>
              </a:rPr>
              <a:t>是指针变量</a:t>
            </a:r>
            <a:r>
              <a:rPr lang="en-US" altLang="zh-CN" sz="1600">
                <a:solidFill>
                  <a:schemeClr val="tx1"/>
                </a:solidFill>
              </a:rPr>
              <a:t>temp</a:t>
            </a:r>
            <a:r>
              <a:rPr lang="zh-CN" altLang="en-US" sz="1600">
                <a:solidFill>
                  <a:schemeClr val="tx1"/>
                </a:solidFill>
              </a:rPr>
              <a:t>所指向的变量。但由于未给</a:t>
            </a:r>
            <a:r>
              <a:rPr lang="en-US" altLang="zh-CN" sz="1600">
                <a:solidFill>
                  <a:schemeClr val="tx1"/>
                </a:solidFill>
              </a:rPr>
              <a:t>temp</a:t>
            </a:r>
            <a:r>
              <a:rPr lang="zh-CN" altLang="en-US" sz="1600">
                <a:solidFill>
                  <a:schemeClr val="tx1"/>
                </a:solidFill>
              </a:rPr>
              <a:t>赋值，因此</a:t>
            </a:r>
            <a:r>
              <a:rPr lang="en-US" altLang="zh-CN" sz="1600">
                <a:solidFill>
                  <a:schemeClr val="tx1"/>
                </a:solidFill>
              </a:rPr>
              <a:t>temp</a:t>
            </a:r>
            <a:r>
              <a:rPr lang="zh-CN" altLang="en-US" sz="1600">
                <a:solidFill>
                  <a:schemeClr val="tx1"/>
                </a:solidFill>
              </a:rPr>
              <a:t>中并无确定的值</a:t>
            </a:r>
            <a:r>
              <a:rPr lang="en-US" altLang="zh-CN" sz="1600">
                <a:solidFill>
                  <a:schemeClr val="tx1"/>
                </a:solidFill>
              </a:rPr>
              <a:t>(</a:t>
            </a:r>
            <a:r>
              <a:rPr lang="zh-CN" altLang="en-US" sz="1600">
                <a:solidFill>
                  <a:schemeClr val="tx1"/>
                </a:solidFill>
              </a:rPr>
              <a:t>它的值是不可预见的</a:t>
            </a:r>
            <a:r>
              <a:rPr lang="en-US" altLang="zh-CN" sz="1600">
                <a:solidFill>
                  <a:schemeClr val="tx1"/>
                </a:solidFill>
              </a:rPr>
              <a:t>)</a:t>
            </a:r>
            <a:r>
              <a:rPr lang="zh-CN" altLang="en-US" sz="1600">
                <a:solidFill>
                  <a:schemeClr val="tx1"/>
                </a:solidFill>
              </a:rPr>
              <a:t>，所以</a:t>
            </a:r>
            <a:r>
              <a:rPr lang="en-US" altLang="zh-CN" sz="1600">
                <a:solidFill>
                  <a:schemeClr val="tx1"/>
                </a:solidFill>
              </a:rPr>
              <a:t>temp</a:t>
            </a:r>
            <a:r>
              <a:rPr lang="zh-CN" altLang="en-US" sz="1600">
                <a:solidFill>
                  <a:schemeClr val="tx1"/>
                </a:solidFill>
              </a:rPr>
              <a:t>所指向的单元也是不可预见的。所以，</a:t>
            </a:r>
            <a:r>
              <a:rPr lang="zh-CN" altLang="en-US" sz="1600" smtClean="0">
                <a:solidFill>
                  <a:schemeClr val="tx1"/>
                </a:solidFill>
              </a:rPr>
              <a:t>对</a:t>
            </a:r>
            <a:r>
              <a:rPr lang="en-US" altLang="zh-CN" sz="1600" smtClean="0">
                <a:solidFill>
                  <a:schemeClr val="tx1"/>
                </a:solidFill>
              </a:rPr>
              <a:t>*temp</a:t>
            </a:r>
            <a:r>
              <a:rPr lang="zh-CN" altLang="en-US" sz="1600">
                <a:solidFill>
                  <a:schemeClr val="tx1"/>
                </a:solidFill>
              </a:rPr>
              <a:t>赋值就是向一个未知的存储单元赋值，而这个未知的存储单元中可能存储着一个有用的数据，这样就有可能破坏系统的正常工作状况。</a:t>
            </a:r>
            <a:endParaRPr lang="en-US" altLang="zh-CN" sz="1600">
              <a:solidFill>
                <a:schemeClr val="tx1"/>
              </a:solidFill>
            </a:endParaRPr>
          </a:p>
        </p:txBody>
      </p:sp>
      <p:sp>
        <p:nvSpPr>
          <p:cNvPr id="45" name="圆角矩形 12"/>
          <p:cNvSpPr/>
          <p:nvPr/>
        </p:nvSpPr>
        <p:spPr>
          <a:xfrm>
            <a:off x="8000706" y="1705419"/>
            <a:ext cx="3240000" cy="1384652"/>
          </a:xfrm>
          <a:prstGeom prst="roundRect">
            <a:avLst>
              <a:gd name="adj" fmla="val 325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r>
              <a:rPr lang="en-US" altLang="zh-CN" sz="1400">
                <a:solidFill>
                  <a:schemeClr val="tx1"/>
                </a:solidFill>
              </a:rPr>
              <a:t>void swap(int x</a:t>
            </a:r>
            <a:r>
              <a:rPr lang="en-US" altLang="zh-CN" sz="1400" smtClean="0">
                <a:solidFill>
                  <a:schemeClr val="tx1"/>
                </a:solidFill>
              </a:rPr>
              <a:t>,int y)</a:t>
            </a:r>
            <a:endParaRPr lang="en-US" altLang="zh-CN" sz="1400">
              <a:solidFill>
                <a:schemeClr val="tx1"/>
              </a:solidFill>
            </a:endParaRPr>
          </a:p>
          <a:p>
            <a:pPr defTabSz="363855"/>
            <a:r>
              <a:rPr lang="en-US" altLang="zh-CN" sz="1400" smtClean="0">
                <a:solidFill>
                  <a:schemeClr val="tx1"/>
                </a:solidFill>
              </a:rPr>
              <a:t>{</a:t>
            </a:r>
            <a:r>
              <a:rPr lang="en-US" altLang="zh-CN" sz="1400">
                <a:solidFill>
                  <a:schemeClr val="tx1"/>
                </a:solidFill>
              </a:rPr>
              <a:t>	int </a:t>
            </a:r>
            <a:r>
              <a:rPr lang="en-US" altLang="zh-CN" sz="1400" smtClean="0">
                <a:solidFill>
                  <a:schemeClr val="tx1"/>
                </a:solidFill>
              </a:rPr>
              <a:t>temp</a:t>
            </a:r>
            <a:r>
              <a:rPr lang="en-US" altLang="zh-CN" sz="1400">
                <a:solidFill>
                  <a:schemeClr val="tx1"/>
                </a:solidFill>
              </a:rPr>
              <a:t>;</a:t>
            </a:r>
            <a:endParaRPr lang="en-US" altLang="zh-CN" sz="1400">
              <a:solidFill>
                <a:schemeClr val="tx1"/>
              </a:solidFill>
            </a:endParaRPr>
          </a:p>
          <a:p>
            <a:pPr defTabSz="363855"/>
            <a:r>
              <a:rPr lang="en-US" altLang="zh-CN" sz="1400">
                <a:solidFill>
                  <a:schemeClr val="tx1"/>
                </a:solidFill>
              </a:rPr>
              <a:t>	</a:t>
            </a:r>
            <a:r>
              <a:rPr lang="en-US" altLang="zh-CN" sz="1400" smtClean="0">
                <a:solidFill>
                  <a:schemeClr val="tx1"/>
                </a:solidFill>
              </a:rPr>
              <a:t>temp=x;</a:t>
            </a:r>
            <a:endParaRPr lang="en-US" altLang="zh-CN" sz="1400" smtClean="0">
              <a:solidFill>
                <a:schemeClr val="tx1"/>
              </a:solidFill>
            </a:endParaRPr>
          </a:p>
          <a:p>
            <a:pPr defTabSz="363855"/>
            <a:r>
              <a:rPr lang="en-US" altLang="zh-CN" sz="1400" smtClean="0">
                <a:solidFill>
                  <a:schemeClr val="tx1"/>
                </a:solidFill>
              </a:rPr>
              <a:t> </a:t>
            </a:r>
            <a:r>
              <a:rPr lang="zh-CN" altLang="en-US" sz="1400">
                <a:solidFill>
                  <a:schemeClr val="tx1"/>
                </a:solidFill>
              </a:rPr>
              <a:t>	</a:t>
            </a:r>
            <a:r>
              <a:rPr lang="en-US" altLang="zh-CN" sz="1400" smtClean="0">
                <a:solidFill>
                  <a:schemeClr val="tx1"/>
                </a:solidFill>
              </a:rPr>
              <a:t>x=y;</a:t>
            </a:r>
            <a:endParaRPr lang="en-US" altLang="zh-CN" sz="1400">
              <a:solidFill>
                <a:schemeClr val="tx1"/>
              </a:solidFill>
            </a:endParaRPr>
          </a:p>
          <a:p>
            <a:pPr defTabSz="363855"/>
            <a:r>
              <a:rPr lang="en-US" altLang="zh-CN" sz="1400">
                <a:solidFill>
                  <a:schemeClr val="tx1"/>
                </a:solidFill>
              </a:rPr>
              <a:t>	</a:t>
            </a:r>
            <a:r>
              <a:rPr lang="en-US" altLang="zh-CN" sz="1400" smtClean="0">
                <a:solidFill>
                  <a:schemeClr val="tx1"/>
                </a:solidFill>
              </a:rPr>
              <a:t>y=temp</a:t>
            </a:r>
            <a:r>
              <a:rPr lang="en-US" altLang="zh-CN" sz="1400">
                <a:solidFill>
                  <a:schemeClr val="tx1"/>
                </a:solidFill>
              </a:rPr>
              <a:t>;</a:t>
            </a:r>
            <a:endParaRPr lang="en-US" altLang="zh-CN" sz="1400">
              <a:solidFill>
                <a:schemeClr val="tx1"/>
              </a:solidFill>
            </a:endParaRPr>
          </a:p>
          <a:p>
            <a:pPr defTabSz="363855"/>
            <a:r>
              <a:rPr lang="en-US" altLang="zh-CN" sz="1400">
                <a:solidFill>
                  <a:schemeClr val="tx1"/>
                </a:solidFill>
              </a:rPr>
              <a:t>}</a:t>
            </a:r>
            <a:endParaRPr lang="en-US" altLang="zh-CN" sz="1400" dirty="0">
              <a:solidFill>
                <a:schemeClr val="tx1"/>
              </a:solidFill>
            </a:endParaRPr>
          </a:p>
        </p:txBody>
      </p:sp>
      <p:pic>
        <p:nvPicPr>
          <p:cNvPr id="51" name="图片 50"/>
          <p:cNvPicPr>
            <a:picLocks noChangeAspect="1"/>
          </p:cNvPicPr>
          <p:nvPr/>
        </p:nvPicPr>
        <p:blipFill>
          <a:blip r:embed="rId2" cstate="print"/>
          <a:stretch>
            <a:fillRect/>
          </a:stretch>
        </p:blipFill>
        <p:spPr>
          <a:xfrm>
            <a:off x="10266265" y="2017476"/>
            <a:ext cx="542925" cy="552450"/>
          </a:xfrm>
          <a:prstGeom prst="rect">
            <a:avLst/>
          </a:prstGeom>
        </p:spPr>
      </p:pic>
      <p:sp>
        <p:nvSpPr>
          <p:cNvPr id="52" name="MH_Desc_1"/>
          <p:cNvSpPr/>
          <p:nvPr>
            <p:custDataLst>
              <p:tags r:id="rId4"/>
            </p:custDataLst>
          </p:nvPr>
        </p:nvSpPr>
        <p:spPr>
          <a:xfrm>
            <a:off x="8093414" y="3278222"/>
            <a:ext cx="3240000" cy="308366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zh-CN" altLang="en-US" sz="1600">
                <a:solidFill>
                  <a:schemeClr val="tx1"/>
                </a:solidFill>
              </a:rPr>
              <a:t>在函数调用时，</a:t>
            </a:r>
            <a:r>
              <a:rPr lang="en-US" altLang="zh-CN" sz="1600">
                <a:solidFill>
                  <a:schemeClr val="tx1"/>
                </a:solidFill>
              </a:rPr>
              <a:t>a</a:t>
            </a:r>
            <a:r>
              <a:rPr lang="zh-CN" altLang="en-US" sz="1600">
                <a:solidFill>
                  <a:schemeClr val="tx1"/>
                </a:solidFill>
              </a:rPr>
              <a:t>的值传送给</a:t>
            </a:r>
            <a:r>
              <a:rPr lang="en-US" altLang="zh-CN" sz="1600">
                <a:solidFill>
                  <a:schemeClr val="tx1"/>
                </a:solidFill>
              </a:rPr>
              <a:t>x</a:t>
            </a:r>
            <a:r>
              <a:rPr lang="zh-CN" altLang="en-US" sz="1600">
                <a:solidFill>
                  <a:schemeClr val="tx1"/>
                </a:solidFill>
              </a:rPr>
              <a:t>，</a:t>
            </a:r>
            <a:r>
              <a:rPr lang="en-US" altLang="zh-CN" sz="1600">
                <a:solidFill>
                  <a:schemeClr val="tx1"/>
                </a:solidFill>
              </a:rPr>
              <a:t>b</a:t>
            </a:r>
            <a:r>
              <a:rPr lang="zh-CN" altLang="en-US" sz="1600">
                <a:solidFill>
                  <a:schemeClr val="tx1"/>
                </a:solidFill>
              </a:rPr>
              <a:t>的值传送</a:t>
            </a:r>
            <a:r>
              <a:rPr lang="zh-CN" altLang="en-US" sz="1600" smtClean="0">
                <a:solidFill>
                  <a:schemeClr val="tx1"/>
                </a:solidFill>
              </a:rPr>
              <a:t>给。</a:t>
            </a:r>
            <a:r>
              <a:rPr lang="zh-CN" altLang="en-US" sz="1600">
                <a:solidFill>
                  <a:schemeClr val="tx1"/>
                </a:solidFill>
              </a:rPr>
              <a:t>执行完</a:t>
            </a:r>
            <a:r>
              <a:rPr lang="en-US" altLang="zh-CN" sz="1600">
                <a:solidFill>
                  <a:schemeClr val="tx1"/>
                </a:solidFill>
              </a:rPr>
              <a:t>swap</a:t>
            </a:r>
            <a:r>
              <a:rPr lang="zh-CN" altLang="en-US" sz="1600">
                <a:solidFill>
                  <a:schemeClr val="tx1"/>
                </a:solidFill>
              </a:rPr>
              <a:t>函数后</a:t>
            </a:r>
            <a:r>
              <a:rPr lang="zh-CN" altLang="en-US" sz="1600" smtClean="0">
                <a:solidFill>
                  <a:schemeClr val="tx1"/>
                </a:solidFill>
              </a:rPr>
              <a:t>，</a:t>
            </a:r>
            <a:r>
              <a:rPr lang="en-US" altLang="zh-CN" sz="1600" smtClean="0">
                <a:solidFill>
                  <a:schemeClr val="tx1"/>
                </a:solidFill>
              </a:rPr>
              <a:t>x</a:t>
            </a:r>
            <a:r>
              <a:rPr lang="zh-CN" altLang="en-US" sz="1600">
                <a:solidFill>
                  <a:schemeClr val="tx1"/>
                </a:solidFill>
              </a:rPr>
              <a:t>和</a:t>
            </a:r>
            <a:r>
              <a:rPr lang="en-US" altLang="zh-CN" sz="1600">
                <a:solidFill>
                  <a:schemeClr val="tx1"/>
                </a:solidFill>
              </a:rPr>
              <a:t>y</a:t>
            </a:r>
            <a:r>
              <a:rPr lang="zh-CN" altLang="en-US" sz="1600">
                <a:solidFill>
                  <a:schemeClr val="tx1"/>
                </a:solidFill>
              </a:rPr>
              <a:t>的值是互换了，但并未影响到</a:t>
            </a:r>
            <a:r>
              <a:rPr lang="en-US" altLang="zh-CN" sz="1600">
                <a:solidFill>
                  <a:schemeClr val="tx1"/>
                </a:solidFill>
              </a:rPr>
              <a:t>a</a:t>
            </a:r>
            <a:r>
              <a:rPr lang="zh-CN" altLang="en-US" sz="1600">
                <a:solidFill>
                  <a:schemeClr val="tx1"/>
                </a:solidFill>
              </a:rPr>
              <a:t>和</a:t>
            </a:r>
            <a:r>
              <a:rPr lang="en-US" altLang="zh-CN" sz="1600">
                <a:solidFill>
                  <a:schemeClr val="tx1"/>
                </a:solidFill>
              </a:rPr>
              <a:t>b</a:t>
            </a:r>
            <a:r>
              <a:rPr lang="zh-CN" altLang="en-US" sz="1600">
                <a:solidFill>
                  <a:schemeClr val="tx1"/>
                </a:solidFill>
              </a:rPr>
              <a:t>的值。在函数结束时，变量</a:t>
            </a:r>
            <a:r>
              <a:rPr lang="en-US" altLang="zh-CN" sz="1600">
                <a:solidFill>
                  <a:schemeClr val="tx1"/>
                </a:solidFill>
              </a:rPr>
              <a:t>x</a:t>
            </a:r>
            <a:r>
              <a:rPr lang="zh-CN" altLang="en-US" sz="1600">
                <a:solidFill>
                  <a:schemeClr val="tx1"/>
                </a:solidFill>
              </a:rPr>
              <a:t>和</a:t>
            </a:r>
            <a:r>
              <a:rPr lang="en-US" altLang="zh-CN" sz="1600">
                <a:solidFill>
                  <a:schemeClr val="tx1"/>
                </a:solidFill>
              </a:rPr>
              <a:t>y</a:t>
            </a:r>
            <a:r>
              <a:rPr lang="zh-CN" altLang="en-US" sz="1600">
                <a:solidFill>
                  <a:schemeClr val="tx1"/>
                </a:solidFill>
              </a:rPr>
              <a:t>释放了，</a:t>
            </a:r>
            <a:r>
              <a:rPr lang="en-US" altLang="zh-CN" sz="1600">
                <a:solidFill>
                  <a:schemeClr val="tx1"/>
                </a:solidFill>
              </a:rPr>
              <a:t>main</a:t>
            </a:r>
            <a:r>
              <a:rPr lang="zh-CN" altLang="en-US" sz="1600">
                <a:solidFill>
                  <a:schemeClr val="tx1"/>
                </a:solidFill>
              </a:rPr>
              <a:t>函数中的</a:t>
            </a:r>
            <a:r>
              <a:rPr lang="en-US" altLang="zh-CN" sz="1600">
                <a:solidFill>
                  <a:schemeClr val="tx1"/>
                </a:solidFill>
              </a:rPr>
              <a:t>a</a:t>
            </a:r>
            <a:r>
              <a:rPr lang="zh-CN" altLang="en-US" sz="1600">
                <a:solidFill>
                  <a:schemeClr val="tx1"/>
                </a:solidFill>
              </a:rPr>
              <a:t>和</a:t>
            </a:r>
            <a:r>
              <a:rPr lang="en-US" altLang="zh-CN" sz="1600">
                <a:solidFill>
                  <a:schemeClr val="tx1"/>
                </a:solidFill>
              </a:rPr>
              <a:t>b</a:t>
            </a:r>
            <a:r>
              <a:rPr lang="zh-CN" altLang="en-US" sz="1600">
                <a:solidFill>
                  <a:schemeClr val="tx1"/>
                </a:solidFill>
              </a:rPr>
              <a:t>并未</a:t>
            </a:r>
            <a:r>
              <a:rPr lang="zh-CN" altLang="en-US" sz="1600" smtClean="0">
                <a:solidFill>
                  <a:schemeClr val="tx1"/>
                </a:solidFill>
              </a:rPr>
              <a:t>互换。</a:t>
            </a:r>
            <a:endParaRPr lang="en-US" altLang="zh-CN" sz="1600">
              <a:solidFill>
                <a:schemeClr val="tx1"/>
              </a:solidFill>
            </a:endParaRPr>
          </a:p>
        </p:txBody>
      </p:sp>
      <p:graphicFrame>
        <p:nvGraphicFramePr>
          <p:cNvPr id="57" name="表格 56"/>
          <p:cNvGraphicFramePr>
            <a:graphicFrameLocks noGrp="1"/>
          </p:cNvGraphicFramePr>
          <p:nvPr/>
        </p:nvGraphicFramePr>
        <p:xfrm>
          <a:off x="8255074" y="5059242"/>
          <a:ext cx="1365632" cy="1219200"/>
        </p:xfrm>
        <a:graphic>
          <a:graphicData uri="http://schemas.openxmlformats.org/drawingml/2006/table">
            <a:tbl>
              <a:tblPr>
                <a:tableStyleId>{5C22544A-7EE6-4342-B048-85BDC9FD1C3A}</a:tableStyleId>
              </a:tblPr>
              <a:tblGrid>
                <a:gridCol w="578676"/>
                <a:gridCol w="208280"/>
                <a:gridCol w="578676"/>
              </a:tblGrid>
              <a:tr h="0">
                <a:tc>
                  <a:txBody>
                    <a:bodyPr/>
                    <a:lstStyle/>
                    <a:p>
                      <a:pPr algn="ctr"/>
                      <a:r>
                        <a:rPr lang="en-US" altLang="zh-CN" sz="1600" smtClean="0"/>
                        <a:t>a</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algn="ctr"/>
                      <a:r>
                        <a:rPr lang="en-US" altLang="zh-CN" sz="1600" smtClean="0"/>
                        <a:t>5</a:t>
                      </a:r>
                      <a:endParaRPr lang="zh-CN" altLang="en-US" sz="1600"/>
                    </a:p>
                  </a:txBody>
                  <a:tcPr marT="0" marB="0" anchor="ctr">
                    <a:lnR w="12700" cmpd="sng">
                      <a:noFill/>
                    </a:lnR>
                    <a:lnT w="12700" cmpd="sng">
                      <a:noFill/>
                    </a:lnT>
                    <a:lnB w="12700" cmpd="sng">
                      <a:noFill/>
                    </a:lnB>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marT="0" marB="0" anchor="ctr">
                    <a:lnL w="12700" cmpd="sng">
                      <a:noFill/>
                    </a:lnL>
                    <a:lnR w="12700" cmpd="sng">
                      <a:noFill/>
                    </a:lnR>
                    <a:lnT w="12700" cmpd="sng">
                      <a:noFill/>
                    </a:lnT>
                    <a:lnB w="12700" cmpd="sng">
                      <a:noFill/>
                    </a:lnB>
                  </a:tcPr>
                </a:tc>
              </a:tr>
              <a:tr h="152888">
                <a:tc>
                  <a:txBody>
                    <a:bodyPr/>
                    <a:lstStyle/>
                    <a:p>
                      <a:pPr algn="ctr"/>
                      <a:r>
                        <a:rPr lang="zh-CN" altLang="en-US" sz="1600" smtClean="0"/>
                        <a:t>↓</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smtClean="0"/>
                        <a:t>↓</a:t>
                      </a:r>
                      <a:endParaRPr lang="zh-CN" altLang="en-US" sz="1600" smtClean="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algn="ctr"/>
                      <a:r>
                        <a:rPr lang="en-US" altLang="zh-CN" sz="1600" smtClean="0"/>
                        <a:t>5</a:t>
                      </a:r>
                      <a:endParaRPr lang="zh-CN" altLang="en-US" sz="1600"/>
                    </a:p>
                  </a:txBody>
                  <a:tcPr marT="0" marB="0" anchor="ctr">
                    <a:lnR w="12700" cmpd="sng">
                      <a:noFill/>
                    </a:lnR>
                    <a:lnT w="12700" cmpd="sng">
                      <a:noFill/>
                    </a:lnT>
                    <a:lnB w="12700" cmpd="sng">
                      <a:noFill/>
                    </a:lnB>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marT="0" marB="0" anchor="ctr">
                    <a:lnL w="12700" cmpd="sng">
                      <a:noFill/>
                    </a:lnL>
                    <a:lnR w="12700" cmpd="sng">
                      <a:noFill/>
                    </a:lnR>
                    <a:lnT w="12700" cmpd="sng">
                      <a:noFill/>
                    </a:lnT>
                    <a:lnB w="12700" cmpd="sng">
                      <a:noFill/>
                    </a:lnB>
                  </a:tcPr>
                </a:tc>
              </a:tr>
              <a:tr h="0">
                <a:tc>
                  <a:txBody>
                    <a:bodyPr/>
                    <a:lstStyle/>
                    <a:p>
                      <a:pPr algn="ctr"/>
                      <a:r>
                        <a:rPr lang="en-US" altLang="zh-CN" sz="1600" smtClean="0"/>
                        <a:t>x</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y</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58" name="表格 57"/>
          <p:cNvGraphicFramePr>
            <a:graphicFrameLocks noGrp="1"/>
          </p:cNvGraphicFramePr>
          <p:nvPr/>
        </p:nvGraphicFramePr>
        <p:xfrm>
          <a:off x="9902119" y="5059242"/>
          <a:ext cx="1365632" cy="1219200"/>
        </p:xfrm>
        <a:graphic>
          <a:graphicData uri="http://schemas.openxmlformats.org/drawingml/2006/table">
            <a:tbl>
              <a:tblPr>
                <a:tableStyleId>{5C22544A-7EE6-4342-B048-85BDC9FD1C3A}</a:tableStyleId>
              </a:tblPr>
              <a:tblGrid>
                <a:gridCol w="578676"/>
                <a:gridCol w="208280"/>
                <a:gridCol w="578676"/>
              </a:tblGrid>
              <a:tr h="0">
                <a:tc>
                  <a:txBody>
                    <a:bodyPr/>
                    <a:lstStyle/>
                    <a:p>
                      <a:pPr algn="ctr"/>
                      <a:r>
                        <a:rPr lang="en-US" altLang="zh-CN" sz="1600" smtClean="0"/>
                        <a:t>a</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algn="ctr"/>
                      <a:r>
                        <a:rPr lang="en-US" altLang="zh-CN" sz="1600" smtClean="0"/>
                        <a:t>5</a:t>
                      </a:r>
                      <a:endParaRPr lang="zh-CN" altLang="en-US" sz="1600"/>
                    </a:p>
                  </a:txBody>
                  <a:tcPr marT="0" marB="0" anchor="ctr">
                    <a:lnR w="12700" cmpd="sng">
                      <a:noFill/>
                    </a:lnR>
                    <a:lnT w="12700" cmpd="sng">
                      <a:noFill/>
                    </a:lnT>
                    <a:lnB w="12700" cmpd="sng">
                      <a:noFill/>
                    </a:lnB>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marT="0" marB="0" anchor="ctr">
                    <a:lnL w="12700" cmpd="sng">
                      <a:noFill/>
                    </a:lnL>
                    <a:lnR w="12700" cmpd="sng">
                      <a:noFill/>
                    </a:lnR>
                    <a:lnT w="12700" cmpd="sng">
                      <a:noFill/>
                    </a:lnT>
                    <a:lnB w="12700" cmpd="sng">
                      <a:noFill/>
                    </a:lnB>
                  </a:tcPr>
                </a:tc>
              </a:tr>
              <a:tr h="152888">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600" smtClean="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algn="ctr"/>
                      <a:r>
                        <a:rPr lang="en-US" altLang="zh-CN" sz="1600" smtClean="0"/>
                        <a:t>9</a:t>
                      </a:r>
                      <a:endParaRPr lang="zh-CN" altLang="en-US" sz="1600"/>
                    </a:p>
                  </a:txBody>
                  <a:tcPr marT="0" marB="0" anchor="ctr">
                    <a:lnR w="12700" cmpd="sng">
                      <a:noFill/>
                    </a:lnR>
                    <a:lnT w="12700" cmpd="sng">
                      <a:noFill/>
                    </a:lnT>
                    <a:lnB w="12700" cmpd="sng">
                      <a:noFill/>
                    </a:lnB>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5</a:t>
                      </a:r>
                      <a:endParaRPr lang="zh-CN" altLang="en-US" sz="1600"/>
                    </a:p>
                  </a:txBody>
                  <a:tcPr marT="0" marB="0" anchor="ctr">
                    <a:lnL w="12700" cmpd="sng">
                      <a:noFill/>
                    </a:lnL>
                    <a:lnR w="12700" cmpd="sng">
                      <a:noFill/>
                    </a:lnR>
                    <a:lnT w="12700" cmpd="sng">
                      <a:noFill/>
                    </a:lnT>
                    <a:lnB w="12700" cmpd="sng">
                      <a:noFill/>
                    </a:lnB>
                  </a:tcPr>
                </a:tc>
              </a:tr>
              <a:tr h="0">
                <a:tc>
                  <a:txBody>
                    <a:bodyPr/>
                    <a:lstStyle/>
                    <a:p>
                      <a:pPr algn="ctr"/>
                      <a:r>
                        <a:rPr lang="en-US" altLang="zh-CN" sz="1600" smtClean="0"/>
                        <a:t>x</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y</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cSld>
  <p:clrMapOvr>
    <a:masterClrMapping/>
  </p:clrMapOvr>
</p:sld>
</file>

<file path=ppt/tags/tag1.xml><?xml version="1.0" encoding="utf-8"?>
<p:tagLst xmlns:p="http://schemas.openxmlformats.org/presentationml/2006/main">
  <p:tag name="MH" val="20170803150623"/>
  <p:tag name="MH_LIBRARY" val="GRAPHIC"/>
  <p:tag name="MH_ORDER" val="Freeform 21"/>
</p:tagLst>
</file>

<file path=ppt/tags/tag10.xml><?xml version="1.0" encoding="utf-8"?>
<p:tagLst xmlns:p="http://schemas.openxmlformats.org/presentationml/2006/main">
  <p:tag name="MH" val="20170804144137"/>
  <p:tag name="MH_LIBRARY" val="GRAPHIC"/>
  <p:tag name="MH_TYPE" val="Desc"/>
  <p:tag name="MH_ORDER" val="1"/>
</p:tagLst>
</file>

<file path=ppt/tags/tag100.xml><?xml version="1.0" encoding="utf-8"?>
<p:tagLst xmlns:p="http://schemas.openxmlformats.org/presentationml/2006/main">
  <p:tag name="MH" val="20170808105946"/>
  <p:tag name="MH_LIBRARY" val="GRAPHIC"/>
  <p:tag name="MH_TYPE" val="Other"/>
  <p:tag name="MH_ORDER" val="2"/>
</p:tagLst>
</file>

<file path=ppt/tags/tag101.xml><?xml version="1.0" encoding="utf-8"?>
<p:tagLst xmlns:p="http://schemas.openxmlformats.org/presentationml/2006/main">
  <p:tag name="MH" val="20170808105946"/>
  <p:tag name="MH_LIBRARY" val="GRAPHIC"/>
  <p:tag name="MH_TYPE" val="Other"/>
  <p:tag name="MH_ORDER" val="3"/>
</p:tagLst>
</file>

<file path=ppt/tags/tag102.xml><?xml version="1.0" encoding="utf-8"?>
<p:tagLst xmlns:p="http://schemas.openxmlformats.org/presentationml/2006/main">
  <p:tag name="MH" val="20170808105946"/>
  <p:tag name="MH_LIBRARY" val="GRAPHIC"/>
  <p:tag name="MH_TYPE" val="Other"/>
  <p:tag name="MH_ORDER" val="4"/>
</p:tagLst>
</file>

<file path=ppt/tags/tag103.xml><?xml version="1.0" encoding="utf-8"?>
<p:tagLst xmlns:p="http://schemas.openxmlformats.org/presentationml/2006/main">
  <p:tag name="MH" val="20170808105946"/>
  <p:tag name="MH_LIBRARY" val="GRAPHIC"/>
  <p:tag name="MH_TYPE" val="Other"/>
  <p:tag name="MH_ORDER" val="5"/>
</p:tagLst>
</file>

<file path=ppt/tags/tag104.xml><?xml version="1.0" encoding="utf-8"?>
<p:tagLst xmlns:p="http://schemas.openxmlformats.org/presentationml/2006/main">
  <p:tag name="MH" val="20170808105946"/>
  <p:tag name="MH_LIBRARY" val="GRAPHIC"/>
  <p:tag name="MH_TYPE" val="Other"/>
  <p:tag name="MH_ORDER" val="6"/>
</p:tagLst>
</file>

<file path=ppt/tags/tag105.xml><?xml version="1.0" encoding="utf-8"?>
<p:tagLst xmlns:p="http://schemas.openxmlformats.org/presentationml/2006/main">
  <p:tag name="MH" val="20170808105946"/>
  <p:tag name="MH_LIBRARY" val="GRAPHIC"/>
  <p:tag name="MH_TYPE" val="Other"/>
  <p:tag name="MH_ORDER" val="7"/>
</p:tagLst>
</file>

<file path=ppt/tags/tag106.xml><?xml version="1.0" encoding="utf-8"?>
<p:tagLst xmlns:p="http://schemas.openxmlformats.org/presentationml/2006/main">
  <p:tag name="MH" val="20170808105946"/>
  <p:tag name="MH_LIBRARY" val="GRAPHIC"/>
  <p:tag name="MH_TYPE" val="Other"/>
  <p:tag name="MH_ORDER" val="8"/>
</p:tagLst>
</file>

<file path=ppt/tags/tag107.xml><?xml version="1.0" encoding="utf-8"?>
<p:tagLst xmlns:p="http://schemas.openxmlformats.org/presentationml/2006/main">
  <p:tag name="MH" val="20170808105946"/>
  <p:tag name="MH_LIBRARY" val="GRAPHIC"/>
  <p:tag name="MH_TYPE" val="Other"/>
  <p:tag name="MH_ORDER" val="9"/>
</p:tagLst>
</file>

<file path=ppt/tags/tag108.xml><?xml version="1.0" encoding="utf-8"?>
<p:tagLst xmlns:p="http://schemas.openxmlformats.org/presentationml/2006/main">
  <p:tag name="MH" val="20170808105946"/>
  <p:tag name="MH_LIBRARY" val="GRAPHIC"/>
  <p:tag name="MH_TYPE" val="Other"/>
  <p:tag name="MH_ORDER" val="10"/>
</p:tagLst>
</file>

<file path=ppt/tags/tag109.xml><?xml version="1.0" encoding="utf-8"?>
<p:tagLst xmlns:p="http://schemas.openxmlformats.org/presentationml/2006/main">
  <p:tag name="MH" val="20170808105946"/>
  <p:tag name="MH_LIBRARY" val="GRAPHIC"/>
  <p:tag name="MH_TYPE" val="Other"/>
  <p:tag name="MH_ORDER" val="11"/>
</p:tagLst>
</file>

<file path=ppt/tags/tag11.xml><?xml version="1.0" encoding="utf-8"?>
<p:tagLst xmlns:p="http://schemas.openxmlformats.org/presentationml/2006/main">
  <p:tag name="MH" val="20170806120343"/>
  <p:tag name="MH_LIBRARY" val="GRAPHIC"/>
  <p:tag name="MH_TYPE" val="Other"/>
  <p:tag name="MH_ORDER" val="1"/>
</p:tagLst>
</file>

<file path=ppt/tags/tag110.xml><?xml version="1.0" encoding="utf-8"?>
<p:tagLst xmlns:p="http://schemas.openxmlformats.org/presentationml/2006/main">
  <p:tag name="MH" val="20170808105946"/>
  <p:tag name="MH_LIBRARY" val="GRAPHIC"/>
  <p:tag name="MH_TYPE" val="Other"/>
  <p:tag name="MH_ORDER" val="12"/>
</p:tagLst>
</file>

<file path=ppt/tags/tag111.xml><?xml version="1.0" encoding="utf-8"?>
<p:tagLst xmlns:p="http://schemas.openxmlformats.org/presentationml/2006/main">
  <p:tag name="MH" val="20170808105946"/>
  <p:tag name="MH_LIBRARY" val="GRAPHIC"/>
  <p:tag name="MH_TYPE" val="Other"/>
  <p:tag name="MH_ORDER" val="13"/>
</p:tagLst>
</file>

<file path=ppt/tags/tag112.xml><?xml version="1.0" encoding="utf-8"?>
<p:tagLst xmlns:p="http://schemas.openxmlformats.org/presentationml/2006/main">
  <p:tag name="MH" val="20170808105946"/>
  <p:tag name="MH_LIBRARY" val="GRAPHIC"/>
  <p:tag name="MH_TYPE" val="Other"/>
  <p:tag name="MH_ORDER" val="2"/>
</p:tagLst>
</file>

<file path=ppt/tags/tag113.xml><?xml version="1.0" encoding="utf-8"?>
<p:tagLst xmlns:p="http://schemas.openxmlformats.org/presentationml/2006/main">
  <p:tag name="MH" val="20170808105946"/>
  <p:tag name="MH_LIBRARY" val="GRAPHIC"/>
  <p:tag name="MH_TYPE" val="Other"/>
  <p:tag name="MH_ORDER" val="3"/>
</p:tagLst>
</file>

<file path=ppt/tags/tag114.xml><?xml version="1.0" encoding="utf-8"?>
<p:tagLst xmlns:p="http://schemas.openxmlformats.org/presentationml/2006/main">
  <p:tag name="MH" val="20170808105946"/>
  <p:tag name="MH_LIBRARY" val="GRAPHIC"/>
  <p:tag name="MH_TYPE" val="Other"/>
  <p:tag name="MH_ORDER" val="4"/>
</p:tagLst>
</file>

<file path=ppt/tags/tag115.xml><?xml version="1.0" encoding="utf-8"?>
<p:tagLst xmlns:p="http://schemas.openxmlformats.org/presentationml/2006/main">
  <p:tag name="MH" val="20170808105946"/>
  <p:tag name="MH_LIBRARY" val="GRAPHIC"/>
  <p:tag name="MH_TYPE" val="Other"/>
  <p:tag name="MH_ORDER" val="5"/>
</p:tagLst>
</file>

<file path=ppt/tags/tag116.xml><?xml version="1.0" encoding="utf-8"?>
<p:tagLst xmlns:p="http://schemas.openxmlformats.org/presentationml/2006/main">
  <p:tag name="MH" val="20170808105946"/>
  <p:tag name="MH_LIBRARY" val="GRAPHIC"/>
  <p:tag name="MH_TYPE" val="Other"/>
  <p:tag name="MH_ORDER" val="6"/>
</p:tagLst>
</file>

<file path=ppt/tags/tag117.xml><?xml version="1.0" encoding="utf-8"?>
<p:tagLst xmlns:p="http://schemas.openxmlformats.org/presentationml/2006/main">
  <p:tag name="MH" val="20170808105946"/>
  <p:tag name="MH_LIBRARY" val="GRAPHIC"/>
  <p:tag name="MH_TYPE" val="Other"/>
  <p:tag name="MH_ORDER" val="7"/>
</p:tagLst>
</file>

<file path=ppt/tags/tag118.xml><?xml version="1.0" encoding="utf-8"?>
<p:tagLst xmlns:p="http://schemas.openxmlformats.org/presentationml/2006/main">
  <p:tag name="MH" val="20170808105946"/>
  <p:tag name="MH_LIBRARY" val="GRAPHIC"/>
  <p:tag name="MH_TYPE" val="Other"/>
  <p:tag name="MH_ORDER" val="8"/>
</p:tagLst>
</file>

<file path=ppt/tags/tag119.xml><?xml version="1.0" encoding="utf-8"?>
<p:tagLst xmlns:p="http://schemas.openxmlformats.org/presentationml/2006/main">
  <p:tag name="MH" val="20170808105946"/>
  <p:tag name="MH_LIBRARY" val="GRAPHIC"/>
  <p:tag name="MH_TYPE" val="Other"/>
  <p:tag name="MH_ORDER" val="9"/>
</p:tagLst>
</file>

<file path=ppt/tags/tag12.xml><?xml version="1.0" encoding="utf-8"?>
<p:tagLst xmlns:p="http://schemas.openxmlformats.org/presentationml/2006/main">
  <p:tag name="MH" val="20170806120343"/>
  <p:tag name="MH_LIBRARY" val="GRAPHIC"/>
  <p:tag name="MH_TYPE" val="SubTitle"/>
  <p:tag name="MH_ORDER" val="1"/>
</p:tagLst>
</file>

<file path=ppt/tags/tag120.xml><?xml version="1.0" encoding="utf-8"?>
<p:tagLst xmlns:p="http://schemas.openxmlformats.org/presentationml/2006/main">
  <p:tag name="MH" val="20170808105946"/>
  <p:tag name="MH_LIBRARY" val="GRAPHIC"/>
  <p:tag name="MH_TYPE" val="Other"/>
  <p:tag name="MH_ORDER" val="10"/>
</p:tagLst>
</file>

<file path=ppt/tags/tag121.xml><?xml version="1.0" encoding="utf-8"?>
<p:tagLst xmlns:p="http://schemas.openxmlformats.org/presentationml/2006/main">
  <p:tag name="MH" val="20170808105946"/>
  <p:tag name="MH_LIBRARY" val="GRAPHIC"/>
  <p:tag name="MH_TYPE" val="Other"/>
  <p:tag name="MH_ORDER" val="11"/>
</p:tagLst>
</file>

<file path=ppt/tags/tag122.xml><?xml version="1.0" encoding="utf-8"?>
<p:tagLst xmlns:p="http://schemas.openxmlformats.org/presentationml/2006/main">
  <p:tag name="MH" val="20170808105946"/>
  <p:tag name="MH_LIBRARY" val="GRAPHIC"/>
  <p:tag name="MH_TYPE" val="Other"/>
  <p:tag name="MH_ORDER" val="12"/>
</p:tagLst>
</file>

<file path=ppt/tags/tag123.xml><?xml version="1.0" encoding="utf-8"?>
<p:tagLst xmlns:p="http://schemas.openxmlformats.org/presentationml/2006/main">
  <p:tag name="MH" val="20170808105946"/>
  <p:tag name="MH_LIBRARY" val="GRAPHIC"/>
  <p:tag name="MH_TYPE" val="Other"/>
  <p:tag name="MH_ORDER" val="13"/>
</p:tagLst>
</file>

<file path=ppt/tags/tag124.xml><?xml version="1.0" encoding="utf-8"?>
<p:tagLst xmlns:p="http://schemas.openxmlformats.org/presentationml/2006/main">
  <p:tag name="MH" val="20170804223525"/>
  <p:tag name="MH_LIBRARY" val="GRAPHIC"/>
  <p:tag name="MH_TYPE" val="Other"/>
  <p:tag name="MH_ORDER" val="1"/>
</p:tagLst>
</file>

<file path=ppt/tags/tag125.xml><?xml version="1.0" encoding="utf-8"?>
<p:tagLst xmlns:p="http://schemas.openxmlformats.org/presentationml/2006/main">
  <p:tag name="MH" val="20170804223525"/>
  <p:tag name="MH_LIBRARY" val="GRAPHIC"/>
  <p:tag name="MH_TYPE" val="Other"/>
  <p:tag name="MH_ORDER" val="2"/>
</p:tagLst>
</file>

<file path=ppt/tags/tag126.xml><?xml version="1.0" encoding="utf-8"?>
<p:tagLst xmlns:p="http://schemas.openxmlformats.org/presentationml/2006/main">
  <p:tag name="MH" val="20170804223525"/>
  <p:tag name="MH_LIBRARY" val="GRAPHIC"/>
  <p:tag name="MH_TYPE" val="Other"/>
  <p:tag name="MH_ORDER" val="5"/>
</p:tagLst>
</file>

<file path=ppt/tags/tag127.xml><?xml version="1.0" encoding="utf-8"?>
<p:tagLst xmlns:p="http://schemas.openxmlformats.org/presentationml/2006/main">
  <p:tag name="MH" val="20170804223525"/>
  <p:tag name="MH_LIBRARY" val="GRAPHIC"/>
  <p:tag name="MH_TYPE" val="Other"/>
  <p:tag name="MH_ORDER" val="3"/>
</p:tagLst>
</file>

<file path=ppt/tags/tag128.xml><?xml version="1.0" encoding="utf-8"?>
<p:tagLst xmlns:p="http://schemas.openxmlformats.org/presentationml/2006/main">
  <p:tag name="MH" val="20170804223525"/>
  <p:tag name="MH_LIBRARY" val="GRAPHIC"/>
  <p:tag name="MH_TYPE" val="Other"/>
  <p:tag name="MH_ORDER" val="4"/>
</p:tagLst>
</file>

<file path=ppt/tags/tag129.xml><?xml version="1.0" encoding="utf-8"?>
<p:tagLst xmlns:p="http://schemas.openxmlformats.org/presentationml/2006/main">
  <p:tag name="MH" val="20170804223525"/>
  <p:tag name="MH_LIBRARY" val="GRAPHIC"/>
  <p:tag name="MH_TYPE" val="Other"/>
  <p:tag name="MH_ORDER" val="6"/>
</p:tagLst>
</file>

<file path=ppt/tags/tag13.xml><?xml version="1.0" encoding="utf-8"?>
<p:tagLst xmlns:p="http://schemas.openxmlformats.org/presentationml/2006/main">
  <p:tag name="MH" val="20170806120343"/>
  <p:tag name="MH_LIBRARY" val="GRAPHIC"/>
  <p:tag name="MH_TYPE" val="Other"/>
  <p:tag name="MH_ORDER" val="2"/>
</p:tagLst>
</file>

<file path=ppt/tags/tag130.xml><?xml version="1.0" encoding="utf-8"?>
<p:tagLst xmlns:p="http://schemas.openxmlformats.org/presentationml/2006/main">
  <p:tag name="MH" val="20170804144137"/>
  <p:tag name="MH_LIBRARY" val="GRAPHIC"/>
  <p:tag name="MH_TYPE" val="Desc"/>
  <p:tag name="MH_ORDER" val="1"/>
</p:tagLst>
</file>

<file path=ppt/tags/tag131.xml><?xml version="1.0" encoding="utf-8"?>
<p:tagLst xmlns:p="http://schemas.openxmlformats.org/presentationml/2006/main">
  <p:tag name="MH" val="20170804144137"/>
  <p:tag name="MH_LIBRARY" val="GRAPHIC"/>
  <p:tag name="MH_TYPE" val="Desc"/>
  <p:tag name="MH_ORDER" val="1"/>
</p:tagLst>
</file>

<file path=ppt/tags/tag132.xml><?xml version="1.0" encoding="utf-8"?>
<p:tagLst xmlns:p="http://schemas.openxmlformats.org/presentationml/2006/main">
  <p:tag name="MH" val="20170804144137"/>
  <p:tag name="MH_LIBRARY" val="GRAPHIC"/>
  <p:tag name="MH_TYPE" val="Desc"/>
  <p:tag name="MH_ORDER" val="1"/>
</p:tagLst>
</file>

<file path=ppt/tags/tag133.xml><?xml version="1.0" encoding="utf-8"?>
<p:tagLst xmlns:p="http://schemas.openxmlformats.org/presentationml/2006/main">
  <p:tag name="MH" val="20170804144137"/>
  <p:tag name="MH_LIBRARY" val="GRAPHIC"/>
  <p:tag name="MH_TYPE" val="Desc"/>
  <p:tag name="MH_ORDER" val="1"/>
</p:tagLst>
</file>

<file path=ppt/tags/tag134.xml><?xml version="1.0" encoding="utf-8"?>
<p:tagLst xmlns:p="http://schemas.openxmlformats.org/presentationml/2006/main">
  <p:tag name="MH" val="20170804144137"/>
  <p:tag name="MH_LIBRARY" val="GRAPHIC"/>
  <p:tag name="MH_TYPE" val="Desc"/>
  <p:tag name="MH_ORDER" val="1"/>
</p:tagLst>
</file>

<file path=ppt/tags/tag135.xml><?xml version="1.0" encoding="utf-8"?>
<p:tagLst xmlns:p="http://schemas.openxmlformats.org/presentationml/2006/main">
  <p:tag name="MH" val="20170806120343"/>
  <p:tag name="MH_LIBRARY" val="GRAPHIC"/>
  <p:tag name="MH_TYPE" val="Other"/>
  <p:tag name="MH_ORDER" val="1"/>
</p:tagLst>
</file>

<file path=ppt/tags/tag136.xml><?xml version="1.0" encoding="utf-8"?>
<p:tagLst xmlns:p="http://schemas.openxmlformats.org/presentationml/2006/main">
  <p:tag name="MH" val="20170806120343"/>
  <p:tag name="MH_LIBRARY" val="GRAPHIC"/>
  <p:tag name="MH_TYPE" val="SubTitle"/>
  <p:tag name="MH_ORDER" val="1"/>
</p:tagLst>
</file>

<file path=ppt/tags/tag137.xml><?xml version="1.0" encoding="utf-8"?>
<p:tagLst xmlns:p="http://schemas.openxmlformats.org/presentationml/2006/main">
  <p:tag name="MH" val="20170806120343"/>
  <p:tag name="MH_LIBRARY" val="GRAPHIC"/>
  <p:tag name="MH_TYPE" val="Other"/>
  <p:tag name="MH_ORDER" val="2"/>
</p:tagLst>
</file>

<file path=ppt/tags/tag138.xml><?xml version="1.0" encoding="utf-8"?>
<p:tagLst xmlns:p="http://schemas.openxmlformats.org/presentationml/2006/main">
  <p:tag name="MH" val="20170825172218"/>
  <p:tag name="MH_LIBRARY" val="GRAPHIC"/>
  <p:tag name="MH_TYPE" val="Other"/>
  <p:tag name="MH_ORDER" val="4"/>
</p:tagLst>
</file>

<file path=ppt/tags/tag139.xml><?xml version="1.0" encoding="utf-8"?>
<p:tagLst xmlns:p="http://schemas.openxmlformats.org/presentationml/2006/main">
  <p:tag name="MH" val="20170825172218"/>
  <p:tag name="MH_LIBRARY" val="GRAPHIC"/>
  <p:tag name="MH_TYPE" val="Other"/>
  <p:tag name="MH_ORDER" val="3"/>
</p:tagLst>
</file>

<file path=ppt/tags/tag14.xml><?xml version="1.0" encoding="utf-8"?>
<p:tagLst xmlns:p="http://schemas.openxmlformats.org/presentationml/2006/main">
  <p:tag name="MH" val="20170804144137"/>
  <p:tag name="MH_LIBRARY" val="GRAPHIC"/>
  <p:tag name="MH_TYPE" val="Desc"/>
  <p:tag name="MH_ORDER" val="1"/>
</p:tagLst>
</file>

<file path=ppt/tags/tag140.xml><?xml version="1.0" encoding="utf-8"?>
<p:tagLst xmlns:p="http://schemas.openxmlformats.org/presentationml/2006/main">
  <p:tag name="MH" val="20170825172218"/>
  <p:tag name="MH_LIBRARY" val="GRAPHIC"/>
  <p:tag name="MH_TYPE" val="SubTitle"/>
  <p:tag name="MH_ORDER" val="1"/>
</p:tagLst>
</file>

<file path=ppt/tags/tag141.xml><?xml version="1.0" encoding="utf-8"?>
<p:tagLst xmlns:p="http://schemas.openxmlformats.org/presentationml/2006/main">
  <p:tag name="MH" val="20170825172218"/>
  <p:tag name="MH_LIBRARY" val="GRAPHIC"/>
  <p:tag name="MH_TYPE" val="Other"/>
  <p:tag name="MH_ORDER" val="1"/>
</p:tagLst>
</file>

<file path=ppt/tags/tag142.xml><?xml version="1.0" encoding="utf-8"?>
<p:tagLst xmlns:p="http://schemas.openxmlformats.org/presentationml/2006/main">
  <p:tag name="MH" val="20170825172218"/>
  <p:tag name="MH_LIBRARY" val="GRAPHIC"/>
  <p:tag name="MH_TYPE" val="Other"/>
  <p:tag name="MH_ORDER" val="2"/>
</p:tagLst>
</file>

<file path=ppt/tags/tag143.xml><?xml version="1.0" encoding="utf-8"?>
<p:tagLst xmlns:p="http://schemas.openxmlformats.org/presentationml/2006/main">
  <p:tag name="MH_TYPE" val="#NeiR#"/>
  <p:tag name="MH_NUMBER" val="1"/>
  <p:tag name="MH_CATEGORY" val="#TuWHP#"/>
  <p:tag name="MH_LAYOUT" val="SubTitleText"/>
  <p:tag name="MH" val="20170825172218"/>
  <p:tag name="MH_LIBRARY" val="GRAPHIC"/>
</p:tagLst>
</file>

<file path=ppt/tags/tag144.xml><?xml version="1.0" encoding="utf-8"?>
<p:tagLst xmlns:p="http://schemas.openxmlformats.org/presentationml/2006/main">
  <p:tag name="MH" val="20170825172218"/>
  <p:tag name="MH_LIBRARY" val="GRAPHIC"/>
  <p:tag name="MH_TYPE" val="Other"/>
  <p:tag name="MH_ORDER" val="4"/>
</p:tagLst>
</file>

<file path=ppt/tags/tag145.xml><?xml version="1.0" encoding="utf-8"?>
<p:tagLst xmlns:p="http://schemas.openxmlformats.org/presentationml/2006/main">
  <p:tag name="MH" val="20170825172218"/>
  <p:tag name="MH_LIBRARY" val="GRAPHIC"/>
  <p:tag name="MH_TYPE" val="Other"/>
  <p:tag name="MH_ORDER" val="3"/>
</p:tagLst>
</file>

<file path=ppt/tags/tag146.xml><?xml version="1.0" encoding="utf-8"?>
<p:tagLst xmlns:p="http://schemas.openxmlformats.org/presentationml/2006/main">
  <p:tag name="MH" val="20170825172218"/>
  <p:tag name="MH_LIBRARY" val="GRAPHIC"/>
  <p:tag name="MH_TYPE" val="SubTitle"/>
  <p:tag name="MH_ORDER" val="1"/>
</p:tagLst>
</file>

<file path=ppt/tags/tag147.xml><?xml version="1.0" encoding="utf-8"?>
<p:tagLst xmlns:p="http://schemas.openxmlformats.org/presentationml/2006/main">
  <p:tag name="MH" val="20170825172218"/>
  <p:tag name="MH_LIBRARY" val="GRAPHIC"/>
  <p:tag name="MH_TYPE" val="Other"/>
  <p:tag name="MH_ORDER" val="1"/>
</p:tagLst>
</file>

<file path=ppt/tags/tag148.xml><?xml version="1.0" encoding="utf-8"?>
<p:tagLst xmlns:p="http://schemas.openxmlformats.org/presentationml/2006/main">
  <p:tag name="MH" val="20170825172218"/>
  <p:tag name="MH_LIBRARY" val="GRAPHIC"/>
  <p:tag name="MH_TYPE" val="Other"/>
  <p:tag name="MH_ORDER" val="2"/>
</p:tagLst>
</file>

<file path=ppt/tags/tag149.xml><?xml version="1.0" encoding="utf-8"?>
<p:tagLst xmlns:p="http://schemas.openxmlformats.org/presentationml/2006/main">
  <p:tag name="MH_TYPE" val="#NeiR#"/>
  <p:tag name="MH_NUMBER" val="1"/>
  <p:tag name="MH_CATEGORY" val="#TuWHP#"/>
  <p:tag name="MH_LAYOUT" val="SubTitleText"/>
  <p:tag name="MH" val="20170825172218"/>
  <p:tag name="MH_LIBRARY" val="GRAPHIC"/>
</p:tagLst>
</file>

<file path=ppt/tags/tag15.xml><?xml version="1.0" encoding="utf-8"?>
<p:tagLst xmlns:p="http://schemas.openxmlformats.org/presentationml/2006/main">
  <p:tag name="MH" val="20170804144137"/>
  <p:tag name="MH_LIBRARY" val="GRAPHIC"/>
  <p:tag name="MH_TYPE" val="Desc"/>
  <p:tag name="MH_ORDER" val="1"/>
</p:tagLst>
</file>

<file path=ppt/tags/tag150.xml><?xml version="1.0" encoding="utf-8"?>
<p:tagLst xmlns:p="http://schemas.openxmlformats.org/presentationml/2006/main">
  <p:tag name="MH" val="20170825172218"/>
  <p:tag name="MH_LIBRARY" val="GRAPHIC"/>
  <p:tag name="MH_TYPE" val="Other"/>
  <p:tag name="MH_ORDER" val="4"/>
</p:tagLst>
</file>

<file path=ppt/tags/tag151.xml><?xml version="1.0" encoding="utf-8"?>
<p:tagLst xmlns:p="http://schemas.openxmlformats.org/presentationml/2006/main">
  <p:tag name="MH" val="20170825172218"/>
  <p:tag name="MH_LIBRARY" val="GRAPHIC"/>
  <p:tag name="MH_TYPE" val="Other"/>
  <p:tag name="MH_ORDER" val="3"/>
</p:tagLst>
</file>

<file path=ppt/tags/tag152.xml><?xml version="1.0" encoding="utf-8"?>
<p:tagLst xmlns:p="http://schemas.openxmlformats.org/presentationml/2006/main">
  <p:tag name="MH" val="20170825172218"/>
  <p:tag name="MH_LIBRARY" val="GRAPHIC"/>
  <p:tag name="MH_TYPE" val="SubTitle"/>
  <p:tag name="MH_ORDER" val="1"/>
</p:tagLst>
</file>

<file path=ppt/tags/tag153.xml><?xml version="1.0" encoding="utf-8"?>
<p:tagLst xmlns:p="http://schemas.openxmlformats.org/presentationml/2006/main">
  <p:tag name="MH" val="20170825172218"/>
  <p:tag name="MH_LIBRARY" val="GRAPHIC"/>
  <p:tag name="MH_TYPE" val="Other"/>
  <p:tag name="MH_ORDER" val="1"/>
</p:tagLst>
</file>

<file path=ppt/tags/tag154.xml><?xml version="1.0" encoding="utf-8"?>
<p:tagLst xmlns:p="http://schemas.openxmlformats.org/presentationml/2006/main">
  <p:tag name="MH" val="20170825172218"/>
  <p:tag name="MH_LIBRARY" val="GRAPHIC"/>
  <p:tag name="MH_TYPE" val="Other"/>
  <p:tag name="MH_ORDER" val="2"/>
</p:tagLst>
</file>

<file path=ppt/tags/tag155.xml><?xml version="1.0" encoding="utf-8"?>
<p:tagLst xmlns:p="http://schemas.openxmlformats.org/presentationml/2006/main">
  <p:tag name="MH" val="20170806120343"/>
  <p:tag name="MH_LIBRARY" val="GRAPHIC"/>
  <p:tag name="MH_TYPE" val="Other"/>
  <p:tag name="MH_ORDER" val="1"/>
</p:tagLst>
</file>

<file path=ppt/tags/tag156.xml><?xml version="1.0" encoding="utf-8"?>
<p:tagLst xmlns:p="http://schemas.openxmlformats.org/presentationml/2006/main">
  <p:tag name="MH" val="20170806120343"/>
  <p:tag name="MH_LIBRARY" val="GRAPHIC"/>
  <p:tag name="MH_TYPE" val="SubTitle"/>
  <p:tag name="MH_ORDER" val="1"/>
</p:tagLst>
</file>

<file path=ppt/tags/tag157.xml><?xml version="1.0" encoding="utf-8"?>
<p:tagLst xmlns:p="http://schemas.openxmlformats.org/presentationml/2006/main">
  <p:tag name="MH" val="20170806120343"/>
  <p:tag name="MH_LIBRARY" val="GRAPHIC"/>
  <p:tag name="MH_TYPE" val="Other"/>
  <p:tag name="MH_ORDER" val="2"/>
</p:tagLst>
</file>

<file path=ppt/tags/tag158.xml><?xml version="1.0" encoding="utf-8"?>
<p:tagLst xmlns:p="http://schemas.openxmlformats.org/presentationml/2006/main">
  <p:tag name="MH_TYPE" val="#NeiR#"/>
  <p:tag name="MH_NUMBER" val="1"/>
  <p:tag name="MH_CATEGORY" val="#TuWHP#"/>
  <p:tag name="MH_LAYOUT" val="SubTitleText"/>
  <p:tag name="MH" val="20170825172218"/>
  <p:tag name="MH_LIBRARY" val="GRAPHIC"/>
</p:tagLst>
</file>

<file path=ppt/tags/tag159.xml><?xml version="1.0" encoding="utf-8"?>
<p:tagLst xmlns:p="http://schemas.openxmlformats.org/presentationml/2006/main">
  <p:tag name="MH" val="20170825172218"/>
  <p:tag name="MH_LIBRARY" val="GRAPHIC"/>
  <p:tag name="MH_TYPE" val="Other"/>
  <p:tag name="MH_ORDER" val="4"/>
</p:tagLst>
</file>

<file path=ppt/tags/tag16.xml><?xml version="1.0" encoding="utf-8"?>
<p:tagLst xmlns:p="http://schemas.openxmlformats.org/presentationml/2006/main">
  <p:tag name="MH" val="20170806120343"/>
  <p:tag name="MH_LIBRARY" val="GRAPHIC"/>
  <p:tag name="MH_TYPE" val="Other"/>
  <p:tag name="MH_ORDER" val="1"/>
</p:tagLst>
</file>

<file path=ppt/tags/tag160.xml><?xml version="1.0" encoding="utf-8"?>
<p:tagLst xmlns:p="http://schemas.openxmlformats.org/presentationml/2006/main">
  <p:tag name="MH" val="20170825172218"/>
  <p:tag name="MH_LIBRARY" val="GRAPHIC"/>
  <p:tag name="MH_TYPE" val="Other"/>
  <p:tag name="MH_ORDER" val="3"/>
</p:tagLst>
</file>

<file path=ppt/tags/tag161.xml><?xml version="1.0" encoding="utf-8"?>
<p:tagLst xmlns:p="http://schemas.openxmlformats.org/presentationml/2006/main">
  <p:tag name="MH" val="20170825172218"/>
  <p:tag name="MH_LIBRARY" val="GRAPHIC"/>
  <p:tag name="MH_TYPE" val="SubTitle"/>
  <p:tag name="MH_ORDER" val="1"/>
</p:tagLst>
</file>

<file path=ppt/tags/tag162.xml><?xml version="1.0" encoding="utf-8"?>
<p:tagLst xmlns:p="http://schemas.openxmlformats.org/presentationml/2006/main">
  <p:tag name="MH" val="20170825172218"/>
  <p:tag name="MH_LIBRARY" val="GRAPHIC"/>
  <p:tag name="MH_TYPE" val="Other"/>
  <p:tag name="MH_ORDER" val="1"/>
</p:tagLst>
</file>

<file path=ppt/tags/tag163.xml><?xml version="1.0" encoding="utf-8"?>
<p:tagLst xmlns:p="http://schemas.openxmlformats.org/presentationml/2006/main">
  <p:tag name="MH" val="20170825172218"/>
  <p:tag name="MH_LIBRARY" val="GRAPHIC"/>
  <p:tag name="MH_TYPE" val="Other"/>
  <p:tag name="MH_ORDER" val="2"/>
</p:tagLst>
</file>

<file path=ppt/tags/tag164.xml><?xml version="1.0" encoding="utf-8"?>
<p:tagLst xmlns:p="http://schemas.openxmlformats.org/presentationml/2006/main">
  <p:tag name="MH_TYPE" val="#NeiR#"/>
  <p:tag name="MH_NUMBER" val="1"/>
  <p:tag name="MH_CATEGORY" val="#TuWHP#"/>
  <p:tag name="MH_LAYOUT" val="SubTitleText"/>
  <p:tag name="MH" val="20170825172218"/>
  <p:tag name="MH_LIBRARY" val="GRAPHIC"/>
</p:tagLst>
</file>

<file path=ppt/tags/tag165.xml><?xml version="1.0" encoding="utf-8"?>
<p:tagLst xmlns:p="http://schemas.openxmlformats.org/presentationml/2006/main">
  <p:tag name="MH" val="20170825172218"/>
  <p:tag name="MH_LIBRARY" val="GRAPHIC"/>
  <p:tag name="MH_TYPE" val="Other"/>
  <p:tag name="MH_ORDER" val="4"/>
</p:tagLst>
</file>

<file path=ppt/tags/tag166.xml><?xml version="1.0" encoding="utf-8"?>
<p:tagLst xmlns:p="http://schemas.openxmlformats.org/presentationml/2006/main">
  <p:tag name="MH" val="20170825172218"/>
  <p:tag name="MH_LIBRARY" val="GRAPHIC"/>
  <p:tag name="MH_TYPE" val="Other"/>
  <p:tag name="MH_ORDER" val="3"/>
</p:tagLst>
</file>

<file path=ppt/tags/tag167.xml><?xml version="1.0" encoding="utf-8"?>
<p:tagLst xmlns:p="http://schemas.openxmlformats.org/presentationml/2006/main">
  <p:tag name="MH" val="20170825172218"/>
  <p:tag name="MH_LIBRARY" val="GRAPHIC"/>
  <p:tag name="MH_TYPE" val="SubTitle"/>
  <p:tag name="MH_ORDER" val="1"/>
</p:tagLst>
</file>

<file path=ppt/tags/tag168.xml><?xml version="1.0" encoding="utf-8"?>
<p:tagLst xmlns:p="http://schemas.openxmlformats.org/presentationml/2006/main">
  <p:tag name="MH" val="20170825172218"/>
  <p:tag name="MH_LIBRARY" val="GRAPHIC"/>
  <p:tag name="MH_TYPE" val="Other"/>
  <p:tag name="MH_ORDER" val="1"/>
</p:tagLst>
</file>

<file path=ppt/tags/tag169.xml><?xml version="1.0" encoding="utf-8"?>
<p:tagLst xmlns:p="http://schemas.openxmlformats.org/presentationml/2006/main">
  <p:tag name="MH" val="20170825172218"/>
  <p:tag name="MH_LIBRARY" val="GRAPHIC"/>
  <p:tag name="MH_TYPE" val="Other"/>
  <p:tag name="MH_ORDER" val="2"/>
</p:tagLst>
</file>

<file path=ppt/tags/tag17.xml><?xml version="1.0" encoding="utf-8"?>
<p:tagLst xmlns:p="http://schemas.openxmlformats.org/presentationml/2006/main">
  <p:tag name="MH" val="20170806120343"/>
  <p:tag name="MH_LIBRARY" val="GRAPHIC"/>
  <p:tag name="MH_TYPE" val="SubTitle"/>
  <p:tag name="MH_ORDER" val="1"/>
</p:tagLst>
</file>

<file path=ppt/tags/tag170.xml><?xml version="1.0" encoding="utf-8"?>
<p:tagLst xmlns:p="http://schemas.openxmlformats.org/presentationml/2006/main">
  <p:tag name="MH_TYPE" val="#NeiR#"/>
  <p:tag name="MH_NUMBER" val="1"/>
  <p:tag name="MH_CATEGORY" val="#TuWHP#"/>
  <p:tag name="MH_LAYOUT" val="SubTitleText"/>
  <p:tag name="MH" val="20170825172218"/>
  <p:tag name="MH_LIBRARY" val="GRAPHIC"/>
</p:tagLst>
</file>

<file path=ppt/tags/tag171.xml><?xml version="1.0" encoding="utf-8"?>
<p:tagLst xmlns:p="http://schemas.openxmlformats.org/presentationml/2006/main">
  <p:tag name="MH" val="20170825172218"/>
  <p:tag name="MH_LIBRARY" val="GRAPHIC"/>
  <p:tag name="MH_TYPE" val="Other"/>
  <p:tag name="MH_ORDER" val="4"/>
</p:tagLst>
</file>

<file path=ppt/tags/tag172.xml><?xml version="1.0" encoding="utf-8"?>
<p:tagLst xmlns:p="http://schemas.openxmlformats.org/presentationml/2006/main">
  <p:tag name="MH" val="20170825172218"/>
  <p:tag name="MH_LIBRARY" val="GRAPHIC"/>
  <p:tag name="MH_TYPE" val="Other"/>
  <p:tag name="MH_ORDER" val="3"/>
</p:tagLst>
</file>

<file path=ppt/tags/tag173.xml><?xml version="1.0" encoding="utf-8"?>
<p:tagLst xmlns:p="http://schemas.openxmlformats.org/presentationml/2006/main">
  <p:tag name="MH" val="20170825172218"/>
  <p:tag name="MH_LIBRARY" val="GRAPHIC"/>
  <p:tag name="MH_TYPE" val="SubTitle"/>
  <p:tag name="MH_ORDER" val="1"/>
</p:tagLst>
</file>

<file path=ppt/tags/tag174.xml><?xml version="1.0" encoding="utf-8"?>
<p:tagLst xmlns:p="http://schemas.openxmlformats.org/presentationml/2006/main">
  <p:tag name="MH" val="20170825172218"/>
  <p:tag name="MH_LIBRARY" val="GRAPHIC"/>
  <p:tag name="MH_TYPE" val="Other"/>
  <p:tag name="MH_ORDER" val="1"/>
</p:tagLst>
</file>

<file path=ppt/tags/tag175.xml><?xml version="1.0" encoding="utf-8"?>
<p:tagLst xmlns:p="http://schemas.openxmlformats.org/presentationml/2006/main">
  <p:tag name="MH" val="20170825172218"/>
  <p:tag name="MH_LIBRARY" val="GRAPHIC"/>
  <p:tag name="MH_TYPE" val="Other"/>
  <p:tag name="MH_ORDER" val="2"/>
</p:tagLst>
</file>

<file path=ppt/tags/tag176.xml><?xml version="1.0" encoding="utf-8"?>
<p:tagLst xmlns:p="http://schemas.openxmlformats.org/presentationml/2006/main">
  <p:tag name="MH_TYPE" val="#NeiR#"/>
  <p:tag name="MH_NUMBER" val="1"/>
  <p:tag name="MH_CATEGORY" val="#TuWHP#"/>
  <p:tag name="MH_LAYOUT" val="SubTitleText"/>
  <p:tag name="MH" val="20170825172218"/>
  <p:tag name="MH_LIBRARY" val="GRAPHIC"/>
</p:tagLst>
</file>

<file path=ppt/tags/tag177.xml><?xml version="1.0" encoding="utf-8"?>
<p:tagLst xmlns:p="http://schemas.openxmlformats.org/presentationml/2006/main">
  <p:tag name="MH" val="20170825172218"/>
  <p:tag name="MH_LIBRARY" val="GRAPHIC"/>
  <p:tag name="MH_TYPE" val="Other"/>
  <p:tag name="MH_ORDER" val="4"/>
</p:tagLst>
</file>

<file path=ppt/tags/tag178.xml><?xml version="1.0" encoding="utf-8"?>
<p:tagLst xmlns:p="http://schemas.openxmlformats.org/presentationml/2006/main">
  <p:tag name="MH" val="20170825172218"/>
  <p:tag name="MH_LIBRARY" val="GRAPHIC"/>
  <p:tag name="MH_TYPE" val="Other"/>
  <p:tag name="MH_ORDER" val="3"/>
</p:tagLst>
</file>

<file path=ppt/tags/tag179.xml><?xml version="1.0" encoding="utf-8"?>
<p:tagLst xmlns:p="http://schemas.openxmlformats.org/presentationml/2006/main">
  <p:tag name="MH" val="20170825172218"/>
  <p:tag name="MH_LIBRARY" val="GRAPHIC"/>
  <p:tag name="MH_TYPE" val="SubTitle"/>
  <p:tag name="MH_ORDER" val="1"/>
</p:tagLst>
</file>

<file path=ppt/tags/tag18.xml><?xml version="1.0" encoding="utf-8"?>
<p:tagLst xmlns:p="http://schemas.openxmlformats.org/presentationml/2006/main">
  <p:tag name="MH" val="20170806120343"/>
  <p:tag name="MH_LIBRARY" val="GRAPHIC"/>
  <p:tag name="MH_TYPE" val="Other"/>
  <p:tag name="MH_ORDER" val="2"/>
</p:tagLst>
</file>

<file path=ppt/tags/tag180.xml><?xml version="1.0" encoding="utf-8"?>
<p:tagLst xmlns:p="http://schemas.openxmlformats.org/presentationml/2006/main">
  <p:tag name="MH" val="20170825172218"/>
  <p:tag name="MH_LIBRARY" val="GRAPHIC"/>
  <p:tag name="MH_TYPE" val="Other"/>
  <p:tag name="MH_ORDER" val="1"/>
</p:tagLst>
</file>

<file path=ppt/tags/tag181.xml><?xml version="1.0" encoding="utf-8"?>
<p:tagLst xmlns:p="http://schemas.openxmlformats.org/presentationml/2006/main">
  <p:tag name="MH" val="20170825172218"/>
  <p:tag name="MH_LIBRARY" val="GRAPHIC"/>
  <p:tag name="MH_TYPE" val="Other"/>
  <p:tag name="MH_ORDER" val="2"/>
</p:tagLst>
</file>

<file path=ppt/tags/tag182.xml><?xml version="1.0" encoding="utf-8"?>
<p:tagLst xmlns:p="http://schemas.openxmlformats.org/presentationml/2006/main">
  <p:tag name="MH" val="20170806120343"/>
  <p:tag name="MH_LIBRARY" val="GRAPHIC"/>
  <p:tag name="MH_TYPE" val="Other"/>
  <p:tag name="MH_ORDER" val="1"/>
</p:tagLst>
</file>

<file path=ppt/tags/tag183.xml><?xml version="1.0" encoding="utf-8"?>
<p:tagLst xmlns:p="http://schemas.openxmlformats.org/presentationml/2006/main">
  <p:tag name="MH" val="20170806120343"/>
  <p:tag name="MH_LIBRARY" val="GRAPHIC"/>
  <p:tag name="MH_TYPE" val="SubTitle"/>
  <p:tag name="MH_ORDER" val="1"/>
</p:tagLst>
</file>

<file path=ppt/tags/tag184.xml><?xml version="1.0" encoding="utf-8"?>
<p:tagLst xmlns:p="http://schemas.openxmlformats.org/presentationml/2006/main">
  <p:tag name="MH" val="20170806120343"/>
  <p:tag name="MH_LIBRARY" val="GRAPHIC"/>
  <p:tag name="MH_TYPE" val="Other"/>
  <p:tag name="MH_ORDER" val="2"/>
</p:tagLst>
</file>

<file path=ppt/tags/tag185.xml><?xml version="1.0" encoding="utf-8"?>
<p:tagLst xmlns:p="http://schemas.openxmlformats.org/presentationml/2006/main">
  <p:tag name="MH_TYPE" val="#NeiR#"/>
  <p:tag name="MH_NUMBER" val="1"/>
  <p:tag name="MH_CATEGORY" val="#TuWHP#"/>
  <p:tag name="MH_LAYOUT" val="SubTitleText"/>
  <p:tag name="MH" val="20170825172218"/>
  <p:tag name="MH_LIBRARY" val="GRAPHIC"/>
</p:tagLst>
</file>

<file path=ppt/tags/tag186.xml><?xml version="1.0" encoding="utf-8"?>
<p:tagLst xmlns:p="http://schemas.openxmlformats.org/presentationml/2006/main">
  <p:tag name="MH" val="20170825172218"/>
  <p:tag name="MH_LIBRARY" val="GRAPHIC"/>
  <p:tag name="MH_TYPE" val="Other"/>
  <p:tag name="MH_ORDER" val="4"/>
</p:tagLst>
</file>

<file path=ppt/tags/tag187.xml><?xml version="1.0" encoding="utf-8"?>
<p:tagLst xmlns:p="http://schemas.openxmlformats.org/presentationml/2006/main">
  <p:tag name="MH" val="20170825172218"/>
  <p:tag name="MH_LIBRARY" val="GRAPHIC"/>
  <p:tag name="MH_TYPE" val="Other"/>
  <p:tag name="MH_ORDER" val="3"/>
</p:tagLst>
</file>

<file path=ppt/tags/tag188.xml><?xml version="1.0" encoding="utf-8"?>
<p:tagLst xmlns:p="http://schemas.openxmlformats.org/presentationml/2006/main">
  <p:tag name="MH" val="20170825172218"/>
  <p:tag name="MH_LIBRARY" val="GRAPHIC"/>
  <p:tag name="MH_TYPE" val="SubTitle"/>
  <p:tag name="MH_ORDER" val="1"/>
</p:tagLst>
</file>

<file path=ppt/tags/tag189.xml><?xml version="1.0" encoding="utf-8"?>
<p:tagLst xmlns:p="http://schemas.openxmlformats.org/presentationml/2006/main">
  <p:tag name="MH" val="20170825172218"/>
  <p:tag name="MH_LIBRARY" val="GRAPHIC"/>
  <p:tag name="MH_TYPE" val="Other"/>
  <p:tag name="MH_ORDER" val="1"/>
</p:tagLst>
</file>

<file path=ppt/tags/tag19.xml><?xml version="1.0" encoding="utf-8"?>
<p:tagLst xmlns:p="http://schemas.openxmlformats.org/presentationml/2006/main">
  <p:tag name="MH" val="20170806120343"/>
  <p:tag name="MH_LIBRARY" val="GRAPHIC"/>
  <p:tag name="MH_TYPE" val="Other"/>
  <p:tag name="MH_ORDER" val="1"/>
</p:tagLst>
</file>

<file path=ppt/tags/tag190.xml><?xml version="1.0" encoding="utf-8"?>
<p:tagLst xmlns:p="http://schemas.openxmlformats.org/presentationml/2006/main">
  <p:tag name="MH" val="20170825172218"/>
  <p:tag name="MH_LIBRARY" val="GRAPHIC"/>
  <p:tag name="MH_TYPE" val="Other"/>
  <p:tag name="MH_ORDER" val="2"/>
</p:tagLst>
</file>

<file path=ppt/tags/tag191.xml><?xml version="1.0" encoding="utf-8"?>
<p:tagLst xmlns:p="http://schemas.openxmlformats.org/presentationml/2006/main">
  <p:tag name="MH_TYPE" val="#NeiR#"/>
  <p:tag name="MH_NUMBER" val="1"/>
  <p:tag name="MH_CATEGORY" val="#TuWHP#"/>
  <p:tag name="MH_LAYOUT" val="SubTitleText"/>
  <p:tag name="MH" val="20170825172218"/>
  <p:tag name="MH_LIBRARY" val="GRAPHIC"/>
</p:tagLst>
</file>

<file path=ppt/tags/tag2.xml><?xml version="1.0" encoding="utf-8"?>
<p:tagLst xmlns:p="http://schemas.openxmlformats.org/presentationml/2006/main">
  <p:tag name="MH" val="20170803150623"/>
  <p:tag name="MH_LIBRARY" val="GRAPHIC"/>
  <p:tag name="MH_ORDER" val="Straight Connector 22"/>
</p:tagLst>
</file>

<file path=ppt/tags/tag20.xml><?xml version="1.0" encoding="utf-8"?>
<p:tagLst xmlns:p="http://schemas.openxmlformats.org/presentationml/2006/main">
  <p:tag name="MH" val="20170806120343"/>
  <p:tag name="MH_LIBRARY" val="GRAPHIC"/>
  <p:tag name="MH_TYPE" val="SubTitle"/>
  <p:tag name="MH_ORDER" val="1"/>
</p:tagLst>
</file>

<file path=ppt/tags/tag21.xml><?xml version="1.0" encoding="utf-8"?>
<p:tagLst xmlns:p="http://schemas.openxmlformats.org/presentationml/2006/main">
  <p:tag name="MH" val="20170806120343"/>
  <p:tag name="MH_LIBRARY" val="GRAPHIC"/>
  <p:tag name="MH_TYPE" val="Other"/>
  <p:tag name="MH_ORDER" val="2"/>
</p:tagLst>
</file>

<file path=ppt/tags/tag22.xml><?xml version="1.0" encoding="utf-8"?>
<p:tagLst xmlns:p="http://schemas.openxmlformats.org/presentationml/2006/main">
  <p:tag name="MH" val="20170808105946"/>
  <p:tag name="MH_LIBRARY" val="GRAPHIC"/>
  <p:tag name="MH_TYPE" val="Other"/>
  <p:tag name="MH_ORDER" val="2"/>
</p:tagLst>
</file>

<file path=ppt/tags/tag23.xml><?xml version="1.0" encoding="utf-8"?>
<p:tagLst xmlns:p="http://schemas.openxmlformats.org/presentationml/2006/main">
  <p:tag name="MH" val="20170808105946"/>
  <p:tag name="MH_LIBRARY" val="GRAPHIC"/>
  <p:tag name="MH_TYPE" val="Other"/>
  <p:tag name="MH_ORDER" val="3"/>
</p:tagLst>
</file>

<file path=ppt/tags/tag24.xml><?xml version="1.0" encoding="utf-8"?>
<p:tagLst xmlns:p="http://schemas.openxmlformats.org/presentationml/2006/main">
  <p:tag name="MH" val="20170808105946"/>
  <p:tag name="MH_LIBRARY" val="GRAPHIC"/>
  <p:tag name="MH_TYPE" val="Other"/>
  <p:tag name="MH_ORDER" val="4"/>
</p:tagLst>
</file>

<file path=ppt/tags/tag25.xml><?xml version="1.0" encoding="utf-8"?>
<p:tagLst xmlns:p="http://schemas.openxmlformats.org/presentationml/2006/main">
  <p:tag name="MH" val="20170808105946"/>
  <p:tag name="MH_LIBRARY" val="GRAPHIC"/>
  <p:tag name="MH_TYPE" val="Other"/>
  <p:tag name="MH_ORDER" val="5"/>
</p:tagLst>
</file>

<file path=ppt/tags/tag26.xml><?xml version="1.0" encoding="utf-8"?>
<p:tagLst xmlns:p="http://schemas.openxmlformats.org/presentationml/2006/main">
  <p:tag name="MH" val="20170808105946"/>
  <p:tag name="MH_LIBRARY" val="GRAPHIC"/>
  <p:tag name="MH_TYPE" val="Other"/>
  <p:tag name="MH_ORDER" val="6"/>
</p:tagLst>
</file>

<file path=ppt/tags/tag27.xml><?xml version="1.0" encoding="utf-8"?>
<p:tagLst xmlns:p="http://schemas.openxmlformats.org/presentationml/2006/main">
  <p:tag name="MH" val="20170808105946"/>
  <p:tag name="MH_LIBRARY" val="GRAPHIC"/>
  <p:tag name="MH_TYPE" val="Other"/>
  <p:tag name="MH_ORDER" val="7"/>
</p:tagLst>
</file>

<file path=ppt/tags/tag28.xml><?xml version="1.0" encoding="utf-8"?>
<p:tagLst xmlns:p="http://schemas.openxmlformats.org/presentationml/2006/main">
  <p:tag name="MH" val="20170808105946"/>
  <p:tag name="MH_LIBRARY" val="GRAPHIC"/>
  <p:tag name="MH_TYPE" val="Other"/>
  <p:tag name="MH_ORDER" val="8"/>
</p:tagLst>
</file>

<file path=ppt/tags/tag29.xml><?xml version="1.0" encoding="utf-8"?>
<p:tagLst xmlns:p="http://schemas.openxmlformats.org/presentationml/2006/main">
  <p:tag name="MH" val="20170808105946"/>
  <p:tag name="MH_LIBRARY" val="GRAPHIC"/>
  <p:tag name="MH_TYPE" val="Other"/>
  <p:tag name="MH_ORDER" val="9"/>
</p:tagLst>
</file>

<file path=ppt/tags/tag3.xml><?xml version="1.0" encoding="utf-8"?>
<p:tagLst xmlns:p="http://schemas.openxmlformats.org/presentationml/2006/main">
  <p:tag name="MH" val="20170803150623"/>
  <p:tag name="MH_LIBRARY" val="GRAPHIC"/>
  <p:tag name="MH_ORDER" val="Straight Connector 23"/>
</p:tagLst>
</file>

<file path=ppt/tags/tag30.xml><?xml version="1.0" encoding="utf-8"?>
<p:tagLst xmlns:p="http://schemas.openxmlformats.org/presentationml/2006/main">
  <p:tag name="MH" val="20170808105946"/>
  <p:tag name="MH_LIBRARY" val="GRAPHIC"/>
  <p:tag name="MH_TYPE" val="Other"/>
  <p:tag name="MH_ORDER" val="10"/>
</p:tagLst>
</file>

<file path=ppt/tags/tag31.xml><?xml version="1.0" encoding="utf-8"?>
<p:tagLst xmlns:p="http://schemas.openxmlformats.org/presentationml/2006/main">
  <p:tag name="MH" val="20170808105946"/>
  <p:tag name="MH_LIBRARY" val="GRAPHIC"/>
  <p:tag name="MH_TYPE" val="Other"/>
  <p:tag name="MH_ORDER" val="11"/>
</p:tagLst>
</file>

<file path=ppt/tags/tag32.xml><?xml version="1.0" encoding="utf-8"?>
<p:tagLst xmlns:p="http://schemas.openxmlformats.org/presentationml/2006/main">
  <p:tag name="MH" val="20170808105946"/>
  <p:tag name="MH_LIBRARY" val="GRAPHIC"/>
  <p:tag name="MH_TYPE" val="Other"/>
  <p:tag name="MH_ORDER" val="12"/>
</p:tagLst>
</file>

<file path=ppt/tags/tag33.xml><?xml version="1.0" encoding="utf-8"?>
<p:tagLst xmlns:p="http://schemas.openxmlformats.org/presentationml/2006/main">
  <p:tag name="MH" val="20170808105946"/>
  <p:tag name="MH_LIBRARY" val="GRAPHIC"/>
  <p:tag name="MH_TYPE" val="Other"/>
  <p:tag name="MH_ORDER" val="13"/>
</p:tagLst>
</file>

<file path=ppt/tags/tag34.xml><?xml version="1.0" encoding="utf-8"?>
<p:tagLst xmlns:p="http://schemas.openxmlformats.org/presentationml/2006/main">
  <p:tag name="MH" val="20170804144137"/>
  <p:tag name="MH_LIBRARY" val="GRAPHIC"/>
  <p:tag name="MH_TYPE" val="Desc"/>
  <p:tag name="MH_ORDER" val="1"/>
</p:tagLst>
</file>

<file path=ppt/tags/tag35.xml><?xml version="1.0" encoding="utf-8"?>
<p:tagLst xmlns:p="http://schemas.openxmlformats.org/presentationml/2006/main">
  <p:tag name="MH" val="20170804144137"/>
  <p:tag name="MH_LIBRARY" val="GRAPHIC"/>
  <p:tag name="MH_TYPE" val="Desc"/>
  <p:tag name="MH_ORDER" val="1"/>
</p:tagLst>
</file>

<file path=ppt/tags/tag36.xml><?xml version="1.0" encoding="utf-8"?>
<p:tagLst xmlns:p="http://schemas.openxmlformats.org/presentationml/2006/main">
  <p:tag name="MH" val="20170804144137"/>
  <p:tag name="MH_LIBRARY" val="GRAPHIC"/>
  <p:tag name="MH_TYPE" val="Desc"/>
  <p:tag name="MH_ORDER" val="1"/>
</p:tagLst>
</file>

<file path=ppt/tags/tag37.xml><?xml version="1.0" encoding="utf-8"?>
<p:tagLst xmlns:p="http://schemas.openxmlformats.org/presentationml/2006/main">
  <p:tag name="MH" val="20170808105946"/>
  <p:tag name="MH_LIBRARY" val="GRAPHIC"/>
  <p:tag name="MH_TYPE" val="Other"/>
  <p:tag name="MH_ORDER" val="2"/>
</p:tagLst>
</file>

<file path=ppt/tags/tag38.xml><?xml version="1.0" encoding="utf-8"?>
<p:tagLst xmlns:p="http://schemas.openxmlformats.org/presentationml/2006/main">
  <p:tag name="MH" val="20170808105946"/>
  <p:tag name="MH_LIBRARY" val="GRAPHIC"/>
  <p:tag name="MH_TYPE" val="Other"/>
  <p:tag name="MH_ORDER" val="3"/>
</p:tagLst>
</file>

<file path=ppt/tags/tag39.xml><?xml version="1.0" encoding="utf-8"?>
<p:tagLst xmlns:p="http://schemas.openxmlformats.org/presentationml/2006/main">
  <p:tag name="MH" val="20170808105946"/>
  <p:tag name="MH_LIBRARY" val="GRAPHIC"/>
  <p:tag name="MH_TYPE" val="Other"/>
  <p:tag name="MH_ORDER" val="4"/>
</p:tagLst>
</file>

<file path=ppt/tags/tag4.xml><?xml version="1.0" encoding="utf-8"?>
<p:tagLst xmlns:p="http://schemas.openxmlformats.org/presentationml/2006/main">
  <p:tag name="MH" val="20170803150623"/>
  <p:tag name="MH_LIBRARY" val="GRAPHIC"/>
  <p:tag name="MH_ORDER" val="TextBox 24"/>
</p:tagLst>
</file>

<file path=ppt/tags/tag40.xml><?xml version="1.0" encoding="utf-8"?>
<p:tagLst xmlns:p="http://schemas.openxmlformats.org/presentationml/2006/main">
  <p:tag name="MH" val="20170808105946"/>
  <p:tag name="MH_LIBRARY" val="GRAPHIC"/>
  <p:tag name="MH_TYPE" val="Other"/>
  <p:tag name="MH_ORDER" val="5"/>
</p:tagLst>
</file>

<file path=ppt/tags/tag41.xml><?xml version="1.0" encoding="utf-8"?>
<p:tagLst xmlns:p="http://schemas.openxmlformats.org/presentationml/2006/main">
  <p:tag name="MH" val="20170808105946"/>
  <p:tag name="MH_LIBRARY" val="GRAPHIC"/>
  <p:tag name="MH_TYPE" val="Other"/>
  <p:tag name="MH_ORDER" val="6"/>
</p:tagLst>
</file>

<file path=ppt/tags/tag42.xml><?xml version="1.0" encoding="utf-8"?>
<p:tagLst xmlns:p="http://schemas.openxmlformats.org/presentationml/2006/main">
  <p:tag name="MH" val="20170808105946"/>
  <p:tag name="MH_LIBRARY" val="GRAPHIC"/>
  <p:tag name="MH_TYPE" val="Other"/>
  <p:tag name="MH_ORDER" val="7"/>
</p:tagLst>
</file>

<file path=ppt/tags/tag43.xml><?xml version="1.0" encoding="utf-8"?>
<p:tagLst xmlns:p="http://schemas.openxmlformats.org/presentationml/2006/main">
  <p:tag name="MH" val="20170808105946"/>
  <p:tag name="MH_LIBRARY" val="GRAPHIC"/>
  <p:tag name="MH_TYPE" val="Other"/>
  <p:tag name="MH_ORDER" val="8"/>
</p:tagLst>
</file>

<file path=ppt/tags/tag44.xml><?xml version="1.0" encoding="utf-8"?>
<p:tagLst xmlns:p="http://schemas.openxmlformats.org/presentationml/2006/main">
  <p:tag name="MH" val="20170808105946"/>
  <p:tag name="MH_LIBRARY" val="GRAPHIC"/>
  <p:tag name="MH_TYPE" val="Other"/>
  <p:tag name="MH_ORDER" val="9"/>
</p:tagLst>
</file>

<file path=ppt/tags/tag45.xml><?xml version="1.0" encoding="utf-8"?>
<p:tagLst xmlns:p="http://schemas.openxmlformats.org/presentationml/2006/main">
  <p:tag name="MH" val="20170808105946"/>
  <p:tag name="MH_LIBRARY" val="GRAPHIC"/>
  <p:tag name="MH_TYPE" val="Other"/>
  <p:tag name="MH_ORDER" val="10"/>
</p:tagLst>
</file>

<file path=ppt/tags/tag46.xml><?xml version="1.0" encoding="utf-8"?>
<p:tagLst xmlns:p="http://schemas.openxmlformats.org/presentationml/2006/main">
  <p:tag name="MH" val="20170808105946"/>
  <p:tag name="MH_LIBRARY" val="GRAPHIC"/>
  <p:tag name="MH_TYPE" val="Other"/>
  <p:tag name="MH_ORDER" val="11"/>
</p:tagLst>
</file>

<file path=ppt/tags/tag47.xml><?xml version="1.0" encoding="utf-8"?>
<p:tagLst xmlns:p="http://schemas.openxmlformats.org/presentationml/2006/main">
  <p:tag name="MH" val="20170808105946"/>
  <p:tag name="MH_LIBRARY" val="GRAPHIC"/>
  <p:tag name="MH_TYPE" val="Other"/>
  <p:tag name="MH_ORDER" val="12"/>
</p:tagLst>
</file>

<file path=ppt/tags/tag48.xml><?xml version="1.0" encoding="utf-8"?>
<p:tagLst xmlns:p="http://schemas.openxmlformats.org/presentationml/2006/main">
  <p:tag name="MH" val="20170808105946"/>
  <p:tag name="MH_LIBRARY" val="GRAPHIC"/>
  <p:tag name="MH_TYPE" val="Other"/>
  <p:tag name="MH_ORDER" val="13"/>
</p:tagLst>
</file>

<file path=ppt/tags/tag49.xml><?xml version="1.0" encoding="utf-8"?>
<p:tagLst xmlns:p="http://schemas.openxmlformats.org/presentationml/2006/main">
  <p:tag name="MH" val="20170808105946"/>
  <p:tag name="MH_LIBRARY" val="GRAPHIC"/>
  <p:tag name="MH_TYPE" val="Other"/>
  <p:tag name="MH_ORDER" val="2"/>
</p:tagLst>
</file>

<file path=ppt/tags/tag5.xml><?xml version="1.0" encoding="utf-8"?>
<p:tagLst xmlns:p="http://schemas.openxmlformats.org/presentationml/2006/main">
  <p:tag name="MH" val="20170803150623"/>
  <p:tag name="MH_LIBRARY" val="GRAPHIC"/>
  <p:tag name="MH_ORDER" val="文本框 25"/>
</p:tagLst>
</file>

<file path=ppt/tags/tag50.xml><?xml version="1.0" encoding="utf-8"?>
<p:tagLst xmlns:p="http://schemas.openxmlformats.org/presentationml/2006/main">
  <p:tag name="MH" val="20170808105946"/>
  <p:tag name="MH_LIBRARY" val="GRAPHIC"/>
  <p:tag name="MH_TYPE" val="Other"/>
  <p:tag name="MH_ORDER" val="3"/>
</p:tagLst>
</file>

<file path=ppt/tags/tag51.xml><?xml version="1.0" encoding="utf-8"?>
<p:tagLst xmlns:p="http://schemas.openxmlformats.org/presentationml/2006/main">
  <p:tag name="MH" val="20170808105946"/>
  <p:tag name="MH_LIBRARY" val="GRAPHIC"/>
  <p:tag name="MH_TYPE" val="Other"/>
  <p:tag name="MH_ORDER" val="4"/>
</p:tagLst>
</file>

<file path=ppt/tags/tag52.xml><?xml version="1.0" encoding="utf-8"?>
<p:tagLst xmlns:p="http://schemas.openxmlformats.org/presentationml/2006/main">
  <p:tag name="MH" val="20170808105946"/>
  <p:tag name="MH_LIBRARY" val="GRAPHIC"/>
  <p:tag name="MH_TYPE" val="Other"/>
  <p:tag name="MH_ORDER" val="5"/>
</p:tagLst>
</file>

<file path=ppt/tags/tag53.xml><?xml version="1.0" encoding="utf-8"?>
<p:tagLst xmlns:p="http://schemas.openxmlformats.org/presentationml/2006/main">
  <p:tag name="MH" val="20170808105946"/>
  <p:tag name="MH_LIBRARY" val="GRAPHIC"/>
  <p:tag name="MH_TYPE" val="Other"/>
  <p:tag name="MH_ORDER" val="6"/>
</p:tagLst>
</file>

<file path=ppt/tags/tag54.xml><?xml version="1.0" encoding="utf-8"?>
<p:tagLst xmlns:p="http://schemas.openxmlformats.org/presentationml/2006/main">
  <p:tag name="MH" val="20170808105946"/>
  <p:tag name="MH_LIBRARY" val="GRAPHIC"/>
  <p:tag name="MH_TYPE" val="Other"/>
  <p:tag name="MH_ORDER" val="7"/>
</p:tagLst>
</file>

<file path=ppt/tags/tag55.xml><?xml version="1.0" encoding="utf-8"?>
<p:tagLst xmlns:p="http://schemas.openxmlformats.org/presentationml/2006/main">
  <p:tag name="MH" val="20170808105946"/>
  <p:tag name="MH_LIBRARY" val="GRAPHIC"/>
  <p:tag name="MH_TYPE" val="Other"/>
  <p:tag name="MH_ORDER" val="8"/>
</p:tagLst>
</file>

<file path=ppt/tags/tag56.xml><?xml version="1.0" encoding="utf-8"?>
<p:tagLst xmlns:p="http://schemas.openxmlformats.org/presentationml/2006/main">
  <p:tag name="MH" val="20170808105946"/>
  <p:tag name="MH_LIBRARY" val="GRAPHIC"/>
  <p:tag name="MH_TYPE" val="Other"/>
  <p:tag name="MH_ORDER" val="9"/>
</p:tagLst>
</file>

<file path=ppt/tags/tag57.xml><?xml version="1.0" encoding="utf-8"?>
<p:tagLst xmlns:p="http://schemas.openxmlformats.org/presentationml/2006/main">
  <p:tag name="MH" val="20170808105946"/>
  <p:tag name="MH_LIBRARY" val="GRAPHIC"/>
  <p:tag name="MH_TYPE" val="Other"/>
  <p:tag name="MH_ORDER" val="10"/>
</p:tagLst>
</file>

<file path=ppt/tags/tag58.xml><?xml version="1.0" encoding="utf-8"?>
<p:tagLst xmlns:p="http://schemas.openxmlformats.org/presentationml/2006/main">
  <p:tag name="MH" val="20170808105946"/>
  <p:tag name="MH_LIBRARY" val="GRAPHIC"/>
  <p:tag name="MH_TYPE" val="Other"/>
  <p:tag name="MH_ORDER" val="11"/>
</p:tagLst>
</file>

<file path=ppt/tags/tag59.xml><?xml version="1.0" encoding="utf-8"?>
<p:tagLst xmlns:p="http://schemas.openxmlformats.org/presentationml/2006/main">
  <p:tag name="MH" val="20170808105946"/>
  <p:tag name="MH_LIBRARY" val="GRAPHIC"/>
  <p:tag name="MH_TYPE" val="Other"/>
  <p:tag name="MH_ORDER" val="12"/>
</p:tagLst>
</file>

<file path=ppt/tags/tag6.xml><?xml version="1.0" encoding="utf-8"?>
<p:tagLst xmlns:p="http://schemas.openxmlformats.org/presentationml/2006/main">
  <p:tag name="MH" val="20170803150623"/>
  <p:tag name="MH_LIBRARY" val="GRAPHIC"/>
  <p:tag name="MH_ORDER" val="TextBox 26"/>
</p:tagLst>
</file>

<file path=ppt/tags/tag60.xml><?xml version="1.0" encoding="utf-8"?>
<p:tagLst xmlns:p="http://schemas.openxmlformats.org/presentationml/2006/main">
  <p:tag name="MH" val="20170808105946"/>
  <p:tag name="MH_LIBRARY" val="GRAPHIC"/>
  <p:tag name="MH_TYPE" val="Other"/>
  <p:tag name="MH_ORDER" val="13"/>
</p:tagLst>
</file>

<file path=ppt/tags/tag61.xml><?xml version="1.0" encoding="utf-8"?>
<p:tagLst xmlns:p="http://schemas.openxmlformats.org/presentationml/2006/main">
  <p:tag name="MH" val="20170804144137"/>
  <p:tag name="MH_LIBRARY" val="GRAPHIC"/>
  <p:tag name="MH_TYPE" val="Desc"/>
  <p:tag name="MH_ORDER" val="1"/>
</p:tagLst>
</file>

<file path=ppt/tags/tag62.xml><?xml version="1.0" encoding="utf-8"?>
<p:tagLst xmlns:p="http://schemas.openxmlformats.org/presentationml/2006/main">
  <p:tag name="MH" val="20170806120343"/>
  <p:tag name="MH_LIBRARY" val="GRAPHIC"/>
  <p:tag name="MH_TYPE" val="Other"/>
  <p:tag name="MH_ORDER" val="1"/>
</p:tagLst>
</file>

<file path=ppt/tags/tag63.xml><?xml version="1.0" encoding="utf-8"?>
<p:tagLst xmlns:p="http://schemas.openxmlformats.org/presentationml/2006/main">
  <p:tag name="MH" val="20170806120343"/>
  <p:tag name="MH_LIBRARY" val="GRAPHIC"/>
  <p:tag name="MH_TYPE" val="SubTitle"/>
  <p:tag name="MH_ORDER" val="1"/>
</p:tagLst>
</file>

<file path=ppt/tags/tag64.xml><?xml version="1.0" encoding="utf-8"?>
<p:tagLst xmlns:p="http://schemas.openxmlformats.org/presentationml/2006/main">
  <p:tag name="MH" val="20170806120343"/>
  <p:tag name="MH_LIBRARY" val="GRAPHIC"/>
  <p:tag name="MH_TYPE" val="Other"/>
  <p:tag name="MH_ORDER" val="2"/>
</p:tagLst>
</file>

<file path=ppt/tags/tag65.xml><?xml version="1.0" encoding="utf-8"?>
<p:tagLst xmlns:p="http://schemas.openxmlformats.org/presentationml/2006/main">
  <p:tag name="MH" val="20170804144137"/>
  <p:tag name="MH_LIBRARY" val="GRAPHIC"/>
  <p:tag name="MH_TYPE" val="Desc"/>
  <p:tag name="MH_ORDER" val="1"/>
</p:tagLst>
</file>

<file path=ppt/tags/tag66.xml><?xml version="1.0" encoding="utf-8"?>
<p:tagLst xmlns:p="http://schemas.openxmlformats.org/presentationml/2006/main">
  <p:tag name="MH" val="20170806120343"/>
  <p:tag name="MH_LIBRARY" val="GRAPHIC"/>
  <p:tag name="MH_TYPE" val="Other"/>
  <p:tag name="MH_ORDER" val="1"/>
</p:tagLst>
</file>

<file path=ppt/tags/tag67.xml><?xml version="1.0" encoding="utf-8"?>
<p:tagLst xmlns:p="http://schemas.openxmlformats.org/presentationml/2006/main">
  <p:tag name="MH" val="20170806120343"/>
  <p:tag name="MH_LIBRARY" val="GRAPHIC"/>
  <p:tag name="MH_TYPE" val="SubTitle"/>
  <p:tag name="MH_ORDER" val="1"/>
</p:tagLst>
</file>

<file path=ppt/tags/tag68.xml><?xml version="1.0" encoding="utf-8"?>
<p:tagLst xmlns:p="http://schemas.openxmlformats.org/presentationml/2006/main">
  <p:tag name="MH" val="20170806120343"/>
  <p:tag name="MH_LIBRARY" val="GRAPHIC"/>
  <p:tag name="MH_TYPE" val="Other"/>
  <p:tag name="MH_ORDER" val="2"/>
</p:tagLst>
</file>

<file path=ppt/tags/tag69.xml><?xml version="1.0" encoding="utf-8"?>
<p:tagLst xmlns:p="http://schemas.openxmlformats.org/presentationml/2006/main">
  <p:tag name="MH" val="20170804144137"/>
  <p:tag name="MH_LIBRARY" val="GRAPHIC"/>
  <p:tag name="MH_TYPE" val="Desc"/>
  <p:tag name="MH_ORDER" val="1"/>
</p:tagLst>
</file>

<file path=ppt/tags/tag7.xml><?xml version="1.0" encoding="utf-8"?>
<p:tagLst xmlns:p="http://schemas.openxmlformats.org/presentationml/2006/main">
  <p:tag name="MH" val="20170803150623"/>
  <p:tag name="MH_LIBRARY" val="GRAPHIC"/>
  <p:tag name="MH_ORDER" val="TextBox 27"/>
</p:tagLst>
</file>

<file path=ppt/tags/tag70.xml><?xml version="1.0" encoding="utf-8"?>
<p:tagLst xmlns:p="http://schemas.openxmlformats.org/presentationml/2006/main">
  <p:tag name="MH" val="20170804144137"/>
  <p:tag name="MH_LIBRARY" val="GRAPHIC"/>
  <p:tag name="MH_TYPE" val="Desc"/>
  <p:tag name="MH_ORDER" val="1"/>
</p:tagLst>
</file>

<file path=ppt/tags/tag71.xml><?xml version="1.0" encoding="utf-8"?>
<p:tagLst xmlns:p="http://schemas.openxmlformats.org/presentationml/2006/main">
  <p:tag name="MH" val="20170806120343"/>
  <p:tag name="MH_LIBRARY" val="GRAPHIC"/>
  <p:tag name="MH_TYPE" val="Other"/>
  <p:tag name="MH_ORDER" val="1"/>
</p:tagLst>
</file>

<file path=ppt/tags/tag72.xml><?xml version="1.0" encoding="utf-8"?>
<p:tagLst xmlns:p="http://schemas.openxmlformats.org/presentationml/2006/main">
  <p:tag name="MH" val="20170806120343"/>
  <p:tag name="MH_LIBRARY" val="GRAPHIC"/>
  <p:tag name="MH_TYPE" val="SubTitle"/>
  <p:tag name="MH_ORDER" val="1"/>
</p:tagLst>
</file>

<file path=ppt/tags/tag73.xml><?xml version="1.0" encoding="utf-8"?>
<p:tagLst xmlns:p="http://schemas.openxmlformats.org/presentationml/2006/main">
  <p:tag name="MH" val="20170806120343"/>
  <p:tag name="MH_LIBRARY" val="GRAPHIC"/>
  <p:tag name="MH_TYPE" val="Other"/>
  <p:tag name="MH_ORDER" val="2"/>
</p:tagLst>
</file>

<file path=ppt/tags/tag74.xml><?xml version="1.0" encoding="utf-8"?>
<p:tagLst xmlns:p="http://schemas.openxmlformats.org/presentationml/2006/main">
  <p:tag name="MH" val="20170804144137"/>
  <p:tag name="MH_LIBRARY" val="GRAPHIC"/>
  <p:tag name="MH_TYPE" val="Desc"/>
  <p:tag name="MH_ORDER" val="1"/>
</p:tagLst>
</file>

<file path=ppt/tags/tag75.xml><?xml version="1.0" encoding="utf-8"?>
<p:tagLst xmlns:p="http://schemas.openxmlformats.org/presentationml/2006/main">
  <p:tag name="MH" val="20170804144137"/>
  <p:tag name="MH_LIBRARY" val="GRAPHIC"/>
  <p:tag name="MH_TYPE" val="Desc"/>
  <p:tag name="MH_ORDER" val="1"/>
</p:tagLst>
</file>

<file path=ppt/tags/tag76.xml><?xml version="1.0" encoding="utf-8"?>
<p:tagLst xmlns:p="http://schemas.openxmlformats.org/presentationml/2006/main">
  <p:tag name="MH" val="20170804144137"/>
  <p:tag name="MH_LIBRARY" val="GRAPHIC"/>
  <p:tag name="MH_TYPE" val="Desc"/>
  <p:tag name="MH_ORDER" val="1"/>
</p:tagLst>
</file>

<file path=ppt/tags/tag77.xml><?xml version="1.0" encoding="utf-8"?>
<p:tagLst xmlns:p="http://schemas.openxmlformats.org/presentationml/2006/main">
  <p:tag name="MH" val="20170806120343"/>
  <p:tag name="MH_LIBRARY" val="GRAPHIC"/>
  <p:tag name="MH_TYPE" val="Other"/>
  <p:tag name="MH_ORDER" val="1"/>
</p:tagLst>
</file>

<file path=ppt/tags/tag78.xml><?xml version="1.0" encoding="utf-8"?>
<p:tagLst xmlns:p="http://schemas.openxmlformats.org/presentationml/2006/main">
  <p:tag name="MH" val="20170806120343"/>
  <p:tag name="MH_LIBRARY" val="GRAPHIC"/>
  <p:tag name="MH_TYPE" val="SubTitle"/>
  <p:tag name="MH_ORDER" val="1"/>
</p:tagLst>
</file>

<file path=ppt/tags/tag79.xml><?xml version="1.0" encoding="utf-8"?>
<p:tagLst xmlns:p="http://schemas.openxmlformats.org/presentationml/2006/main">
  <p:tag name="MH" val="20170806120343"/>
  <p:tag name="MH_LIBRARY" val="GRAPHIC"/>
  <p:tag name="MH_TYPE" val="Other"/>
  <p:tag name="MH_ORDER" val="2"/>
</p:tagLst>
</file>

<file path=ppt/tags/tag8.xml><?xml version="1.0" encoding="utf-8"?>
<p:tagLst xmlns:p="http://schemas.openxmlformats.org/presentationml/2006/main">
  <p:tag name="MH" val="20170803150623"/>
  <p:tag name="MH_LIBRARY" val="GRAPHIC"/>
</p:tagLst>
</file>

<file path=ppt/tags/tag80.xml><?xml version="1.0" encoding="utf-8"?>
<p:tagLst xmlns:p="http://schemas.openxmlformats.org/presentationml/2006/main">
  <p:tag name="MH" val="20170804144137"/>
  <p:tag name="MH_LIBRARY" val="GRAPHIC"/>
  <p:tag name="MH_TYPE" val="Desc"/>
  <p:tag name="MH_ORDER" val="1"/>
</p:tagLst>
</file>

<file path=ppt/tags/tag81.xml><?xml version="1.0" encoding="utf-8"?>
<p:tagLst xmlns:p="http://schemas.openxmlformats.org/presentationml/2006/main">
  <p:tag name="MH" val="20170806120343"/>
  <p:tag name="MH_LIBRARY" val="GRAPHIC"/>
  <p:tag name="MH_TYPE" val="Other"/>
  <p:tag name="MH_ORDER" val="1"/>
</p:tagLst>
</file>

<file path=ppt/tags/tag82.xml><?xml version="1.0" encoding="utf-8"?>
<p:tagLst xmlns:p="http://schemas.openxmlformats.org/presentationml/2006/main">
  <p:tag name="MH" val="20170806120343"/>
  <p:tag name="MH_LIBRARY" val="GRAPHIC"/>
  <p:tag name="MH_TYPE" val="SubTitle"/>
  <p:tag name="MH_ORDER" val="1"/>
</p:tagLst>
</file>

<file path=ppt/tags/tag83.xml><?xml version="1.0" encoding="utf-8"?>
<p:tagLst xmlns:p="http://schemas.openxmlformats.org/presentationml/2006/main">
  <p:tag name="MH" val="20170806120343"/>
  <p:tag name="MH_LIBRARY" val="GRAPHIC"/>
  <p:tag name="MH_TYPE" val="Other"/>
  <p:tag name="MH_ORDER" val="2"/>
</p:tagLst>
</file>

<file path=ppt/tags/tag84.xml><?xml version="1.0" encoding="utf-8"?>
<p:tagLst xmlns:p="http://schemas.openxmlformats.org/presentationml/2006/main">
  <p:tag name="MH" val="20170808105946"/>
  <p:tag name="MH_LIBRARY" val="GRAPHIC"/>
  <p:tag name="MH_TYPE" val="Other"/>
  <p:tag name="MH_ORDER" val="2"/>
</p:tagLst>
</file>

<file path=ppt/tags/tag85.xml><?xml version="1.0" encoding="utf-8"?>
<p:tagLst xmlns:p="http://schemas.openxmlformats.org/presentationml/2006/main">
  <p:tag name="MH" val="20170808105946"/>
  <p:tag name="MH_LIBRARY" val="GRAPHIC"/>
  <p:tag name="MH_TYPE" val="Other"/>
  <p:tag name="MH_ORDER" val="3"/>
</p:tagLst>
</file>

<file path=ppt/tags/tag86.xml><?xml version="1.0" encoding="utf-8"?>
<p:tagLst xmlns:p="http://schemas.openxmlformats.org/presentationml/2006/main">
  <p:tag name="MH" val="20170808105946"/>
  <p:tag name="MH_LIBRARY" val="GRAPHIC"/>
  <p:tag name="MH_TYPE" val="Other"/>
  <p:tag name="MH_ORDER" val="4"/>
</p:tagLst>
</file>

<file path=ppt/tags/tag87.xml><?xml version="1.0" encoding="utf-8"?>
<p:tagLst xmlns:p="http://schemas.openxmlformats.org/presentationml/2006/main">
  <p:tag name="MH" val="20170808105946"/>
  <p:tag name="MH_LIBRARY" val="GRAPHIC"/>
  <p:tag name="MH_TYPE" val="Other"/>
  <p:tag name="MH_ORDER" val="5"/>
</p:tagLst>
</file>

<file path=ppt/tags/tag88.xml><?xml version="1.0" encoding="utf-8"?>
<p:tagLst xmlns:p="http://schemas.openxmlformats.org/presentationml/2006/main">
  <p:tag name="MH" val="20170808105946"/>
  <p:tag name="MH_LIBRARY" val="GRAPHIC"/>
  <p:tag name="MH_TYPE" val="Other"/>
  <p:tag name="MH_ORDER" val="6"/>
</p:tagLst>
</file>

<file path=ppt/tags/tag89.xml><?xml version="1.0" encoding="utf-8"?>
<p:tagLst xmlns:p="http://schemas.openxmlformats.org/presentationml/2006/main">
  <p:tag name="MH" val="20170808105946"/>
  <p:tag name="MH_LIBRARY" val="GRAPHIC"/>
  <p:tag name="MH_TYPE" val="Other"/>
  <p:tag name="MH_ORDER" val="7"/>
</p:tagLst>
</file>

<file path=ppt/tags/tag9.xml><?xml version="1.0" encoding="utf-8"?>
<p:tagLst xmlns:p="http://schemas.openxmlformats.org/presentationml/2006/main">
  <p:tag name="MH" val="20170806105329"/>
  <p:tag name="MH_LIBRARY" val="GRAPHIC"/>
  <p:tag name="MH_TYPE" val="Title"/>
  <p:tag name="MH_ORDER" val="1"/>
</p:tagLst>
</file>

<file path=ppt/tags/tag90.xml><?xml version="1.0" encoding="utf-8"?>
<p:tagLst xmlns:p="http://schemas.openxmlformats.org/presentationml/2006/main">
  <p:tag name="MH" val="20170808105946"/>
  <p:tag name="MH_LIBRARY" val="GRAPHIC"/>
  <p:tag name="MH_TYPE" val="Other"/>
  <p:tag name="MH_ORDER" val="8"/>
</p:tagLst>
</file>

<file path=ppt/tags/tag91.xml><?xml version="1.0" encoding="utf-8"?>
<p:tagLst xmlns:p="http://schemas.openxmlformats.org/presentationml/2006/main">
  <p:tag name="MH" val="20170808105946"/>
  <p:tag name="MH_LIBRARY" val="GRAPHIC"/>
  <p:tag name="MH_TYPE" val="Other"/>
  <p:tag name="MH_ORDER" val="9"/>
</p:tagLst>
</file>

<file path=ppt/tags/tag92.xml><?xml version="1.0" encoding="utf-8"?>
<p:tagLst xmlns:p="http://schemas.openxmlformats.org/presentationml/2006/main">
  <p:tag name="MH" val="20170808105946"/>
  <p:tag name="MH_LIBRARY" val="GRAPHIC"/>
  <p:tag name="MH_TYPE" val="Other"/>
  <p:tag name="MH_ORDER" val="10"/>
</p:tagLst>
</file>

<file path=ppt/tags/tag93.xml><?xml version="1.0" encoding="utf-8"?>
<p:tagLst xmlns:p="http://schemas.openxmlformats.org/presentationml/2006/main">
  <p:tag name="MH" val="20170808105946"/>
  <p:tag name="MH_LIBRARY" val="GRAPHIC"/>
  <p:tag name="MH_TYPE" val="Other"/>
  <p:tag name="MH_ORDER" val="11"/>
</p:tagLst>
</file>

<file path=ppt/tags/tag94.xml><?xml version="1.0" encoding="utf-8"?>
<p:tagLst xmlns:p="http://schemas.openxmlformats.org/presentationml/2006/main">
  <p:tag name="MH" val="20170808105946"/>
  <p:tag name="MH_LIBRARY" val="GRAPHIC"/>
  <p:tag name="MH_TYPE" val="Other"/>
  <p:tag name="MH_ORDER" val="12"/>
</p:tagLst>
</file>

<file path=ppt/tags/tag95.xml><?xml version="1.0" encoding="utf-8"?>
<p:tagLst xmlns:p="http://schemas.openxmlformats.org/presentationml/2006/main">
  <p:tag name="MH" val="20170808105946"/>
  <p:tag name="MH_LIBRARY" val="GRAPHIC"/>
  <p:tag name="MH_TYPE" val="Other"/>
  <p:tag name="MH_ORDER" val="13"/>
</p:tagLst>
</file>

<file path=ppt/tags/tag96.xml><?xml version="1.0" encoding="utf-8"?>
<p:tagLst xmlns:p="http://schemas.openxmlformats.org/presentationml/2006/main">
  <p:tag name="MH" val="20170804144137"/>
  <p:tag name="MH_LIBRARY" val="GRAPHIC"/>
  <p:tag name="MH_TYPE" val="Desc"/>
  <p:tag name="MH_ORDER" val="1"/>
</p:tagLst>
</file>

<file path=ppt/tags/tag97.xml><?xml version="1.0" encoding="utf-8"?>
<p:tagLst xmlns:p="http://schemas.openxmlformats.org/presentationml/2006/main">
  <p:tag name="MH" val="20170806120343"/>
  <p:tag name="MH_LIBRARY" val="GRAPHIC"/>
  <p:tag name="MH_TYPE" val="Other"/>
  <p:tag name="MH_ORDER" val="1"/>
</p:tagLst>
</file>

<file path=ppt/tags/tag98.xml><?xml version="1.0" encoding="utf-8"?>
<p:tagLst xmlns:p="http://schemas.openxmlformats.org/presentationml/2006/main">
  <p:tag name="MH" val="20170806120343"/>
  <p:tag name="MH_LIBRARY" val="GRAPHIC"/>
  <p:tag name="MH_TYPE" val="SubTitle"/>
  <p:tag name="MH_ORDER" val="1"/>
</p:tagLst>
</file>

<file path=ppt/tags/tag99.xml><?xml version="1.0" encoding="utf-8"?>
<p:tagLst xmlns:p="http://schemas.openxmlformats.org/presentationml/2006/main">
  <p:tag name="MH" val="20170806120343"/>
  <p:tag name="MH_LIBRARY" val="GRAPHIC"/>
  <p:tag name="MH_TYPE" val="Other"/>
  <p:tag name="MH_ORDER" val="2"/>
</p:tagLst>
</file>

<file path=ppt/theme/theme1.xml><?xml version="1.0" encoding="utf-8"?>
<a:theme xmlns:a="http://schemas.openxmlformats.org/drawingml/2006/main" name="Office 主题​​">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18029</Words>
  <Application>WPS 演示</Application>
  <PresentationFormat>自定义</PresentationFormat>
  <Paragraphs>1566</Paragraphs>
  <Slides>45</Slides>
  <Notes>60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45</vt:i4>
      </vt:variant>
    </vt:vector>
  </HeadingPairs>
  <TitlesOfParts>
    <vt:vector size="59" baseType="lpstr">
      <vt:lpstr>Arial</vt:lpstr>
      <vt:lpstr>宋体</vt:lpstr>
      <vt:lpstr>Wingdings</vt:lpstr>
      <vt:lpstr>微软雅黑</vt:lpstr>
      <vt:lpstr>Baskerville Old Face</vt:lpstr>
      <vt:lpstr>华文隶书</vt:lpstr>
      <vt:lpstr>Microsoft New Tai Lue</vt:lpstr>
      <vt:lpstr>Calibri</vt:lpstr>
      <vt:lpstr>华文中宋</vt:lpstr>
      <vt:lpstr>Arial Narrow</vt:lpstr>
      <vt:lpstr>Arial Unicode MS</vt:lpstr>
      <vt:lpstr>等线</vt:lpstr>
      <vt:lpstr>等线 Light</vt:lpstr>
      <vt:lpstr>Office 主题​​</vt:lpstr>
      <vt:lpstr>PowerPoint 演示文稿</vt:lpstr>
      <vt:lpstr>PowerPoint 演示文稿</vt:lpstr>
      <vt:lpstr>指针变量</vt:lpstr>
      <vt:lpstr>使用指针变量的例子</vt:lpstr>
      <vt:lpstr>怎样定义指针变量</vt:lpstr>
      <vt:lpstr>怎样引用指针变量</vt:lpstr>
      <vt:lpstr>怎样引用指针变量</vt:lpstr>
      <vt:lpstr>指针变量作为函数参数</vt:lpstr>
      <vt:lpstr>指针变量作为函数参数</vt:lpstr>
      <vt:lpstr>指针变量作为函数参数</vt:lpstr>
      <vt:lpstr>指针变量作为函数参数</vt:lpstr>
      <vt:lpstr>指针变量作为函数参数</vt:lpstr>
      <vt:lpstr>通过指针引用数组</vt:lpstr>
      <vt:lpstr>数组元素的指针</vt:lpstr>
      <vt:lpstr>在引用数组元素时指针的运算</vt:lpstr>
      <vt:lpstr>通过指针引用数组元素</vt:lpstr>
      <vt:lpstr>通过指针引用数组元素</vt:lpstr>
      <vt:lpstr>通过指针引用数组元素</vt:lpstr>
      <vt:lpstr>通过指针引用数组元素</vt:lpstr>
      <vt:lpstr>用数组名作函数参数</vt:lpstr>
      <vt:lpstr>用数组名作函数参数</vt:lpstr>
      <vt:lpstr>用数组名作函数参数</vt:lpstr>
      <vt:lpstr>用数组名作函数参数</vt:lpstr>
      <vt:lpstr>用数组名作函数参数</vt:lpstr>
      <vt:lpstr>用数组名作函数参数</vt:lpstr>
      <vt:lpstr>*返回指针的函数</vt:lpstr>
      <vt:lpstr>返回指针值的函数</vt:lpstr>
      <vt:lpstr>返回指针值的函数</vt:lpstr>
      <vt:lpstr>返回指针值的函数</vt:lpstr>
      <vt:lpstr>*动态内存分配与指向它的指针变量</vt:lpstr>
      <vt:lpstr>什么是内存的动态分配</vt:lpstr>
      <vt:lpstr>怎样建立内存的动态分配</vt:lpstr>
      <vt:lpstr>怎样建立内存的动态分配</vt:lpstr>
      <vt:lpstr>怎样建立内存的动态分配</vt:lpstr>
      <vt:lpstr>怎样建立内存的动态分配</vt:lpstr>
      <vt:lpstr>void指针类型</vt:lpstr>
      <vt:lpstr>void指针类型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Administrator</cp:lastModifiedBy>
  <cp:revision>255</cp:revision>
  <dcterms:created xsi:type="dcterms:W3CDTF">2017-08-03T06:51:00Z</dcterms:created>
  <dcterms:modified xsi:type="dcterms:W3CDTF">2019-09-29T13:44:17Z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