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89" r:id="rId5"/>
    <p:sldId id="285" r:id="rId6"/>
    <p:sldId id="288" r:id="rId7"/>
    <p:sldId id="267" r:id="rId8"/>
    <p:sldId id="263" r:id="rId9"/>
    <p:sldId id="297" r:id="rId10"/>
    <p:sldId id="286" r:id="rId11"/>
    <p:sldId id="296" r:id="rId12"/>
    <p:sldId id="287" r:id="rId13"/>
    <p:sldId id="281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4B4"/>
    <a:srgbClr val="E5F68E"/>
    <a:srgbClr val="ECF68E"/>
    <a:srgbClr val="7BE5BA"/>
    <a:srgbClr val="9DE7AF"/>
    <a:srgbClr val="F391D9"/>
    <a:srgbClr val="EB9F99"/>
    <a:srgbClr val="6BBFB0"/>
    <a:srgbClr val="5B9BD5"/>
    <a:srgbClr val="5D3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5012"/>
  </p:normalViewPr>
  <p:slideViewPr>
    <p:cSldViewPr snapToGrid="0">
      <p:cViewPr varScale="1">
        <p:scale>
          <a:sx n="137" d="100"/>
          <a:sy n="137" d="100"/>
        </p:scale>
        <p:origin x="22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F6FF-4E7B-4E41-9AF9-269B3DD32E4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8632C-8C08-4D54-81C6-FDABA0C025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3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0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6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1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381-93DD-42CF-B582-F6C6523FBCF4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771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43400" y="2996451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账本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2002"/>
            <a:ext cx="200025" cy="25292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1263"/>
            <a:ext cx="517947" cy="51794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6156"/>
            <a:ext cx="644545" cy="6445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889"/>
            <a:ext cx="213466" cy="21346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4656"/>
            <a:ext cx="474961" cy="4749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6455"/>
            <a:ext cx="356604" cy="35660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820"/>
            <a:ext cx="221243" cy="2212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6306"/>
            <a:ext cx="640149" cy="6401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7048"/>
            <a:ext cx="317090" cy="31709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987"/>
            <a:ext cx="316732" cy="34167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4353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930"/>
            <a:ext cx="830253" cy="8302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7362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8218"/>
            <a:ext cx="415127" cy="41512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928"/>
            <a:ext cx="486249" cy="4862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865412" y="5639185"/>
            <a:ext cx="717859" cy="717859"/>
            <a:chOff x="1031277" y="5180856"/>
            <a:chExt cx="552450" cy="552450"/>
          </a:xfrm>
        </p:grpSpPr>
        <p:sp>
          <p:nvSpPr>
            <p:cNvPr id="36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697886" y="5813448"/>
            <a:ext cx="300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指导老师：何昊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洁 陈昕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10341" y="5691967"/>
            <a:ext cx="728809" cy="728809"/>
            <a:chOff x="7100160" y="5717396"/>
            <a:chExt cx="919280" cy="919280"/>
          </a:xfrm>
        </p:grpSpPr>
        <p:sp>
          <p:nvSpPr>
            <p:cNvPr id="47" name="椭圆 46"/>
            <p:cNvSpPr/>
            <p:nvPr/>
          </p:nvSpPr>
          <p:spPr>
            <a:xfrm>
              <a:off x="7100160" y="5717396"/>
              <a:ext cx="919280" cy="9192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Group 38"/>
            <p:cNvGrpSpPr/>
            <p:nvPr/>
          </p:nvGrpSpPr>
          <p:grpSpPr>
            <a:xfrm>
              <a:off x="7336507" y="5962213"/>
              <a:ext cx="446956" cy="38245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49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0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1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2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7658086" y="5859259"/>
            <a:ext cx="32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参赛人：杨磊  张志耀	</a:t>
            </a:r>
          </a:p>
        </p:txBody>
      </p:sp>
      <p:pic>
        <p:nvPicPr>
          <p:cNvPr id="1031" name="Picture 7" descr="C:\Users\lpz\Desktop\“3_02”为智能对象33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52" y="1153285"/>
            <a:ext cx="1808366" cy="18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本框 6"/>
          <p:cNvSpPr txBox="1"/>
          <p:nvPr/>
        </p:nvSpPr>
        <p:spPr>
          <a:xfrm>
            <a:off x="4343400" y="37693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一款简洁又实用的记账</a:t>
            </a:r>
            <a:r>
              <a: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07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9082" y="29201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技术框架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rgbClr val="EB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rgbClr val="F39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rgbClr val="7B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rgbClr val="644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rgbClr val="9DE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rgbClr val="E5F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7" descr="C:\Users\lpz\Desktop\“3_02”为智能对象33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52" y="1153285"/>
            <a:ext cx="1808366" cy="18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7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24523" y="555199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技术框架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046236" y="-458421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1598979"/>
            <a:ext cx="11488993" cy="509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4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9082" y="29201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rgbClr val="EB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rgbClr val="F39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rgbClr val="7B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rgbClr val="644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rgbClr val="9DE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rgbClr val="E5F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7" descr="C:\Users\lpz\Desktop\“3_02”为智能对象33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52" y="1153285"/>
            <a:ext cx="1808366" cy="18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6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 flipH="1">
            <a:off x="7999055" y="5068565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3562408" y="5086297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604147" y="2540120"/>
            <a:ext cx="1041574" cy="262891"/>
            <a:chOff x="4470269" y="1661160"/>
            <a:chExt cx="1290451" cy="262890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494020" y="2428825"/>
            <a:ext cx="1203960" cy="1051563"/>
            <a:chOff x="5525852" y="1879080"/>
            <a:chExt cx="1203960" cy="1051560"/>
          </a:xfrm>
        </p:grpSpPr>
        <p:sp>
          <p:nvSpPr>
            <p:cNvPr id="81" name="六边形 80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803305" y="4549827"/>
            <a:ext cx="1203960" cy="1051563"/>
            <a:chOff x="6852725" y="4844138"/>
            <a:chExt cx="1203960" cy="1051560"/>
          </a:xfrm>
          <a:solidFill>
            <a:srgbClr val="92D050"/>
          </a:solidFill>
        </p:grpSpPr>
        <p:sp>
          <p:nvSpPr>
            <p:cNvPr id="95" name="六边形 94"/>
            <p:cNvSpPr/>
            <p:nvPr/>
          </p:nvSpPr>
          <p:spPr>
            <a:xfrm>
              <a:off x="6852725" y="4844138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026757" y="4980796"/>
              <a:ext cx="820725" cy="763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152478" y="3574910"/>
            <a:ext cx="1887055" cy="1592580"/>
            <a:chOff x="5927099" y="3207123"/>
            <a:chExt cx="1887055" cy="1592580"/>
          </a:xfrm>
          <a:solidFill>
            <a:srgbClr val="B4C7E7"/>
          </a:solidFill>
        </p:grpSpPr>
        <p:sp>
          <p:nvSpPr>
            <p:cNvPr id="137" name="六边形 136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291627" y="3451750"/>
              <a:ext cx="1157999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</a:t>
              </a:r>
            </a:p>
          </p:txBody>
        </p:sp>
      </p:grpSp>
      <p:sp>
        <p:nvSpPr>
          <p:cNvPr id="139" name="TextBox 462"/>
          <p:cNvSpPr txBox="1"/>
          <p:nvPr/>
        </p:nvSpPr>
        <p:spPr>
          <a:xfrm>
            <a:off x="1770326" y="2368790"/>
            <a:ext cx="287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整体界面大方、简约、美观，色彩搭配舒适，尽管逻辑不失严禁却又容易上手。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TextBox 462"/>
          <p:cNvSpPr txBox="1"/>
          <p:nvPr/>
        </p:nvSpPr>
        <p:spPr>
          <a:xfrm>
            <a:off x="936231" y="4597589"/>
            <a:ext cx="2644311" cy="162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便于积极引导学生盲目消费的生活习惯，利于管理消费体系，培养个人意志，培养财务兴趣。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4" name="TextBox 462"/>
          <p:cNvSpPr txBox="1"/>
          <p:nvPr/>
        </p:nvSpPr>
        <p:spPr>
          <a:xfrm>
            <a:off x="8654313" y="4717353"/>
            <a:ext cx="311760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使用场景较多，基本覆盖所有的消费场景，并且可以根据时间线统计分析，便于财务管理。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01551" y="4580606"/>
            <a:ext cx="1203960" cy="1051560"/>
            <a:chOff x="5402760" y="3065458"/>
            <a:chExt cx="1203960" cy="1051560"/>
          </a:xfrm>
          <a:solidFill>
            <a:srgbClr val="F26E22"/>
          </a:solidFill>
        </p:grpSpPr>
        <p:sp>
          <p:nvSpPr>
            <p:cNvPr id="46" name="六边形 45"/>
            <p:cNvSpPr/>
            <p:nvPr/>
          </p:nvSpPr>
          <p:spPr>
            <a:xfrm>
              <a:off x="5402760" y="3065458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115"/>
            <p:cNvSpPr txBox="1"/>
            <p:nvPr/>
          </p:nvSpPr>
          <p:spPr>
            <a:xfrm>
              <a:off x="5605358" y="3219710"/>
              <a:ext cx="820724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8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50" name="椭圆 49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8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7181" y="859178"/>
            <a:ext cx="3957637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7154" y="2757414"/>
            <a:ext cx="7297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  <p:sp>
        <p:nvSpPr>
          <p:cNvPr id="4" name="矩形 3"/>
          <p:cNvSpPr/>
          <p:nvPr/>
        </p:nvSpPr>
        <p:spPr>
          <a:xfrm>
            <a:off x="4405538" y="5195840"/>
            <a:ext cx="40127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6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099433" y="1809492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82770" y="741293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047905" y="1830443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   况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066955" y="3656203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  术  框  架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066955" y="4603232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 户  体  验</a:t>
            </a:r>
          </a:p>
        </p:txBody>
      </p:sp>
      <p:sp>
        <p:nvSpPr>
          <p:cNvPr id="66" name="椭圆 65"/>
          <p:cNvSpPr/>
          <p:nvPr/>
        </p:nvSpPr>
        <p:spPr>
          <a:xfrm>
            <a:off x="3111060" y="270630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3111060" y="360312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111060" y="4608432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66955" y="2709175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  能  列  表</a:t>
            </a:r>
          </a:p>
        </p:txBody>
      </p:sp>
    </p:spTree>
    <p:extLst>
      <p:ext uri="{BB962C8B-B14F-4D97-AF65-F5344CB8AC3E}">
        <p14:creationId xmlns:p14="http://schemas.microsoft.com/office/powerpoint/2010/main" val="2699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9082" y="29201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rgbClr val="EB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rgbClr val="F39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rgbClr val="7B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rgbClr val="644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rgbClr val="9DE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rgbClr val="E5F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7" descr="C:\Users\lpz\Desktop\“3_02”为智能对象33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52" y="1153285"/>
            <a:ext cx="1808366" cy="18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4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小账本</a:t>
            </a:r>
            <a:r>
              <a:rPr lang="en-US" alt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8"/>
          <p:cNvCxnSpPr>
            <a:cxnSpLocks noChangeShapeType="1"/>
          </p:cNvCxnSpPr>
          <p:nvPr/>
        </p:nvCxnSpPr>
        <p:spPr bwMode="auto">
          <a:xfrm flipV="1">
            <a:off x="7023455" y="3235569"/>
            <a:ext cx="3131660" cy="31710"/>
          </a:xfrm>
          <a:prstGeom prst="line">
            <a:avLst/>
          </a:prstGeom>
          <a:noFill/>
          <a:ln w="19050">
            <a:solidFill>
              <a:srgbClr val="F26E2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8"/>
          <p:cNvCxnSpPr>
            <a:cxnSpLocks noChangeShapeType="1"/>
          </p:cNvCxnSpPr>
          <p:nvPr/>
        </p:nvCxnSpPr>
        <p:spPr bwMode="auto">
          <a:xfrm>
            <a:off x="6993778" y="5299008"/>
            <a:ext cx="2256860" cy="0"/>
          </a:xfrm>
          <a:prstGeom prst="line">
            <a:avLst/>
          </a:prstGeom>
          <a:noFill/>
          <a:ln w="19050">
            <a:solidFill>
              <a:srgbClr val="B4C7E7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接连接符 8"/>
          <p:cNvCxnSpPr>
            <a:cxnSpLocks noChangeShapeType="1"/>
          </p:cNvCxnSpPr>
          <p:nvPr/>
        </p:nvCxnSpPr>
        <p:spPr bwMode="auto">
          <a:xfrm>
            <a:off x="2471319" y="4594818"/>
            <a:ext cx="2888518" cy="0"/>
          </a:xfrm>
          <a:prstGeom prst="line">
            <a:avLst/>
          </a:prstGeom>
          <a:noFill/>
          <a:ln w="19050">
            <a:solidFill>
              <a:srgbClr val="6BBFB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接连接符 8"/>
          <p:cNvCxnSpPr>
            <a:cxnSpLocks noChangeShapeType="1"/>
          </p:cNvCxnSpPr>
          <p:nvPr/>
        </p:nvCxnSpPr>
        <p:spPr bwMode="auto">
          <a:xfrm>
            <a:off x="2447423" y="2451394"/>
            <a:ext cx="3044298" cy="0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环形箭头 35"/>
          <p:cNvSpPr/>
          <p:nvPr/>
        </p:nvSpPr>
        <p:spPr>
          <a:xfrm rot="20563910" flipH="1">
            <a:off x="5213287" y="2117672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1326258">
            <a:off x="5750635" y="3028720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20563910" flipH="1">
            <a:off x="5144898" y="3873821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3375582">
            <a:off x="5798263" y="4942411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5851192" y="257429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92D05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373885" y="3451148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26E22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26E22"/>
              </a:solidFill>
              <a:latin typeface="+mn-lt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5743722" y="43475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C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327478" y="531232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B4C7E7"/>
                </a:solidFill>
                <a:latin typeface="+mn-lt"/>
              </a:rPr>
              <a:t>4</a:t>
            </a:r>
            <a:endParaRPr lang="zh-CN" altLang="en-US" sz="4000" b="1" dirty="0">
              <a:solidFill>
                <a:srgbClr val="B4C7E7"/>
              </a:solidFill>
              <a:latin typeface="+mn-lt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TextBox 462"/>
          <p:cNvSpPr txBox="1"/>
          <p:nvPr/>
        </p:nvSpPr>
        <p:spPr>
          <a:xfrm>
            <a:off x="2412700" y="2572878"/>
            <a:ext cx="3003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目前市面上记账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五花八门，复杂冗余的功能让人眼花缭乱，附加丰富的娱乐休闲功能却忘记了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的记账初衷。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462"/>
          <p:cNvSpPr txBox="1"/>
          <p:nvPr/>
        </p:nvSpPr>
        <p:spPr>
          <a:xfrm>
            <a:off x="7190509" y="5441916"/>
            <a:ext cx="3532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约束乱消费行为，管理消费体系，培养个人意志，培养财务兴趣。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462"/>
          <p:cNvSpPr txBox="1"/>
          <p:nvPr/>
        </p:nvSpPr>
        <p:spPr>
          <a:xfrm>
            <a:off x="2491955" y="4668697"/>
            <a:ext cx="2740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另有查找搜索功能，上传图片记录，开启手势密码，开启指纹识别，设置提醒，数据同步上传下载等实用的辅助功能。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462"/>
          <p:cNvSpPr txBox="1"/>
          <p:nvPr/>
        </p:nvSpPr>
        <p:spPr>
          <a:xfrm>
            <a:off x="7260348" y="3337254"/>
            <a:ext cx="315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随手随记，直截了当的时光线，清晰明了的饼状图和折线趋势分析，便于财务管理。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86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9082" y="29201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rgbClr val="EB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rgbClr val="F39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rgbClr val="7B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rgbClr val="644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rgbClr val="9DE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rgbClr val="E5F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7" descr="C:\Users\lpz\Desktop\“3_02”为智能对象33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52" y="1153285"/>
            <a:ext cx="1808366" cy="18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0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586997" y="5478833"/>
            <a:ext cx="50311" cy="658731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>
            <a:off x="5846425" y="5223997"/>
            <a:ext cx="80353" cy="590022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31103" y="5182673"/>
            <a:ext cx="78057" cy="376513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839476" y="4519183"/>
            <a:ext cx="270905" cy="2732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86997" y="4911767"/>
            <a:ext cx="78057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rot="5400000">
            <a:off x="5280506" y="5026558"/>
            <a:ext cx="80354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0800000">
            <a:off x="4929236" y="4776732"/>
            <a:ext cx="78057" cy="5762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91589" y="4353886"/>
            <a:ext cx="78057" cy="557881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91589" y="3779934"/>
            <a:ext cx="78057" cy="580839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 rot="5400000">
            <a:off x="5192117" y="3398830"/>
            <a:ext cx="78057" cy="84485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08718" y="3373575"/>
            <a:ext cx="80354" cy="47982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09998" y="3185319"/>
            <a:ext cx="275497" cy="275497"/>
          </a:xfrm>
          <a:prstGeom prst="ellipse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91589" y="3240418"/>
            <a:ext cx="78057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 rot="5400000">
            <a:off x="6115033" y="2760595"/>
            <a:ext cx="80353" cy="1044592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597153" y="2749115"/>
            <a:ext cx="80353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500729" y="2673354"/>
            <a:ext cx="273201" cy="273200"/>
          </a:xfrm>
          <a:prstGeom prst="ellipse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036976" y="4957683"/>
            <a:ext cx="273201" cy="273202"/>
          </a:xfrm>
          <a:prstGeom prst="ellipse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500729" y="472580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913975" y="239785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950580" y="4365365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853661" y="2962626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grpSp>
        <p:nvGrpSpPr>
          <p:cNvPr id="96" name="组合 1"/>
          <p:cNvGrpSpPr>
            <a:grpSpLocks/>
          </p:cNvGrpSpPr>
          <p:nvPr/>
        </p:nvGrpSpPr>
        <p:grpSpPr bwMode="auto">
          <a:xfrm>
            <a:off x="3947790" y="3160066"/>
            <a:ext cx="498190" cy="314525"/>
            <a:chOff x="2627908" y="3698082"/>
            <a:chExt cx="719137" cy="454025"/>
          </a:xfrm>
        </p:grpSpPr>
        <p:sp>
          <p:nvSpPr>
            <p:cNvPr id="97" name="圆角矩形标注 96"/>
            <p:cNvSpPr/>
            <p:nvPr/>
          </p:nvSpPr>
          <p:spPr>
            <a:xfrm>
              <a:off x="2627908" y="3790876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圆角矩形标注 97"/>
            <p:cNvSpPr/>
            <p:nvPr/>
          </p:nvSpPr>
          <p:spPr>
            <a:xfrm flipH="1">
              <a:off x="2843317" y="3698082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组合 2"/>
          <p:cNvGrpSpPr>
            <a:grpSpLocks/>
          </p:cNvGrpSpPr>
          <p:nvPr/>
        </p:nvGrpSpPr>
        <p:grpSpPr bwMode="auto">
          <a:xfrm>
            <a:off x="4074553" y="4524924"/>
            <a:ext cx="472937" cy="427020"/>
            <a:chOff x="2907645" y="4890017"/>
            <a:chExt cx="723900" cy="654050"/>
          </a:xfrm>
        </p:grpSpPr>
        <p:sp>
          <p:nvSpPr>
            <p:cNvPr id="101" name="空心弧 100"/>
            <p:cNvSpPr/>
            <p:nvPr/>
          </p:nvSpPr>
          <p:spPr>
            <a:xfrm rot="1025546">
              <a:off x="2963870" y="4890017"/>
              <a:ext cx="618478" cy="618886"/>
            </a:xfrm>
            <a:prstGeom prst="blockArc">
              <a:avLst>
                <a:gd name="adj1" fmla="val 12518479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空心弧 101"/>
            <p:cNvSpPr/>
            <p:nvPr/>
          </p:nvSpPr>
          <p:spPr>
            <a:xfrm rot="11700000">
              <a:off x="2956842" y="4925181"/>
              <a:ext cx="618478" cy="618886"/>
            </a:xfrm>
            <a:prstGeom prst="blockArc">
              <a:avLst>
                <a:gd name="adj1" fmla="val 12122733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等腰三角形 102"/>
            <p:cNvSpPr/>
            <p:nvPr/>
          </p:nvSpPr>
          <p:spPr>
            <a:xfrm>
              <a:off x="2907645" y="5030673"/>
              <a:ext cx="200301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flipV="1">
              <a:off x="3431241" y="5213526"/>
              <a:ext cx="200304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组合 3"/>
          <p:cNvGrpSpPr>
            <a:grpSpLocks/>
          </p:cNvGrpSpPr>
          <p:nvPr/>
        </p:nvGrpSpPr>
        <p:grpSpPr bwMode="auto">
          <a:xfrm>
            <a:off x="7120598" y="2551676"/>
            <a:ext cx="305342" cy="410950"/>
            <a:chOff x="9693076" y="2501900"/>
            <a:chExt cx="457200" cy="614363"/>
          </a:xfrm>
        </p:grpSpPr>
        <p:sp>
          <p:nvSpPr>
            <p:cNvPr id="106" name="圆角矩形 29"/>
            <p:cNvSpPr/>
            <p:nvPr/>
          </p:nvSpPr>
          <p:spPr>
            <a:xfrm>
              <a:off x="9693076" y="2724993"/>
              <a:ext cx="457200" cy="391270"/>
            </a:xfrm>
            <a:custGeom>
              <a:avLst/>
              <a:gdLst/>
              <a:ahLst/>
              <a:cxnLst/>
              <a:rect l="l" t="t" r="r" b="b"/>
              <a:pathLst>
                <a:path w="457200" h="389683">
                  <a:moveTo>
                    <a:pt x="237694" y="85725"/>
                  </a:moveTo>
                  <a:cubicBezTo>
                    <a:pt x="208761" y="85725"/>
                    <a:pt x="185306" y="109180"/>
                    <a:pt x="185306" y="138113"/>
                  </a:cubicBezTo>
                  <a:cubicBezTo>
                    <a:pt x="185306" y="161878"/>
                    <a:pt x="201131" y="181947"/>
                    <a:pt x="223057" y="187546"/>
                  </a:cubicBezTo>
                  <a:lnTo>
                    <a:pt x="223057" y="272736"/>
                  </a:lnTo>
                  <a:cubicBezTo>
                    <a:pt x="223057" y="276050"/>
                    <a:pt x="225743" y="278736"/>
                    <a:pt x="229057" y="278736"/>
                  </a:cubicBezTo>
                  <a:lnTo>
                    <a:pt x="253057" y="278736"/>
                  </a:lnTo>
                  <a:cubicBezTo>
                    <a:pt x="256371" y="278736"/>
                    <a:pt x="259057" y="276050"/>
                    <a:pt x="259057" y="272736"/>
                  </a:cubicBezTo>
                  <a:lnTo>
                    <a:pt x="259057" y="185729"/>
                  </a:lnTo>
                  <a:cubicBezTo>
                    <a:pt x="277382" y="177728"/>
                    <a:pt x="290082" y="159403"/>
                    <a:pt x="290082" y="138113"/>
                  </a:cubicBezTo>
                  <a:cubicBezTo>
                    <a:pt x="290082" y="109180"/>
                    <a:pt x="266627" y="85725"/>
                    <a:pt x="237694" y="85725"/>
                  </a:cubicBez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189658"/>
                  </a:lnTo>
                  <a:cubicBezTo>
                    <a:pt x="457200" y="300129"/>
                    <a:pt x="367646" y="389683"/>
                    <a:pt x="257175" y="389683"/>
                  </a:cubicBezTo>
                  <a:lnTo>
                    <a:pt x="200025" y="389683"/>
                  </a:lnTo>
                  <a:cubicBezTo>
                    <a:pt x="89554" y="389683"/>
                    <a:pt x="0" y="300129"/>
                    <a:pt x="0" y="189658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圆角矩形 29"/>
            <p:cNvSpPr/>
            <p:nvPr/>
          </p:nvSpPr>
          <p:spPr>
            <a:xfrm rot="10800000">
              <a:off x="9758389" y="2501900"/>
              <a:ext cx="336885" cy="195636"/>
            </a:xfrm>
            <a:custGeom>
              <a:avLst/>
              <a:gdLst/>
              <a:ahLst/>
              <a:cxnLst/>
              <a:rect l="l" t="t" r="r" b="b"/>
              <a:pathLst>
                <a:path w="457200" h="264639">
                  <a:moveTo>
                    <a:pt x="257175" y="264639"/>
                  </a:moveTo>
                  <a:lnTo>
                    <a:pt x="200025" y="264639"/>
                  </a:lnTo>
                  <a:cubicBezTo>
                    <a:pt x="89554" y="264639"/>
                    <a:pt x="0" y="175085"/>
                    <a:pt x="0" y="64614"/>
                  </a:cubicBezTo>
                  <a:lnTo>
                    <a:pt x="0" y="0"/>
                  </a:lnTo>
                  <a:lnTo>
                    <a:pt x="75497" y="0"/>
                  </a:lnTo>
                  <a:lnTo>
                    <a:pt x="75497" y="56885"/>
                  </a:lnTo>
                  <a:cubicBezTo>
                    <a:pt x="75497" y="129081"/>
                    <a:pt x="134023" y="187607"/>
                    <a:pt x="206220" y="187607"/>
                  </a:cubicBezTo>
                  <a:lnTo>
                    <a:pt x="243569" y="187607"/>
                  </a:lnTo>
                  <a:cubicBezTo>
                    <a:pt x="315765" y="187607"/>
                    <a:pt x="374291" y="129081"/>
                    <a:pt x="374291" y="56885"/>
                  </a:cubicBezTo>
                  <a:lnTo>
                    <a:pt x="374291" y="0"/>
                  </a:lnTo>
                  <a:lnTo>
                    <a:pt x="457200" y="0"/>
                  </a:lnTo>
                  <a:lnTo>
                    <a:pt x="457200" y="64614"/>
                  </a:lnTo>
                  <a:cubicBezTo>
                    <a:pt x="457200" y="175085"/>
                    <a:pt x="367646" y="264639"/>
                    <a:pt x="257175" y="264639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9" name="矩形 25"/>
          <p:cNvSpPr/>
          <p:nvPr/>
        </p:nvSpPr>
        <p:spPr>
          <a:xfrm>
            <a:off x="6767043" y="4861259"/>
            <a:ext cx="241059" cy="452275"/>
          </a:xfrm>
          <a:custGeom>
            <a:avLst/>
            <a:gdLst/>
            <a:ahLst/>
            <a:cxnLst/>
            <a:rect l="l" t="t" r="r" b="b"/>
            <a:pathLst>
              <a:path w="638704" h="1204317">
                <a:moveTo>
                  <a:pt x="366522" y="678506"/>
                </a:moveTo>
                <a:lnTo>
                  <a:pt x="366522" y="941650"/>
                </a:lnTo>
                <a:cubicBezTo>
                  <a:pt x="434113" y="921223"/>
                  <a:pt x="479855" y="862107"/>
                  <a:pt x="475772" y="797978"/>
                </a:cubicBezTo>
                <a:cubicBezTo>
                  <a:pt x="472026" y="739148"/>
                  <a:pt x="427380" y="692306"/>
                  <a:pt x="366522" y="678506"/>
                </a:cubicBezTo>
                <a:close/>
                <a:moveTo>
                  <a:pt x="259725" y="261637"/>
                </a:moveTo>
                <a:cubicBezTo>
                  <a:pt x="199034" y="285540"/>
                  <a:pt x="159106" y="341234"/>
                  <a:pt x="162933" y="401329"/>
                </a:cubicBezTo>
                <a:cubicBezTo>
                  <a:pt x="166419" y="456099"/>
                  <a:pt x="205357" y="500479"/>
                  <a:pt x="259725" y="518042"/>
                </a:cubicBezTo>
                <a:close/>
                <a:moveTo>
                  <a:pt x="259725" y="0"/>
                </a:moveTo>
                <a:lnTo>
                  <a:pt x="366522" y="0"/>
                </a:lnTo>
                <a:lnTo>
                  <a:pt x="366522" y="107371"/>
                </a:lnTo>
                <a:cubicBezTo>
                  <a:pt x="502398" y="115636"/>
                  <a:pt x="615125" y="202806"/>
                  <a:pt x="638704" y="325751"/>
                </a:cubicBezTo>
                <a:lnTo>
                  <a:pt x="480762" y="356042"/>
                </a:lnTo>
                <a:cubicBezTo>
                  <a:pt x="470261" y="301284"/>
                  <a:pt x="424390" y="260718"/>
                  <a:pt x="366522" y="248896"/>
                </a:cubicBezTo>
                <a:lnTo>
                  <a:pt x="366522" y="534004"/>
                </a:lnTo>
                <a:cubicBezTo>
                  <a:pt x="512969" y="546507"/>
                  <a:pt x="627144" y="649262"/>
                  <a:pt x="635657" y="782984"/>
                </a:cubicBezTo>
                <a:cubicBezTo>
                  <a:pt x="644848" y="927332"/>
                  <a:pt x="527817" y="1058979"/>
                  <a:pt x="366522" y="1087871"/>
                </a:cubicBezTo>
                <a:lnTo>
                  <a:pt x="366522" y="1204317"/>
                </a:lnTo>
                <a:lnTo>
                  <a:pt x="259725" y="1204317"/>
                </a:lnTo>
                <a:lnTo>
                  <a:pt x="259725" y="1091589"/>
                </a:lnTo>
                <a:cubicBezTo>
                  <a:pt x="129464" y="1078282"/>
                  <a:pt x="22854" y="992723"/>
                  <a:pt x="0" y="873555"/>
                </a:cubicBezTo>
                <a:lnTo>
                  <a:pt x="157941" y="843265"/>
                </a:lnTo>
                <a:cubicBezTo>
                  <a:pt x="167647" y="893869"/>
                  <a:pt x="207556" y="932351"/>
                  <a:pt x="259725" y="945520"/>
                </a:cubicBezTo>
                <a:lnTo>
                  <a:pt x="259725" y="664608"/>
                </a:lnTo>
                <a:cubicBezTo>
                  <a:pt x="119324" y="646931"/>
                  <a:pt x="11317" y="546242"/>
                  <a:pt x="3046" y="416323"/>
                </a:cubicBezTo>
                <a:cubicBezTo>
                  <a:pt x="-5904" y="275755"/>
                  <a:pt x="104846" y="147230"/>
                  <a:pt x="259725" y="114301"/>
                </a:cubicBez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" name="TextBox 462"/>
          <p:cNvSpPr txBox="1"/>
          <p:nvPr/>
        </p:nvSpPr>
        <p:spPr>
          <a:xfrm>
            <a:off x="1198458" y="2917132"/>
            <a:ext cx="261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添加账目、修改账目</a:t>
            </a:r>
            <a:endParaRPr lang="zh-CN" altLang="en-US" sz="2000" dirty="0"/>
          </a:p>
          <a:p>
            <a:r>
              <a:rPr lang="zh-CN" altLang="en-US" sz="2000" b="1" dirty="0"/>
              <a:t>删除账目、查找账目</a:t>
            </a:r>
            <a:endParaRPr lang="zh-CN" altLang="en-US" sz="2000" dirty="0"/>
          </a:p>
        </p:txBody>
      </p:sp>
      <p:sp>
        <p:nvSpPr>
          <p:cNvPr id="124" name="TextBox 462"/>
          <p:cNvSpPr txBox="1"/>
          <p:nvPr/>
        </p:nvSpPr>
        <p:spPr>
          <a:xfrm>
            <a:off x="1326837" y="4161417"/>
            <a:ext cx="2564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设置手势密码、开启指纹识别、数据同步</a:t>
            </a:r>
            <a:endParaRPr lang="zh-CN" altLang="en-US" sz="2000" dirty="0"/>
          </a:p>
          <a:p>
            <a:r>
              <a:rPr lang="en-US" altLang="zh-CN" sz="2000" b="1" dirty="0"/>
              <a:t>3D Touch</a:t>
            </a:r>
            <a:r>
              <a:rPr lang="zh-CN" altLang="en-US" sz="2000" b="1" dirty="0"/>
              <a:t>、设置提醒</a:t>
            </a:r>
            <a:endParaRPr lang="zh-CN" altLang="en-US" sz="2000" dirty="0"/>
          </a:p>
        </p:txBody>
      </p:sp>
      <p:sp>
        <p:nvSpPr>
          <p:cNvPr id="125" name="TextBox 462"/>
          <p:cNvSpPr txBox="1"/>
          <p:nvPr/>
        </p:nvSpPr>
        <p:spPr>
          <a:xfrm>
            <a:off x="7841482" y="2366828"/>
            <a:ext cx="2796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图表统计功能：</a:t>
            </a:r>
          </a:p>
          <a:p>
            <a:r>
              <a:rPr lang="en-US" altLang="zh-CN" sz="2000" b="1" dirty="0"/>
              <a:t>1</a:t>
            </a:r>
            <a:r>
              <a:rPr lang="zh-CN" altLang="en-US" sz="2000" b="1" dirty="0"/>
              <a:t>、圆饼比例图统计</a:t>
            </a:r>
            <a:endParaRPr lang="zh-CN" altLang="en-US" sz="20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、折线趋势图统计</a:t>
            </a:r>
            <a:endParaRPr lang="zh-CN" altLang="en-US" sz="2000" dirty="0"/>
          </a:p>
        </p:txBody>
      </p:sp>
      <p:sp>
        <p:nvSpPr>
          <p:cNvPr id="126" name="TextBox 462"/>
          <p:cNvSpPr txBox="1"/>
          <p:nvPr/>
        </p:nvSpPr>
        <p:spPr>
          <a:xfrm>
            <a:off x="7487927" y="4632826"/>
            <a:ext cx="301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一键清空数据、意见反馈、</a:t>
            </a:r>
            <a:endParaRPr lang="zh-CN" altLang="en-US" sz="2000" dirty="0"/>
          </a:p>
          <a:p>
            <a:r>
              <a:rPr lang="zh-CN" altLang="en-US" sz="2000" b="1" dirty="0"/>
              <a:t>分享给好友、评分鼓励、</a:t>
            </a:r>
            <a:endParaRPr lang="zh-CN" altLang="en-US" sz="2000" dirty="0"/>
          </a:p>
          <a:p>
            <a:r>
              <a:rPr lang="zh-CN" altLang="en-US" sz="2000" b="1" dirty="0"/>
              <a:t>关于</a:t>
            </a:r>
            <a:r>
              <a:rPr lang="en-US" altLang="zh-CN" sz="2000" b="1" dirty="0"/>
              <a:t>APP</a:t>
            </a:r>
            <a:r>
              <a:rPr lang="zh-CN" altLang="en-US" sz="2000" b="1" dirty="0"/>
              <a:t>等</a:t>
            </a:r>
            <a:endParaRPr lang="zh-CN" altLang="en-US" sz="2000" dirty="0"/>
          </a:p>
          <a:p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36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487207"/>
            <a:ext cx="351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442512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1740888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1811521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2260223" y="213308"/>
            <a:ext cx="1179467" cy="1192139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62246" y="2128448"/>
            <a:ext cx="6204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、进入主图界面，自定义底部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Tabar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，并分为明细，添加和报表四个主视图区域。</a:t>
            </a: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、首页界面，上方用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UIScrollView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加载三张图片展示轮播图，下方的收入支出明细用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UICollectionView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做一个自定义的瀑布流。</a:t>
            </a: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、支出和收入的分类列表用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listTableViewcontroller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来实现。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、自定义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TabBar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样式：实现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TabBar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中间凸起“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+”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按钮</a:t>
            </a:r>
            <a:endParaRPr kumimoji="1"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、用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的方法进入二级界面商品分类列表，并隐藏底部的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Tabar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自定义标题的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NavigationBar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，监听并显示当前选定的商品种类名称。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35094" y="5319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	</a:t>
            </a:r>
          </a:p>
        </p:txBody>
      </p:sp>
      <p:pic>
        <p:nvPicPr>
          <p:cNvPr id="19" name="图片 18" descr="微信图片_201905142312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847" y="1832152"/>
            <a:ext cx="2341445" cy="4515893"/>
          </a:xfrm>
          <a:prstGeom prst="rect">
            <a:avLst/>
          </a:prstGeom>
        </p:spPr>
      </p:pic>
      <p:pic>
        <p:nvPicPr>
          <p:cNvPr id="20" name="图片 19" descr="微信图片_201905150018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8067" y="1865800"/>
            <a:ext cx="2522295" cy="44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4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1828619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173893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微信图片_201905150019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662" y="1955556"/>
            <a:ext cx="2565131" cy="4680000"/>
          </a:xfrm>
          <a:prstGeom prst="rect">
            <a:avLst/>
          </a:prstGeom>
        </p:spPr>
      </p:pic>
      <p:pic>
        <p:nvPicPr>
          <p:cNvPr id="25" name="图片 24" descr="微信图片_201905150018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735" y="1972408"/>
            <a:ext cx="2584884" cy="4680000"/>
          </a:xfrm>
          <a:prstGeom prst="rect">
            <a:avLst/>
          </a:prstGeom>
        </p:spPr>
      </p:pic>
      <p:pic>
        <p:nvPicPr>
          <p:cNvPr id="26" name="图片 25" descr="微信图片_201905150019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8699" y="1954824"/>
            <a:ext cx="2564477" cy="4680000"/>
          </a:xfrm>
          <a:prstGeom prst="rect">
            <a:avLst/>
          </a:prstGeom>
        </p:spPr>
      </p:pic>
      <p:pic>
        <p:nvPicPr>
          <p:cNvPr id="27" name="图片 26" descr="微信图片_2019051500192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7176" y="1950793"/>
            <a:ext cx="256821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2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487207"/>
            <a:ext cx="351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442512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1740888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1811521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2260223" y="213308"/>
            <a:ext cx="1179467" cy="1192139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9446" y="2462555"/>
            <a:ext cx="5738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b="1" dirty="0" err="1"/>
              <a:t>UITableviewCell</a:t>
            </a:r>
            <a:r>
              <a:rPr lang="zh-CN" altLang="en-US" sz="2000" b="1" dirty="0"/>
              <a:t>自适应：</a:t>
            </a:r>
            <a:r>
              <a:rPr lang="zh-CN" altLang="en-US" sz="2000" dirty="0"/>
              <a:t>根据</a:t>
            </a:r>
            <a:r>
              <a:rPr lang="en-US" altLang="zh-CN" sz="2000" dirty="0"/>
              <a:t>Text</a:t>
            </a:r>
            <a:r>
              <a:rPr lang="zh-CN" altLang="en-US" sz="2000" dirty="0"/>
              <a:t>计算</a:t>
            </a:r>
            <a:r>
              <a:rPr lang="en-US" altLang="zh-CN" sz="2000" dirty="0" err="1"/>
              <a:t>UILabel</a:t>
            </a:r>
            <a:r>
              <a:rPr lang="zh-CN" altLang="en-US" sz="2000" dirty="0"/>
              <a:t>高度。</a:t>
            </a:r>
          </a:p>
          <a:p>
            <a:r>
              <a:rPr lang="en-US" altLang="zh-CN" sz="2000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Objective-C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Swift</a:t>
            </a:r>
            <a:r>
              <a:rPr lang="zh-CN" altLang="en-US" sz="2000" b="1" dirty="0"/>
              <a:t>混编：</a:t>
            </a:r>
            <a:r>
              <a:rPr lang="en-US" altLang="zh-CN" sz="2000" dirty="0"/>
              <a:t>Objective-C</a:t>
            </a:r>
            <a:r>
              <a:rPr lang="zh-CN" altLang="en-US" sz="2000" dirty="0"/>
              <a:t>项目导入</a:t>
            </a:r>
            <a:r>
              <a:rPr lang="en-US" altLang="zh-CN" sz="2000" dirty="0"/>
              <a:t>Swift</a:t>
            </a:r>
          </a:p>
          <a:p>
            <a:r>
              <a:rPr lang="zh-CN" altLang="en-US" sz="2000" dirty="0"/>
              <a:t>数据同步的实现： 利用了</a:t>
            </a:r>
            <a:r>
              <a:rPr lang="en-US" altLang="zh-CN" sz="2000" dirty="0"/>
              <a:t>FTP</a:t>
            </a:r>
            <a:r>
              <a:rPr lang="zh-CN" altLang="en-US" sz="2000" dirty="0"/>
              <a:t>协议，当需要上传数据时，将</a:t>
            </a:r>
            <a:r>
              <a:rPr lang="en-US" altLang="zh-CN" sz="2000" dirty="0" err="1"/>
              <a:t>CoreData</a:t>
            </a:r>
            <a:r>
              <a:rPr lang="zh-CN" altLang="en-US" sz="2000" dirty="0"/>
              <a:t>保存数据的几个数据库文件、图片以及配置上传到</a:t>
            </a:r>
            <a:r>
              <a:rPr lang="en-US" altLang="zh-CN" sz="2000" dirty="0"/>
              <a:t>FTP</a:t>
            </a:r>
            <a:r>
              <a:rPr lang="zh-CN" altLang="en-US" sz="2000" dirty="0"/>
              <a:t>服务器中，当需要下载数据时，则将之前上传的数据下载下来，并更新配置。此时该应用相当于</a:t>
            </a:r>
            <a:r>
              <a:rPr lang="en-US" altLang="zh-CN" sz="2000" dirty="0"/>
              <a:t>FTP</a:t>
            </a:r>
            <a:r>
              <a:rPr lang="zh-CN" altLang="en-US" sz="2000" dirty="0"/>
              <a:t>客户端，</a:t>
            </a:r>
            <a:r>
              <a:rPr lang="en-US" altLang="zh-CN" sz="2000" dirty="0"/>
              <a:t>FTP</a:t>
            </a:r>
            <a:r>
              <a:rPr lang="zh-CN" altLang="en-US" sz="2000" dirty="0"/>
              <a:t>服务端在服务器配置好。​</a:t>
            </a: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35094" y="5319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	</a:t>
            </a:r>
          </a:p>
        </p:txBody>
      </p:sp>
      <p:pic>
        <p:nvPicPr>
          <p:cNvPr id="22" name="图片 21" descr="微信图片_201905150018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374" y="1819641"/>
            <a:ext cx="2541547" cy="4680000"/>
          </a:xfrm>
          <a:prstGeom prst="rect">
            <a:avLst/>
          </a:prstGeom>
        </p:spPr>
      </p:pic>
      <p:pic>
        <p:nvPicPr>
          <p:cNvPr id="24" name="图片 23" descr="947539-20170214204418754-588044189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1336" y="1846385"/>
            <a:ext cx="263118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4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479</Words>
  <Application>Microsoft Macintosh PowerPoint</Application>
  <PresentationFormat>宽屏</PresentationFormat>
  <Paragraphs>71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</vt:lpstr>
      <vt:lpstr>Microsoft YaHei</vt:lpstr>
      <vt:lpstr>微软雅黑 Light</vt:lpstr>
      <vt:lpstr>Arial</vt:lpstr>
      <vt:lpstr>Bauhaus 93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Microsoft Office User</cp:lastModifiedBy>
  <cp:revision>102</cp:revision>
  <dcterms:created xsi:type="dcterms:W3CDTF">2016-04-29T07:48:21Z</dcterms:created>
  <dcterms:modified xsi:type="dcterms:W3CDTF">2019-06-26T14:07:52Z</dcterms:modified>
</cp:coreProperties>
</file>