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0.jpg" ContentType="image/unknown"/>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2"/>
  </p:notesMasterIdLst>
  <p:handoutMasterIdLst>
    <p:handoutMasterId r:id="rId23"/>
  </p:handoutMasterIdLst>
  <p:sldIdLst>
    <p:sldId id="256" r:id="rId5"/>
    <p:sldId id="274" r:id="rId6"/>
    <p:sldId id="277" r:id="rId7"/>
    <p:sldId id="278" r:id="rId8"/>
    <p:sldId id="263" r:id="rId9"/>
    <p:sldId id="258" r:id="rId10"/>
    <p:sldId id="279" r:id="rId11"/>
    <p:sldId id="264" r:id="rId12"/>
    <p:sldId id="267" r:id="rId13"/>
    <p:sldId id="273" r:id="rId14"/>
    <p:sldId id="269" r:id="rId15"/>
    <p:sldId id="268" r:id="rId16"/>
    <p:sldId id="272" r:id="rId17"/>
    <p:sldId id="270" r:id="rId18"/>
    <p:sldId id="271" r:id="rId19"/>
    <p:sldId id="260"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4648" autoAdjust="0"/>
  </p:normalViewPr>
  <p:slideViewPr>
    <p:cSldViewPr snapToGrid="0">
      <p:cViewPr varScale="1">
        <p:scale>
          <a:sx n="81" d="100"/>
          <a:sy n="81" d="100"/>
        </p:scale>
        <p:origin x="912"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1/17/2025</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1/17/2025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1/17/2025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1/17/2025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1/17/2025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1/17/2025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ctrTitle" idx="4294967295"/>
          </p:nvPr>
        </p:nvSpPr>
        <p:spPr>
          <a:xfrm>
            <a:off x="754143" y="725864"/>
            <a:ext cx="10558021" cy="3044858"/>
          </a:xfrm>
        </p:spPr>
        <p:txBody>
          <a:bodyPr>
            <a:noAutofit/>
          </a:bodyPr>
          <a:lstStyle/>
          <a:p>
            <a:r>
              <a:rPr lang="en-US" sz="8000" b="1" dirty="0">
                <a:solidFill>
                  <a:schemeClr val="tx1"/>
                </a:solidFill>
              </a:rPr>
              <a:t>Virtual machine scale sets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4294967295"/>
          </p:nvPr>
        </p:nvSpPr>
        <p:spPr>
          <a:xfrm>
            <a:off x="904972" y="4081806"/>
            <a:ext cx="9428065" cy="2356701"/>
          </a:xfrm>
        </p:spPr>
        <p:txBody>
          <a:bodyPr>
            <a:noAutofit/>
          </a:bodyPr>
          <a:lstStyle/>
          <a:p>
            <a:r>
              <a:rPr lang="en-US" sz="2400" b="1" dirty="0">
                <a:solidFill>
                  <a:schemeClr val="tx1"/>
                </a:solidFill>
              </a:rPr>
              <a:t>Vaishnav </a:t>
            </a:r>
            <a:r>
              <a:rPr lang="en-US" sz="2400" b="1" dirty="0" err="1">
                <a:solidFill>
                  <a:schemeClr val="tx1"/>
                </a:solidFill>
              </a:rPr>
              <a:t>Nandikanti</a:t>
            </a:r>
            <a:r>
              <a:rPr lang="en-US" sz="2400" b="1" dirty="0">
                <a:solidFill>
                  <a:schemeClr val="tx1"/>
                </a:solidFill>
              </a:rPr>
              <a:t> – 21891A0563</a:t>
            </a:r>
          </a:p>
          <a:p>
            <a:r>
              <a:rPr lang="en-IN" sz="2400" b="1" dirty="0">
                <a:solidFill>
                  <a:schemeClr val="tx1"/>
                </a:solidFill>
              </a:rPr>
              <a:t> </a:t>
            </a:r>
            <a:r>
              <a:rPr lang="en-IN" sz="2400" b="1" dirty="0" err="1">
                <a:solidFill>
                  <a:schemeClr val="tx1"/>
                </a:solidFill>
              </a:rPr>
              <a:t>Kuncham</a:t>
            </a:r>
            <a:r>
              <a:rPr lang="en-IN" sz="2400" b="1" dirty="0">
                <a:solidFill>
                  <a:schemeClr val="tx1"/>
                </a:solidFill>
              </a:rPr>
              <a:t> Sai Suvarna – 21891A0527</a:t>
            </a:r>
            <a:endParaRPr lang="en-US" sz="2400" b="1" dirty="0">
              <a:solidFill>
                <a:schemeClr val="tx1"/>
              </a:solidFill>
            </a:endParaRPr>
          </a:p>
          <a:p>
            <a:r>
              <a:rPr lang="en-US" sz="2400" b="1" dirty="0">
                <a:solidFill>
                  <a:schemeClr val="tx1"/>
                </a:solidFill>
              </a:rPr>
              <a:t> Telugu Archana – 21891A0556</a:t>
            </a:r>
          </a:p>
          <a:p>
            <a:r>
              <a:rPr lang="en-US" sz="2400" b="1" dirty="0">
                <a:solidFill>
                  <a:schemeClr val="tx1"/>
                </a:solidFill>
              </a:rPr>
              <a:t> Boda Chandana – 21891A05D7</a:t>
            </a:r>
          </a:p>
          <a:p>
            <a:endParaRPr lang="en-US" sz="1100" b="1" dirty="0">
              <a:solidFill>
                <a:schemeClr val="bg1"/>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D8D6C-D485-2BA2-F028-D2CADDABADB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466EA32-A38E-2F1B-AA1B-A6E52C4F02F4}"/>
              </a:ext>
            </a:extLst>
          </p:cNvPr>
          <p:cNvPicPr>
            <a:picLocks noChangeAspect="1"/>
          </p:cNvPicPr>
          <p:nvPr/>
        </p:nvPicPr>
        <p:blipFill>
          <a:blip r:embed="rId2"/>
          <a:stretch>
            <a:fillRect/>
          </a:stretch>
        </p:blipFill>
        <p:spPr>
          <a:xfrm>
            <a:off x="0" y="1178352"/>
            <a:ext cx="12192000" cy="5679648"/>
          </a:xfrm>
          <a:prstGeom prst="rect">
            <a:avLst/>
          </a:prstGeom>
        </p:spPr>
      </p:pic>
      <p:sp>
        <p:nvSpPr>
          <p:cNvPr id="4" name="TextBox 3">
            <a:extLst>
              <a:ext uri="{FF2B5EF4-FFF2-40B4-BE49-F238E27FC236}">
                <a16:creationId xmlns:a16="http://schemas.microsoft.com/office/drawing/2014/main" id="{550BBA80-3A9A-1E6C-5309-43439320275D}"/>
              </a:ext>
            </a:extLst>
          </p:cNvPr>
          <p:cNvSpPr txBox="1"/>
          <p:nvPr/>
        </p:nvSpPr>
        <p:spPr>
          <a:xfrm>
            <a:off x="433633" y="659876"/>
            <a:ext cx="3562194" cy="461665"/>
          </a:xfrm>
          <a:prstGeom prst="rect">
            <a:avLst/>
          </a:prstGeom>
          <a:noFill/>
        </p:spPr>
        <p:txBody>
          <a:bodyPr wrap="none" rtlCol="0">
            <a:spAutoFit/>
          </a:bodyPr>
          <a:lstStyle/>
          <a:p>
            <a:r>
              <a:rPr lang="en-US" sz="2400" b="1" dirty="0"/>
              <a:t>VMSS – Load Balancing</a:t>
            </a:r>
            <a:endParaRPr lang="en-IN" sz="2400" b="1" dirty="0"/>
          </a:p>
        </p:txBody>
      </p:sp>
    </p:spTree>
    <p:extLst>
      <p:ext uri="{BB962C8B-B14F-4D97-AF65-F5344CB8AC3E}">
        <p14:creationId xmlns:p14="http://schemas.microsoft.com/office/powerpoint/2010/main" val="3706905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47DF-73FB-18BF-A072-925D9DA7955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E9A02DC-62C6-7EB9-FA02-0DEF03D3BD53}"/>
              </a:ext>
            </a:extLst>
          </p:cNvPr>
          <p:cNvPicPr>
            <a:picLocks noChangeAspect="1"/>
          </p:cNvPicPr>
          <p:nvPr/>
        </p:nvPicPr>
        <p:blipFill>
          <a:blip r:embed="rId2"/>
          <a:stretch>
            <a:fillRect/>
          </a:stretch>
        </p:blipFill>
        <p:spPr>
          <a:xfrm>
            <a:off x="0" y="1257300"/>
            <a:ext cx="12192000" cy="5600700"/>
          </a:xfrm>
          <a:prstGeom prst="rect">
            <a:avLst/>
          </a:prstGeom>
        </p:spPr>
      </p:pic>
      <p:sp>
        <p:nvSpPr>
          <p:cNvPr id="4" name="TextBox 3">
            <a:extLst>
              <a:ext uri="{FF2B5EF4-FFF2-40B4-BE49-F238E27FC236}">
                <a16:creationId xmlns:a16="http://schemas.microsoft.com/office/drawing/2014/main" id="{137D5799-39AE-ABF9-446B-83ADB898E9E8}"/>
              </a:ext>
            </a:extLst>
          </p:cNvPr>
          <p:cNvSpPr txBox="1"/>
          <p:nvPr/>
        </p:nvSpPr>
        <p:spPr>
          <a:xfrm>
            <a:off x="424206" y="631596"/>
            <a:ext cx="2302553" cy="461665"/>
          </a:xfrm>
          <a:prstGeom prst="rect">
            <a:avLst/>
          </a:prstGeom>
          <a:noFill/>
        </p:spPr>
        <p:txBody>
          <a:bodyPr wrap="none" rtlCol="0">
            <a:spAutoFit/>
          </a:bodyPr>
          <a:lstStyle/>
          <a:p>
            <a:r>
              <a:rPr lang="en-US" sz="2400" b="1" dirty="0" err="1"/>
              <a:t>ProjectVM</a:t>
            </a:r>
            <a:r>
              <a:rPr lang="en-US" sz="2400" b="1" dirty="0"/>
              <a:t> - IP</a:t>
            </a:r>
            <a:endParaRPr lang="en-IN" sz="2400" b="1" dirty="0"/>
          </a:p>
        </p:txBody>
      </p:sp>
    </p:spTree>
    <p:extLst>
      <p:ext uri="{BB962C8B-B14F-4D97-AF65-F5344CB8AC3E}">
        <p14:creationId xmlns:p14="http://schemas.microsoft.com/office/powerpoint/2010/main" val="103961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F32F1-434D-876D-BB19-8AA3034BE91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96F1D74-CDB6-F8C7-90E5-739CC24A29D5}"/>
              </a:ext>
            </a:extLst>
          </p:cNvPr>
          <p:cNvPicPr>
            <a:picLocks noChangeAspect="1"/>
          </p:cNvPicPr>
          <p:nvPr/>
        </p:nvPicPr>
        <p:blipFill>
          <a:blip r:embed="rId2"/>
          <a:stretch>
            <a:fillRect/>
          </a:stretch>
        </p:blipFill>
        <p:spPr>
          <a:xfrm>
            <a:off x="0" y="1093509"/>
            <a:ext cx="12192000" cy="5764491"/>
          </a:xfrm>
          <a:prstGeom prst="rect">
            <a:avLst/>
          </a:prstGeom>
        </p:spPr>
      </p:pic>
      <p:sp>
        <p:nvSpPr>
          <p:cNvPr id="4" name="TextBox 3">
            <a:extLst>
              <a:ext uri="{FF2B5EF4-FFF2-40B4-BE49-F238E27FC236}">
                <a16:creationId xmlns:a16="http://schemas.microsoft.com/office/drawing/2014/main" id="{4F65A1E5-33EA-570C-98B7-DC9A6ED7EAD9}"/>
              </a:ext>
            </a:extLst>
          </p:cNvPr>
          <p:cNvSpPr txBox="1"/>
          <p:nvPr/>
        </p:nvSpPr>
        <p:spPr>
          <a:xfrm>
            <a:off x="452486" y="575034"/>
            <a:ext cx="6618735" cy="461665"/>
          </a:xfrm>
          <a:prstGeom prst="rect">
            <a:avLst/>
          </a:prstGeom>
          <a:noFill/>
        </p:spPr>
        <p:txBody>
          <a:bodyPr wrap="none" rtlCol="0">
            <a:spAutoFit/>
          </a:bodyPr>
          <a:lstStyle/>
          <a:p>
            <a:r>
              <a:rPr lang="en-US" sz="2400" b="1" dirty="0"/>
              <a:t>Terminal Window to get System Information</a:t>
            </a:r>
            <a:endParaRPr lang="en-IN" sz="2400" b="1" dirty="0"/>
          </a:p>
        </p:txBody>
      </p:sp>
    </p:spTree>
    <p:extLst>
      <p:ext uri="{BB962C8B-B14F-4D97-AF65-F5344CB8AC3E}">
        <p14:creationId xmlns:p14="http://schemas.microsoft.com/office/powerpoint/2010/main" val="3314577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29D63-1D00-565A-A3BF-2CF715C776A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4F819D7-CE76-F985-E7F0-16DAC82F48C9}"/>
              </a:ext>
            </a:extLst>
          </p:cNvPr>
          <p:cNvPicPr>
            <a:picLocks noChangeAspect="1"/>
          </p:cNvPicPr>
          <p:nvPr/>
        </p:nvPicPr>
        <p:blipFill>
          <a:blip r:embed="rId2"/>
          <a:stretch>
            <a:fillRect/>
          </a:stretch>
        </p:blipFill>
        <p:spPr>
          <a:xfrm>
            <a:off x="0" y="1225484"/>
            <a:ext cx="12192000" cy="5632516"/>
          </a:xfrm>
          <a:prstGeom prst="rect">
            <a:avLst/>
          </a:prstGeom>
        </p:spPr>
      </p:pic>
      <p:sp>
        <p:nvSpPr>
          <p:cNvPr id="4" name="TextBox 3">
            <a:extLst>
              <a:ext uri="{FF2B5EF4-FFF2-40B4-BE49-F238E27FC236}">
                <a16:creationId xmlns:a16="http://schemas.microsoft.com/office/drawing/2014/main" id="{8E6D1E6B-08E7-FB81-FC37-0DB454D26D9E}"/>
              </a:ext>
            </a:extLst>
          </p:cNvPr>
          <p:cNvSpPr txBox="1"/>
          <p:nvPr/>
        </p:nvSpPr>
        <p:spPr>
          <a:xfrm>
            <a:off x="565608" y="641022"/>
            <a:ext cx="7650428" cy="461665"/>
          </a:xfrm>
          <a:prstGeom prst="rect">
            <a:avLst/>
          </a:prstGeom>
          <a:noFill/>
        </p:spPr>
        <p:txBody>
          <a:bodyPr wrap="none" rtlCol="0">
            <a:spAutoFit/>
          </a:bodyPr>
          <a:lstStyle/>
          <a:p>
            <a:r>
              <a:rPr lang="en-US" sz="2400" b="1" dirty="0"/>
              <a:t>VMSS – Metrics(Graph of Average CPU Percentage)</a:t>
            </a:r>
            <a:endParaRPr lang="en-IN" sz="2400" b="1" dirty="0"/>
          </a:p>
        </p:txBody>
      </p:sp>
    </p:spTree>
    <p:extLst>
      <p:ext uri="{BB962C8B-B14F-4D97-AF65-F5344CB8AC3E}">
        <p14:creationId xmlns:p14="http://schemas.microsoft.com/office/powerpoint/2010/main" val="1187060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4FDCC-07D4-77A7-2BA0-E65D44294E0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B65D3BB-5B2D-14DC-0A8C-FB7E471CE5D7}"/>
              </a:ext>
            </a:extLst>
          </p:cNvPr>
          <p:cNvPicPr>
            <a:picLocks noChangeAspect="1"/>
          </p:cNvPicPr>
          <p:nvPr/>
        </p:nvPicPr>
        <p:blipFill rotWithShape="1">
          <a:blip r:embed="rId2"/>
          <a:srcRect l="1" r="1" b="7041"/>
          <a:stretch/>
        </p:blipFill>
        <p:spPr>
          <a:xfrm>
            <a:off x="0" y="1302259"/>
            <a:ext cx="12192001" cy="5555741"/>
          </a:xfrm>
          <a:prstGeom prst="rect">
            <a:avLst/>
          </a:prstGeom>
        </p:spPr>
      </p:pic>
      <p:sp>
        <p:nvSpPr>
          <p:cNvPr id="4" name="TextBox 3">
            <a:extLst>
              <a:ext uri="{FF2B5EF4-FFF2-40B4-BE49-F238E27FC236}">
                <a16:creationId xmlns:a16="http://schemas.microsoft.com/office/drawing/2014/main" id="{AE050AF8-6F67-869D-9242-179AE4F9D08A}"/>
              </a:ext>
            </a:extLst>
          </p:cNvPr>
          <p:cNvSpPr txBox="1"/>
          <p:nvPr/>
        </p:nvSpPr>
        <p:spPr>
          <a:xfrm>
            <a:off x="405351" y="659876"/>
            <a:ext cx="5301195" cy="461665"/>
          </a:xfrm>
          <a:prstGeom prst="rect">
            <a:avLst/>
          </a:prstGeom>
          <a:noFill/>
        </p:spPr>
        <p:txBody>
          <a:bodyPr wrap="none" rtlCol="0">
            <a:spAutoFit/>
          </a:bodyPr>
          <a:lstStyle/>
          <a:p>
            <a:r>
              <a:rPr lang="en-US" sz="2400" b="1" dirty="0"/>
              <a:t>Virtual Machine Scale Set Instances</a:t>
            </a:r>
            <a:endParaRPr lang="en-IN" sz="2400" b="1" dirty="0"/>
          </a:p>
        </p:txBody>
      </p:sp>
    </p:spTree>
    <p:extLst>
      <p:ext uri="{BB962C8B-B14F-4D97-AF65-F5344CB8AC3E}">
        <p14:creationId xmlns:p14="http://schemas.microsoft.com/office/powerpoint/2010/main" val="223828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DC55E-0E15-EF73-CA11-5BE2242DA49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691F43B-3798-6A1E-E8D0-F371972C754A}"/>
              </a:ext>
            </a:extLst>
          </p:cNvPr>
          <p:cNvPicPr>
            <a:picLocks noChangeAspect="1"/>
          </p:cNvPicPr>
          <p:nvPr/>
        </p:nvPicPr>
        <p:blipFill>
          <a:blip r:embed="rId2"/>
          <a:stretch>
            <a:fillRect/>
          </a:stretch>
        </p:blipFill>
        <p:spPr>
          <a:xfrm>
            <a:off x="0" y="1131216"/>
            <a:ext cx="12192000" cy="5726784"/>
          </a:xfrm>
          <a:prstGeom prst="rect">
            <a:avLst/>
          </a:prstGeom>
        </p:spPr>
      </p:pic>
      <p:sp>
        <p:nvSpPr>
          <p:cNvPr id="4" name="TextBox 3">
            <a:extLst>
              <a:ext uri="{FF2B5EF4-FFF2-40B4-BE49-F238E27FC236}">
                <a16:creationId xmlns:a16="http://schemas.microsoft.com/office/drawing/2014/main" id="{0897E434-6345-1A82-7690-072D691C6373}"/>
              </a:ext>
            </a:extLst>
          </p:cNvPr>
          <p:cNvSpPr txBox="1"/>
          <p:nvPr/>
        </p:nvSpPr>
        <p:spPr>
          <a:xfrm>
            <a:off x="480767" y="546754"/>
            <a:ext cx="9032794" cy="461665"/>
          </a:xfrm>
          <a:prstGeom prst="rect">
            <a:avLst/>
          </a:prstGeom>
          <a:noFill/>
        </p:spPr>
        <p:txBody>
          <a:bodyPr wrap="none" rtlCol="0">
            <a:spAutoFit/>
          </a:bodyPr>
          <a:lstStyle/>
          <a:p>
            <a:r>
              <a:rPr lang="en-US" sz="2400" b="1" dirty="0"/>
              <a:t>VMSS Metrics(Graph of Average CPU Percentage Over Time)</a:t>
            </a:r>
            <a:endParaRPr lang="en-IN" sz="2400" b="1" dirty="0"/>
          </a:p>
        </p:txBody>
      </p:sp>
    </p:spTree>
    <p:extLst>
      <p:ext uri="{BB962C8B-B14F-4D97-AF65-F5344CB8AC3E}">
        <p14:creationId xmlns:p14="http://schemas.microsoft.com/office/powerpoint/2010/main" val="2299485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7E73C-2B1A-4602-BFBE-CFE1E55D9B38}"/>
              </a:ext>
            </a:extLst>
          </p:cNvPr>
          <p:cNvSpPr>
            <a:spLocks noGrp="1"/>
          </p:cNvSpPr>
          <p:nvPr>
            <p:ph type="ctrTitle" idx="4294967295"/>
          </p:nvPr>
        </p:nvSpPr>
        <p:spPr>
          <a:xfrm>
            <a:off x="0" y="1020763"/>
            <a:ext cx="10993438" cy="1474787"/>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4294967295"/>
          </p:nvPr>
        </p:nvSpPr>
        <p:spPr>
          <a:xfrm>
            <a:off x="895546" y="838986"/>
            <a:ext cx="10284644" cy="5778629"/>
          </a:xfrm>
        </p:spPr>
        <p:txBody>
          <a:bodyPr>
            <a:noAutofit/>
          </a:bodyPr>
          <a:lstStyle/>
          <a:p>
            <a:pPr marL="0" indent="0">
              <a:buNone/>
            </a:pPr>
            <a:r>
              <a:rPr lang="en-US" sz="4000" b="1" dirty="0"/>
              <a:t>Conclusion:</a:t>
            </a:r>
          </a:p>
          <a:p>
            <a:pPr marL="0" indent="0">
              <a:buNone/>
            </a:pPr>
            <a:r>
              <a:rPr lang="en-US" sz="2800" dirty="0"/>
              <a:t>By leveraging Azure services such as Load Balancer,  </a:t>
            </a:r>
            <a:r>
              <a:rPr lang="en-US" sz="2800" dirty="0" err="1"/>
              <a:t>Autoscale</a:t>
            </a:r>
            <a:r>
              <a:rPr lang="en-US" sz="2800" dirty="0"/>
              <a:t>, and Custom Script Extension, the system ensures efficient resource management and automatic scaling based on demand. The implementation guarantees high availability by distributing traffic across multiple instances and monitoring performance metrics. It demonstrates the deployment of a highly available and scalable website using Azure Virtual Machine Scale Sets (VMSS).</a:t>
            </a:r>
            <a:endParaRPr lang="en-US" sz="2800" dirty="0">
              <a:solidFill>
                <a:schemeClr val="bg2"/>
              </a:solidFill>
            </a:endParaRPr>
          </a:p>
        </p:txBody>
      </p:sp>
    </p:spTree>
    <p:extLst>
      <p:ext uri="{BB962C8B-B14F-4D97-AF65-F5344CB8AC3E}">
        <p14:creationId xmlns:p14="http://schemas.microsoft.com/office/powerpoint/2010/main" val="3501347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0AE449-4E32-A8E4-798C-B35BF4B6716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93728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6E44-02B8-C51C-9C68-C9857E347C96}"/>
              </a:ext>
            </a:extLst>
          </p:cNvPr>
          <p:cNvSpPr>
            <a:spLocks noGrp="1"/>
          </p:cNvSpPr>
          <p:nvPr>
            <p:ph type="title" idx="4294967295"/>
          </p:nvPr>
        </p:nvSpPr>
        <p:spPr>
          <a:xfrm>
            <a:off x="0" y="701675"/>
            <a:ext cx="11029950" cy="1014413"/>
          </a:xfrm>
        </p:spPr>
        <p:txBody>
          <a:bodyPr>
            <a:normAutofit/>
          </a:bodyPr>
          <a:lstStyle/>
          <a:p>
            <a:r>
              <a:rPr lang="en-US" sz="5400" dirty="0"/>
              <a:t>AIM:</a:t>
            </a:r>
            <a:endParaRPr lang="en-IN" sz="5400" dirty="0"/>
          </a:p>
        </p:txBody>
      </p:sp>
      <p:sp>
        <p:nvSpPr>
          <p:cNvPr id="3" name="Content Placeholder 2">
            <a:extLst>
              <a:ext uri="{FF2B5EF4-FFF2-40B4-BE49-F238E27FC236}">
                <a16:creationId xmlns:a16="http://schemas.microsoft.com/office/drawing/2014/main" id="{2EC737CE-6844-D8F4-0652-35154984B958}"/>
              </a:ext>
            </a:extLst>
          </p:cNvPr>
          <p:cNvSpPr>
            <a:spLocks noGrp="1"/>
          </p:cNvSpPr>
          <p:nvPr>
            <p:ph idx="4294967295"/>
          </p:nvPr>
        </p:nvSpPr>
        <p:spPr>
          <a:xfrm>
            <a:off x="735291" y="810704"/>
            <a:ext cx="10699422" cy="6047296"/>
          </a:xfrm>
        </p:spPr>
        <p:txBody>
          <a:bodyPr>
            <a:normAutofit/>
          </a:bodyPr>
          <a:lstStyle/>
          <a:p>
            <a:pPr marL="0" indent="0">
              <a:buNone/>
            </a:pPr>
            <a:r>
              <a:rPr lang="en-US" sz="3200" b="1" dirty="0">
                <a:solidFill>
                  <a:schemeClr val="tx1"/>
                </a:solidFill>
              </a:rPr>
              <a:t>Aim:</a:t>
            </a:r>
          </a:p>
          <a:p>
            <a:pPr marL="0" indent="0">
              <a:buNone/>
            </a:pPr>
            <a:r>
              <a:rPr lang="en-US" sz="2800" dirty="0">
                <a:latin typeface="+mj-lt"/>
              </a:rPr>
              <a:t>To deploy a highly available and scalable website using Azure Virtual Machine Scale Sets (VMSS) and ensures automatic scaling based on demand, high availability through load balancing, and efficient resource management by leveraging Azure services like custom scripts, VM images, autoscaling, and monitoring.</a:t>
            </a:r>
          </a:p>
          <a:p>
            <a:pPr marL="0" indent="0">
              <a:buNone/>
            </a:pPr>
            <a:endParaRPr lang="en-IN" dirty="0"/>
          </a:p>
        </p:txBody>
      </p:sp>
    </p:spTree>
    <p:extLst>
      <p:ext uri="{BB962C8B-B14F-4D97-AF65-F5344CB8AC3E}">
        <p14:creationId xmlns:p14="http://schemas.microsoft.com/office/powerpoint/2010/main" val="2560992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4C97A-9A71-A27D-A577-98DE3A2011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EE669C-1262-5F26-2718-991FCEE4E5E8}"/>
              </a:ext>
            </a:extLst>
          </p:cNvPr>
          <p:cNvSpPr>
            <a:spLocks noGrp="1"/>
          </p:cNvSpPr>
          <p:nvPr>
            <p:ph type="title" idx="4294967295"/>
          </p:nvPr>
        </p:nvSpPr>
        <p:spPr>
          <a:xfrm>
            <a:off x="0" y="701675"/>
            <a:ext cx="11029950" cy="1014413"/>
          </a:xfrm>
        </p:spPr>
        <p:txBody>
          <a:bodyPr>
            <a:normAutofit/>
          </a:bodyPr>
          <a:lstStyle/>
          <a:p>
            <a:r>
              <a:rPr lang="en-US" sz="5400" dirty="0"/>
              <a:t>AIM:</a:t>
            </a:r>
            <a:endParaRPr lang="en-IN" sz="5400" dirty="0"/>
          </a:p>
        </p:txBody>
      </p:sp>
      <p:sp>
        <p:nvSpPr>
          <p:cNvPr id="3" name="Content Placeholder 2">
            <a:extLst>
              <a:ext uri="{FF2B5EF4-FFF2-40B4-BE49-F238E27FC236}">
                <a16:creationId xmlns:a16="http://schemas.microsoft.com/office/drawing/2014/main" id="{A23AAB22-CA54-7192-0AD9-1F7EEBF24BFF}"/>
              </a:ext>
            </a:extLst>
          </p:cNvPr>
          <p:cNvSpPr>
            <a:spLocks noGrp="1"/>
          </p:cNvSpPr>
          <p:nvPr>
            <p:ph idx="4294967295"/>
          </p:nvPr>
        </p:nvSpPr>
        <p:spPr>
          <a:xfrm>
            <a:off x="735291" y="499621"/>
            <a:ext cx="10699422" cy="6358379"/>
          </a:xfrm>
        </p:spPr>
        <p:txBody>
          <a:bodyPr>
            <a:normAutofit/>
          </a:bodyPr>
          <a:lstStyle/>
          <a:p>
            <a:pPr marL="0" indent="0">
              <a:buNone/>
            </a:pPr>
            <a:r>
              <a:rPr lang="en-US" sz="3200" b="1" dirty="0">
                <a:solidFill>
                  <a:schemeClr val="tx1"/>
                </a:solidFill>
              </a:rPr>
              <a:t>Virtual Machine </a:t>
            </a:r>
          </a:p>
          <a:p>
            <a:pPr marL="0" indent="0">
              <a:buNone/>
            </a:pPr>
            <a:r>
              <a:rPr lang="en-US" sz="2800" b="0" i="0" dirty="0">
                <a:solidFill>
                  <a:srgbClr val="000000"/>
                </a:solidFill>
                <a:effectLst/>
                <a:latin typeface="Segoe UI" panose="020B0502040204020203" pitchFamily="34" charset="0"/>
              </a:rPr>
              <a:t>A virtual machine(VM) is similar to any other physical computer like a laptop, smart phone, or server. It has a CPU, memory, disks to store your files, and can connect to the internet if needed. While the parts that make up your computer (called hardware) are physical and tangible, VMs are often thought of as virtual computers or software-defined computers within physical servers, existing only as code.</a:t>
            </a:r>
            <a:r>
              <a:rPr lang="en-US" sz="2800" dirty="0">
                <a:latin typeface="+mj-lt"/>
              </a:rPr>
              <a:t> </a:t>
            </a:r>
          </a:p>
          <a:p>
            <a:pPr marL="0" indent="0">
              <a:buNone/>
            </a:pPr>
            <a:r>
              <a:rPr lang="en-US" sz="3200" b="1" dirty="0">
                <a:solidFill>
                  <a:schemeClr val="tx1"/>
                </a:solidFill>
                <a:latin typeface="+mj-lt"/>
              </a:rPr>
              <a:t>Virtual Machine Scale Sets </a:t>
            </a:r>
          </a:p>
          <a:p>
            <a:pPr marL="0" indent="0">
              <a:buNone/>
            </a:pPr>
            <a:r>
              <a:rPr lang="en-US" sz="2800" b="0" i="0" dirty="0">
                <a:solidFill>
                  <a:srgbClr val="161616"/>
                </a:solidFill>
                <a:effectLst/>
                <a:latin typeface="+mj-lt"/>
              </a:rPr>
              <a:t>Azure Virtual Machine Scale Sets allows to create and manage a group of load balanced VMs. The number of VM instances can automatically increase or decrease in response to demand or a defined schedule.</a:t>
            </a:r>
            <a:endParaRPr lang="en-US" sz="2800" b="1" dirty="0">
              <a:solidFill>
                <a:schemeClr val="tx1"/>
              </a:solidFill>
              <a:latin typeface="+mj-lt"/>
            </a:endParaRPr>
          </a:p>
          <a:p>
            <a:pPr marL="0" indent="0">
              <a:buNone/>
            </a:pPr>
            <a:endParaRPr lang="en-IN" dirty="0"/>
          </a:p>
        </p:txBody>
      </p:sp>
    </p:spTree>
    <p:extLst>
      <p:ext uri="{BB962C8B-B14F-4D97-AF65-F5344CB8AC3E}">
        <p14:creationId xmlns:p14="http://schemas.microsoft.com/office/powerpoint/2010/main" val="90979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9AC5D-7CD5-036C-CAC7-95DDCE612F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B476DC-FE9D-BFC2-6366-68A9E6039508}"/>
              </a:ext>
            </a:extLst>
          </p:cNvPr>
          <p:cNvSpPr>
            <a:spLocks noGrp="1"/>
          </p:cNvSpPr>
          <p:nvPr>
            <p:ph type="title" idx="4294967295"/>
          </p:nvPr>
        </p:nvSpPr>
        <p:spPr>
          <a:xfrm>
            <a:off x="0" y="701675"/>
            <a:ext cx="11029950" cy="1014413"/>
          </a:xfrm>
        </p:spPr>
        <p:txBody>
          <a:bodyPr>
            <a:normAutofit/>
          </a:bodyPr>
          <a:lstStyle/>
          <a:p>
            <a:r>
              <a:rPr lang="en-US" sz="5400" dirty="0"/>
              <a:t>AIM:</a:t>
            </a:r>
            <a:endParaRPr lang="en-IN" sz="5400" dirty="0"/>
          </a:p>
        </p:txBody>
      </p:sp>
      <p:sp>
        <p:nvSpPr>
          <p:cNvPr id="3" name="Content Placeholder 2">
            <a:extLst>
              <a:ext uri="{FF2B5EF4-FFF2-40B4-BE49-F238E27FC236}">
                <a16:creationId xmlns:a16="http://schemas.microsoft.com/office/drawing/2014/main" id="{96E5E4D1-14C4-E787-15A1-BA4A9D2A687D}"/>
              </a:ext>
            </a:extLst>
          </p:cNvPr>
          <p:cNvSpPr>
            <a:spLocks noGrp="1"/>
          </p:cNvSpPr>
          <p:nvPr>
            <p:ph idx="4294967295"/>
          </p:nvPr>
        </p:nvSpPr>
        <p:spPr>
          <a:xfrm>
            <a:off x="735291" y="499621"/>
            <a:ext cx="10699422" cy="6358379"/>
          </a:xfrm>
        </p:spPr>
        <p:txBody>
          <a:bodyPr>
            <a:normAutofit/>
          </a:bodyPr>
          <a:lstStyle/>
          <a:p>
            <a:pPr marL="0" indent="0">
              <a:buNone/>
            </a:pPr>
            <a:r>
              <a:rPr lang="en-US" sz="3200" b="1" dirty="0">
                <a:solidFill>
                  <a:schemeClr val="tx1"/>
                </a:solidFill>
              </a:rPr>
              <a:t>Load Balancer</a:t>
            </a:r>
          </a:p>
          <a:p>
            <a:pPr marL="0" indent="0">
              <a:buNone/>
            </a:pPr>
            <a:r>
              <a:rPr lang="en-US" sz="2800" b="0" i="0" dirty="0">
                <a:solidFill>
                  <a:srgbClr val="161616"/>
                </a:solidFill>
                <a:effectLst/>
                <a:latin typeface="Segoe UI" panose="020B0502040204020203" pitchFamily="34" charset="0"/>
              </a:rPr>
              <a:t>Load balancing is a process in which distribute incoming traffic equitably across multiple computers.  Load balancing is a process in which you distribute incoming traffic equitably across multiple computers. </a:t>
            </a:r>
          </a:p>
          <a:p>
            <a:pPr marL="0" indent="0">
              <a:buNone/>
            </a:pPr>
            <a:r>
              <a:rPr lang="en-US" sz="3200" b="1" dirty="0">
                <a:solidFill>
                  <a:schemeClr val="tx1"/>
                </a:solidFill>
                <a:latin typeface="+mj-lt"/>
              </a:rPr>
              <a:t>Image Gallery</a:t>
            </a:r>
          </a:p>
          <a:p>
            <a:pPr marL="0" indent="0">
              <a:buNone/>
            </a:pPr>
            <a:r>
              <a:rPr lang="en-US" sz="2800" b="0" i="0" dirty="0">
                <a:solidFill>
                  <a:schemeClr val="tx1"/>
                </a:solidFill>
                <a:effectLst/>
                <a:latin typeface="Segoe UI" panose="020B0502040204020203" pitchFamily="34" charset="0"/>
              </a:rPr>
              <a:t>An image is a copy of either a full VM (including any attached data disks) or just the OS disk, depending on how it's created. When you create a VM from the image, a copy of the VHDs in the image are used to create the disks for the new VM. The image remains in storage and can be used over and over again to create new VMs. </a:t>
            </a:r>
            <a:endParaRPr lang="en-IN" sz="2800" dirty="0">
              <a:solidFill>
                <a:schemeClr val="tx1"/>
              </a:solidFill>
            </a:endParaRPr>
          </a:p>
        </p:txBody>
      </p:sp>
    </p:spTree>
    <p:extLst>
      <p:ext uri="{BB962C8B-B14F-4D97-AF65-F5344CB8AC3E}">
        <p14:creationId xmlns:p14="http://schemas.microsoft.com/office/powerpoint/2010/main" val="278138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88F53-2339-E471-E549-74D7B37527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E9B88D-299C-AB35-3FC2-F78F6815B00B}"/>
              </a:ext>
            </a:extLst>
          </p:cNvPr>
          <p:cNvSpPr>
            <a:spLocks noGrp="1"/>
          </p:cNvSpPr>
          <p:nvPr>
            <p:ph type="title"/>
          </p:nvPr>
        </p:nvSpPr>
        <p:spPr/>
        <p:txBody>
          <a:bodyPr>
            <a:normAutofit/>
          </a:bodyPr>
          <a:lstStyle/>
          <a:p>
            <a:r>
              <a:rPr lang="en-US" sz="4800" dirty="0"/>
              <a:t>services used:</a:t>
            </a:r>
          </a:p>
        </p:txBody>
      </p:sp>
      <p:sp>
        <p:nvSpPr>
          <p:cNvPr id="3" name="Rectangle 1">
            <a:extLst>
              <a:ext uri="{FF2B5EF4-FFF2-40B4-BE49-F238E27FC236}">
                <a16:creationId xmlns:a16="http://schemas.microsoft.com/office/drawing/2014/main" id="{6CCCCA2E-2C1E-6E01-B50D-4D172DE21401}"/>
              </a:ext>
            </a:extLst>
          </p:cNvPr>
          <p:cNvSpPr>
            <a:spLocks noGrp="1" noChangeArrowheads="1"/>
          </p:cNvSpPr>
          <p:nvPr>
            <p:ph sz="half" idx="1"/>
          </p:nvPr>
        </p:nvSpPr>
        <p:spPr bwMode="auto">
          <a:xfrm>
            <a:off x="688157" y="2016948"/>
            <a:ext cx="1088795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Azure Virtual Machine Scale Sets (VMSS)</a:t>
            </a:r>
            <a:r>
              <a:rPr kumimoji="0" lang="en-US" altLang="en-US" sz="2400" b="0" i="0" u="none" strike="noStrike" cap="none" normalizeH="0" baseline="0" dirty="0">
                <a:ln>
                  <a:noFill/>
                </a:ln>
                <a:solidFill>
                  <a:schemeClr val="tx1"/>
                </a:solidFill>
                <a:effectLst/>
                <a:latin typeface="Arial" panose="020B0604020202020204" pitchFamily="34" charset="0"/>
              </a:rPr>
              <a:t> – For automatic scaling and high availability.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Arial" panose="020B0604020202020204" pitchFamily="34" charset="0"/>
              </a:rPr>
              <a:t>Azure Virtual Machines (VMs)</a:t>
            </a:r>
            <a:r>
              <a:rPr kumimoji="0" lang="en-US" altLang="en-US" sz="2400" b="0" i="0" u="none" strike="noStrike" cap="none" normalizeH="0" baseline="0" dirty="0">
                <a:ln>
                  <a:noFill/>
                </a:ln>
                <a:solidFill>
                  <a:schemeClr val="tx1"/>
                </a:solidFill>
                <a:effectLst/>
                <a:latin typeface="Arial" panose="020B0604020202020204" pitchFamily="34" charset="0"/>
              </a:rPr>
              <a:t> – To host the website and create an image for VMSS.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Arial" panose="020B0604020202020204" pitchFamily="34" charset="0"/>
              </a:rPr>
              <a:t>Azure Load Balancer</a:t>
            </a:r>
            <a:r>
              <a:rPr kumimoji="0" lang="en-US" altLang="en-US" sz="2400" b="0" i="0" u="none" strike="noStrike" cap="none" normalizeH="0" baseline="0" dirty="0">
                <a:ln>
                  <a:noFill/>
                </a:ln>
                <a:solidFill>
                  <a:schemeClr val="tx1"/>
                </a:solidFill>
                <a:effectLst/>
                <a:latin typeface="Arial" panose="020B0604020202020204" pitchFamily="34" charset="0"/>
              </a:rPr>
              <a:t> – For distributing traffic across multiple VM instances.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tx1"/>
                </a:solidFill>
                <a:effectLst/>
                <a:latin typeface="Arial" panose="020B0604020202020204" pitchFamily="34" charset="0"/>
              </a:rPr>
              <a:t>Azure Custom Script Extension</a:t>
            </a:r>
            <a:r>
              <a:rPr kumimoji="0" lang="en-US" altLang="en-US" sz="2400" b="0" i="0" u="none" strike="noStrike" cap="none" normalizeH="0" baseline="0" dirty="0">
                <a:ln>
                  <a:noFill/>
                </a:ln>
                <a:solidFill>
                  <a:schemeClr val="tx1"/>
                </a:solidFill>
                <a:effectLst/>
                <a:latin typeface="Arial" panose="020B0604020202020204" pitchFamily="34" charset="0"/>
              </a:rPr>
              <a:t> – To automate VM configuration and website deployment.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1" i="0" u="none" strike="noStrike" cap="none" normalizeH="0" baseline="0" dirty="0">
                <a:ln>
                  <a:noFill/>
                </a:ln>
                <a:solidFill>
                  <a:schemeClr val="tx1"/>
                </a:solidFill>
                <a:effectLst/>
                <a:latin typeface="Arial" panose="020B0604020202020204" pitchFamily="34" charset="0"/>
              </a:rPr>
              <a:t>Azure Image Gallery</a:t>
            </a:r>
            <a:r>
              <a:rPr kumimoji="0" lang="en-US" altLang="en-US" sz="2400" b="0" i="0" u="none" strike="noStrike" cap="none" normalizeH="0" baseline="0" dirty="0">
                <a:ln>
                  <a:noFill/>
                </a:ln>
                <a:solidFill>
                  <a:schemeClr val="tx1"/>
                </a:solidFill>
                <a:effectLst/>
                <a:latin typeface="Arial" panose="020B0604020202020204" pitchFamily="34" charset="0"/>
              </a:rPr>
              <a:t> – To store and manage reusable VM images.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400" b="1" i="0" u="none" strike="noStrike" cap="none" normalizeH="0" baseline="0" dirty="0">
                <a:ln>
                  <a:noFill/>
                </a:ln>
                <a:solidFill>
                  <a:schemeClr val="tx1"/>
                </a:solidFill>
                <a:effectLst/>
                <a:latin typeface="Arial" panose="020B0604020202020204" pitchFamily="34" charset="0"/>
              </a:rPr>
              <a:t>Azure </a:t>
            </a:r>
            <a:r>
              <a:rPr kumimoji="0" lang="en-US" altLang="en-US" sz="2400" b="1" i="0" u="none" strike="noStrike" cap="none" normalizeH="0" baseline="0" dirty="0" err="1">
                <a:ln>
                  <a:noFill/>
                </a:ln>
                <a:solidFill>
                  <a:schemeClr val="tx1"/>
                </a:solidFill>
                <a:effectLst/>
                <a:latin typeface="Arial" panose="020B0604020202020204" pitchFamily="34" charset="0"/>
              </a:rPr>
              <a:t>Autoscale</a:t>
            </a:r>
            <a:r>
              <a:rPr kumimoji="0" lang="en-US" altLang="en-US" sz="2400" b="0" i="0" u="none" strike="noStrike" cap="none" normalizeH="0" baseline="0" dirty="0">
                <a:ln>
                  <a:noFill/>
                </a:ln>
                <a:solidFill>
                  <a:schemeClr val="tx1"/>
                </a:solidFill>
                <a:effectLst/>
                <a:latin typeface="Arial" panose="020B0604020202020204" pitchFamily="34" charset="0"/>
              </a:rPr>
              <a:t> – To automatically adjust the number of VM instances based on CPU usage. </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400" b="1" i="0" u="none" strike="noStrike" cap="none" normalizeH="0" baseline="0" dirty="0">
                <a:ln>
                  <a:noFill/>
                </a:ln>
                <a:solidFill>
                  <a:schemeClr val="tx1"/>
                </a:solidFill>
                <a:effectLst/>
                <a:latin typeface="Arial" panose="020B0604020202020204" pitchFamily="34" charset="0"/>
              </a:rPr>
              <a:t>Azure Monitor &amp; Metrics</a:t>
            </a:r>
            <a:r>
              <a:rPr kumimoji="0" lang="en-US" altLang="en-US" sz="2400" b="0" i="0" u="none" strike="noStrike" cap="none" normalizeH="0" baseline="0" dirty="0">
                <a:ln>
                  <a:noFill/>
                </a:ln>
                <a:solidFill>
                  <a:schemeClr val="tx1"/>
                </a:solidFill>
                <a:effectLst/>
                <a:latin typeface="Arial" panose="020B0604020202020204" pitchFamily="34" charset="0"/>
              </a:rPr>
              <a:t> – For tracking performance and monitoring autoscaling behavior. </a:t>
            </a:r>
          </a:p>
        </p:txBody>
      </p:sp>
    </p:spTree>
    <p:extLst>
      <p:ext uri="{BB962C8B-B14F-4D97-AF65-F5344CB8AC3E}">
        <p14:creationId xmlns:p14="http://schemas.microsoft.com/office/powerpoint/2010/main" val="3762327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ormAutofit/>
          </a:bodyPr>
          <a:lstStyle/>
          <a:p>
            <a:r>
              <a:rPr lang="en-US" sz="4800" dirty="0"/>
              <a:t>Steps</a:t>
            </a:r>
          </a:p>
        </p:txBody>
      </p:sp>
      <p:sp>
        <p:nvSpPr>
          <p:cNvPr id="4" name="Content Placeholder 3">
            <a:extLst>
              <a:ext uri="{FF2B5EF4-FFF2-40B4-BE49-F238E27FC236}">
                <a16:creationId xmlns:a16="http://schemas.microsoft.com/office/drawing/2014/main" id="{21969590-FBB5-2D9D-2D32-263CE2539FA5}"/>
              </a:ext>
            </a:extLst>
          </p:cNvPr>
          <p:cNvSpPr>
            <a:spLocks noGrp="1"/>
          </p:cNvSpPr>
          <p:nvPr>
            <p:ph sz="half" idx="1"/>
          </p:nvPr>
        </p:nvSpPr>
        <p:spPr>
          <a:xfrm>
            <a:off x="581193" y="2014538"/>
            <a:ext cx="5533858" cy="4843462"/>
          </a:xfrm>
        </p:spPr>
        <p:txBody>
          <a:bodyPr>
            <a:normAutofit lnSpcReduction="10000"/>
          </a:bodyPr>
          <a:lstStyle/>
          <a:p>
            <a:pPr>
              <a:lnSpc>
                <a:spcPct val="150000"/>
              </a:lnSpc>
            </a:pPr>
            <a:r>
              <a:rPr lang="en-US" sz="2400" dirty="0"/>
              <a:t> </a:t>
            </a:r>
            <a:r>
              <a:rPr lang="en-US" sz="2400" dirty="0">
                <a:solidFill>
                  <a:schemeClr val="tx1"/>
                </a:solidFill>
              </a:rPr>
              <a:t>Create website</a:t>
            </a:r>
          </a:p>
          <a:p>
            <a:pPr>
              <a:lnSpc>
                <a:spcPct val="150000"/>
              </a:lnSpc>
            </a:pPr>
            <a:r>
              <a:rPr lang="en-IN" sz="2400" dirty="0">
                <a:solidFill>
                  <a:schemeClr val="tx1"/>
                </a:solidFill>
              </a:rPr>
              <a:t> Upload website in </a:t>
            </a:r>
            <a:r>
              <a:rPr lang="en-IN" sz="2400" dirty="0" err="1">
                <a:solidFill>
                  <a:schemeClr val="tx1"/>
                </a:solidFill>
              </a:rPr>
              <a:t>github</a:t>
            </a:r>
            <a:endParaRPr lang="en-US" sz="2400" dirty="0">
              <a:solidFill>
                <a:schemeClr val="tx1"/>
              </a:solidFill>
            </a:endParaRPr>
          </a:p>
          <a:p>
            <a:pPr>
              <a:lnSpc>
                <a:spcPct val="150000"/>
              </a:lnSpc>
            </a:pPr>
            <a:r>
              <a:rPr lang="en-US" sz="2400" dirty="0">
                <a:solidFill>
                  <a:schemeClr val="tx1"/>
                </a:solidFill>
              </a:rPr>
              <a:t> Create VM with custom script</a:t>
            </a:r>
          </a:p>
          <a:p>
            <a:pPr>
              <a:lnSpc>
                <a:spcPct val="150000"/>
              </a:lnSpc>
            </a:pPr>
            <a:r>
              <a:rPr lang="en-US" sz="2400" dirty="0">
                <a:solidFill>
                  <a:schemeClr val="tx1"/>
                </a:solidFill>
              </a:rPr>
              <a:t> Verify website deployment</a:t>
            </a:r>
          </a:p>
          <a:p>
            <a:pPr>
              <a:lnSpc>
                <a:spcPct val="150000"/>
              </a:lnSpc>
            </a:pPr>
            <a:r>
              <a:rPr lang="en-US" sz="2400" dirty="0">
                <a:solidFill>
                  <a:schemeClr val="tx1"/>
                </a:solidFill>
              </a:rPr>
              <a:t> Capture the image</a:t>
            </a:r>
          </a:p>
          <a:p>
            <a:pPr>
              <a:lnSpc>
                <a:spcPct val="150000"/>
              </a:lnSpc>
            </a:pPr>
            <a:r>
              <a:rPr lang="en-US" sz="2400" dirty="0">
                <a:solidFill>
                  <a:schemeClr val="tx1"/>
                </a:solidFill>
              </a:rPr>
              <a:t> Create VMSS using Captured Image</a:t>
            </a:r>
          </a:p>
          <a:p>
            <a:pPr>
              <a:lnSpc>
                <a:spcPct val="150000"/>
              </a:lnSpc>
            </a:pPr>
            <a:r>
              <a:rPr lang="en-US" sz="2400" dirty="0">
                <a:solidFill>
                  <a:schemeClr val="tx1"/>
                </a:solidFill>
              </a:rPr>
              <a:t> Verify the image in VMSS</a:t>
            </a:r>
          </a:p>
          <a:p>
            <a:pPr marL="0" indent="0">
              <a:buNone/>
            </a:pPr>
            <a:endParaRPr lang="en-IN" dirty="0"/>
          </a:p>
        </p:txBody>
      </p:sp>
      <p:sp>
        <p:nvSpPr>
          <p:cNvPr id="12" name="TextBox 11">
            <a:extLst>
              <a:ext uri="{FF2B5EF4-FFF2-40B4-BE49-F238E27FC236}">
                <a16:creationId xmlns:a16="http://schemas.microsoft.com/office/drawing/2014/main" id="{39EE55A4-F053-F0DB-BCF0-639439394B6E}"/>
              </a:ext>
            </a:extLst>
          </p:cNvPr>
          <p:cNvSpPr txBox="1"/>
          <p:nvPr/>
        </p:nvSpPr>
        <p:spPr>
          <a:xfrm>
            <a:off x="6080289" y="1893167"/>
            <a:ext cx="5048201" cy="4801314"/>
          </a:xfrm>
          <a:prstGeom prst="rect">
            <a:avLst/>
          </a:prstGeom>
          <a:noFill/>
        </p:spPr>
        <p:txBody>
          <a:bodyPr wrap="square" rtlCol="0">
            <a:spAutoFit/>
          </a:bodyPr>
          <a:lstStyle/>
          <a:p>
            <a:pPr marL="342900" indent="-342900">
              <a:lnSpc>
                <a:spcPct val="150000"/>
              </a:lnSpc>
              <a:buClr>
                <a:srgbClr val="0070C0"/>
              </a:buClr>
              <a:buSzPct val="120000"/>
              <a:buFont typeface="Wingdings" panose="05000000000000000000" pitchFamily="2" charset="2"/>
              <a:buChar char="§"/>
            </a:pPr>
            <a:r>
              <a:rPr lang="en-US" sz="2400" dirty="0"/>
              <a:t>Configure autoscaling and Load balancer</a:t>
            </a:r>
          </a:p>
          <a:p>
            <a:pPr marL="342900" indent="-342900">
              <a:lnSpc>
                <a:spcPct val="150000"/>
              </a:lnSpc>
              <a:buClr>
                <a:srgbClr val="0070C0"/>
              </a:buClr>
              <a:buSzPct val="120000"/>
              <a:buFont typeface="Wingdings" panose="05000000000000000000" pitchFamily="2" charset="2"/>
              <a:buChar char="§"/>
            </a:pPr>
            <a:r>
              <a:rPr lang="en-US" sz="2400" dirty="0"/>
              <a:t>Create VMSS</a:t>
            </a:r>
          </a:p>
          <a:p>
            <a:pPr marL="342900" indent="-342900">
              <a:lnSpc>
                <a:spcPct val="150000"/>
              </a:lnSpc>
              <a:buClr>
                <a:srgbClr val="0070C0"/>
              </a:buClr>
              <a:buSzPct val="120000"/>
              <a:buFont typeface="Wingdings" panose="05000000000000000000" pitchFamily="2" charset="2"/>
              <a:buChar char="§"/>
            </a:pPr>
            <a:r>
              <a:rPr lang="en-US" sz="2400" dirty="0"/>
              <a:t>Verify website availability</a:t>
            </a:r>
          </a:p>
          <a:p>
            <a:pPr marL="342900" indent="-342900">
              <a:lnSpc>
                <a:spcPct val="150000"/>
              </a:lnSpc>
              <a:buClr>
                <a:srgbClr val="0070C0"/>
              </a:buClr>
              <a:buSzPct val="120000"/>
              <a:buFont typeface="Wingdings" panose="05000000000000000000" pitchFamily="2" charset="2"/>
              <a:buChar char="§"/>
            </a:pPr>
            <a:r>
              <a:rPr lang="en-US" sz="2400" dirty="0"/>
              <a:t>Configure Inbound Rule and Stress Test</a:t>
            </a:r>
          </a:p>
          <a:p>
            <a:pPr marL="342900" indent="-342900">
              <a:lnSpc>
                <a:spcPct val="150000"/>
              </a:lnSpc>
              <a:buClr>
                <a:srgbClr val="0070C0"/>
              </a:buClr>
              <a:buSzPct val="120000"/>
              <a:buFont typeface="Wingdings" panose="05000000000000000000" pitchFamily="2" charset="2"/>
              <a:buChar char="§"/>
            </a:pPr>
            <a:r>
              <a:rPr lang="en-US" sz="2400" dirty="0"/>
              <a:t>Monitor Metrics and Autoscaling</a:t>
            </a:r>
          </a:p>
          <a:p>
            <a:pPr marL="342900" indent="-342900">
              <a:lnSpc>
                <a:spcPct val="150000"/>
              </a:lnSpc>
              <a:buClr>
                <a:srgbClr val="0070C0"/>
              </a:buClr>
              <a:buSzPct val="120000"/>
              <a:buFont typeface="Wingdings" panose="05000000000000000000" pitchFamily="2" charset="2"/>
              <a:buChar char="§"/>
            </a:pPr>
            <a:r>
              <a:rPr lang="en-US" sz="2400" dirty="0"/>
              <a:t>Verify High Availability</a:t>
            </a:r>
          </a:p>
          <a:p>
            <a:endParaRPr lang="en-IN" dirty="0"/>
          </a:p>
        </p:txBody>
      </p:sp>
    </p:spTree>
    <p:extLst>
      <p:ext uri="{BB962C8B-B14F-4D97-AF65-F5344CB8AC3E}">
        <p14:creationId xmlns:p14="http://schemas.microsoft.com/office/powerpoint/2010/main" val="497607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91051FB-45F8-1171-2FC8-5F514830998A}"/>
              </a:ext>
            </a:extLst>
          </p:cNvPr>
          <p:cNvPicPr>
            <a:picLocks noChangeAspect="1"/>
          </p:cNvPicPr>
          <p:nvPr/>
        </p:nvPicPr>
        <p:blipFill>
          <a:blip r:embed="rId2"/>
          <a:stretch>
            <a:fillRect/>
          </a:stretch>
        </p:blipFill>
        <p:spPr>
          <a:xfrm>
            <a:off x="0" y="1131216"/>
            <a:ext cx="12192000" cy="5726784"/>
          </a:xfrm>
          <a:prstGeom prst="rect">
            <a:avLst/>
          </a:prstGeom>
        </p:spPr>
      </p:pic>
      <p:sp>
        <p:nvSpPr>
          <p:cNvPr id="7" name="TextBox 6">
            <a:extLst>
              <a:ext uri="{FF2B5EF4-FFF2-40B4-BE49-F238E27FC236}">
                <a16:creationId xmlns:a16="http://schemas.microsoft.com/office/drawing/2014/main" id="{F2CC18D3-1559-37AA-A927-2722345C3F66}"/>
              </a:ext>
            </a:extLst>
          </p:cNvPr>
          <p:cNvSpPr txBox="1"/>
          <p:nvPr/>
        </p:nvSpPr>
        <p:spPr>
          <a:xfrm>
            <a:off x="424207" y="603315"/>
            <a:ext cx="2723823" cy="400110"/>
          </a:xfrm>
          <a:prstGeom prst="rect">
            <a:avLst/>
          </a:prstGeom>
          <a:noFill/>
        </p:spPr>
        <p:txBody>
          <a:bodyPr wrap="none" rtlCol="0">
            <a:spAutoFit/>
          </a:bodyPr>
          <a:lstStyle/>
          <a:p>
            <a:r>
              <a:rPr lang="en-US" sz="2000" b="1" dirty="0"/>
              <a:t>Website Deployment</a:t>
            </a:r>
            <a:endParaRPr lang="en-IN" sz="2000" b="1" dirty="0"/>
          </a:p>
        </p:txBody>
      </p:sp>
    </p:spTree>
    <p:extLst>
      <p:ext uri="{BB962C8B-B14F-4D97-AF65-F5344CB8AC3E}">
        <p14:creationId xmlns:p14="http://schemas.microsoft.com/office/powerpoint/2010/main" val="394709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475D18-FA39-75BD-DD26-53578CB5127E}"/>
              </a:ext>
            </a:extLst>
          </p:cNvPr>
          <p:cNvPicPr>
            <a:picLocks noChangeAspect="1"/>
          </p:cNvPicPr>
          <p:nvPr/>
        </p:nvPicPr>
        <p:blipFill>
          <a:blip r:embed="rId2"/>
          <a:stretch>
            <a:fillRect/>
          </a:stretch>
        </p:blipFill>
        <p:spPr>
          <a:xfrm>
            <a:off x="0" y="1168923"/>
            <a:ext cx="12192000" cy="5689077"/>
          </a:xfrm>
          <a:prstGeom prst="rect">
            <a:avLst/>
          </a:prstGeom>
        </p:spPr>
      </p:pic>
      <p:sp>
        <p:nvSpPr>
          <p:cNvPr id="7" name="TextBox 6">
            <a:extLst>
              <a:ext uri="{FF2B5EF4-FFF2-40B4-BE49-F238E27FC236}">
                <a16:creationId xmlns:a16="http://schemas.microsoft.com/office/drawing/2014/main" id="{5C89B3DB-ECC9-833D-3D5B-2E30A8571F16}"/>
              </a:ext>
            </a:extLst>
          </p:cNvPr>
          <p:cNvSpPr txBox="1"/>
          <p:nvPr/>
        </p:nvSpPr>
        <p:spPr>
          <a:xfrm>
            <a:off x="556181" y="612742"/>
            <a:ext cx="4917628" cy="400110"/>
          </a:xfrm>
          <a:prstGeom prst="rect">
            <a:avLst/>
          </a:prstGeom>
          <a:noFill/>
        </p:spPr>
        <p:txBody>
          <a:bodyPr wrap="none" rtlCol="0">
            <a:spAutoFit/>
          </a:bodyPr>
          <a:lstStyle/>
          <a:p>
            <a:r>
              <a:rPr lang="en-US" sz="2000" b="1" dirty="0"/>
              <a:t>Virtual Machine Scale Sets Deployment</a:t>
            </a:r>
            <a:endParaRPr lang="en-IN" sz="2000" b="1" dirty="0"/>
          </a:p>
        </p:txBody>
      </p:sp>
    </p:spTree>
    <p:extLst>
      <p:ext uri="{BB962C8B-B14F-4D97-AF65-F5344CB8AC3E}">
        <p14:creationId xmlns:p14="http://schemas.microsoft.com/office/powerpoint/2010/main" val="195341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C35DD-5BF5-1F0F-AFB6-5537FC47B3A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49CC88E-1511-728B-E220-C29F170C3745}"/>
              </a:ext>
            </a:extLst>
          </p:cNvPr>
          <p:cNvPicPr>
            <a:picLocks noChangeAspect="1"/>
          </p:cNvPicPr>
          <p:nvPr/>
        </p:nvPicPr>
        <p:blipFill>
          <a:blip r:embed="rId2"/>
          <a:stretch>
            <a:fillRect/>
          </a:stretch>
        </p:blipFill>
        <p:spPr>
          <a:xfrm>
            <a:off x="0" y="1131216"/>
            <a:ext cx="12192000" cy="5726784"/>
          </a:xfrm>
          <a:prstGeom prst="rect">
            <a:avLst/>
          </a:prstGeom>
        </p:spPr>
      </p:pic>
      <p:sp>
        <p:nvSpPr>
          <p:cNvPr id="4" name="TextBox 3">
            <a:extLst>
              <a:ext uri="{FF2B5EF4-FFF2-40B4-BE49-F238E27FC236}">
                <a16:creationId xmlns:a16="http://schemas.microsoft.com/office/drawing/2014/main" id="{DBDAA305-FFBC-1DB8-1F54-39C8B2722F00}"/>
              </a:ext>
            </a:extLst>
          </p:cNvPr>
          <p:cNvSpPr txBox="1"/>
          <p:nvPr/>
        </p:nvSpPr>
        <p:spPr>
          <a:xfrm>
            <a:off x="433634" y="603316"/>
            <a:ext cx="2339102" cy="461665"/>
          </a:xfrm>
          <a:prstGeom prst="rect">
            <a:avLst/>
          </a:prstGeom>
          <a:noFill/>
        </p:spPr>
        <p:txBody>
          <a:bodyPr wrap="none" rtlCol="0">
            <a:spAutoFit/>
          </a:bodyPr>
          <a:lstStyle/>
          <a:p>
            <a:r>
              <a:rPr lang="en-US" sz="2400" b="1" dirty="0"/>
              <a:t>VMSS - Scaling</a:t>
            </a:r>
            <a:endParaRPr lang="en-IN" sz="2400" b="1" dirty="0"/>
          </a:p>
        </p:txBody>
      </p:sp>
    </p:spTree>
    <p:extLst>
      <p:ext uri="{BB962C8B-B14F-4D97-AF65-F5344CB8AC3E}">
        <p14:creationId xmlns:p14="http://schemas.microsoft.com/office/powerpoint/2010/main" val="1347145660"/>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Tech design</Template>
  <TotalTime>315</TotalTime>
  <Words>598</Words>
  <Application>Microsoft Office PowerPoint</Application>
  <PresentationFormat>Widescreen</PresentationFormat>
  <Paragraphs>54</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Gill Sans MT</vt:lpstr>
      <vt:lpstr>Segoe UI</vt:lpstr>
      <vt:lpstr>Wingdings</vt:lpstr>
      <vt:lpstr>Wingdings 2</vt:lpstr>
      <vt:lpstr>Custom</vt:lpstr>
      <vt:lpstr>Virtual machine scale sets</vt:lpstr>
      <vt:lpstr>AIM:</vt:lpstr>
      <vt:lpstr>AIM:</vt:lpstr>
      <vt:lpstr>AIM:</vt:lpstr>
      <vt:lpstr>services used:</vt:lpstr>
      <vt:lpstr>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 raju telugu</dc:creator>
  <cp:lastModifiedBy>shiva raju telugu</cp:lastModifiedBy>
  <cp:revision>7</cp:revision>
  <dcterms:created xsi:type="dcterms:W3CDTF">2025-01-16T14:55:51Z</dcterms:created>
  <dcterms:modified xsi:type="dcterms:W3CDTF">2025-01-17T06:09:52Z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