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76" r:id="rId2"/>
    <p:sldId id="301" r:id="rId3"/>
    <p:sldId id="306" r:id="rId4"/>
    <p:sldId id="318" r:id="rId5"/>
    <p:sldId id="302" r:id="rId6"/>
    <p:sldId id="303" r:id="rId7"/>
    <p:sldId id="304" r:id="rId8"/>
    <p:sldId id="305" r:id="rId9"/>
    <p:sldId id="307" r:id="rId10"/>
    <p:sldId id="308" r:id="rId11"/>
    <p:sldId id="283" r:id="rId12"/>
    <p:sldId id="309" r:id="rId13"/>
    <p:sldId id="316" r:id="rId14"/>
    <p:sldId id="286" r:id="rId15"/>
    <p:sldId id="310" r:id="rId16"/>
    <p:sldId id="284" r:id="rId17"/>
    <p:sldId id="288" r:id="rId18"/>
    <p:sldId id="294" r:id="rId19"/>
    <p:sldId id="296" r:id="rId20"/>
    <p:sldId id="313" r:id="rId21"/>
    <p:sldId id="311" r:id="rId22"/>
    <p:sldId id="298" r:id="rId23"/>
    <p:sldId id="314" r:id="rId24"/>
    <p:sldId id="317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78"/>
    <a:srgbClr val="000D26"/>
    <a:srgbClr val="001A49"/>
    <a:srgbClr val="003186"/>
    <a:srgbClr val="0B1922"/>
    <a:srgbClr val="183549"/>
    <a:srgbClr val="306992"/>
    <a:srgbClr val="28251F"/>
    <a:srgbClr val="292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30"/>
    <p:restoredTop sz="99140" autoAdjust="0"/>
  </p:normalViewPr>
  <p:slideViewPr>
    <p:cSldViewPr snapToGrid="0" snapToObjects="1">
      <p:cViewPr varScale="1">
        <p:scale>
          <a:sx n="185" d="100"/>
          <a:sy n="185" d="100"/>
        </p:scale>
        <p:origin x="184" y="6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806D7-D637-0041-A3C4-7DA08BEA654B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9BCD3-6290-6946-BE22-3B229B7E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40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9BCD3-6290-6946-BE22-3B229B7E5D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93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9BCD3-6290-6946-BE22-3B229B7E5D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00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9BCD3-6290-6946-BE22-3B229B7E5D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24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9BCD3-6290-6946-BE22-3B229B7E5D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84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9BCD3-6290-6946-BE22-3B229B7E5D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38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9BCD3-6290-6946-BE22-3B229B7E5D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37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9BCD3-6290-6946-BE22-3B229B7E5D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52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9BCD3-6290-6946-BE22-3B229B7E5D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95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9BCD3-6290-6946-BE22-3B229B7E5D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95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6D0-792B-4444-954A-9CA958161E99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213-BEBC-1A49-9D80-1349683D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6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6D0-792B-4444-954A-9CA958161E99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213-BEBC-1A49-9D80-1349683D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2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6D0-792B-4444-954A-9CA958161E99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213-BEBC-1A49-9D80-1349683D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7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6D0-792B-4444-954A-9CA958161E99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213-BEBC-1A49-9D80-1349683D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3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6D0-792B-4444-954A-9CA958161E99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213-BEBC-1A49-9D80-1349683D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8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6D0-792B-4444-954A-9CA958161E99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213-BEBC-1A49-9D80-1349683D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8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6D0-792B-4444-954A-9CA958161E99}" type="datetimeFigureOut">
              <a:rPr lang="en-US" smtClean="0"/>
              <a:t>9/11/17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213-BEBC-1A49-9D80-1349683D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8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6D0-792B-4444-954A-9CA958161E99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213-BEBC-1A49-9D80-1349683D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5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6D0-792B-4444-954A-9CA958161E99}" type="datetimeFigureOut">
              <a:rPr lang="en-US" smtClean="0"/>
              <a:t>9/11/17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213-BEBC-1A49-9D80-1349683D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4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6D0-792B-4444-954A-9CA958161E99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213-BEBC-1A49-9D80-1349683D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3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6D0-792B-4444-954A-9CA958161E99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213-BEBC-1A49-9D80-1349683D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9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DB6D0-792B-4444-954A-9CA958161E99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9E213-BEBC-1A49-9D80-1349683D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odej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67" y="130017"/>
            <a:ext cx="7971866" cy="488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3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ai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26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38844" y="737337"/>
            <a:ext cx="7510409" cy="3636590"/>
            <a:chOff x="838844" y="1634147"/>
            <a:chExt cx="7510409" cy="3636590"/>
          </a:xfrm>
        </p:grpSpPr>
        <p:sp>
          <p:nvSpPr>
            <p:cNvPr id="3" name="Arc 2"/>
            <p:cNvSpPr/>
            <p:nvPr/>
          </p:nvSpPr>
          <p:spPr>
            <a:xfrm rot="16200000">
              <a:off x="2645821" y="1673862"/>
              <a:ext cx="3010543" cy="2986953"/>
            </a:xfrm>
            <a:prstGeom prst="arc">
              <a:avLst>
                <a:gd name="adj1" fmla="val 16200000"/>
                <a:gd name="adj2" fmla="val 5345000"/>
              </a:avLst>
            </a:prstGeom>
            <a:ln w="76200" cmpd="sng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16200000" flipH="1" flipV="1">
              <a:off x="2641421" y="1645942"/>
              <a:ext cx="3010543" cy="2986953"/>
            </a:xfrm>
            <a:prstGeom prst="arc">
              <a:avLst>
                <a:gd name="adj1" fmla="val 16200000"/>
                <a:gd name="adj2" fmla="val 5345000"/>
              </a:avLst>
            </a:prstGeom>
            <a:ln w="76200" cmpd="sng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70204" y="2085428"/>
              <a:ext cx="1042677" cy="1050554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8844" y="2414706"/>
              <a:ext cx="1098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Impact"/>
                  <a:cs typeface="Impact"/>
                </a:rPr>
                <a:t>REQUESTS</a:t>
              </a:r>
              <a:endParaRPr lang="en-US" sz="2000" dirty="0">
                <a:latin typeface="Impact"/>
                <a:cs typeface="Impac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25991" y="2819420"/>
              <a:ext cx="2028520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 smtClean="0">
                  <a:latin typeface="Impact"/>
                  <a:cs typeface="Impact"/>
                </a:rPr>
                <a:t>EVENT LOOP</a:t>
              </a:r>
            </a:p>
            <a:p>
              <a:pPr algn="ctr"/>
              <a:r>
                <a:rPr lang="en-US" dirty="0" smtClean="0">
                  <a:latin typeface="Impact"/>
                  <a:cs typeface="Impact"/>
                </a:rPr>
                <a:t>(single thread)</a:t>
              </a:r>
              <a:endParaRPr lang="en-US" sz="2000" dirty="0">
                <a:latin typeface="Impact"/>
                <a:cs typeface="Impact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912881" y="2304947"/>
              <a:ext cx="909402" cy="784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912881" y="2512226"/>
              <a:ext cx="846684" cy="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1920721" y="2687187"/>
              <a:ext cx="736895" cy="784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1920721" y="2882140"/>
              <a:ext cx="736895" cy="784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6729887" y="3283982"/>
              <a:ext cx="1619366" cy="1796307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49240" y="2606069"/>
              <a:ext cx="11753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Impact"/>
                  <a:cs typeface="Impact"/>
                </a:rPr>
                <a:t>EXPENSIVE</a:t>
              </a:r>
            </a:p>
            <a:p>
              <a:pPr algn="ctr"/>
              <a:r>
                <a:rPr lang="en-US" dirty="0" smtClean="0">
                  <a:latin typeface="Impact"/>
                  <a:cs typeface="Impact"/>
                </a:rPr>
                <a:t>OPERATION</a:t>
              </a:r>
              <a:endParaRPr lang="en-US" sz="2000" dirty="0">
                <a:latin typeface="Impact"/>
                <a:cs typeface="Impac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55320" y="3431033"/>
              <a:ext cx="1360659" cy="406242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D0D0D"/>
                  </a:solidFill>
                  <a:latin typeface="Impact"/>
                  <a:cs typeface="Impact"/>
                </a:rPr>
                <a:t>FILE SYSTEM</a:t>
              </a:r>
              <a:endParaRPr lang="en-US" dirty="0">
                <a:solidFill>
                  <a:srgbClr val="0D0D0D"/>
                </a:solidFill>
                <a:latin typeface="Impact"/>
                <a:cs typeface="Impac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55320" y="3981266"/>
              <a:ext cx="1360659" cy="406242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D0D0D"/>
                  </a:solidFill>
                  <a:latin typeface="Impact"/>
                  <a:cs typeface="Impact"/>
                </a:rPr>
                <a:t>DATABASE</a:t>
              </a:r>
              <a:endParaRPr lang="en-US" dirty="0">
                <a:solidFill>
                  <a:srgbClr val="0D0D0D"/>
                </a:solidFill>
                <a:latin typeface="Impact"/>
                <a:cs typeface="Impac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855320" y="4532067"/>
              <a:ext cx="1360659" cy="406242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D0D0D"/>
                  </a:solidFill>
                  <a:latin typeface="Impact"/>
                  <a:cs typeface="Impact"/>
                </a:rPr>
                <a:t>COMPUTATION</a:t>
              </a:r>
              <a:endParaRPr lang="en-US" dirty="0">
                <a:solidFill>
                  <a:srgbClr val="0D0D0D"/>
                </a:solidFill>
                <a:latin typeface="Impact"/>
                <a:cs typeface="Impac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007383">
              <a:off x="4963163" y="1987659"/>
              <a:ext cx="2018501" cy="1878286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0794820"/>
                </a:avLst>
              </a:prstTxWarp>
              <a:spAutoFit/>
            </a:bodyPr>
            <a:lstStyle/>
            <a:p>
              <a:pPr algn="ctr"/>
              <a:r>
                <a:rPr lang="en-US" dirty="0" smtClean="0">
                  <a:latin typeface="Impact"/>
                  <a:cs typeface="Impact"/>
                </a:rPr>
                <a:t>register callback</a:t>
              </a:r>
              <a:endParaRPr lang="en-US" sz="2000" dirty="0">
                <a:latin typeface="Impact"/>
                <a:cs typeface="Impact"/>
              </a:endParaRPr>
            </a:p>
          </p:txBody>
        </p:sp>
        <p:sp>
          <p:nvSpPr>
            <p:cNvPr id="18" name="Arc 17"/>
            <p:cNvSpPr/>
            <p:nvPr/>
          </p:nvSpPr>
          <p:spPr>
            <a:xfrm rot="20025319">
              <a:off x="4891961" y="2199106"/>
              <a:ext cx="1944236" cy="1811030"/>
            </a:xfrm>
            <a:prstGeom prst="arc">
              <a:avLst/>
            </a:prstGeom>
            <a:ln w="38100" cmpd="sng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3342056" flipV="1">
              <a:off x="4846540" y="3075751"/>
              <a:ext cx="1944236" cy="1811030"/>
            </a:xfrm>
            <a:prstGeom prst="arc">
              <a:avLst/>
            </a:prstGeom>
            <a:ln w="38100" cmpd="sng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 rot="348574">
              <a:off x="4839134" y="3392451"/>
              <a:ext cx="2018501" cy="1878286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dirty="0" smtClean="0">
                  <a:latin typeface="Impact"/>
                  <a:cs typeface="Impact"/>
                </a:rPr>
                <a:t>operation complete</a:t>
              </a:r>
              <a:endParaRPr lang="en-US" sz="2000" dirty="0">
                <a:latin typeface="Impact"/>
                <a:cs typeface="Impac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 rot="205375">
              <a:off x="1578923" y="1915810"/>
              <a:ext cx="4097567" cy="3307791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dirty="0" smtClean="0">
                  <a:latin typeface="Impact"/>
                  <a:cs typeface="Impact"/>
                </a:rPr>
                <a:t>trigger callback</a:t>
              </a:r>
              <a:endParaRPr lang="en-US" sz="2000" dirty="0">
                <a:latin typeface="Impact"/>
                <a:cs typeface="Impact"/>
              </a:endParaRPr>
            </a:p>
          </p:txBody>
        </p:sp>
      </p:grpSp>
      <p:sp>
        <p:nvSpPr>
          <p:cNvPr id="24" name="Arc 23"/>
          <p:cNvSpPr>
            <a:spLocks noChangeAspect="1"/>
          </p:cNvSpPr>
          <p:nvPr/>
        </p:nvSpPr>
        <p:spPr>
          <a:xfrm rot="3342056" flipV="1">
            <a:off x="1136160" y="-649736"/>
            <a:ext cx="4888649" cy="4553712"/>
          </a:xfrm>
          <a:prstGeom prst="arc">
            <a:avLst>
              <a:gd name="adj1" fmla="val 15145439"/>
              <a:gd name="adj2" fmla="val 0"/>
            </a:avLst>
          </a:prstGeom>
          <a:ln w="38100" cmpd="sng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Shift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9276" y="1274303"/>
            <a:ext cx="77654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1.old</a:t>
            </a:r>
            <a:r>
              <a:rPr lang="en-US" sz="3200" b="1" dirty="0"/>
              <a:t>)</a:t>
            </a:r>
            <a:r>
              <a:rPr lang="en-US" sz="3200" dirty="0"/>
              <a:t> web server </a:t>
            </a:r>
            <a:r>
              <a:rPr lang="en-US" sz="3200" dirty="0" smtClean="0"/>
              <a:t>with </a:t>
            </a:r>
            <a:r>
              <a:rPr lang="en-US" sz="3200" dirty="0" smtClean="0"/>
              <a:t>application </a:t>
            </a:r>
            <a:r>
              <a:rPr lang="en-US" sz="3200" dirty="0"/>
              <a:t>logic</a:t>
            </a:r>
          </a:p>
          <a:p>
            <a:r>
              <a:rPr lang="en-US" sz="3200" b="1" dirty="0"/>
              <a:t>1.</a:t>
            </a:r>
            <a:r>
              <a:rPr lang="en-US" sz="3200" b="1" dirty="0" smtClean="0"/>
              <a:t>new</a:t>
            </a:r>
            <a:r>
              <a:rPr lang="en-US" sz="3200" b="1" dirty="0"/>
              <a:t>)</a:t>
            </a:r>
            <a:r>
              <a:rPr lang="en-US" sz="3200" dirty="0"/>
              <a:t> app that can connect and </a:t>
            </a:r>
            <a:r>
              <a:rPr lang="en-US" sz="3200" dirty="0" smtClean="0"/>
              <a:t>collaborate</a:t>
            </a:r>
          </a:p>
          <a:p>
            <a:endParaRPr lang="en-US" sz="3200" dirty="0" smtClean="0"/>
          </a:p>
          <a:p>
            <a:r>
              <a:rPr lang="en-US" sz="3200" b="1" dirty="0" smtClean="0"/>
              <a:t>2.old</a:t>
            </a:r>
            <a:r>
              <a:rPr lang="en-US" sz="3200" b="1" dirty="0"/>
              <a:t>)</a:t>
            </a:r>
            <a:r>
              <a:rPr lang="en-US" sz="3200" dirty="0"/>
              <a:t> stateful</a:t>
            </a:r>
          </a:p>
          <a:p>
            <a:r>
              <a:rPr lang="en-US" sz="3200" b="1" dirty="0"/>
              <a:t>2.</a:t>
            </a:r>
            <a:r>
              <a:rPr lang="en-US" sz="3200" b="1" dirty="0" smtClean="0"/>
              <a:t>new</a:t>
            </a:r>
            <a:r>
              <a:rPr lang="en-US" sz="3200" b="1" dirty="0"/>
              <a:t>)</a:t>
            </a:r>
            <a:r>
              <a:rPr lang="en-US" sz="3200" dirty="0"/>
              <a:t> stateless</a:t>
            </a:r>
          </a:p>
        </p:txBody>
      </p:sp>
    </p:spTree>
    <p:extLst>
      <p:ext uri="{BB962C8B-B14F-4D97-AF65-F5344CB8AC3E}">
        <p14:creationId xmlns:p14="http://schemas.microsoft.com/office/powerpoint/2010/main" val="465080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Shift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9276" y="1274303"/>
            <a:ext cx="77654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1.old</a:t>
            </a:r>
            <a:r>
              <a:rPr lang="en-US" sz="3200" b="1" dirty="0"/>
              <a:t>)</a:t>
            </a:r>
            <a:r>
              <a:rPr lang="en-US" sz="3200" dirty="0"/>
              <a:t> </a:t>
            </a:r>
            <a:r>
              <a:rPr lang="en-US" sz="3200" dirty="0" smtClean="0"/>
              <a:t>blocking</a:t>
            </a:r>
            <a:endParaRPr lang="en-US" sz="3200" dirty="0"/>
          </a:p>
          <a:p>
            <a:r>
              <a:rPr lang="en-US" sz="3200" b="1" dirty="0"/>
              <a:t>1.</a:t>
            </a:r>
            <a:r>
              <a:rPr lang="en-US" sz="3200" b="1" dirty="0" smtClean="0"/>
              <a:t>new</a:t>
            </a:r>
            <a:r>
              <a:rPr lang="en-US" sz="3200" b="1" dirty="0"/>
              <a:t>)</a:t>
            </a:r>
            <a:r>
              <a:rPr lang="en-US" sz="3200" dirty="0"/>
              <a:t> </a:t>
            </a:r>
            <a:r>
              <a:rPr lang="en-US" sz="3200" dirty="0" smtClean="0"/>
              <a:t>non-blocking</a:t>
            </a:r>
          </a:p>
          <a:p>
            <a:endParaRPr lang="en-US" sz="3200" dirty="0" smtClean="0"/>
          </a:p>
          <a:p>
            <a:r>
              <a:rPr lang="en-US" sz="3200" b="1" dirty="0" smtClean="0"/>
              <a:t>2.old</a:t>
            </a:r>
            <a:r>
              <a:rPr lang="en-US" sz="3200" b="1" dirty="0"/>
              <a:t>)</a:t>
            </a:r>
            <a:r>
              <a:rPr lang="en-US" sz="3200" dirty="0"/>
              <a:t> </a:t>
            </a:r>
            <a:r>
              <a:rPr lang="en-US" sz="3200" dirty="0" smtClean="0"/>
              <a:t>process per request</a:t>
            </a:r>
            <a:endParaRPr lang="en-US" sz="3200" dirty="0"/>
          </a:p>
          <a:p>
            <a:r>
              <a:rPr lang="en-US" sz="3200" b="1" dirty="0"/>
              <a:t>2.</a:t>
            </a:r>
            <a:r>
              <a:rPr lang="en-US" sz="3200" b="1" dirty="0" smtClean="0"/>
              <a:t>new</a:t>
            </a:r>
            <a:r>
              <a:rPr lang="en-US" sz="3200" b="1" dirty="0"/>
              <a:t>)</a:t>
            </a:r>
            <a:r>
              <a:rPr lang="en-US" sz="3200" dirty="0"/>
              <a:t> </a:t>
            </a:r>
            <a:r>
              <a:rPr lang="en-US" sz="3200" dirty="0" smtClean="0"/>
              <a:t>single process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2217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5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o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0081"/>
            <a:ext cx="6701726" cy="55049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43544" y="3519029"/>
            <a:ext cx="37537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MODULES</a:t>
            </a:r>
            <a:endParaRPr 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89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3-05 at 7.59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677"/>
            <a:ext cx="9144000" cy="464282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922175" y="2606510"/>
            <a:ext cx="1801201" cy="315438"/>
          </a:xfrm>
          <a:prstGeom prst="ellipse">
            <a:avLst/>
          </a:prstGeom>
          <a:noFill/>
          <a:ln w="76200" cmpd="sng">
            <a:solidFill>
              <a:srgbClr val="FF0000">
                <a:alpha val="50000"/>
              </a:srgb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51398" y="2606510"/>
            <a:ext cx="1020957" cy="315438"/>
          </a:xfrm>
          <a:prstGeom prst="ellipse">
            <a:avLst/>
          </a:prstGeom>
          <a:noFill/>
          <a:ln w="76200" cmpd="sng">
            <a:solidFill>
              <a:srgbClr val="FF0000">
                <a:alpha val="50000"/>
              </a:srgb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22175" y="3818455"/>
            <a:ext cx="3693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uxton Sketch"/>
                <a:cs typeface="Buxton Sketch"/>
              </a:rPr>
              <a:t>Make module with “</a:t>
            </a:r>
            <a:r>
              <a:rPr lang="en-US" sz="2800" noProof="1" smtClean="0">
                <a:latin typeface="Buxton Sketch"/>
                <a:cs typeface="Buxton Sketch"/>
              </a:rPr>
              <a:t>module.exports”</a:t>
            </a:r>
            <a:endParaRPr lang="en-US" sz="2800" noProof="1">
              <a:latin typeface="Buxton Sketch"/>
              <a:cs typeface="Buxton Sketch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1929" y="3818455"/>
            <a:ext cx="2619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uxton Sketch"/>
                <a:cs typeface="Buxton Sketch"/>
              </a:rPr>
              <a:t>Use module with </a:t>
            </a:r>
          </a:p>
          <a:p>
            <a:r>
              <a:rPr lang="en-US" sz="2800" noProof="1" smtClean="0">
                <a:latin typeface="Buxton Sketch"/>
                <a:cs typeface="Buxton Sketch"/>
              </a:rPr>
              <a:t>“require”</a:t>
            </a:r>
            <a:endParaRPr lang="en-US" sz="2800" noProof="1">
              <a:latin typeface="Buxton Sketch"/>
              <a:cs typeface="Buxton Sketch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008616" y="2996657"/>
            <a:ext cx="191007" cy="863368"/>
          </a:xfrm>
          <a:custGeom>
            <a:avLst/>
            <a:gdLst>
              <a:gd name="connsiteX0" fmla="*/ 99702 w 191007"/>
              <a:gd name="connsiteY0" fmla="*/ 0 h 863368"/>
              <a:gd name="connsiteX1" fmla="*/ 74801 w 191007"/>
              <a:gd name="connsiteY1" fmla="*/ 489758 h 863368"/>
              <a:gd name="connsiteX2" fmla="*/ 66500 w 191007"/>
              <a:gd name="connsiteY2" fmla="*/ 622574 h 863368"/>
              <a:gd name="connsiteX3" fmla="*/ 97 w 191007"/>
              <a:gd name="connsiteY3" fmla="*/ 448253 h 863368"/>
              <a:gd name="connsiteX4" fmla="*/ 83101 w 191007"/>
              <a:gd name="connsiteY4" fmla="*/ 863303 h 863368"/>
              <a:gd name="connsiteX5" fmla="*/ 191007 w 191007"/>
              <a:gd name="connsiteY5" fmla="*/ 481457 h 863368"/>
              <a:gd name="connsiteX6" fmla="*/ 83101 w 191007"/>
              <a:gd name="connsiteY6" fmla="*/ 605972 h 863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007" h="863368">
                <a:moveTo>
                  <a:pt x="99702" y="0"/>
                </a:moveTo>
                <a:cubicBezTo>
                  <a:pt x="90018" y="192998"/>
                  <a:pt x="80335" y="385996"/>
                  <a:pt x="74801" y="489758"/>
                </a:cubicBezTo>
                <a:cubicBezTo>
                  <a:pt x="69267" y="593520"/>
                  <a:pt x="78951" y="629492"/>
                  <a:pt x="66500" y="622574"/>
                </a:cubicBezTo>
                <a:cubicBezTo>
                  <a:pt x="54049" y="615656"/>
                  <a:pt x="-2670" y="408132"/>
                  <a:pt x="97" y="448253"/>
                </a:cubicBezTo>
                <a:cubicBezTo>
                  <a:pt x="2864" y="488374"/>
                  <a:pt x="51283" y="857769"/>
                  <a:pt x="83101" y="863303"/>
                </a:cubicBezTo>
                <a:cubicBezTo>
                  <a:pt x="114919" y="868837"/>
                  <a:pt x="191007" y="524345"/>
                  <a:pt x="191007" y="481457"/>
                </a:cubicBezTo>
                <a:cubicBezTo>
                  <a:pt x="191007" y="438569"/>
                  <a:pt x="83101" y="605972"/>
                  <a:pt x="83101" y="605972"/>
                </a:cubicBezTo>
              </a:path>
            </a:pathLst>
          </a:custGeom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755118" y="3149057"/>
            <a:ext cx="191007" cy="863368"/>
          </a:xfrm>
          <a:custGeom>
            <a:avLst/>
            <a:gdLst>
              <a:gd name="connsiteX0" fmla="*/ 99702 w 191007"/>
              <a:gd name="connsiteY0" fmla="*/ 0 h 863368"/>
              <a:gd name="connsiteX1" fmla="*/ 74801 w 191007"/>
              <a:gd name="connsiteY1" fmla="*/ 489758 h 863368"/>
              <a:gd name="connsiteX2" fmla="*/ 66500 w 191007"/>
              <a:gd name="connsiteY2" fmla="*/ 622574 h 863368"/>
              <a:gd name="connsiteX3" fmla="*/ 97 w 191007"/>
              <a:gd name="connsiteY3" fmla="*/ 448253 h 863368"/>
              <a:gd name="connsiteX4" fmla="*/ 83101 w 191007"/>
              <a:gd name="connsiteY4" fmla="*/ 863303 h 863368"/>
              <a:gd name="connsiteX5" fmla="*/ 191007 w 191007"/>
              <a:gd name="connsiteY5" fmla="*/ 481457 h 863368"/>
              <a:gd name="connsiteX6" fmla="*/ 83101 w 191007"/>
              <a:gd name="connsiteY6" fmla="*/ 605972 h 863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007" h="863368">
                <a:moveTo>
                  <a:pt x="99702" y="0"/>
                </a:moveTo>
                <a:cubicBezTo>
                  <a:pt x="90018" y="192998"/>
                  <a:pt x="80335" y="385996"/>
                  <a:pt x="74801" y="489758"/>
                </a:cubicBezTo>
                <a:cubicBezTo>
                  <a:pt x="69267" y="593520"/>
                  <a:pt x="78951" y="629492"/>
                  <a:pt x="66500" y="622574"/>
                </a:cubicBezTo>
                <a:cubicBezTo>
                  <a:pt x="54049" y="615656"/>
                  <a:pt x="-2670" y="408132"/>
                  <a:pt x="97" y="448253"/>
                </a:cubicBezTo>
                <a:cubicBezTo>
                  <a:pt x="2864" y="488374"/>
                  <a:pt x="51283" y="857769"/>
                  <a:pt x="83101" y="863303"/>
                </a:cubicBezTo>
                <a:cubicBezTo>
                  <a:pt x="114919" y="868837"/>
                  <a:pt x="191007" y="524345"/>
                  <a:pt x="191007" y="481457"/>
                </a:cubicBezTo>
                <a:cubicBezTo>
                  <a:pt x="191007" y="438569"/>
                  <a:pt x="83101" y="605972"/>
                  <a:pt x="83101" y="605972"/>
                </a:cubicBezTo>
              </a:path>
            </a:pathLst>
          </a:custGeom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75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516" y="1509981"/>
            <a:ext cx="5458968" cy="21235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0748" y="3673717"/>
            <a:ext cx="5682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Package manager. Installs, publishes and manages node programs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npm?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379262" y="2279362"/>
            <a:ext cx="44294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noProof="1" smtClean="0">
                <a:solidFill>
                  <a:schemeClr val="bg1">
                    <a:lumMod val="75000"/>
                  </a:schemeClr>
                </a:solidFill>
              </a:rPr>
              <a:t>https://www.npmjs.com</a:t>
            </a:r>
            <a:endParaRPr lang="en-US" sz="3200" b="1" noProof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57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npm</a:t>
            </a:r>
            <a:r>
              <a:rPr lang="en-US" dirty="0" smtClean="0"/>
              <a:t>? Largest Ecosystem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88853" y="1417588"/>
            <a:ext cx="65643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smtClean="0"/>
              <a:t>475K </a:t>
            </a:r>
            <a:r>
              <a:rPr lang="en-US" sz="7200" b="1" dirty="0" smtClean="0"/>
              <a:t>Modules</a:t>
            </a:r>
            <a:br>
              <a:rPr lang="en-US" sz="7200" b="1" dirty="0" smtClean="0"/>
            </a:br>
            <a:r>
              <a:rPr lang="en-US" sz="7200" b="1" dirty="0" smtClean="0"/>
              <a:t>2.7 Billion/Week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419721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Module?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5936" y="1324972"/>
            <a:ext cx="3962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Module is some </a:t>
            </a:r>
            <a:r>
              <a:rPr lang="en-US" sz="2400" dirty="0" smtClean="0"/>
              <a:t>JavaScript </a:t>
            </a:r>
            <a:r>
              <a:rPr lang="en-US" sz="2400" dirty="0"/>
              <a:t>paired with a package.json file</a:t>
            </a:r>
          </a:p>
        </p:txBody>
      </p:sp>
      <p:pic>
        <p:nvPicPr>
          <p:cNvPr id="4" name="Picture 3" descr="javascript_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534" y="2648421"/>
            <a:ext cx="1828800" cy="1828800"/>
          </a:xfrm>
          <a:prstGeom prst="rect">
            <a:avLst/>
          </a:prstGeom>
        </p:spPr>
      </p:pic>
      <p:pic>
        <p:nvPicPr>
          <p:cNvPr id="5" name="Picture 4" descr="json_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786" y="2648421"/>
            <a:ext cx="182880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24189" y="2829841"/>
            <a:ext cx="6956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+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20661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pieces, loosely joined</a:t>
            </a:r>
          </a:p>
          <a:p>
            <a:r>
              <a:rPr lang="en-US" dirty="0" smtClean="0"/>
              <a:t>Leverage external packages</a:t>
            </a:r>
          </a:p>
          <a:p>
            <a:r>
              <a:rPr lang="en-US" dirty="0" smtClean="0"/>
              <a:t>Leverage internal packages</a:t>
            </a:r>
          </a:p>
          <a:p>
            <a:r>
              <a:rPr lang="en-US" dirty="0" smtClean="0"/>
              <a:t>Facilitate collaboration</a:t>
            </a:r>
          </a:p>
          <a:p>
            <a:r>
              <a:rPr lang="en-US" dirty="0" smtClean="0"/>
              <a:t>Packages are discoverable in npm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6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Node.js is an open source, cross-platform,  JavaScript runtime built on Chrome's V8 JavaScript engine, for developing server and client side applications. Node.js uses an event-driven, non-blocking I/O model that makes it lightweight and efficient. </a:t>
            </a:r>
          </a:p>
        </p:txBody>
      </p:sp>
    </p:spTree>
    <p:extLst>
      <p:ext uri="{BB962C8B-B14F-4D97-AF65-F5344CB8AC3E}">
        <p14:creationId xmlns:p14="http://schemas.microsoft.com/office/powerpoint/2010/main" val="622313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97" y="323850"/>
            <a:ext cx="4465806" cy="17371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5458" y="2607892"/>
            <a:ext cx="79530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/>
              <a:t>Creating node/npm apps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35654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pm_in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21" y="0"/>
            <a:ext cx="4314825" cy="5143500"/>
          </a:xfrm>
          <a:prstGeom prst="rect">
            <a:avLst/>
          </a:prstGeom>
        </p:spPr>
      </p:pic>
      <p:pic>
        <p:nvPicPr>
          <p:cNvPr id="5" name="Picture 4" descr="Screen Shot 2017-03-05 at 8.28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970" y="2154639"/>
            <a:ext cx="4317030" cy="2402604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2688946" y="86446"/>
            <a:ext cx="2814262" cy="425901"/>
          </a:xfrm>
          <a:custGeom>
            <a:avLst/>
            <a:gdLst>
              <a:gd name="connsiteX0" fmla="*/ 2814262 w 2814262"/>
              <a:gd name="connsiteY0" fmla="*/ 320302 h 425901"/>
              <a:gd name="connsiteX1" fmla="*/ 2540347 w 2814262"/>
              <a:gd name="connsiteY1" fmla="*/ 361807 h 425901"/>
              <a:gd name="connsiteX2" fmla="*/ 1693700 w 2814262"/>
              <a:gd name="connsiteY2" fmla="*/ 419914 h 425901"/>
              <a:gd name="connsiteX3" fmla="*/ 780648 w 2814262"/>
              <a:gd name="connsiteY3" fmla="*/ 204089 h 425901"/>
              <a:gd name="connsiteX4" fmla="*/ 324123 w 2814262"/>
              <a:gd name="connsiteY4" fmla="*/ 104477 h 425901"/>
              <a:gd name="connsiteX5" fmla="*/ 456930 w 2814262"/>
              <a:gd name="connsiteY5" fmla="*/ 228992 h 425901"/>
              <a:gd name="connsiteX6" fmla="*/ 405 w 2814262"/>
              <a:gd name="connsiteY6" fmla="*/ 13166 h 425901"/>
              <a:gd name="connsiteX7" fmla="*/ 548235 w 2814262"/>
              <a:gd name="connsiteY7" fmla="*/ 29768 h 425901"/>
              <a:gd name="connsiteX8" fmla="*/ 315822 w 2814262"/>
              <a:gd name="connsiteY8" fmla="*/ 79574 h 425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14262" h="425901">
                <a:moveTo>
                  <a:pt x="2814262" y="320302"/>
                </a:moveTo>
                <a:cubicBezTo>
                  <a:pt x="2770684" y="332753"/>
                  <a:pt x="2727107" y="345205"/>
                  <a:pt x="2540347" y="361807"/>
                </a:cubicBezTo>
                <a:cubicBezTo>
                  <a:pt x="2353587" y="378409"/>
                  <a:pt x="1986983" y="446200"/>
                  <a:pt x="1693700" y="419914"/>
                </a:cubicBezTo>
                <a:cubicBezTo>
                  <a:pt x="1400417" y="393628"/>
                  <a:pt x="1008911" y="256662"/>
                  <a:pt x="780648" y="204089"/>
                </a:cubicBezTo>
                <a:cubicBezTo>
                  <a:pt x="552385" y="151516"/>
                  <a:pt x="378076" y="100326"/>
                  <a:pt x="324123" y="104477"/>
                </a:cubicBezTo>
                <a:cubicBezTo>
                  <a:pt x="270170" y="108627"/>
                  <a:pt x="510883" y="244210"/>
                  <a:pt x="456930" y="228992"/>
                </a:cubicBezTo>
                <a:cubicBezTo>
                  <a:pt x="402977" y="213773"/>
                  <a:pt x="-14813" y="46370"/>
                  <a:pt x="405" y="13166"/>
                </a:cubicBezTo>
                <a:cubicBezTo>
                  <a:pt x="15622" y="-20038"/>
                  <a:pt x="495666" y="18700"/>
                  <a:pt x="548235" y="29768"/>
                </a:cubicBezTo>
                <a:lnTo>
                  <a:pt x="315822" y="79574"/>
                </a:lnTo>
              </a:path>
            </a:pathLst>
          </a:cu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80508" y="0"/>
            <a:ext cx="31179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uxton Sketch"/>
                <a:cs typeface="Buxton Sketch"/>
              </a:rPr>
              <a:t>“npm init” generates the configuration file package.json</a:t>
            </a:r>
            <a:endParaRPr lang="en-US" sz="2800" noProof="1">
              <a:latin typeface="Buxton Sketch"/>
              <a:cs typeface="Buxton Sketch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598733" y="1419469"/>
            <a:ext cx="323862" cy="913112"/>
          </a:xfrm>
          <a:custGeom>
            <a:avLst/>
            <a:gdLst>
              <a:gd name="connsiteX0" fmla="*/ 74841 w 323862"/>
              <a:gd name="connsiteY0" fmla="*/ 0 h 913112"/>
              <a:gd name="connsiteX1" fmla="*/ 99742 w 323862"/>
              <a:gd name="connsiteY1" fmla="*/ 605972 h 913112"/>
              <a:gd name="connsiteX2" fmla="*/ 137 w 323862"/>
              <a:gd name="connsiteY2" fmla="*/ 423350 h 913112"/>
              <a:gd name="connsiteX3" fmla="*/ 124644 w 323862"/>
              <a:gd name="connsiteY3" fmla="*/ 913109 h 913112"/>
              <a:gd name="connsiteX4" fmla="*/ 323855 w 323862"/>
              <a:gd name="connsiteY4" fmla="*/ 415049 h 913112"/>
              <a:gd name="connsiteX5" fmla="*/ 132944 w 323862"/>
              <a:gd name="connsiteY5" fmla="*/ 622574 h 913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3862" h="913112">
                <a:moveTo>
                  <a:pt x="74841" y="0"/>
                </a:moveTo>
                <a:cubicBezTo>
                  <a:pt x="93517" y="267707"/>
                  <a:pt x="112193" y="535414"/>
                  <a:pt x="99742" y="605972"/>
                </a:cubicBezTo>
                <a:cubicBezTo>
                  <a:pt x="87291" y="676530"/>
                  <a:pt x="-4013" y="372161"/>
                  <a:pt x="137" y="423350"/>
                </a:cubicBezTo>
                <a:cubicBezTo>
                  <a:pt x="4287" y="474539"/>
                  <a:pt x="70691" y="914493"/>
                  <a:pt x="124644" y="913109"/>
                </a:cubicBezTo>
                <a:cubicBezTo>
                  <a:pt x="178597" y="911726"/>
                  <a:pt x="322472" y="463471"/>
                  <a:pt x="323855" y="415049"/>
                </a:cubicBezTo>
                <a:cubicBezTo>
                  <a:pt x="325238" y="366627"/>
                  <a:pt x="132944" y="622574"/>
                  <a:pt x="132944" y="622574"/>
                </a:cubicBezTo>
              </a:path>
            </a:pathLst>
          </a:cu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54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97" y="323850"/>
            <a:ext cx="4465806" cy="17371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06851" y="2607892"/>
            <a:ext cx="71303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/>
              <a:t>adding npm packages </a:t>
            </a:r>
          </a:p>
          <a:p>
            <a:pPr algn="ctr"/>
            <a:r>
              <a:rPr lang="en-US" sz="6000" dirty="0" smtClean="0"/>
              <a:t>to your application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0131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3-05 at 8.40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23" y="298834"/>
            <a:ext cx="4572000" cy="974360"/>
          </a:xfrm>
          <a:prstGeom prst="rect">
            <a:avLst/>
          </a:prstGeom>
        </p:spPr>
      </p:pic>
      <p:pic>
        <p:nvPicPr>
          <p:cNvPr id="3" name="Picture 2" descr="Screen Shot 2017-03-05 at 8.38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655458"/>
            <a:ext cx="5486400" cy="34880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0523" y="1712896"/>
            <a:ext cx="27655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uxton Sketch"/>
                <a:cs typeface="Buxton Sketch"/>
              </a:rPr>
              <a:t>Local installation of request package. Dependency added to package.json</a:t>
            </a:r>
            <a:endParaRPr lang="en-US" sz="2800" noProof="1">
              <a:latin typeface="Buxton Sketch"/>
              <a:cs typeface="Buxton Sketch"/>
            </a:endParaRPr>
          </a:p>
        </p:txBody>
      </p:sp>
      <p:sp>
        <p:nvSpPr>
          <p:cNvPr id="5" name="Freeform 4"/>
          <p:cNvSpPr/>
          <p:nvPr/>
        </p:nvSpPr>
        <p:spPr>
          <a:xfrm rot="10800000">
            <a:off x="2419114" y="1030180"/>
            <a:ext cx="287255" cy="809401"/>
          </a:xfrm>
          <a:custGeom>
            <a:avLst/>
            <a:gdLst>
              <a:gd name="connsiteX0" fmla="*/ 74841 w 323862"/>
              <a:gd name="connsiteY0" fmla="*/ 0 h 913112"/>
              <a:gd name="connsiteX1" fmla="*/ 99742 w 323862"/>
              <a:gd name="connsiteY1" fmla="*/ 605972 h 913112"/>
              <a:gd name="connsiteX2" fmla="*/ 137 w 323862"/>
              <a:gd name="connsiteY2" fmla="*/ 423350 h 913112"/>
              <a:gd name="connsiteX3" fmla="*/ 124644 w 323862"/>
              <a:gd name="connsiteY3" fmla="*/ 913109 h 913112"/>
              <a:gd name="connsiteX4" fmla="*/ 323855 w 323862"/>
              <a:gd name="connsiteY4" fmla="*/ 415049 h 913112"/>
              <a:gd name="connsiteX5" fmla="*/ 132944 w 323862"/>
              <a:gd name="connsiteY5" fmla="*/ 622574 h 913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3862" h="913112">
                <a:moveTo>
                  <a:pt x="74841" y="0"/>
                </a:moveTo>
                <a:cubicBezTo>
                  <a:pt x="93517" y="267707"/>
                  <a:pt x="112193" y="535414"/>
                  <a:pt x="99742" y="605972"/>
                </a:cubicBezTo>
                <a:cubicBezTo>
                  <a:pt x="87291" y="676530"/>
                  <a:pt x="-4013" y="372161"/>
                  <a:pt x="137" y="423350"/>
                </a:cubicBezTo>
                <a:cubicBezTo>
                  <a:pt x="4287" y="474539"/>
                  <a:pt x="70691" y="914493"/>
                  <a:pt x="124644" y="913109"/>
                </a:cubicBezTo>
                <a:cubicBezTo>
                  <a:pt x="178597" y="911726"/>
                  <a:pt x="322472" y="463471"/>
                  <a:pt x="323855" y="415049"/>
                </a:cubicBezTo>
                <a:cubicBezTo>
                  <a:pt x="325238" y="366627"/>
                  <a:pt x="132944" y="622574"/>
                  <a:pt x="132944" y="622574"/>
                </a:cubicBezTo>
              </a:path>
            </a:pathLst>
          </a:cu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421823" y="3660736"/>
            <a:ext cx="2570742" cy="863415"/>
          </a:xfrm>
          <a:custGeom>
            <a:avLst/>
            <a:gdLst>
              <a:gd name="connsiteX0" fmla="*/ 14157 w 2570742"/>
              <a:gd name="connsiteY0" fmla="*/ 0 h 863415"/>
              <a:gd name="connsiteX1" fmla="*/ 55660 w 2570742"/>
              <a:gd name="connsiteY1" fmla="*/ 332039 h 863415"/>
              <a:gd name="connsiteX2" fmla="*/ 462383 w 2570742"/>
              <a:gd name="connsiteY2" fmla="*/ 531263 h 863415"/>
              <a:gd name="connsiteX3" fmla="*/ 1068317 w 2570742"/>
              <a:gd name="connsiteY3" fmla="*/ 572768 h 863415"/>
              <a:gd name="connsiteX4" fmla="*/ 2089274 w 2570742"/>
              <a:gd name="connsiteY4" fmla="*/ 697283 h 863415"/>
              <a:gd name="connsiteX5" fmla="*/ 2271884 w 2570742"/>
              <a:gd name="connsiteY5" fmla="*/ 730487 h 863415"/>
              <a:gd name="connsiteX6" fmla="*/ 1948166 w 2570742"/>
              <a:gd name="connsiteY6" fmla="*/ 531263 h 863415"/>
              <a:gd name="connsiteX7" fmla="*/ 2570701 w 2570742"/>
              <a:gd name="connsiteY7" fmla="*/ 730487 h 863415"/>
              <a:gd name="connsiteX8" fmla="*/ 1981368 w 2570742"/>
              <a:gd name="connsiteY8" fmla="*/ 863303 h 863415"/>
              <a:gd name="connsiteX9" fmla="*/ 2271884 w 2570742"/>
              <a:gd name="connsiteY9" fmla="*/ 755390 h 8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70742" h="863415">
                <a:moveTo>
                  <a:pt x="14157" y="0"/>
                </a:moveTo>
                <a:cubicBezTo>
                  <a:pt x="-2444" y="121747"/>
                  <a:pt x="-19044" y="243495"/>
                  <a:pt x="55660" y="332039"/>
                </a:cubicBezTo>
                <a:cubicBezTo>
                  <a:pt x="130364" y="420583"/>
                  <a:pt x="293607" y="491142"/>
                  <a:pt x="462383" y="531263"/>
                </a:cubicBezTo>
                <a:cubicBezTo>
                  <a:pt x="631159" y="571384"/>
                  <a:pt x="797169" y="545098"/>
                  <a:pt x="1068317" y="572768"/>
                </a:cubicBezTo>
                <a:cubicBezTo>
                  <a:pt x="1339465" y="600438"/>
                  <a:pt x="1888680" y="670997"/>
                  <a:pt x="2089274" y="697283"/>
                </a:cubicBezTo>
                <a:cubicBezTo>
                  <a:pt x="2289869" y="723570"/>
                  <a:pt x="2295402" y="758157"/>
                  <a:pt x="2271884" y="730487"/>
                </a:cubicBezTo>
                <a:cubicBezTo>
                  <a:pt x="2248366" y="702817"/>
                  <a:pt x="1898363" y="531263"/>
                  <a:pt x="1948166" y="531263"/>
                </a:cubicBezTo>
                <a:cubicBezTo>
                  <a:pt x="1997969" y="531263"/>
                  <a:pt x="2565167" y="675147"/>
                  <a:pt x="2570701" y="730487"/>
                </a:cubicBezTo>
                <a:cubicBezTo>
                  <a:pt x="2576235" y="785827"/>
                  <a:pt x="2031171" y="859153"/>
                  <a:pt x="1981368" y="863303"/>
                </a:cubicBezTo>
                <a:cubicBezTo>
                  <a:pt x="1931565" y="867453"/>
                  <a:pt x="2271884" y="755390"/>
                  <a:pt x="2271884" y="755390"/>
                </a:cubicBezTo>
              </a:path>
            </a:pathLst>
          </a:cu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3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10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etwork.jp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8566" y="1910031"/>
            <a:ext cx="8366869" cy="1323439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000" i="1" dirty="0"/>
              <a:t>Node’s goal is to provide </a:t>
            </a:r>
            <a:r>
              <a:rPr lang="en-US" sz="4000" i="1" dirty="0" smtClean="0"/>
              <a:t>an </a:t>
            </a:r>
            <a:r>
              <a:rPr lang="en-US" sz="4000" i="1" dirty="0"/>
              <a:t>easy way to build scalable network programs</a:t>
            </a:r>
          </a:p>
        </p:txBody>
      </p:sp>
    </p:spTree>
    <p:extLst>
      <p:ext uri="{BB962C8B-B14F-4D97-AF65-F5344CB8AC3E}">
        <p14:creationId xmlns:p14="http://schemas.microsoft.com/office/powerpoint/2010/main" val="228494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220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002" y="543140"/>
            <a:ext cx="1849425" cy="1345481"/>
          </a:xfrm>
          <a:prstGeom prst="rect">
            <a:avLst/>
          </a:prstGeom>
          <a:solidFill>
            <a:srgbClr val="FFFD78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radley Hand" charset="0"/>
                <a:ea typeface="Bradley Hand" charset="0"/>
                <a:cs typeface="Bradley Hand" charset="0"/>
              </a:rPr>
              <a:t>Install Node.js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Bradley Hand" charset="0"/>
                <a:ea typeface="Bradley Hand" charset="0"/>
                <a:cs typeface="Bradley Hand" charset="0"/>
              </a:rPr>
              <a:t>From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Bradley Hand" charset="0"/>
                <a:ea typeface="Bradley Hand" charset="0"/>
                <a:cs typeface="Bradley Hand" charset="0"/>
              </a:rPr>
              <a:t>http://nodejs.org</a:t>
            </a:r>
            <a:endParaRPr lang="en-US" dirty="0">
              <a:solidFill>
                <a:schemeClr val="tx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86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Use</a:t>
            </a:r>
            <a:endParaRPr lang="en-US" dirty="0"/>
          </a:p>
        </p:txBody>
      </p:sp>
      <p:pic>
        <p:nvPicPr>
          <p:cNvPr id="5" name="Picture 4" descr="conso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104734"/>
            <a:ext cx="5486400" cy="401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7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Console</a:t>
            </a:r>
            <a:endParaRPr lang="en-US" dirty="0"/>
          </a:p>
        </p:txBody>
      </p:sp>
      <p:pic>
        <p:nvPicPr>
          <p:cNvPr id="3" name="Picture 2" descr="console_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22401"/>
            <a:ext cx="5486400" cy="251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70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File</a:t>
            </a:r>
            <a:endParaRPr lang="en-US" dirty="0"/>
          </a:p>
        </p:txBody>
      </p:sp>
      <p:pic>
        <p:nvPicPr>
          <p:cNvPr id="3" name="Picture 2" descr="load_f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196045"/>
            <a:ext cx="5486400" cy="385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6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File</a:t>
            </a:r>
            <a:endParaRPr lang="en-US" dirty="0"/>
          </a:p>
        </p:txBody>
      </p:sp>
      <p:pic>
        <p:nvPicPr>
          <p:cNvPr id="3" name="Picture 2" descr="Screen Shot 2017-03-05 at 6.50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79831"/>
            <a:ext cx="5486400" cy="39400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87663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</a:t>
            </a:r>
            <a:endParaRPr lang="en-US" dirty="0"/>
          </a:p>
        </p:txBody>
      </p:sp>
      <p:pic>
        <p:nvPicPr>
          <p:cNvPr id="3" name="Picture 2" descr="Screen Shot 2017-03-05 at 7.18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195343"/>
            <a:ext cx="5486400" cy="36248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48423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7734</TotalTime>
  <Words>241</Words>
  <Application>Microsoft Macintosh PowerPoint</Application>
  <PresentationFormat>On-screen Show (16:9)</PresentationFormat>
  <Paragraphs>68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Bradley Hand</vt:lpstr>
      <vt:lpstr>Buxton Sketch</vt:lpstr>
      <vt:lpstr>Calibri</vt:lpstr>
      <vt:lpstr>Impact</vt:lpstr>
      <vt:lpstr>Mangal</vt:lpstr>
      <vt:lpstr>Arial</vt:lpstr>
      <vt:lpstr>Office Theme</vt:lpstr>
      <vt:lpstr>PowerPoint Presentation</vt:lpstr>
      <vt:lpstr>Node.JS</vt:lpstr>
      <vt:lpstr>PowerPoint Presentation</vt:lpstr>
      <vt:lpstr>PowerPoint Presentation</vt:lpstr>
      <vt:lpstr>Console Use</vt:lpstr>
      <vt:lpstr>Exit Console</vt:lpstr>
      <vt:lpstr>Run File</vt:lpstr>
      <vt:lpstr>Load File</vt:lpstr>
      <vt:lpstr>Non-Blocking</vt:lpstr>
      <vt:lpstr>PowerPoint Presentation</vt:lpstr>
      <vt:lpstr>PowerPoint Presentation</vt:lpstr>
      <vt:lpstr>Architectural Shift</vt:lpstr>
      <vt:lpstr>Architectural Shift</vt:lpstr>
      <vt:lpstr>PowerPoint Presentation</vt:lpstr>
      <vt:lpstr>PowerPoint Presentation</vt:lpstr>
      <vt:lpstr>What is npm?</vt:lpstr>
      <vt:lpstr>What is npm? Largest Ecosystem</vt:lpstr>
      <vt:lpstr>What is a Module?</vt:lpstr>
      <vt:lpstr>Advantages</vt:lpstr>
      <vt:lpstr>PowerPoint Presentation</vt:lpstr>
      <vt:lpstr>PowerPoint Presentation</vt:lpstr>
      <vt:lpstr>PowerPoint Presentation</vt:lpstr>
      <vt:lpstr>PowerPoint Presentation</vt:lpstr>
      <vt:lpstr>Active Learning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abel -</dc:creator>
  <cp:lastModifiedBy>Microsoft Office User</cp:lastModifiedBy>
  <cp:revision>57</cp:revision>
  <dcterms:created xsi:type="dcterms:W3CDTF">2016-05-02T14:29:47Z</dcterms:created>
  <dcterms:modified xsi:type="dcterms:W3CDTF">2017-09-11T20:11:22Z</dcterms:modified>
</cp:coreProperties>
</file>