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301" r:id="rId3"/>
    <p:sldId id="306" r:id="rId4"/>
    <p:sldId id="318" r:id="rId5"/>
    <p:sldId id="302" r:id="rId6"/>
    <p:sldId id="303" r:id="rId7"/>
    <p:sldId id="304" r:id="rId8"/>
    <p:sldId id="305" r:id="rId9"/>
    <p:sldId id="307" r:id="rId10"/>
    <p:sldId id="308" r:id="rId11"/>
    <p:sldId id="283" r:id="rId12"/>
    <p:sldId id="309" r:id="rId13"/>
    <p:sldId id="316" r:id="rId14"/>
    <p:sldId id="286" r:id="rId15"/>
    <p:sldId id="284" r:id="rId16"/>
    <p:sldId id="288" r:id="rId17"/>
    <p:sldId id="296" r:id="rId18"/>
    <p:sldId id="294" r:id="rId19"/>
    <p:sldId id="310" r:id="rId20"/>
    <p:sldId id="313" r:id="rId21"/>
    <p:sldId id="311" r:id="rId22"/>
    <p:sldId id="298" r:id="rId23"/>
    <p:sldId id="314" r:id="rId24"/>
    <p:sldId id="31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000D26"/>
    <a:srgbClr val="001A49"/>
    <a:srgbClr val="003186"/>
    <a:srgbClr val="0B1922"/>
    <a:srgbClr val="183549"/>
    <a:srgbClr val="306992"/>
    <a:srgbClr val="28251F"/>
    <a:srgbClr val="292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1"/>
    <p:restoredTop sz="99140" autoAdjust="0"/>
  </p:normalViewPr>
  <p:slideViewPr>
    <p:cSldViewPr snapToGrid="0" snapToObjects="1">
      <p:cViewPr varScale="1">
        <p:scale>
          <a:sx n="147" d="100"/>
          <a:sy n="147" d="100"/>
        </p:scale>
        <p:origin x="216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806D7-D637-0041-A3C4-7DA08BEA654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BCD3-6290-6946-BE22-3B229B7E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B6D0-792B-4444-954A-9CA958161E9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" y="130017"/>
            <a:ext cx="7971866" cy="4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i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844" y="737337"/>
            <a:ext cx="7510409" cy="3636590"/>
            <a:chOff x="838844" y="1634147"/>
            <a:chExt cx="7510409" cy="3636590"/>
          </a:xfrm>
        </p:grpSpPr>
        <p:sp>
          <p:nvSpPr>
            <p:cNvPr id="3" name="Arc 2"/>
            <p:cNvSpPr/>
            <p:nvPr/>
          </p:nvSpPr>
          <p:spPr>
            <a:xfrm rot="16200000">
              <a:off x="2645821" y="167386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6200000" flipH="1" flipV="1">
              <a:off x="2641421" y="1645942"/>
              <a:ext cx="3010543" cy="2986953"/>
            </a:xfrm>
            <a:prstGeom prst="arc">
              <a:avLst>
                <a:gd name="adj1" fmla="val 16200000"/>
                <a:gd name="adj2" fmla="val 5345000"/>
              </a:avLst>
            </a:prstGeom>
            <a:ln w="762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0204" y="2085428"/>
              <a:ext cx="1042677" cy="105055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844" y="2414706"/>
              <a:ext cx="109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Impact"/>
                  <a:cs typeface="Impact"/>
                </a:rPr>
                <a:t>REQUESTS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5991" y="2819420"/>
              <a:ext cx="202852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latin typeface="Impact"/>
                  <a:cs typeface="Impact"/>
                </a:rPr>
                <a:t>EVENT LOOP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(single thread)</a:t>
              </a:r>
              <a:endParaRPr lang="en-US" sz="2000" dirty="0">
                <a:latin typeface="Impact"/>
                <a:cs typeface="Impac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912881" y="2304947"/>
              <a:ext cx="909402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12881" y="2512226"/>
              <a:ext cx="846684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20721" y="2687187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920721" y="2882140"/>
              <a:ext cx="736895" cy="78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729887" y="3283982"/>
              <a:ext cx="1619366" cy="1796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9240" y="2606069"/>
              <a:ext cx="1175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EXPENSIVE</a:t>
              </a:r>
            </a:p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5320" y="3431033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FILE SYSTEM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5320" y="3981266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DATABASE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5320" y="4532067"/>
              <a:ext cx="1360659" cy="40624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D0D0D"/>
                  </a:solidFill>
                  <a:latin typeface="Impact"/>
                  <a:cs typeface="Impact"/>
                </a:rPr>
                <a:t>COMPUTATION</a:t>
              </a:r>
              <a:endParaRPr lang="en-US" dirty="0">
                <a:solidFill>
                  <a:srgbClr val="0D0D0D"/>
                </a:solidFill>
                <a:latin typeface="Impact"/>
                <a:cs typeface="Impac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007383">
              <a:off x="4963163" y="1987659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94820"/>
                </a:avLst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register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20025319">
              <a:off x="4891961" y="2199106"/>
              <a:ext cx="1944236" cy="1811030"/>
            </a:xfrm>
            <a:prstGeom prst="arc">
              <a:avLst/>
            </a:prstGeom>
            <a:ln w="3810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342056" flipV="1">
              <a:off x="4846540" y="3075751"/>
              <a:ext cx="1944236" cy="1811030"/>
            </a:xfrm>
            <a:prstGeom prst="arc">
              <a:avLst/>
            </a:prstGeom>
            <a:ln w="38100" cmpd="sng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348574">
              <a:off x="4839134" y="3392451"/>
              <a:ext cx="2018501" cy="1878286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operation complete</a:t>
              </a:r>
              <a:endParaRPr lang="en-US" sz="2000" dirty="0">
                <a:latin typeface="Impact"/>
                <a:cs typeface="Impac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05375">
              <a:off x="1578923" y="1915810"/>
              <a:ext cx="4097567" cy="3307791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latin typeface="Impact"/>
                  <a:cs typeface="Impact"/>
                </a:rPr>
                <a:t>trigger callback</a:t>
              </a:r>
              <a:endParaRPr lang="en-US" sz="2000" dirty="0">
                <a:latin typeface="Impact"/>
                <a:cs typeface="Impact"/>
              </a:endParaRPr>
            </a:p>
          </p:txBody>
        </p:sp>
      </p:grpSp>
      <p:sp>
        <p:nvSpPr>
          <p:cNvPr id="24" name="Arc 23"/>
          <p:cNvSpPr>
            <a:spLocks noChangeAspect="1"/>
          </p:cNvSpPr>
          <p:nvPr/>
        </p:nvSpPr>
        <p:spPr>
          <a:xfrm rot="3342056" flipV="1">
            <a:off x="1136160" y="-649736"/>
            <a:ext cx="4888649" cy="4553712"/>
          </a:xfrm>
          <a:prstGeom prst="arc">
            <a:avLst>
              <a:gd name="adj1" fmla="val 15145439"/>
              <a:gd name="adj2" fmla="val 0"/>
            </a:avLst>
          </a:prstGeom>
          <a:ln w="38100" cmpd="sng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web server </a:t>
            </a:r>
            <a:r>
              <a:rPr lang="en-US" sz="3200" dirty="0" smtClean="0"/>
              <a:t>with application </a:t>
            </a:r>
            <a:r>
              <a:rPr lang="en-US" sz="3200" dirty="0"/>
              <a:t>logic</a:t>
            </a:r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app that can connect and </a:t>
            </a:r>
            <a:r>
              <a:rPr lang="en-US" sz="3200" dirty="0" smtClean="0"/>
              <a:t>collaborate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stateful</a:t>
            </a:r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stateless</a:t>
            </a:r>
          </a:p>
        </p:txBody>
      </p:sp>
    </p:spTree>
    <p:extLst>
      <p:ext uri="{BB962C8B-B14F-4D97-AF65-F5344CB8AC3E}">
        <p14:creationId xmlns:p14="http://schemas.microsoft.com/office/powerpoint/2010/main" val="4650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276" y="1274303"/>
            <a:ext cx="7765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blocking</a:t>
            </a:r>
            <a:endParaRPr lang="en-US" sz="3200" dirty="0"/>
          </a:p>
          <a:p>
            <a:r>
              <a:rPr lang="en-US" sz="3200" b="1" dirty="0"/>
              <a:t>1.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non-blocking</a:t>
            </a:r>
          </a:p>
          <a:p>
            <a:endParaRPr lang="en-US" sz="3200" dirty="0" smtClean="0"/>
          </a:p>
          <a:p>
            <a:r>
              <a:rPr lang="en-US" sz="3200" b="1" dirty="0" smtClean="0"/>
              <a:t>2.old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process per request</a:t>
            </a:r>
            <a:endParaRPr lang="en-US" sz="3200" dirty="0"/>
          </a:p>
          <a:p>
            <a:r>
              <a:rPr lang="en-US" sz="3200" b="1" dirty="0"/>
              <a:t>2.</a:t>
            </a:r>
            <a:r>
              <a:rPr lang="en-US" sz="3200" b="1" dirty="0" smtClean="0"/>
              <a:t>new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single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2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81"/>
            <a:ext cx="6701726" cy="5504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544" y="3519029"/>
            <a:ext cx="3753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MODULES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6" y="1509981"/>
            <a:ext cx="5458968" cy="2123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0748" y="3673717"/>
            <a:ext cx="5682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manager. Installs, publishes and manages node programs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79262" y="2279362"/>
            <a:ext cx="4429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 smtClean="0">
                <a:solidFill>
                  <a:schemeClr val="bg1">
                    <a:lumMod val="75000"/>
                  </a:schemeClr>
                </a:solidFill>
              </a:rPr>
              <a:t>https://www.npmjs.com</a:t>
            </a:r>
            <a:endParaRPr lang="en-US" sz="3200" b="1" noProof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npm</a:t>
            </a:r>
            <a:r>
              <a:rPr lang="en-US" dirty="0" smtClean="0"/>
              <a:t>? Largest Ecosystem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8853" y="1417588"/>
            <a:ext cx="6564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/>
              <a:t>475K </a:t>
            </a:r>
            <a:r>
              <a:rPr lang="en-US" sz="7200" b="1" dirty="0" smtClean="0"/>
              <a:t>Modules</a:t>
            </a:r>
            <a:br>
              <a:rPr lang="en-US" sz="7200" b="1" dirty="0" smtClean="0"/>
            </a:br>
            <a:r>
              <a:rPr lang="en-US" sz="7200" b="1" dirty="0" smtClean="0"/>
              <a:t>2.7 Billion/Week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972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pieces, loosely joined</a:t>
            </a:r>
          </a:p>
          <a:p>
            <a:r>
              <a:rPr lang="en-US" dirty="0" smtClean="0"/>
              <a:t>Leverage external packages</a:t>
            </a:r>
          </a:p>
          <a:p>
            <a:r>
              <a:rPr lang="en-US" dirty="0" smtClean="0"/>
              <a:t>Leverage internal packages</a:t>
            </a:r>
          </a:p>
          <a:p>
            <a:r>
              <a:rPr lang="en-US" dirty="0" smtClean="0"/>
              <a:t>Facilitate collaboration</a:t>
            </a:r>
          </a:p>
          <a:p>
            <a:r>
              <a:rPr lang="en-US" dirty="0" smtClean="0"/>
              <a:t>Packages are discoverable in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5936" y="1324972"/>
            <a:ext cx="39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Module is some </a:t>
            </a:r>
            <a:r>
              <a:rPr lang="en-US" sz="2400" dirty="0" smtClean="0"/>
              <a:t>JavaScript </a:t>
            </a:r>
            <a:r>
              <a:rPr lang="en-US" sz="2400" dirty="0"/>
              <a:t>paired with a package.json file</a:t>
            </a:r>
          </a:p>
        </p:txBody>
      </p:sp>
      <p:pic>
        <p:nvPicPr>
          <p:cNvPr id="4" name="Picture 3" descr="javascript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34" y="2648421"/>
            <a:ext cx="1828800" cy="1828800"/>
          </a:xfrm>
          <a:prstGeom prst="rect">
            <a:avLst/>
          </a:prstGeom>
        </p:spPr>
      </p:pic>
      <p:pic>
        <p:nvPicPr>
          <p:cNvPr id="5" name="Picture 4" descr="js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6" y="2648421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4189" y="2829841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6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5 at 7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77"/>
            <a:ext cx="9144000" cy="46428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2175" y="2606510"/>
            <a:ext cx="1801201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398" y="2606510"/>
            <a:ext cx="1020957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2175" y="3818455"/>
            <a:ext cx="3693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Make module with “</a:t>
            </a:r>
            <a:r>
              <a:rPr lang="en-US" sz="2800" noProof="1" smtClean="0">
                <a:latin typeface="Buxton Sketch"/>
                <a:cs typeface="Buxton Sketch"/>
              </a:rPr>
              <a:t>module.exports”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929" y="3818455"/>
            <a:ext cx="2619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Use module with </a:t>
            </a:r>
          </a:p>
          <a:p>
            <a:r>
              <a:rPr lang="en-US" sz="2800" noProof="1" smtClean="0">
                <a:latin typeface="Buxton Sketch"/>
                <a:cs typeface="Buxton Sketch"/>
              </a:rPr>
              <a:t>“require”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08616" y="29966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55118" y="31490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an open source, cross-platform,  JavaScript runtime built on Chrome's V8 JavaScript engine, for developing server and client side applications. Node.js uses an event-driven, non-blocking I/O model that makes it lightweight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62231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5458" y="2607892"/>
            <a:ext cx="7953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Creating node/npm apps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65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_i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0"/>
            <a:ext cx="4314825" cy="5143500"/>
          </a:xfrm>
          <a:prstGeom prst="rect">
            <a:avLst/>
          </a:prstGeom>
        </p:spPr>
      </p:pic>
      <p:pic>
        <p:nvPicPr>
          <p:cNvPr id="5" name="Picture 4" descr="Screen Shot 2017-03-05 at 8.2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70" y="2154639"/>
            <a:ext cx="4317030" cy="24026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88946" y="86446"/>
            <a:ext cx="2814262" cy="425901"/>
          </a:xfrm>
          <a:custGeom>
            <a:avLst/>
            <a:gdLst>
              <a:gd name="connsiteX0" fmla="*/ 2814262 w 2814262"/>
              <a:gd name="connsiteY0" fmla="*/ 320302 h 425901"/>
              <a:gd name="connsiteX1" fmla="*/ 2540347 w 2814262"/>
              <a:gd name="connsiteY1" fmla="*/ 361807 h 425901"/>
              <a:gd name="connsiteX2" fmla="*/ 1693700 w 2814262"/>
              <a:gd name="connsiteY2" fmla="*/ 419914 h 425901"/>
              <a:gd name="connsiteX3" fmla="*/ 780648 w 2814262"/>
              <a:gd name="connsiteY3" fmla="*/ 204089 h 425901"/>
              <a:gd name="connsiteX4" fmla="*/ 324123 w 2814262"/>
              <a:gd name="connsiteY4" fmla="*/ 104477 h 425901"/>
              <a:gd name="connsiteX5" fmla="*/ 456930 w 2814262"/>
              <a:gd name="connsiteY5" fmla="*/ 228992 h 425901"/>
              <a:gd name="connsiteX6" fmla="*/ 405 w 2814262"/>
              <a:gd name="connsiteY6" fmla="*/ 13166 h 425901"/>
              <a:gd name="connsiteX7" fmla="*/ 548235 w 2814262"/>
              <a:gd name="connsiteY7" fmla="*/ 29768 h 425901"/>
              <a:gd name="connsiteX8" fmla="*/ 315822 w 2814262"/>
              <a:gd name="connsiteY8" fmla="*/ 79574 h 42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262" h="425901">
                <a:moveTo>
                  <a:pt x="2814262" y="320302"/>
                </a:moveTo>
                <a:cubicBezTo>
                  <a:pt x="2770684" y="332753"/>
                  <a:pt x="2727107" y="345205"/>
                  <a:pt x="2540347" y="361807"/>
                </a:cubicBezTo>
                <a:cubicBezTo>
                  <a:pt x="2353587" y="378409"/>
                  <a:pt x="1986983" y="446200"/>
                  <a:pt x="1693700" y="419914"/>
                </a:cubicBezTo>
                <a:cubicBezTo>
                  <a:pt x="1400417" y="393628"/>
                  <a:pt x="1008911" y="256662"/>
                  <a:pt x="780648" y="204089"/>
                </a:cubicBezTo>
                <a:cubicBezTo>
                  <a:pt x="552385" y="151516"/>
                  <a:pt x="378076" y="100326"/>
                  <a:pt x="324123" y="104477"/>
                </a:cubicBezTo>
                <a:cubicBezTo>
                  <a:pt x="270170" y="108627"/>
                  <a:pt x="510883" y="244210"/>
                  <a:pt x="456930" y="228992"/>
                </a:cubicBezTo>
                <a:cubicBezTo>
                  <a:pt x="402977" y="213773"/>
                  <a:pt x="-14813" y="46370"/>
                  <a:pt x="405" y="13166"/>
                </a:cubicBezTo>
                <a:cubicBezTo>
                  <a:pt x="15622" y="-20038"/>
                  <a:pt x="495666" y="18700"/>
                  <a:pt x="548235" y="29768"/>
                </a:cubicBezTo>
                <a:lnTo>
                  <a:pt x="315822" y="79574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508" y="0"/>
            <a:ext cx="3117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“npm init” generates the configuration file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98733" y="1419469"/>
            <a:ext cx="323862" cy="913112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851" y="2607892"/>
            <a:ext cx="7130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adding npm packages </a:t>
            </a:r>
          </a:p>
          <a:p>
            <a:pPr algn="ctr"/>
            <a:r>
              <a:rPr lang="en-US" sz="6000" dirty="0" smtClean="0"/>
              <a:t>to your 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1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5 at 8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3" y="298834"/>
            <a:ext cx="4572000" cy="974360"/>
          </a:xfrm>
          <a:prstGeom prst="rect">
            <a:avLst/>
          </a:prstGeom>
        </p:spPr>
      </p:pic>
      <p:pic>
        <p:nvPicPr>
          <p:cNvPr id="3" name="Picture 2" descr="Screen Shot 2017-03-05 at 8.3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55458"/>
            <a:ext cx="5486400" cy="3488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23" y="1712896"/>
            <a:ext cx="2765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Local installation of request package. Dependency added to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2419114" y="1030180"/>
            <a:ext cx="287255" cy="809401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21823" y="3660736"/>
            <a:ext cx="2570742" cy="863415"/>
          </a:xfrm>
          <a:custGeom>
            <a:avLst/>
            <a:gdLst>
              <a:gd name="connsiteX0" fmla="*/ 14157 w 2570742"/>
              <a:gd name="connsiteY0" fmla="*/ 0 h 863415"/>
              <a:gd name="connsiteX1" fmla="*/ 55660 w 2570742"/>
              <a:gd name="connsiteY1" fmla="*/ 332039 h 863415"/>
              <a:gd name="connsiteX2" fmla="*/ 462383 w 2570742"/>
              <a:gd name="connsiteY2" fmla="*/ 531263 h 863415"/>
              <a:gd name="connsiteX3" fmla="*/ 1068317 w 2570742"/>
              <a:gd name="connsiteY3" fmla="*/ 572768 h 863415"/>
              <a:gd name="connsiteX4" fmla="*/ 2089274 w 2570742"/>
              <a:gd name="connsiteY4" fmla="*/ 697283 h 863415"/>
              <a:gd name="connsiteX5" fmla="*/ 2271884 w 2570742"/>
              <a:gd name="connsiteY5" fmla="*/ 730487 h 863415"/>
              <a:gd name="connsiteX6" fmla="*/ 1948166 w 2570742"/>
              <a:gd name="connsiteY6" fmla="*/ 531263 h 863415"/>
              <a:gd name="connsiteX7" fmla="*/ 2570701 w 2570742"/>
              <a:gd name="connsiteY7" fmla="*/ 730487 h 863415"/>
              <a:gd name="connsiteX8" fmla="*/ 1981368 w 2570742"/>
              <a:gd name="connsiteY8" fmla="*/ 863303 h 863415"/>
              <a:gd name="connsiteX9" fmla="*/ 2271884 w 2570742"/>
              <a:gd name="connsiteY9" fmla="*/ 755390 h 8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742" h="863415">
                <a:moveTo>
                  <a:pt x="14157" y="0"/>
                </a:moveTo>
                <a:cubicBezTo>
                  <a:pt x="-2444" y="121747"/>
                  <a:pt x="-19044" y="243495"/>
                  <a:pt x="55660" y="332039"/>
                </a:cubicBezTo>
                <a:cubicBezTo>
                  <a:pt x="130364" y="420583"/>
                  <a:pt x="293607" y="491142"/>
                  <a:pt x="462383" y="531263"/>
                </a:cubicBezTo>
                <a:cubicBezTo>
                  <a:pt x="631159" y="571384"/>
                  <a:pt x="797169" y="545098"/>
                  <a:pt x="1068317" y="572768"/>
                </a:cubicBezTo>
                <a:cubicBezTo>
                  <a:pt x="1339465" y="600438"/>
                  <a:pt x="1888680" y="670997"/>
                  <a:pt x="2089274" y="697283"/>
                </a:cubicBezTo>
                <a:cubicBezTo>
                  <a:pt x="2289869" y="723570"/>
                  <a:pt x="2295402" y="758157"/>
                  <a:pt x="2271884" y="730487"/>
                </a:cubicBezTo>
                <a:cubicBezTo>
                  <a:pt x="2248366" y="702817"/>
                  <a:pt x="1898363" y="531263"/>
                  <a:pt x="1948166" y="531263"/>
                </a:cubicBezTo>
                <a:cubicBezTo>
                  <a:pt x="1997969" y="531263"/>
                  <a:pt x="2565167" y="675147"/>
                  <a:pt x="2570701" y="730487"/>
                </a:cubicBezTo>
                <a:cubicBezTo>
                  <a:pt x="2576235" y="785827"/>
                  <a:pt x="2031171" y="859153"/>
                  <a:pt x="1981368" y="863303"/>
                </a:cubicBezTo>
                <a:cubicBezTo>
                  <a:pt x="1931565" y="867453"/>
                  <a:pt x="2271884" y="755390"/>
                  <a:pt x="2271884" y="75539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566" y="1910031"/>
            <a:ext cx="8366869" cy="132343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i="1" dirty="0"/>
              <a:t>Node’s goal is to provide </a:t>
            </a:r>
            <a:r>
              <a:rPr lang="en-US" sz="4000" i="1" dirty="0" smtClean="0"/>
              <a:t>an </a:t>
            </a:r>
            <a:r>
              <a:rPr lang="en-US" sz="4000" i="1" dirty="0"/>
              <a:t>easy way to build scalable network programs</a:t>
            </a:r>
          </a:p>
        </p:txBody>
      </p:sp>
    </p:spTree>
    <p:extLst>
      <p:ext uri="{BB962C8B-B14F-4D97-AF65-F5344CB8AC3E}">
        <p14:creationId xmlns:p14="http://schemas.microsoft.com/office/powerpoint/2010/main" val="228494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2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002" y="543140"/>
            <a:ext cx="1849425" cy="1345481"/>
          </a:xfrm>
          <a:prstGeom prst="rect">
            <a:avLst/>
          </a:prstGeom>
          <a:solidFill>
            <a:srgbClr val="FFFD78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Install Node.js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Bradley Hand" charset="0"/>
                <a:ea typeface="Bradley Hand" charset="0"/>
                <a:cs typeface="Bradley Hand" charset="0"/>
              </a:rPr>
              <a:t>http://nodejs.org</a:t>
            </a:r>
            <a:endParaRPr lang="en-US" dirty="0">
              <a:solidFill>
                <a:schemeClr val="tx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Use</a:t>
            </a:r>
            <a:endParaRPr lang="en-US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4734"/>
            <a:ext cx="5486400" cy="4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Console</a:t>
            </a:r>
            <a:endParaRPr lang="en-US" dirty="0"/>
          </a:p>
        </p:txBody>
      </p:sp>
      <p:pic>
        <p:nvPicPr>
          <p:cNvPr id="3" name="Picture 2" descr="console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2401"/>
            <a:ext cx="5486400" cy="25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pic>
        <p:nvPicPr>
          <p:cNvPr id="3" name="Picture 2" descr="load_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6045"/>
            <a:ext cx="5486400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</a:t>
            </a:r>
            <a:endParaRPr lang="en-US" dirty="0"/>
          </a:p>
        </p:txBody>
      </p:sp>
      <p:pic>
        <p:nvPicPr>
          <p:cNvPr id="3" name="Picture 2" descr="Screen Shot 2017-03-05 at 6.5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79831"/>
            <a:ext cx="5486400" cy="3940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766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pic>
        <p:nvPicPr>
          <p:cNvPr id="3" name="Picture 2" descr="Screen Shot 2017-03-05 at 7.1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5343"/>
            <a:ext cx="5486400" cy="3624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4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241</Words>
  <Application>Microsoft Macintosh PowerPoint</Application>
  <PresentationFormat>On-screen Show (16:9)</PresentationFormat>
  <Paragraphs>68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Bradley Hand</vt:lpstr>
      <vt:lpstr>Buxton Sketch</vt:lpstr>
      <vt:lpstr>Calibri</vt:lpstr>
      <vt:lpstr>Impact</vt:lpstr>
      <vt:lpstr>Mangal</vt:lpstr>
      <vt:lpstr>Office Theme</vt:lpstr>
      <vt:lpstr>PowerPoint Presentation</vt:lpstr>
      <vt:lpstr>Node.JS</vt:lpstr>
      <vt:lpstr>PowerPoint Presentation</vt:lpstr>
      <vt:lpstr>PowerPoint Presentation</vt:lpstr>
      <vt:lpstr>Console Use</vt:lpstr>
      <vt:lpstr>Exit Console</vt:lpstr>
      <vt:lpstr>Run File</vt:lpstr>
      <vt:lpstr>Load File</vt:lpstr>
      <vt:lpstr>Non-Blocking</vt:lpstr>
      <vt:lpstr>PowerPoint Presentation</vt:lpstr>
      <vt:lpstr>PowerPoint Presentation</vt:lpstr>
      <vt:lpstr>Architectural Shift</vt:lpstr>
      <vt:lpstr>Architectural Shift</vt:lpstr>
      <vt:lpstr>PowerPoint Presentation</vt:lpstr>
      <vt:lpstr>What is npm?</vt:lpstr>
      <vt:lpstr>What is npm? Largest Ecosystem</vt:lpstr>
      <vt:lpstr>Advantages</vt:lpstr>
      <vt:lpstr>What is a Module?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Active Learning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Microsoft Office User</cp:lastModifiedBy>
  <cp:revision>58</cp:revision>
  <dcterms:created xsi:type="dcterms:W3CDTF">2016-05-02T14:29:47Z</dcterms:created>
  <dcterms:modified xsi:type="dcterms:W3CDTF">2017-09-12T01:51:12Z</dcterms:modified>
</cp:coreProperties>
</file>