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85" r:id="rId4"/>
    <p:sldId id="277" r:id="rId5"/>
    <p:sldId id="297" r:id="rId6"/>
    <p:sldId id="278" r:id="rId7"/>
    <p:sldId id="279" r:id="rId8"/>
    <p:sldId id="293" r:id="rId9"/>
    <p:sldId id="300" r:id="rId10"/>
    <p:sldId id="281" r:id="rId11"/>
    <p:sldId id="276" r:id="rId12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E9DA4F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459"/>
    <p:restoredTop sz="94713"/>
  </p:normalViewPr>
  <p:slideViewPr>
    <p:cSldViewPr showGuides="1">
      <p:cViewPr>
        <p:scale>
          <a:sx n="66" d="100"/>
          <a:sy n="66" d="100"/>
        </p:scale>
        <p:origin x="-1458" y="-72"/>
      </p:cViewPr>
      <p:guideLst>
        <p:guide orient="horz" pos="2163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276600" y="2130425"/>
            <a:ext cx="5638800" cy="1470025"/>
          </a:xfrm>
        </p:spPr>
        <p:txBody>
          <a:bodyPr/>
          <a:lstStyle>
            <a:lvl1pPr algn="l"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76600" y="4572000"/>
            <a:ext cx="56388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="0">
                <a:solidFill>
                  <a:srgbClr val="FEFEFE"/>
                </a:solidFill>
              </a:defRPr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b="0">
                <a:solidFill>
                  <a:srgbClr val="FEFEFE"/>
                </a:solidFill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zh-CN" altLang="en-US" dirty="0">
                <a:solidFill>
                  <a:srgbClr val="FEFEFE"/>
                </a:solidFill>
                <a:latin typeface="Times New Roman" panose="02020603050405020304" pitchFamily="18" charset="0"/>
              </a:rPr>
            </a:fld>
            <a:endParaRPr lang="zh-CN" altLang="en-US" dirty="0">
              <a:solidFill>
                <a:srgbClr val="FEFEFE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109538"/>
            <a:ext cx="1885950" cy="6016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109538"/>
            <a:ext cx="5505450" cy="6016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905000" y="990600"/>
            <a:ext cx="33147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2100" y="990600"/>
            <a:ext cx="33147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27487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27488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15888"/>
            <a:ext cx="2051050" cy="62388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03925" cy="6238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05000" y="990600"/>
            <a:ext cx="33147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2100" y="990600"/>
            <a:ext cx="33147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882" name="Rectangle 2"/>
          <p:cNvSpPr>
            <a:spLocks noChangeArrowheads="1"/>
          </p:cNvSpPr>
          <p:nvPr/>
        </p:nvSpPr>
        <p:spPr bwMode="ltGray">
          <a:xfrm>
            <a:off x="8859838" y="0"/>
            <a:ext cx="284163" cy="618807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0"/>
          <a:ext cx="3848100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3848100" imgH="3797300" progId="Photoshop.Image.6">
                  <p:embed/>
                </p:oleObj>
              </mc:Choice>
              <mc:Fallback>
                <p:oleObj name="" r:id="rId13" imgW="3848100" imgH="37973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48100" cy="379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Line 4"/>
          <p:cNvSpPr/>
          <p:nvPr/>
        </p:nvSpPr>
        <p:spPr>
          <a:xfrm>
            <a:off x="304800" y="6508750"/>
            <a:ext cx="861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5" name="AutoShape 5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ltGray">
          <a:xfrm>
            <a:off x="8145463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031" name="Group 7"/>
          <p:cNvGrpSpPr/>
          <p:nvPr/>
        </p:nvGrpSpPr>
        <p:grpSpPr>
          <a:xfrm>
            <a:off x="3851275" y="0"/>
            <a:ext cx="4464050" cy="836613"/>
            <a:chOff x="2381" y="0"/>
            <a:chExt cx="3016" cy="611"/>
          </a:xfrm>
        </p:grpSpPr>
        <p:sp>
          <p:nvSpPr>
            <p:cNvPr id="122888" name="Rectangle 8"/>
            <p:cNvSpPr>
              <a:spLocks noChangeArrowheads="1"/>
            </p:cNvSpPr>
            <p:nvPr/>
          </p:nvSpPr>
          <p:spPr bwMode="ltGray">
            <a:xfrm>
              <a:off x="2381" y="2"/>
              <a:ext cx="2843" cy="609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8" name="AutoShape 9"/>
            <p:cNvSpPr/>
            <p:nvPr userDrawn="1"/>
          </p:nvSpPr>
          <p:spPr>
            <a:xfrm>
              <a:off x="5109" y="0"/>
              <a:ext cx="288" cy="610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1032" name="Rectangle 10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593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3" name="Rectangle 11"/>
          <p:cNvSpPr>
            <a:spLocks noGrp="1"/>
          </p:cNvSpPr>
          <p:nvPr>
            <p:ph type="body" idx="1"/>
          </p:nvPr>
        </p:nvSpPr>
        <p:spPr>
          <a:xfrm>
            <a:off x="1905000" y="990600"/>
            <a:ext cx="6781800" cy="5135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89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9088" y="6524625"/>
            <a:ext cx="2133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89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553200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8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84663" y="6553200"/>
            <a:ext cx="668338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 b="1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1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" descr="2-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07375" cy="6492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标题文本样式：微软雅黑</a:t>
            </a:r>
            <a:r>
              <a:rPr lang="en-US" altLang="zh-CN" dirty="0"/>
              <a:t>/28</a:t>
            </a:r>
            <a:r>
              <a:rPr lang="zh-CN" altLang="en-US" dirty="0"/>
              <a:t>号  </a:t>
            </a:r>
            <a:r>
              <a:rPr lang="en-US" altLang="zh-CN" dirty="0"/>
              <a:t>Arial/28pt</a:t>
            </a:r>
            <a:endParaRPr lang="en-US" altLang="zh-CN" dirty="0"/>
          </a:p>
        </p:txBody>
      </p:sp>
      <p:sp>
        <p:nvSpPr>
          <p:cNvPr id="2052" name="Rectangle 4"/>
          <p:cNvSpPr>
            <a:spLocks noGrp="1"/>
          </p:cNvSpPr>
          <p:nvPr>
            <p:ph type="body" idx="1"/>
          </p:nvPr>
        </p:nvSpPr>
        <p:spPr>
          <a:xfrm>
            <a:off x="468313" y="981075"/>
            <a:ext cx="8207375" cy="53736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第一级内容文本样式：微软雅黑</a:t>
            </a:r>
            <a:r>
              <a:rPr lang="en-US" altLang="zh-CN" dirty="0"/>
              <a:t>/20</a:t>
            </a:r>
            <a:r>
              <a:rPr lang="zh-CN" altLang="en-US" dirty="0"/>
              <a:t>号  </a:t>
            </a:r>
            <a:r>
              <a:rPr lang="en-US" altLang="zh-CN" dirty="0"/>
              <a:t>Arial/20pt</a:t>
            </a:r>
            <a:endParaRPr lang="en-US" altLang="zh-CN" dirty="0"/>
          </a:p>
          <a:p>
            <a:pPr lvl="1"/>
            <a:r>
              <a:rPr lang="zh-CN" altLang="en-US" dirty="0"/>
              <a:t>第二级内容文本样式：微软雅黑</a:t>
            </a:r>
            <a:r>
              <a:rPr lang="en-US" altLang="zh-CN" dirty="0"/>
              <a:t>/18</a:t>
            </a:r>
            <a:r>
              <a:rPr lang="zh-CN" altLang="en-US" dirty="0"/>
              <a:t>号  </a:t>
            </a:r>
            <a:r>
              <a:rPr lang="en-US" altLang="zh-CN" dirty="0"/>
              <a:t>Arial/18pt</a:t>
            </a:r>
            <a:endParaRPr lang="en-US" altLang="zh-CN" dirty="0"/>
          </a:p>
          <a:p>
            <a:pPr lvl="2"/>
            <a:r>
              <a:rPr lang="zh-CN" altLang="en-US" dirty="0"/>
              <a:t>第三级内容文本样式：微软雅黑</a:t>
            </a:r>
            <a:r>
              <a:rPr lang="en-US" altLang="zh-CN" dirty="0"/>
              <a:t>/16</a:t>
            </a:r>
            <a:r>
              <a:rPr lang="zh-CN" altLang="en-US" dirty="0"/>
              <a:t>号  </a:t>
            </a:r>
            <a:r>
              <a:rPr lang="en-US" altLang="zh-CN" dirty="0"/>
              <a:t>Arial/16pt</a:t>
            </a:r>
            <a:endParaRPr lang="en-US" altLang="zh-CN" dirty="0"/>
          </a:p>
          <a:p>
            <a:pPr lvl="3"/>
            <a:r>
              <a:rPr lang="zh-CN" altLang="en-US" dirty="0"/>
              <a:t>第四级内容文本样式：微软雅黑</a:t>
            </a:r>
            <a:r>
              <a:rPr lang="en-US" altLang="zh-CN" dirty="0"/>
              <a:t>/14</a:t>
            </a:r>
            <a:r>
              <a:rPr lang="zh-CN" altLang="en-US" dirty="0"/>
              <a:t>号  </a:t>
            </a:r>
            <a:r>
              <a:rPr lang="en-US" altLang="zh-CN" dirty="0"/>
              <a:t>Arial/14pt</a:t>
            </a:r>
            <a:endParaRPr lang="en-US" altLang="zh-CN" dirty="0"/>
          </a:p>
          <a:p>
            <a:pPr lvl="4"/>
            <a:r>
              <a:rPr lang="zh-CN" altLang="en-US" dirty="0"/>
              <a:t>第五级内容文本样式：微软雅黑</a:t>
            </a:r>
            <a:r>
              <a:rPr lang="en-US" altLang="zh-CN" dirty="0"/>
              <a:t>/12</a:t>
            </a:r>
            <a:r>
              <a:rPr lang="zh-CN" altLang="en-US" dirty="0"/>
              <a:t>号  </a:t>
            </a:r>
            <a:r>
              <a:rPr lang="en-US" altLang="zh-CN" dirty="0"/>
              <a:t>Arial/12pt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6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1654175" y="565150"/>
            <a:ext cx="7185025" cy="36052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zh-CN" altLang="en-US" sz="5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5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设计题目</a:t>
            </a:r>
            <a:br>
              <a:rPr kumimoji="0" lang="zh-CN" altLang="en-US" sz="5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</a:t>
            </a:r>
            <a:b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宋体" panose="02010600040101010101" charset="-122"/>
                <a:ea typeface="华文宋体" panose="02010600040101010101" charset="-122"/>
                <a:cs typeface="+mj-cs"/>
              </a:rPr>
              <a:t>基于ViBe算法的视频浓缩系统设计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宋体" panose="02010600040101010101" charset="-122"/>
              <a:ea typeface="华文宋体" panose="02010600040101010101" charset="-122"/>
              <a:cs typeface="+mj-cs"/>
            </a:endParaRP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07025" y="4327525"/>
            <a:ext cx="4895850" cy="1878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导    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詹永照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答辩人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金洪影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学    号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:3130602002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专    业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1301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/>
              <a:t>论文框架</a:t>
            </a:r>
            <a:endParaRPr lang="zh-CN" altLang="en-US" sz="4000" dirty="0"/>
          </a:p>
        </p:txBody>
      </p:sp>
      <p:sp>
        <p:nvSpPr>
          <p:cNvPr id="6147" name="AutoShape 24"/>
          <p:cNvSpPr/>
          <p:nvPr/>
        </p:nvSpPr>
        <p:spPr>
          <a:xfrm>
            <a:off x="2438400" y="2014538"/>
            <a:ext cx="685800" cy="685800"/>
          </a:xfrm>
          <a:prstGeom prst="diamond">
            <a:avLst/>
          </a:prstGeom>
          <a:solidFill>
            <a:schemeClr val="accent2"/>
          </a:solidFill>
          <a:ln w="25400" cap="flat" cmpd="sng">
            <a:solidFill>
              <a:srgbClr val="FEFEFE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Text Box 25"/>
          <p:cNvSpPr txBox="1"/>
          <p:nvPr/>
        </p:nvSpPr>
        <p:spPr>
          <a:xfrm>
            <a:off x="3276600" y="1773238"/>
            <a:ext cx="3429000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40000"/>
              </a:lnSpc>
            </a:pPr>
            <a:r>
              <a:rPr lang="zh-CN" altLang="en-US" sz="4000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课题背景</a:t>
            </a:r>
            <a:endParaRPr lang="zh-CN" altLang="en-US" sz="4000" b="1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4000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设计方法</a:t>
            </a:r>
            <a:endParaRPr lang="zh-CN" altLang="en-US" sz="4000" b="1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4000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系统框图</a:t>
            </a:r>
            <a:endParaRPr lang="zh-CN" altLang="en-US" sz="4000" b="1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4000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实验结果</a:t>
            </a:r>
            <a:endParaRPr lang="zh-CN" altLang="en-US" sz="4000" b="1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9" name="Text Box 26"/>
          <p:cNvSpPr txBox="1"/>
          <p:nvPr/>
        </p:nvSpPr>
        <p:spPr>
          <a:xfrm>
            <a:off x="2592388" y="2112963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sz="2400" dirty="0">
                <a:solidFill>
                  <a:srgbClr val="FEFEF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dirty="0">
              <a:solidFill>
                <a:srgbClr val="FEFEF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AutoShape 28"/>
          <p:cNvSpPr/>
          <p:nvPr/>
        </p:nvSpPr>
        <p:spPr>
          <a:xfrm>
            <a:off x="2438400" y="2852738"/>
            <a:ext cx="685800" cy="685800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rgbClr val="FEFEFE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51" name="Text Box 30"/>
          <p:cNvSpPr txBox="1"/>
          <p:nvPr/>
        </p:nvSpPr>
        <p:spPr>
          <a:xfrm>
            <a:off x="2592388" y="2951163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sz="2400" dirty="0">
                <a:solidFill>
                  <a:srgbClr val="FEFEF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dirty="0">
              <a:solidFill>
                <a:srgbClr val="FEFEF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2" name="AutoShape 32"/>
          <p:cNvSpPr/>
          <p:nvPr/>
        </p:nvSpPr>
        <p:spPr>
          <a:xfrm>
            <a:off x="2438400" y="3690938"/>
            <a:ext cx="685800" cy="685800"/>
          </a:xfrm>
          <a:prstGeom prst="diamond">
            <a:avLst/>
          </a:prstGeom>
          <a:solidFill>
            <a:schemeClr val="hlink"/>
          </a:solidFill>
          <a:ln w="25400" cap="flat" cmpd="sng">
            <a:solidFill>
              <a:srgbClr val="FEFEFE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53" name="Text Box 34"/>
          <p:cNvSpPr txBox="1"/>
          <p:nvPr/>
        </p:nvSpPr>
        <p:spPr>
          <a:xfrm>
            <a:off x="2592388" y="3789363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sz="2400" dirty="0">
                <a:solidFill>
                  <a:srgbClr val="FEFEF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400" dirty="0">
              <a:solidFill>
                <a:srgbClr val="FEFEF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AutoShape 36"/>
          <p:cNvSpPr/>
          <p:nvPr/>
        </p:nvSpPr>
        <p:spPr>
          <a:xfrm>
            <a:off x="2438400" y="4605338"/>
            <a:ext cx="685800" cy="685800"/>
          </a:xfrm>
          <a:prstGeom prst="diamond">
            <a:avLst/>
          </a:prstGeom>
          <a:solidFill>
            <a:schemeClr val="folHlink"/>
          </a:solidFill>
          <a:ln w="25400" cap="flat" cmpd="sng">
            <a:solidFill>
              <a:srgbClr val="FEFEFE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55" name="Text Box 38"/>
          <p:cNvSpPr txBox="1"/>
          <p:nvPr/>
        </p:nvSpPr>
        <p:spPr>
          <a:xfrm>
            <a:off x="2592388" y="4703763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sz="2400" dirty="0">
                <a:solidFill>
                  <a:srgbClr val="FEFEF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400" dirty="0">
              <a:solidFill>
                <a:srgbClr val="FEFEF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143000" y="44450"/>
            <a:ext cx="7162800" cy="798513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sz="3600" dirty="0">
                <a:solidFill>
                  <a:srgbClr val="080808"/>
                </a:solidFill>
                <a:sym typeface="+mn-ea"/>
              </a:rPr>
              <a:t>课题背景</a:t>
            </a:r>
            <a:endParaRPr lang="zh-CN" sz="3600" dirty="0">
              <a:solidFill>
                <a:srgbClr val="080808"/>
              </a:solidFill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1"/>
          </p:nvPr>
        </p:nvSpPr>
        <p:spPr>
          <a:xfrm>
            <a:off x="1968500" y="1306513"/>
            <a:ext cx="6592888" cy="4859337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400" dirty="0">
                <a:sym typeface="+mn-ea"/>
              </a:rPr>
              <a:t>       近些年来高清摄像头被广泛应用在监控系统中，海量的视频容量给视频的存储和归档带了巨大压力，监控视频在时空上</a:t>
            </a:r>
            <a:r>
              <a:rPr lang="zh-CN" altLang="en-US" sz="2400" dirty="0">
                <a:sym typeface="+mn-ea"/>
              </a:rPr>
              <a:t>也</a:t>
            </a:r>
            <a:r>
              <a:rPr lang="en-US" altLang="zh-CN" sz="2400" dirty="0">
                <a:sym typeface="+mn-ea"/>
              </a:rPr>
              <a:t>存在冗余，加大了工作人员调阅视频的工作量和难度。因此考虑通过视频浓缩技术对原始视频体积和长度进行压缩。本课题将设计并实现一个基于ViBe算法的视频浓缩系统。</a:t>
            </a:r>
            <a:r>
              <a:rPr lang="en-US" altLang="zh-CN" sz="2400" dirty="0">
                <a:sym typeface="楷体_GB2312" pitchFamily="49" charset="-122"/>
              </a:rPr>
              <a:t>通过此系统的使用可以显著地减少视频存储压力，降低人工查阅的难度，使人们在海量视频数据时代，能够更加高效地处理和使用视频数据，进而对大视频数据进行语义分析和挖掘。</a:t>
            </a: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sz="3600" dirty="0">
                <a:solidFill>
                  <a:srgbClr val="080808"/>
                </a:solidFill>
              </a:rPr>
              <a:t>研究方法</a:t>
            </a:r>
            <a:endParaRPr lang="zh-CN" sz="3600" dirty="0">
              <a:solidFill>
                <a:srgbClr val="080808"/>
              </a:solidFill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sz="half" idx="1"/>
          </p:nvPr>
        </p:nvSpPr>
        <p:spPr>
          <a:xfrm>
            <a:off x="1968500" y="855345"/>
            <a:ext cx="6593205" cy="5310505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dirty="0"/>
              <a:t>      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此次系统设计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分为两大部分。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</a:t>
            </a:r>
            <a:r>
              <a:rPr lang="zh-CN" sz="2000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基于改进ViBe算法的浓缩方法。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借助OpenCV提供的视频图像处理库，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在原有的ViBe算法上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针对鬼影区域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进行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了稍微的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改进，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逐帧对视频进行背景建模，通过背景差法，判断每一帧是否含有感兴趣的前景对象，如果不存在，则将该视频帧略去，只保留含有前景对象的视频帧，最后将保留下来的视频帧整合成新的视频文件，达到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初步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视频浓缩的效果。具体分为以下几个模块：（1）读取视频文件；（2）对视频序列进行背景建模；（3）对视频帧进行划分；（4）重新整合视频文件；（5）在基础视频上再浓缩。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2.在改进的ViBe上进行背景建模并完成初步浓缩视频后，采用感知哈希算法来比较每一帧图像的相似度。形成更加浓缩的视频。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72707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sz="3600" dirty="0">
                <a:solidFill>
                  <a:srgbClr val="080808"/>
                </a:solidFill>
              </a:rPr>
              <a:t>系统设计</a:t>
            </a:r>
            <a:r>
              <a:rPr lang="en-US" altLang="zh-CN" sz="3600" dirty="0">
                <a:solidFill>
                  <a:srgbClr val="080808"/>
                </a:solidFill>
              </a:rPr>
              <a:t>—</a:t>
            </a:r>
            <a:r>
              <a:rPr lang="zh-CN" sz="3600" dirty="0">
                <a:solidFill>
                  <a:srgbClr val="080808"/>
                </a:solidFill>
              </a:rPr>
              <a:t>流程图</a:t>
            </a:r>
            <a:endParaRPr lang="zh-CN" sz="3600" dirty="0">
              <a:solidFill>
                <a:srgbClr val="080808"/>
              </a:solidFill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sz="half" idx="1"/>
          </p:nvPr>
        </p:nvSpPr>
        <p:spPr>
          <a:xfrm>
            <a:off x="1968500" y="1306513"/>
            <a:ext cx="6592888" cy="4859337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endParaRPr lang="en-US" altLang="zh-CN" sz="3600" dirty="0"/>
          </a:p>
        </p:txBody>
      </p:sp>
      <p:graphicFrame>
        <p:nvGraphicFramePr>
          <p:cNvPr id="-2147482615" name="对象 -2147482616"/>
          <p:cNvGraphicFramePr/>
          <p:nvPr/>
        </p:nvGraphicFramePr>
        <p:xfrm>
          <a:off x="2800985" y="1023620"/>
          <a:ext cx="5760720" cy="542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126990" imgH="5780405" progId="Visio.Drawing.15">
                  <p:embed/>
                </p:oleObj>
              </mc:Choice>
              <mc:Fallback>
                <p:oleObj name="" r:id="rId1" imgW="5126990" imgH="5780405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0985" y="1023620"/>
                        <a:ext cx="5760720" cy="5425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143000" y="44450"/>
            <a:ext cx="7162800" cy="104330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sz="3600" dirty="0">
                <a:solidFill>
                  <a:srgbClr val="080808"/>
                </a:solidFill>
              </a:rPr>
              <a:t>实验结果</a:t>
            </a:r>
            <a:br>
              <a:rPr lang="zh-CN" sz="3600" dirty="0">
                <a:solidFill>
                  <a:srgbClr val="080808"/>
                </a:solidFill>
              </a:rPr>
            </a:br>
            <a:r>
              <a:rPr lang="zh-CN" sz="3600" dirty="0">
                <a:solidFill>
                  <a:srgbClr val="080808"/>
                </a:solidFill>
              </a:rPr>
              <a:t>基于改进ViBe算法的浓缩方法</a:t>
            </a:r>
            <a:endParaRPr lang="zh-CN" sz="3600" dirty="0">
              <a:solidFill>
                <a:srgbClr val="080808"/>
              </a:solidFill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1"/>
          </p:nvPr>
        </p:nvSpPr>
        <p:spPr>
          <a:xfrm>
            <a:off x="1968500" y="1306513"/>
            <a:ext cx="6592888" cy="4859337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dirty="0"/>
              <a:t>       </a:t>
            </a:r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</a:rPr>
              <a:t>经实验，原浓缩视频521帧，初步浓缩后播放视频17秒。具体详细信息如表所示。</a:t>
            </a:r>
            <a:endParaRPr lang="en-US" altLang="zh-CN" sz="2400" dirty="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 eaLnBrk="1" hangingPunct="1">
              <a:buNone/>
            </a:pPr>
            <a:endParaRPr lang="en-US" altLang="zh-CN" sz="2400" dirty="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 eaLnBrk="1" hangingPunct="1">
              <a:buNone/>
            </a:pPr>
            <a:endParaRPr lang="en-US" altLang="zh-CN" sz="2400" dirty="0">
              <a:latin typeface="华文宋体" panose="02010600040101010101" charset="-122"/>
              <a:ea typeface="华文宋体" panose="02010600040101010101" charset="-122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2299335" y="2313940"/>
          <a:ext cx="5397500" cy="2229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325"/>
                <a:gridCol w="1606550"/>
                <a:gridCol w="1825625"/>
              </a:tblGrid>
              <a:tr h="54102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原视频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初步浓缩视频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1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名字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a.mp4</a:t>
                      </a:r>
                      <a:endParaRPr lang="en-US" altLang="zh-CN" sz="2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2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altLang="zh-CN" sz="2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dst_video.avi</a:t>
                      </a:r>
                      <a:endParaRPr lang="en-US" altLang="zh-CN" sz="2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帧数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903</a:t>
                      </a: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帧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521</a:t>
                      </a: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帧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播放时间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30s</a:t>
                      </a:r>
                      <a:endParaRPr lang="en-US" altLang="zh-CN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17s</a:t>
                      </a:r>
                      <a:endParaRPr lang="en-US" altLang="zh-CN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143000" y="44450"/>
            <a:ext cx="7162800" cy="798513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sz="3600" dirty="0">
                <a:solidFill>
                  <a:srgbClr val="080808"/>
                </a:solidFill>
              </a:rPr>
              <a:t>实验结果</a:t>
            </a:r>
            <a:br>
              <a:rPr lang="zh-CN" sz="3600" dirty="0">
                <a:solidFill>
                  <a:srgbClr val="080808"/>
                </a:solidFill>
              </a:rPr>
            </a:br>
            <a:r>
              <a:rPr lang="zh-CN" sz="3600" dirty="0">
                <a:solidFill>
                  <a:srgbClr val="080808"/>
                </a:solidFill>
              </a:rPr>
              <a:t>基于改进ViBe算法的浓缩方法</a:t>
            </a:r>
            <a:endParaRPr lang="zh-CN" sz="3600" dirty="0">
              <a:solidFill>
                <a:srgbClr val="080808"/>
              </a:solidFill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1"/>
          </p:nvPr>
        </p:nvSpPr>
        <p:spPr>
          <a:xfrm>
            <a:off x="1968500" y="1306513"/>
            <a:ext cx="6592888" cy="4859337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dirty="0"/>
              <a:t>       </a:t>
            </a:r>
            <a:endParaRPr lang="en-US" altLang="zh-CN" sz="2400" dirty="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7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338" y="2473325"/>
            <a:ext cx="5238115" cy="165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78" y="4498658"/>
            <a:ext cx="2609215" cy="160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047240" y="843280"/>
            <a:ext cx="677164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 algn="l"/>
            <a:r>
              <a:rPr lang="en-US" altLang="zh-CN" sz="2000" b="1">
                <a:solidFill>
                  <a:schemeClr val="tx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宋体" panose="02010600030101010101" pitchFamily="2" charset="-122"/>
              </a:rPr>
              <a:t>  </a:t>
            </a:r>
            <a:r>
              <a:rPr lang="zh-CN" alt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宋体" panose="02010600030101010101" pitchFamily="2" charset="-122"/>
              </a:rPr>
              <a:t>选取实验视频</a:t>
            </a:r>
            <a:r>
              <a:rPr lang="en-US" altLang="zh-CN" sz="2000" b="1">
                <a:solidFill>
                  <a:schemeClr val="tx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宋体" panose="02010600030101010101" pitchFamily="2" charset="-122"/>
              </a:rPr>
              <a:t>aa.mp4</a:t>
            </a:r>
            <a:r>
              <a:rPr lang="zh-CN" alt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宋体" panose="02010600030101010101" pitchFamily="2" charset="-122"/>
              </a:rPr>
              <a:t>的第</a:t>
            </a:r>
            <a:r>
              <a:rPr lang="en-US" altLang="zh-CN" sz="2000" b="1">
                <a:solidFill>
                  <a:schemeClr val="tx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宋体" panose="02010600030101010101" pitchFamily="2" charset="-122"/>
              </a:rPr>
              <a:t>106</a:t>
            </a:r>
            <a:r>
              <a:rPr lang="zh-CN" alt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宋体" panose="02010600030101010101" pitchFamily="2" charset="-122"/>
              </a:rPr>
              <a:t>帧图像，实验结果如图所示。由图（</a:t>
            </a:r>
            <a:r>
              <a:rPr lang="en-US" altLang="zh-CN" sz="2000" b="1">
                <a:solidFill>
                  <a:schemeClr val="tx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宋体" panose="02010600030101010101" pitchFamily="2" charset="-122"/>
              </a:rPr>
              <a:t>b</a:t>
            </a:r>
            <a:r>
              <a:rPr lang="zh-CN" alt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宋体" panose="02010600030101010101" pitchFamily="2" charset="-122"/>
              </a:rPr>
              <a:t>）可以看出，一些背景像素会随机进入到像素模型中，前景像素也成为了背景像素，图（</a:t>
            </a:r>
            <a:r>
              <a:rPr lang="en-US" altLang="zh-CN" sz="2000" b="1">
                <a:solidFill>
                  <a:schemeClr val="tx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宋体" panose="02010600030101010101" pitchFamily="2" charset="-122"/>
              </a:rPr>
              <a:t>c</a:t>
            </a:r>
            <a:r>
              <a:rPr lang="zh-CN" alt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宋体" panose="02010600030101010101" pitchFamily="2" charset="-122"/>
              </a:rPr>
              <a:t>）清楚的看出通过以上改进方法去除了大量这样的背景像素点，对抑制</a:t>
            </a:r>
            <a:r>
              <a:rPr lang="en-US" altLang="zh-CN" sz="2000" b="1">
                <a:solidFill>
                  <a:schemeClr val="tx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宋体" panose="02010600030101010101" pitchFamily="2" charset="-122"/>
              </a:rPr>
              <a:t>Ghost</a:t>
            </a:r>
            <a:r>
              <a:rPr lang="zh-CN" alt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宋体" panose="02010600030101010101" pitchFamily="2" charset="-122"/>
              </a:rPr>
              <a:t>区域非常有效，减少了背景像素出现在前景目标中。</a:t>
            </a:r>
            <a:endParaRPr lang="zh-CN" altLang="en-US" sz="2000" b="1">
              <a:solidFill>
                <a:schemeClr val="tx1">
                  <a:lumMod val="60000"/>
                  <a:lumOff val="40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10915" y="4130675"/>
            <a:ext cx="44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38240" y="413067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24120" y="6165850"/>
            <a:ext cx="48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143000" y="44450"/>
            <a:ext cx="7162800" cy="97917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sz="3600" dirty="0">
                <a:solidFill>
                  <a:srgbClr val="080808"/>
                </a:solidFill>
                <a:sym typeface="+mn-ea"/>
              </a:rPr>
              <a:t>实验结果</a:t>
            </a:r>
            <a:br>
              <a:rPr lang="zh-CN" sz="3600" dirty="0">
                <a:solidFill>
                  <a:srgbClr val="080808"/>
                </a:solidFill>
                <a:sym typeface="+mn-ea"/>
              </a:rPr>
            </a:br>
            <a:r>
              <a:rPr sz="3600" dirty="0">
                <a:solidFill>
                  <a:srgbClr val="080808"/>
                </a:solidFill>
                <a:sym typeface="+mn-ea"/>
              </a:rPr>
              <a:t>基于感知哈希算法的再浓缩方法</a:t>
            </a:r>
            <a:endParaRPr sz="3600" dirty="0">
              <a:solidFill>
                <a:srgbClr val="080808"/>
              </a:solidFill>
              <a:sym typeface="+mn-ea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1"/>
          </p:nvPr>
        </p:nvSpPr>
        <p:spPr>
          <a:xfrm>
            <a:off x="1968500" y="1306513"/>
            <a:ext cx="6592888" cy="4859337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400" dirty="0"/>
              <a:t>       实验结果表明，原浓缩视频521帧，播放视频17秒，经改进后浓缩视频429帧，播放视频14秒。详细信息如表</a:t>
            </a:r>
            <a:r>
              <a:rPr lang="zh-CN" altLang="en-US" sz="2400" dirty="0"/>
              <a:t>所示</a:t>
            </a:r>
            <a:r>
              <a:rPr lang="en-US" altLang="zh-CN" sz="2400" dirty="0"/>
              <a:t>。</a:t>
            </a:r>
            <a:endParaRPr lang="en-US" altLang="zh-CN" sz="2400" dirty="0"/>
          </a:p>
        </p:txBody>
      </p:sp>
      <p:graphicFrame>
        <p:nvGraphicFramePr>
          <p:cNvPr id="0" name="表格 -1"/>
          <p:cNvGraphicFramePr/>
          <p:nvPr/>
        </p:nvGraphicFramePr>
        <p:xfrm>
          <a:off x="2264410" y="3089910"/>
          <a:ext cx="6041390" cy="1965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680"/>
                <a:gridCol w="964565"/>
                <a:gridCol w="1791335"/>
                <a:gridCol w="1908810"/>
              </a:tblGrid>
              <a:tr h="487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原视频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初步浓缩视频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最终浓缩视频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名字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a.mp4</a:t>
                      </a:r>
                      <a:endParaRPr lang="en-US" altLang="zh-CN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dst_video.avi</a:t>
                      </a:r>
                      <a:endParaRPr lang="en-US" altLang="zh-CN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dst1_video.avi</a:t>
                      </a:r>
                      <a:endParaRPr lang="en-US" altLang="zh-CN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帧数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903</a:t>
                      </a: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帧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521</a:t>
                      </a: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帧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429</a:t>
                      </a: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帧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播放时间</a:t>
                      </a:r>
                      <a:endParaRPr lang="zh-CN" altLang="en-US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30s</a:t>
                      </a:r>
                      <a:endParaRPr lang="en-US" altLang="zh-CN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17s</a:t>
                      </a:r>
                      <a:endParaRPr lang="en-US" altLang="zh-CN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14s</a:t>
                      </a:r>
                      <a:endParaRPr lang="en-US" altLang="zh-CN" sz="20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WordArt 3"/>
          <p:cNvSpPr>
            <a:spLocks noTextEdit="1"/>
          </p:cNvSpPr>
          <p:nvPr/>
        </p:nvSpPr>
        <p:spPr>
          <a:xfrm>
            <a:off x="3205163" y="3079750"/>
            <a:ext cx="5399087" cy="1146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5400" b="1">
                <a:ln w="28575" cap="flat" cmpd="sng">
                  <a:solidFill>
                    <a:srgbClr val="FEFEFE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  <a:effectLst>
                  <a:outerShdw dist="71842" dir="2699999" algn="ctr" rotWithShape="0">
                    <a:srgbClr val="080808">
                      <a:alpha val="50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谢谢老师！</a:t>
            </a:r>
            <a:endParaRPr lang="zh-CN" altLang="en-US" sz="5400" b="1">
              <a:ln w="28575" cap="flat" cmpd="sng">
                <a:solidFill>
                  <a:srgbClr val="FEFEFE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effectLst>
                <a:outerShdw dist="71842" dir="2699999" algn="ctr" rotWithShape="0">
                  <a:srgbClr val="080808">
                    <a:alpha val="50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文史类论文模板">
  <a:themeElements>
    <a:clrScheme name="文史类论文模板 1">
      <a:dk1>
        <a:srgbClr val="000066"/>
      </a:dk1>
      <a:lt1>
        <a:srgbClr val="FFFFFF"/>
      </a:lt1>
      <a:dk2>
        <a:srgbClr val="175B5B"/>
      </a:dk2>
      <a:lt2>
        <a:srgbClr val="DDDDDD"/>
      </a:lt2>
      <a:accent1>
        <a:srgbClr val="CBB61D"/>
      </a:accent1>
      <a:accent2>
        <a:srgbClr val="6CA5D8"/>
      </a:accent2>
      <a:accent3>
        <a:srgbClr val="FFFFFF"/>
      </a:accent3>
      <a:accent4>
        <a:srgbClr val="000056"/>
      </a:accent4>
      <a:accent5>
        <a:srgbClr val="E2D7AB"/>
      </a:accent5>
      <a:accent6>
        <a:srgbClr val="6195C4"/>
      </a:accent6>
      <a:hlink>
        <a:srgbClr val="5D4BC7"/>
      </a:hlink>
      <a:folHlink>
        <a:srgbClr val="878FA5"/>
      </a:folHlink>
    </a:clrScheme>
    <a:fontScheme name="文史类论文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文史类论文模板 1">
        <a:dk1>
          <a:srgbClr val="000066"/>
        </a:dk1>
        <a:lt1>
          <a:srgbClr val="FFFFFF"/>
        </a:lt1>
        <a:dk2>
          <a:srgbClr val="175B5B"/>
        </a:dk2>
        <a:lt2>
          <a:srgbClr val="DDDDDD"/>
        </a:lt2>
        <a:accent1>
          <a:srgbClr val="CBB61D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E2D7AB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文史类论文模板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文史类论文模板 3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微笑PPT - 小A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E2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EEAAAA"/>
      </a:accent5>
      <a:accent6>
        <a:srgbClr val="B90000"/>
      </a:accent6>
      <a:hlink>
        <a:srgbClr val="800000"/>
      </a:hlink>
      <a:folHlink>
        <a:srgbClr val="FFCC0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文史类论文模板</Template>
  <TotalTime>0</TotalTime>
  <Words>1130</Words>
  <Application>WPS 演示</Application>
  <PresentationFormat>全屏显示(4:3)</PresentationFormat>
  <Paragraphs>114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楷体_GB2312</vt:lpstr>
      <vt:lpstr>Times New Roman</vt:lpstr>
      <vt:lpstr>华文细黑</vt:lpstr>
      <vt:lpstr>微软雅黑</vt:lpstr>
      <vt:lpstr>华文宋体</vt:lpstr>
      <vt:lpstr>Verdana</vt:lpstr>
      <vt:lpstr>黑体</vt:lpstr>
      <vt:lpstr>楷体_GB2312</vt:lpstr>
      <vt:lpstr>新宋体</vt:lpstr>
      <vt:lpstr>Calibri</vt:lpstr>
      <vt:lpstr>文史类论文模板</vt:lpstr>
      <vt:lpstr>微笑PPT - 小A</vt:lpstr>
      <vt:lpstr>Photoshop.Image.6</vt:lpstr>
      <vt:lpstr>Visio.Drawing.15</vt:lpstr>
      <vt:lpstr> 设计题目    基于ViBe算法的视频浓缩系统设计</vt:lpstr>
      <vt:lpstr>论文框架</vt:lpstr>
      <vt:lpstr>系统设计—感知哈希算法</vt:lpstr>
      <vt:lpstr>课题内容</vt:lpstr>
      <vt:lpstr>论文要点</vt:lpstr>
      <vt:lpstr>结论</vt:lpstr>
      <vt:lpstr>基于改进ViBe算法的浓缩方法</vt:lpstr>
      <vt:lpstr>结论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论文名称</dc:title>
  <dc:creator>微软用户</dc:creator>
  <cp:lastModifiedBy>jing</cp:lastModifiedBy>
  <cp:revision>8</cp:revision>
  <dcterms:created xsi:type="dcterms:W3CDTF">2009-02-06T05:12:00Z</dcterms:created>
  <dcterms:modified xsi:type="dcterms:W3CDTF">2017-06-03T23:58:03Z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