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29"/>
  </p:notesMasterIdLst>
  <p:handoutMasterIdLst>
    <p:handoutMasterId r:id="rId30"/>
  </p:handoutMasterIdLst>
  <p:sldIdLst>
    <p:sldId id="1779" r:id="rId7"/>
    <p:sldId id="1836" r:id="rId8"/>
    <p:sldId id="2074" r:id="rId9"/>
    <p:sldId id="2072" r:id="rId10"/>
    <p:sldId id="2071" r:id="rId11"/>
    <p:sldId id="2097" r:id="rId12"/>
    <p:sldId id="2100" r:id="rId13"/>
    <p:sldId id="2107" r:id="rId14"/>
    <p:sldId id="2098" r:id="rId15"/>
    <p:sldId id="2099" r:id="rId16"/>
    <p:sldId id="2103" r:id="rId17"/>
    <p:sldId id="2111" r:id="rId18"/>
    <p:sldId id="2108" r:id="rId19"/>
    <p:sldId id="2102" r:id="rId20"/>
    <p:sldId id="2105" r:id="rId21"/>
    <p:sldId id="2104" r:id="rId22"/>
    <p:sldId id="2109" r:id="rId23"/>
    <p:sldId id="2106" r:id="rId24"/>
    <p:sldId id="2112" r:id="rId25"/>
    <p:sldId id="2110" r:id="rId26"/>
    <p:sldId id="2077" r:id="rId27"/>
    <p:sldId id="680" r:id="rId28"/>
  </p:sldIdLst>
  <p:sldSz cx="12196763" cy="6858000"/>
  <p:notesSz cx="6805613" cy="9939338"/>
  <p:custDataLst>
    <p:tags r:id="rId31"/>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C00000"/>
    <a:srgbClr val="4E9AEE"/>
    <a:srgbClr val="59595A"/>
    <a:srgbClr val="00FA00"/>
    <a:srgbClr val="FFFFFF"/>
    <a:srgbClr val="6FC4F7"/>
    <a:srgbClr val="FFC000"/>
    <a:srgbClr val="F78898"/>
    <a:srgbClr val="3439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1" autoAdjust="0"/>
    <p:restoredTop sz="96291" autoAdjust="0"/>
  </p:normalViewPr>
  <p:slideViewPr>
    <p:cSldViewPr showGuides="1">
      <p:cViewPr varScale="1">
        <p:scale>
          <a:sx n="116" d="100"/>
          <a:sy n="116" d="100"/>
        </p:scale>
        <p:origin x="216"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2023/1/22</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22</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22</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1" fontAlgn="base" latinLnBrk="1" hangingPunct="1">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1" fontAlgn="base" latinLnBrk="1" hangingPunct="1">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1" fontAlgn="base" latinLnBrk="1" hangingPunct="1">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eaLnBrk="1" latinLnBrk="1" hangingPunct="1">
              <a:lnSpc>
                <a:spcPct val="15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eaLnBrk="1" latinLnBrk="1" hangingPunct="1">
              <a:lnSpc>
                <a:spcPct val="15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eaLnBrk="1" latinLnBrk="1" hangingPunct="1">
              <a:lnSpc>
                <a:spcPct val="15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1" fontAlgn="base" latinLnBrk="1" hangingPunct="1">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1" fontAlgn="base" latinLnBrk="1" hangingPunct="1">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1" fontAlgn="base" latinLnBrk="1" hangingPunct="1">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eaLnBrk="1" latinLnBrk="1" hangingPunct="1">
              <a:lnSpc>
                <a:spcPct val="15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eaLnBrk="1" latinLnBrk="1" hangingPunct="1">
              <a:lnSpc>
                <a:spcPct val="15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eaLnBrk="1" latinLnBrk="1" hangingPunct="1">
              <a:lnSpc>
                <a:spcPct val="15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1" fontAlgn="base" latinLnBrk="1" hangingPunct="1">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1" fontAlgn="base" latinLnBrk="1" hangingPunct="1">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1" fontAlgn="base" latinLnBrk="1" hangingPunct="1">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20688"/>
            <a:ext cx="10963473" cy="589190"/>
          </a:xfrm>
          <a:prstGeom prst="rect">
            <a:avLst/>
          </a:prstGeom>
        </p:spPr>
        <p:txBody>
          <a:bodyPr/>
          <a:lstStyle>
            <a:lvl1pPr>
              <a:defRPr kumimoji="0" lang="zh-CN" altLang="en-US" sz="2800" b="1" i="0" u="none" strike="noStrike" kern="0" cap="none" spc="0" normalizeH="0" baseline="0" dirty="0">
                <a:ln>
                  <a:noFill/>
                </a:ln>
                <a:solidFill>
                  <a:srgbClr val="F78898"/>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372138924"/>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1" fontAlgn="base" latinLnBrk="1" hangingPunct="1">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1" fontAlgn="base" latinLnBrk="1" hangingPunct="1">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1" fontAlgn="base" latinLnBrk="1" hangingPunct="1">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eaLnBrk="1" latinLnBrk="1" hangingPunct="1">
              <a:lnSpc>
                <a:spcPct val="15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eaLnBrk="1" latinLnBrk="1" hangingPunct="1">
              <a:lnSpc>
                <a:spcPct val="15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eaLnBrk="1" latinLnBrk="1" hangingPunct="1">
              <a:lnSpc>
                <a:spcPct val="15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1" fontAlgn="base" latinLnBrk="1" hangingPunct="1">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1" fontAlgn="base" latinLnBrk="1" hangingPunct="1">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1" fontAlgn="base" latinLnBrk="1" hangingPunct="1">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72DAD91E-1176-6C4C-9900-614D82F668FD}"/>
              </a:ext>
            </a:extLst>
          </p:cNvPr>
          <p:cNvSpPr>
            <a:spLocks noGrp="1"/>
          </p:cNvSpPr>
          <p:nvPr>
            <p:ph sz="half" idx="1" hasCustomPrompt="1"/>
          </p:nvPr>
        </p:nvSpPr>
        <p:spPr>
          <a:xfrm>
            <a:off x="623635" y="980728"/>
            <a:ext cx="10731328" cy="5029792"/>
          </a:xfrm>
          <a:prstGeom prst="rect">
            <a:avLst/>
          </a:prstGeom>
          <a:noFill/>
        </p:spPr>
        <p:txBody>
          <a:bodyPr anchor="ctr"/>
          <a:lstStyle>
            <a:lvl1pPr marL="0" marR="0" indent="0" algn="ctr" defTabSz="1218804" rtl="0" eaLnBrk="0" fontAlgn="base" latinLnBrk="0" hangingPunct="0">
              <a:lnSpc>
                <a:spcPct val="120000"/>
              </a:lnSpc>
              <a:spcBef>
                <a:spcPts val="0"/>
              </a:spcBef>
              <a:spcAft>
                <a:spcPct val="0"/>
              </a:spcAft>
              <a:buClr>
                <a:srgbClr val="71B2FF"/>
              </a:buClr>
              <a:buNone/>
              <a:tabLst/>
              <a:defRPr kumimoji="0" lang="zh-CN" altLang="en-US" sz="9600" b="0"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标题</a:t>
            </a:r>
          </a:p>
        </p:txBody>
      </p:sp>
    </p:spTree>
    <p:extLst>
      <p:ext uri="{BB962C8B-B14F-4D97-AF65-F5344CB8AC3E}">
        <p14:creationId xmlns:p14="http://schemas.microsoft.com/office/powerpoint/2010/main" val="21454351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hiascend.com/" TargetMode="External"/><Relationship Id="rId3" Type="http://schemas.openxmlformats.org/officeDocument/2006/relationships/slideLayout" Target="../slideLayouts/slideLayout5.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theme" Target="../theme/theme3.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hyperlink" Target="http://www.hiascend.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0.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6.xml"/><Relationship Id="rId1" Type="http://schemas.openxmlformats.org/officeDocument/2006/relationships/slideLayout" Target="../slideLayouts/slideLayout11.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p:txBody>
      </p:sp>
      <p:sp>
        <p:nvSpPr>
          <p:cNvPr id="5" name="矩形 4">
            <a:extLst>
              <a:ext uri="{FF2B5EF4-FFF2-40B4-BE49-F238E27FC236}">
                <a16:creationId xmlns:a16="http://schemas.microsoft.com/office/drawing/2014/main" id="{619AD3F2-BA67-F442-82C2-0DBEB63FAA32}"/>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1C8E7135-B1FB-2443-8EEA-40B106433C8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96B595D-35D4-FE4A-8205-2E155BC0AAAE}"/>
              </a:ext>
            </a:extLst>
          </p:cNvPr>
          <p:cNvGrpSpPr>
            <a:grpSpLocks/>
          </p:cNvGrpSpPr>
          <p:nvPr userDrawn="1"/>
        </p:nvGrpSpPr>
        <p:grpSpPr bwMode="auto">
          <a:xfrm>
            <a:off x="12552504" y="3727418"/>
            <a:ext cx="986752" cy="182532"/>
            <a:chOff x="5893" y="2387"/>
            <a:chExt cx="466" cy="115"/>
          </a:xfrm>
        </p:grpSpPr>
        <p:sp>
          <p:nvSpPr>
            <p:cNvPr id="8" name="Rectangle 19">
              <a:extLst>
                <a:ext uri="{FF2B5EF4-FFF2-40B4-BE49-F238E27FC236}">
                  <a16:creationId xmlns:a16="http://schemas.microsoft.com/office/drawing/2014/main" id="{1E2B92B5-08F0-C844-90A9-19BC5233AA3F}"/>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 name="Rectangle 20">
              <a:extLst>
                <a:ext uri="{FF2B5EF4-FFF2-40B4-BE49-F238E27FC236}">
                  <a16:creationId xmlns:a16="http://schemas.microsoft.com/office/drawing/2014/main" id="{95CF2C6A-613A-AB41-826F-67910FE06F8F}"/>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 name="Rectangle 21">
              <a:extLst>
                <a:ext uri="{FF2B5EF4-FFF2-40B4-BE49-F238E27FC236}">
                  <a16:creationId xmlns:a16="http://schemas.microsoft.com/office/drawing/2014/main" id="{5347E1F2-C7E2-CE42-83EA-E8A5C05F647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2">
              <a:extLst>
                <a:ext uri="{FF2B5EF4-FFF2-40B4-BE49-F238E27FC236}">
                  <a16:creationId xmlns:a16="http://schemas.microsoft.com/office/drawing/2014/main" id="{AFE00954-A264-E648-9D3B-B559371FDC1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3">
            <a:extLst>
              <a:ext uri="{FF2B5EF4-FFF2-40B4-BE49-F238E27FC236}">
                <a16:creationId xmlns:a16="http://schemas.microsoft.com/office/drawing/2014/main" id="{5D5CAADF-3918-0145-B687-AB9D663114B4}"/>
              </a:ext>
            </a:extLst>
          </p:cNvPr>
          <p:cNvGrpSpPr>
            <a:grpSpLocks/>
          </p:cNvGrpSpPr>
          <p:nvPr userDrawn="1"/>
        </p:nvGrpSpPr>
        <p:grpSpPr bwMode="auto">
          <a:xfrm>
            <a:off x="12552504" y="3943282"/>
            <a:ext cx="986752" cy="182532"/>
            <a:chOff x="5893" y="2523"/>
            <a:chExt cx="466" cy="115"/>
          </a:xfrm>
        </p:grpSpPr>
        <p:sp>
          <p:nvSpPr>
            <p:cNvPr id="14" name="Rectangle 24">
              <a:extLst>
                <a:ext uri="{FF2B5EF4-FFF2-40B4-BE49-F238E27FC236}">
                  <a16:creationId xmlns:a16="http://schemas.microsoft.com/office/drawing/2014/main" id="{01574B5E-AB99-9140-AAAA-0C8D4279C09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5">
              <a:extLst>
                <a:ext uri="{FF2B5EF4-FFF2-40B4-BE49-F238E27FC236}">
                  <a16:creationId xmlns:a16="http://schemas.microsoft.com/office/drawing/2014/main" id="{46D0EE19-EC8D-174C-8789-F705BDAA1EB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6">
              <a:extLst>
                <a:ext uri="{FF2B5EF4-FFF2-40B4-BE49-F238E27FC236}">
                  <a16:creationId xmlns:a16="http://schemas.microsoft.com/office/drawing/2014/main" id="{BBADA7E3-34E7-F442-A351-0184E08B28E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7">
              <a:extLst>
                <a:ext uri="{FF2B5EF4-FFF2-40B4-BE49-F238E27FC236}">
                  <a16:creationId xmlns:a16="http://schemas.microsoft.com/office/drawing/2014/main" id="{55E5DA38-871F-E641-A279-97E7D338BAC1}"/>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8">
            <a:extLst>
              <a:ext uri="{FF2B5EF4-FFF2-40B4-BE49-F238E27FC236}">
                <a16:creationId xmlns:a16="http://schemas.microsoft.com/office/drawing/2014/main" id="{E481499E-8396-924A-A58C-0EE9367B0FB9}"/>
              </a:ext>
            </a:extLst>
          </p:cNvPr>
          <p:cNvGrpSpPr>
            <a:grpSpLocks/>
          </p:cNvGrpSpPr>
          <p:nvPr userDrawn="1"/>
        </p:nvGrpSpPr>
        <p:grpSpPr bwMode="auto">
          <a:xfrm>
            <a:off x="12552504" y="4159146"/>
            <a:ext cx="986752" cy="182532"/>
            <a:chOff x="5893" y="2659"/>
            <a:chExt cx="466" cy="115"/>
          </a:xfrm>
        </p:grpSpPr>
        <p:sp>
          <p:nvSpPr>
            <p:cNvPr id="19" name="Rectangle 29">
              <a:extLst>
                <a:ext uri="{FF2B5EF4-FFF2-40B4-BE49-F238E27FC236}">
                  <a16:creationId xmlns:a16="http://schemas.microsoft.com/office/drawing/2014/main" id="{5C12F22C-F531-FE40-983A-9F95C2302305}"/>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30">
              <a:extLst>
                <a:ext uri="{FF2B5EF4-FFF2-40B4-BE49-F238E27FC236}">
                  <a16:creationId xmlns:a16="http://schemas.microsoft.com/office/drawing/2014/main" id="{E414F990-72E5-7F4A-96FC-BB3F67D09FBB}"/>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31">
              <a:extLst>
                <a:ext uri="{FF2B5EF4-FFF2-40B4-BE49-F238E27FC236}">
                  <a16:creationId xmlns:a16="http://schemas.microsoft.com/office/drawing/2014/main" id="{091A22D3-4AB5-5A4B-A9FE-D2D1B2A0597B}"/>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2">
              <a:extLst>
                <a:ext uri="{FF2B5EF4-FFF2-40B4-BE49-F238E27FC236}">
                  <a16:creationId xmlns:a16="http://schemas.microsoft.com/office/drawing/2014/main" id="{BD829CE7-8C77-1248-ACAC-20F6C9B5139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33">
            <a:extLst>
              <a:ext uri="{FF2B5EF4-FFF2-40B4-BE49-F238E27FC236}">
                <a16:creationId xmlns:a16="http://schemas.microsoft.com/office/drawing/2014/main" id="{F921DAEB-2C97-9945-97B4-89D5F37591BD}"/>
              </a:ext>
            </a:extLst>
          </p:cNvPr>
          <p:cNvGrpSpPr>
            <a:grpSpLocks/>
          </p:cNvGrpSpPr>
          <p:nvPr userDrawn="1"/>
        </p:nvGrpSpPr>
        <p:grpSpPr bwMode="auto">
          <a:xfrm>
            <a:off x="12552504" y="3511551"/>
            <a:ext cx="986752" cy="188882"/>
            <a:chOff x="5893" y="2251"/>
            <a:chExt cx="466" cy="119"/>
          </a:xfrm>
        </p:grpSpPr>
        <p:sp>
          <p:nvSpPr>
            <p:cNvPr id="24" name="Rectangle 34">
              <a:extLst>
                <a:ext uri="{FF2B5EF4-FFF2-40B4-BE49-F238E27FC236}">
                  <a16:creationId xmlns:a16="http://schemas.microsoft.com/office/drawing/2014/main" id="{3F258733-CC61-2043-95A5-E886A05FAAA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5">
              <a:extLst>
                <a:ext uri="{FF2B5EF4-FFF2-40B4-BE49-F238E27FC236}">
                  <a16:creationId xmlns:a16="http://schemas.microsoft.com/office/drawing/2014/main" id="{4669E48B-2AA5-4D4A-9D1D-9865C0362BE1}"/>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6">
              <a:extLst>
                <a:ext uri="{FF2B5EF4-FFF2-40B4-BE49-F238E27FC236}">
                  <a16:creationId xmlns:a16="http://schemas.microsoft.com/office/drawing/2014/main" id="{A73B585B-A29F-D94D-914E-AB29123BD82C}"/>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7">
              <a:extLst>
                <a:ext uri="{FF2B5EF4-FFF2-40B4-BE49-F238E27FC236}">
                  <a16:creationId xmlns:a16="http://schemas.microsoft.com/office/drawing/2014/main" id="{5DBE1F1E-7F8C-9340-B9B9-28CCBDBC604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38">
            <a:extLst>
              <a:ext uri="{FF2B5EF4-FFF2-40B4-BE49-F238E27FC236}">
                <a16:creationId xmlns:a16="http://schemas.microsoft.com/office/drawing/2014/main" id="{5945ED12-CAF4-314D-81E7-3398B54FDE9A}"/>
              </a:ext>
            </a:extLst>
          </p:cNvPr>
          <p:cNvGrpSpPr>
            <a:grpSpLocks/>
          </p:cNvGrpSpPr>
          <p:nvPr userDrawn="1"/>
        </p:nvGrpSpPr>
        <p:grpSpPr bwMode="auto">
          <a:xfrm>
            <a:off x="12552504" y="4519449"/>
            <a:ext cx="986752" cy="182532"/>
            <a:chOff x="5893" y="2886"/>
            <a:chExt cx="466" cy="115"/>
          </a:xfrm>
        </p:grpSpPr>
        <p:sp>
          <p:nvSpPr>
            <p:cNvPr id="29" name="Rectangle 39">
              <a:extLst>
                <a:ext uri="{FF2B5EF4-FFF2-40B4-BE49-F238E27FC236}">
                  <a16:creationId xmlns:a16="http://schemas.microsoft.com/office/drawing/2014/main" id="{7981459B-0D2D-8746-BD89-FB4A4F8101D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40">
              <a:extLst>
                <a:ext uri="{FF2B5EF4-FFF2-40B4-BE49-F238E27FC236}">
                  <a16:creationId xmlns:a16="http://schemas.microsoft.com/office/drawing/2014/main" id="{2362E9E5-8259-5E44-8845-7A24285F4CC5}"/>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41">
              <a:extLst>
                <a:ext uri="{FF2B5EF4-FFF2-40B4-BE49-F238E27FC236}">
                  <a16:creationId xmlns:a16="http://schemas.microsoft.com/office/drawing/2014/main" id="{5E560C95-D174-FE4F-9C66-DA77F3243E6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2">
              <a:extLst>
                <a:ext uri="{FF2B5EF4-FFF2-40B4-BE49-F238E27FC236}">
                  <a16:creationId xmlns:a16="http://schemas.microsoft.com/office/drawing/2014/main" id="{9E66B87C-90AF-C944-BAF8-B5E0E90EB576}"/>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3" name="Group 43">
            <a:extLst>
              <a:ext uri="{FF2B5EF4-FFF2-40B4-BE49-F238E27FC236}">
                <a16:creationId xmlns:a16="http://schemas.microsoft.com/office/drawing/2014/main" id="{AF5A0425-F020-D24E-B391-B698FA4C590A}"/>
              </a:ext>
            </a:extLst>
          </p:cNvPr>
          <p:cNvGrpSpPr>
            <a:grpSpLocks/>
          </p:cNvGrpSpPr>
          <p:nvPr userDrawn="1"/>
        </p:nvGrpSpPr>
        <p:grpSpPr bwMode="auto">
          <a:xfrm>
            <a:off x="12552504" y="4735313"/>
            <a:ext cx="986752" cy="182532"/>
            <a:chOff x="5893" y="3022"/>
            <a:chExt cx="466" cy="115"/>
          </a:xfrm>
        </p:grpSpPr>
        <p:sp>
          <p:nvSpPr>
            <p:cNvPr id="34" name="Rectangle 44">
              <a:extLst>
                <a:ext uri="{FF2B5EF4-FFF2-40B4-BE49-F238E27FC236}">
                  <a16:creationId xmlns:a16="http://schemas.microsoft.com/office/drawing/2014/main" id="{51C2EF4F-5964-F441-B73E-8914AB62A4B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5">
              <a:extLst>
                <a:ext uri="{FF2B5EF4-FFF2-40B4-BE49-F238E27FC236}">
                  <a16:creationId xmlns:a16="http://schemas.microsoft.com/office/drawing/2014/main" id="{28EB06D8-92E6-2348-9349-F70AEF6B3157}"/>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6">
              <a:extLst>
                <a:ext uri="{FF2B5EF4-FFF2-40B4-BE49-F238E27FC236}">
                  <a16:creationId xmlns:a16="http://schemas.microsoft.com/office/drawing/2014/main" id="{62ADEB10-B297-7E46-ABF8-F28C21F891F6}"/>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7">
              <a:extLst>
                <a:ext uri="{FF2B5EF4-FFF2-40B4-BE49-F238E27FC236}">
                  <a16:creationId xmlns:a16="http://schemas.microsoft.com/office/drawing/2014/main" id="{548D7C14-17F3-7748-A2EE-9F52437B8D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8" name="Group 48">
            <a:extLst>
              <a:ext uri="{FF2B5EF4-FFF2-40B4-BE49-F238E27FC236}">
                <a16:creationId xmlns:a16="http://schemas.microsoft.com/office/drawing/2014/main" id="{2457C9EE-458B-8846-9132-F876F8C1B5C3}"/>
              </a:ext>
            </a:extLst>
          </p:cNvPr>
          <p:cNvGrpSpPr>
            <a:grpSpLocks/>
          </p:cNvGrpSpPr>
          <p:nvPr userDrawn="1"/>
        </p:nvGrpSpPr>
        <p:grpSpPr bwMode="auto">
          <a:xfrm>
            <a:off x="12552504" y="4951179"/>
            <a:ext cx="986752" cy="182532"/>
            <a:chOff x="5893" y="3158"/>
            <a:chExt cx="466" cy="115"/>
          </a:xfrm>
        </p:grpSpPr>
        <p:sp>
          <p:nvSpPr>
            <p:cNvPr id="39" name="Rectangle 49">
              <a:extLst>
                <a:ext uri="{FF2B5EF4-FFF2-40B4-BE49-F238E27FC236}">
                  <a16:creationId xmlns:a16="http://schemas.microsoft.com/office/drawing/2014/main" id="{4397F2C7-606F-5B4C-BA14-704C5600A023}"/>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50">
              <a:extLst>
                <a:ext uri="{FF2B5EF4-FFF2-40B4-BE49-F238E27FC236}">
                  <a16:creationId xmlns:a16="http://schemas.microsoft.com/office/drawing/2014/main" id="{F897DEA9-DA35-584E-83FE-D7581BBA5697}"/>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51">
              <a:extLst>
                <a:ext uri="{FF2B5EF4-FFF2-40B4-BE49-F238E27FC236}">
                  <a16:creationId xmlns:a16="http://schemas.microsoft.com/office/drawing/2014/main" id="{F61379D1-8DC9-3D45-A788-0D6A0A521C5E}"/>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2">
              <a:extLst>
                <a:ext uri="{FF2B5EF4-FFF2-40B4-BE49-F238E27FC236}">
                  <a16:creationId xmlns:a16="http://schemas.microsoft.com/office/drawing/2014/main" id="{B241386C-0A61-534A-84EC-4869258EFD0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3" name="Group 53">
            <a:extLst>
              <a:ext uri="{FF2B5EF4-FFF2-40B4-BE49-F238E27FC236}">
                <a16:creationId xmlns:a16="http://schemas.microsoft.com/office/drawing/2014/main" id="{6EABE634-902D-6A4F-8667-C8364893976E}"/>
              </a:ext>
            </a:extLst>
          </p:cNvPr>
          <p:cNvGrpSpPr>
            <a:grpSpLocks/>
          </p:cNvGrpSpPr>
          <p:nvPr userDrawn="1"/>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8A3F1DC6-4C19-0C47-A060-05B7DEB7B4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10EDA735-F1A0-AC46-9EA5-39DA9D75DAC6}"/>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4D5988AB-3E8C-CE45-9E81-004D02EDAAC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C462656E-867B-4845-9A8A-472D1D0C1141}"/>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8" name="Group 58">
            <a:extLst>
              <a:ext uri="{FF2B5EF4-FFF2-40B4-BE49-F238E27FC236}">
                <a16:creationId xmlns:a16="http://schemas.microsoft.com/office/drawing/2014/main" id="{148575CE-E201-4946-B750-A6E959D4FBD9}"/>
              </a:ext>
            </a:extLst>
          </p:cNvPr>
          <p:cNvGrpSpPr>
            <a:grpSpLocks/>
          </p:cNvGrpSpPr>
          <p:nvPr userDrawn="1"/>
        </p:nvGrpSpPr>
        <p:grpSpPr bwMode="auto">
          <a:xfrm>
            <a:off x="12552504" y="5527346"/>
            <a:ext cx="986752" cy="182532"/>
            <a:chOff x="5893" y="3521"/>
            <a:chExt cx="466" cy="115"/>
          </a:xfrm>
        </p:grpSpPr>
        <p:sp>
          <p:nvSpPr>
            <p:cNvPr id="49" name="Rectangle 59">
              <a:extLst>
                <a:ext uri="{FF2B5EF4-FFF2-40B4-BE49-F238E27FC236}">
                  <a16:creationId xmlns:a16="http://schemas.microsoft.com/office/drawing/2014/main" id="{01261E82-C730-4141-B429-5F264F108EE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60">
              <a:extLst>
                <a:ext uri="{FF2B5EF4-FFF2-40B4-BE49-F238E27FC236}">
                  <a16:creationId xmlns:a16="http://schemas.microsoft.com/office/drawing/2014/main" id="{CF548E3C-805C-B74E-A056-EA0F641474C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61">
              <a:extLst>
                <a:ext uri="{FF2B5EF4-FFF2-40B4-BE49-F238E27FC236}">
                  <a16:creationId xmlns:a16="http://schemas.microsoft.com/office/drawing/2014/main" id="{B9A593C3-40CF-2F43-AE1F-5FF7A683E49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2">
              <a:extLst>
                <a:ext uri="{FF2B5EF4-FFF2-40B4-BE49-F238E27FC236}">
                  <a16:creationId xmlns:a16="http://schemas.microsoft.com/office/drawing/2014/main" id="{8CC0422D-7E0A-B345-8BF6-C34737C6EA5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3" name="Group 63">
            <a:extLst>
              <a:ext uri="{FF2B5EF4-FFF2-40B4-BE49-F238E27FC236}">
                <a16:creationId xmlns:a16="http://schemas.microsoft.com/office/drawing/2014/main" id="{B75B9CB2-9A4F-B548-A327-B3C4267D7FC6}"/>
              </a:ext>
            </a:extLst>
          </p:cNvPr>
          <p:cNvGrpSpPr>
            <a:grpSpLocks/>
          </p:cNvGrpSpPr>
          <p:nvPr userDrawn="1"/>
        </p:nvGrpSpPr>
        <p:grpSpPr bwMode="auto">
          <a:xfrm>
            <a:off x="12552504" y="5743210"/>
            <a:ext cx="986752" cy="182532"/>
            <a:chOff x="5893" y="3657"/>
            <a:chExt cx="466" cy="115"/>
          </a:xfrm>
        </p:grpSpPr>
        <p:sp>
          <p:nvSpPr>
            <p:cNvPr id="54" name="Rectangle 64">
              <a:extLst>
                <a:ext uri="{FF2B5EF4-FFF2-40B4-BE49-F238E27FC236}">
                  <a16:creationId xmlns:a16="http://schemas.microsoft.com/office/drawing/2014/main" id="{7DF70CB3-47E6-834F-AD76-46B0A62EF5B9}"/>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5">
              <a:extLst>
                <a:ext uri="{FF2B5EF4-FFF2-40B4-BE49-F238E27FC236}">
                  <a16:creationId xmlns:a16="http://schemas.microsoft.com/office/drawing/2014/main" id="{9D6596AA-118E-B849-B8E6-49BEBB527EF3}"/>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6">
              <a:extLst>
                <a:ext uri="{FF2B5EF4-FFF2-40B4-BE49-F238E27FC236}">
                  <a16:creationId xmlns:a16="http://schemas.microsoft.com/office/drawing/2014/main" id="{3B7FB096-A8DA-3749-A64C-EEFA5EADEFC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7">
              <a:extLst>
                <a:ext uri="{FF2B5EF4-FFF2-40B4-BE49-F238E27FC236}">
                  <a16:creationId xmlns:a16="http://schemas.microsoft.com/office/drawing/2014/main" id="{6CB8E600-D0C2-F846-BA13-FD68B8463598}"/>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8" name="Group 68">
            <a:extLst>
              <a:ext uri="{FF2B5EF4-FFF2-40B4-BE49-F238E27FC236}">
                <a16:creationId xmlns:a16="http://schemas.microsoft.com/office/drawing/2014/main" id="{5247790C-D880-4C4D-8315-A9BB17E3E3AC}"/>
              </a:ext>
            </a:extLst>
          </p:cNvPr>
          <p:cNvGrpSpPr>
            <a:grpSpLocks/>
          </p:cNvGrpSpPr>
          <p:nvPr userDrawn="1"/>
        </p:nvGrpSpPr>
        <p:grpSpPr bwMode="auto">
          <a:xfrm>
            <a:off x="12552504" y="6103513"/>
            <a:ext cx="986752" cy="182532"/>
            <a:chOff x="5893" y="3884"/>
            <a:chExt cx="466" cy="115"/>
          </a:xfrm>
        </p:grpSpPr>
        <p:sp>
          <p:nvSpPr>
            <p:cNvPr id="59" name="Rectangle 69">
              <a:extLst>
                <a:ext uri="{FF2B5EF4-FFF2-40B4-BE49-F238E27FC236}">
                  <a16:creationId xmlns:a16="http://schemas.microsoft.com/office/drawing/2014/main" id="{3166DA89-F5D3-C545-BE42-6365B750BE6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70">
              <a:extLst>
                <a:ext uri="{FF2B5EF4-FFF2-40B4-BE49-F238E27FC236}">
                  <a16:creationId xmlns:a16="http://schemas.microsoft.com/office/drawing/2014/main" id="{5613BC41-2D79-2940-B602-F8C09EEE0AD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71">
              <a:extLst>
                <a:ext uri="{FF2B5EF4-FFF2-40B4-BE49-F238E27FC236}">
                  <a16:creationId xmlns:a16="http://schemas.microsoft.com/office/drawing/2014/main" id="{C94DCAAB-8180-A246-928E-B7C9451CFA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2">
              <a:extLst>
                <a:ext uri="{FF2B5EF4-FFF2-40B4-BE49-F238E27FC236}">
                  <a16:creationId xmlns:a16="http://schemas.microsoft.com/office/drawing/2014/main" id="{70BE5AD0-40B9-2A48-BBE4-21BEDDB81EE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3" name="Group 73">
            <a:extLst>
              <a:ext uri="{FF2B5EF4-FFF2-40B4-BE49-F238E27FC236}">
                <a16:creationId xmlns:a16="http://schemas.microsoft.com/office/drawing/2014/main" id="{C573193A-62C7-F949-9420-6D8C2C9B70FC}"/>
              </a:ext>
            </a:extLst>
          </p:cNvPr>
          <p:cNvGrpSpPr>
            <a:grpSpLocks/>
          </p:cNvGrpSpPr>
          <p:nvPr userDrawn="1"/>
        </p:nvGrpSpPr>
        <p:grpSpPr bwMode="auto">
          <a:xfrm>
            <a:off x="12552504" y="6328901"/>
            <a:ext cx="986752" cy="182532"/>
            <a:chOff x="5893" y="4026"/>
            <a:chExt cx="466" cy="115"/>
          </a:xfrm>
        </p:grpSpPr>
        <p:sp>
          <p:nvSpPr>
            <p:cNvPr id="64" name="Rectangle 74">
              <a:extLst>
                <a:ext uri="{FF2B5EF4-FFF2-40B4-BE49-F238E27FC236}">
                  <a16:creationId xmlns:a16="http://schemas.microsoft.com/office/drawing/2014/main" id="{A2BD8B83-2DB9-F44D-99EC-78526AFFA74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5">
              <a:extLst>
                <a:ext uri="{FF2B5EF4-FFF2-40B4-BE49-F238E27FC236}">
                  <a16:creationId xmlns:a16="http://schemas.microsoft.com/office/drawing/2014/main" id="{B57ADCD0-A7F7-E04C-92B8-0A621FC2EA49}"/>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6">
              <a:extLst>
                <a:ext uri="{FF2B5EF4-FFF2-40B4-BE49-F238E27FC236}">
                  <a16:creationId xmlns:a16="http://schemas.microsoft.com/office/drawing/2014/main" id="{245C53AC-F332-7A4B-9071-6613BA23B8A8}"/>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7">
              <a:extLst>
                <a:ext uri="{FF2B5EF4-FFF2-40B4-BE49-F238E27FC236}">
                  <a16:creationId xmlns:a16="http://schemas.microsoft.com/office/drawing/2014/main" id="{34393492-DB82-704E-BB81-B9E583670CB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8" name="Group 78">
            <a:extLst>
              <a:ext uri="{FF2B5EF4-FFF2-40B4-BE49-F238E27FC236}">
                <a16:creationId xmlns:a16="http://schemas.microsoft.com/office/drawing/2014/main" id="{5E75C4DE-EEA6-6145-B8B9-AAC55A567C6C}"/>
              </a:ext>
            </a:extLst>
          </p:cNvPr>
          <p:cNvGrpSpPr>
            <a:grpSpLocks/>
          </p:cNvGrpSpPr>
          <p:nvPr userDrawn="1"/>
        </p:nvGrpSpPr>
        <p:grpSpPr bwMode="auto">
          <a:xfrm>
            <a:off x="12552504" y="6552703"/>
            <a:ext cx="986752" cy="182532"/>
            <a:chOff x="5893" y="4167"/>
            <a:chExt cx="466" cy="115"/>
          </a:xfrm>
        </p:grpSpPr>
        <p:sp>
          <p:nvSpPr>
            <p:cNvPr id="69" name="Rectangle 79">
              <a:extLst>
                <a:ext uri="{FF2B5EF4-FFF2-40B4-BE49-F238E27FC236}">
                  <a16:creationId xmlns:a16="http://schemas.microsoft.com/office/drawing/2014/main" id="{B21B45CA-9911-904E-9FCA-7BC73341DAD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80">
              <a:extLst>
                <a:ext uri="{FF2B5EF4-FFF2-40B4-BE49-F238E27FC236}">
                  <a16:creationId xmlns:a16="http://schemas.microsoft.com/office/drawing/2014/main" id="{4242F816-FF08-754B-8D3B-68D43C2787B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81">
              <a:extLst>
                <a:ext uri="{FF2B5EF4-FFF2-40B4-BE49-F238E27FC236}">
                  <a16:creationId xmlns:a16="http://schemas.microsoft.com/office/drawing/2014/main" id="{FD011F53-3A24-1E42-B0BA-56FC5E369D08}"/>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2">
              <a:extLst>
                <a:ext uri="{FF2B5EF4-FFF2-40B4-BE49-F238E27FC236}">
                  <a16:creationId xmlns:a16="http://schemas.microsoft.com/office/drawing/2014/main" id="{C6BBEE7B-919D-2A4B-8F59-0AEC20C53668}"/>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3" name="Rectangle 83">
            <a:extLst>
              <a:ext uri="{FF2B5EF4-FFF2-40B4-BE49-F238E27FC236}">
                <a16:creationId xmlns:a16="http://schemas.microsoft.com/office/drawing/2014/main" id="{8ABE5F0B-EA4D-084F-9CF3-42F66FA4BE7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4" name="Rectangle 84">
            <a:extLst>
              <a:ext uri="{FF2B5EF4-FFF2-40B4-BE49-F238E27FC236}">
                <a16:creationId xmlns:a16="http://schemas.microsoft.com/office/drawing/2014/main" id="{B1143BF9-2224-AB4B-8C3C-CB75D0BFB19D}"/>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D6616BA3-E61A-FD49-A56D-8F05427FEC06}"/>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6" cstate="print">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p>
        </p:txBody>
      </p:sp>
      <p:pic>
        <p:nvPicPr>
          <p:cNvPr id="1026" name="Picture 2"/>
          <p:cNvPicPr>
            <a:picLocks noChangeAspect="1" noChangeArrowheads="1"/>
          </p:cNvPicPr>
          <p:nvPr userDrawn="1"/>
        </p:nvPicPr>
        <p:blipFill>
          <a:blip r:embed="rId7"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8">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p:txBody>
      </p:sp>
      <p:sp>
        <p:nvSpPr>
          <p:cNvPr id="76" name="矩形 75">
            <a:extLst>
              <a:ext uri="{FF2B5EF4-FFF2-40B4-BE49-F238E27FC236}">
                <a16:creationId xmlns:a16="http://schemas.microsoft.com/office/drawing/2014/main" id="{5F7DC63D-169A-E84B-93DF-DB7D4FAB52F0}"/>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79" name="Rectangle 15">
            <a:extLst>
              <a:ext uri="{FF2B5EF4-FFF2-40B4-BE49-F238E27FC236}">
                <a16:creationId xmlns:a16="http://schemas.microsoft.com/office/drawing/2014/main" id="{12C4B40E-A36C-074E-909A-AEEA2085081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80" name="Group 18">
            <a:extLst>
              <a:ext uri="{FF2B5EF4-FFF2-40B4-BE49-F238E27FC236}">
                <a16:creationId xmlns:a16="http://schemas.microsoft.com/office/drawing/2014/main" id="{0FA53028-9633-F84E-97A4-4C53B7B90CAB}"/>
              </a:ext>
            </a:extLst>
          </p:cNvPr>
          <p:cNvGrpSpPr>
            <a:grpSpLocks/>
          </p:cNvGrpSpPr>
          <p:nvPr userDrawn="1"/>
        </p:nvGrpSpPr>
        <p:grpSpPr bwMode="auto">
          <a:xfrm>
            <a:off x="12552504" y="3727418"/>
            <a:ext cx="986752" cy="182532"/>
            <a:chOff x="5893" y="2387"/>
            <a:chExt cx="466" cy="115"/>
          </a:xfrm>
        </p:grpSpPr>
        <p:sp>
          <p:nvSpPr>
            <p:cNvPr id="81" name="Rectangle 19">
              <a:extLst>
                <a:ext uri="{FF2B5EF4-FFF2-40B4-BE49-F238E27FC236}">
                  <a16:creationId xmlns:a16="http://schemas.microsoft.com/office/drawing/2014/main" id="{D56C5034-E300-E140-B647-BDBDB0ED04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2" name="Rectangle 20">
              <a:extLst>
                <a:ext uri="{FF2B5EF4-FFF2-40B4-BE49-F238E27FC236}">
                  <a16:creationId xmlns:a16="http://schemas.microsoft.com/office/drawing/2014/main" id="{A2B82FA8-165F-AA46-AAB5-6BD30BF1E47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3" name="Rectangle 21">
              <a:extLst>
                <a:ext uri="{FF2B5EF4-FFF2-40B4-BE49-F238E27FC236}">
                  <a16:creationId xmlns:a16="http://schemas.microsoft.com/office/drawing/2014/main" id="{FB89C4BB-9FD5-FF4E-AA04-7E8977610EB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6" name="Rectangle 22">
              <a:extLst>
                <a:ext uri="{FF2B5EF4-FFF2-40B4-BE49-F238E27FC236}">
                  <a16:creationId xmlns:a16="http://schemas.microsoft.com/office/drawing/2014/main" id="{645E0E1B-6169-EB4A-9B85-C9A6525CA8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23">
            <a:extLst>
              <a:ext uri="{FF2B5EF4-FFF2-40B4-BE49-F238E27FC236}">
                <a16:creationId xmlns:a16="http://schemas.microsoft.com/office/drawing/2014/main" id="{57CBAA6F-34A8-9D4D-8355-F056ACE0E4E8}"/>
              </a:ext>
            </a:extLst>
          </p:cNvPr>
          <p:cNvGrpSpPr>
            <a:grpSpLocks/>
          </p:cNvGrpSpPr>
          <p:nvPr userDrawn="1"/>
        </p:nvGrpSpPr>
        <p:grpSpPr bwMode="auto">
          <a:xfrm>
            <a:off x="12552504" y="3943282"/>
            <a:ext cx="986752" cy="182532"/>
            <a:chOff x="5893" y="2523"/>
            <a:chExt cx="466" cy="115"/>
          </a:xfrm>
        </p:grpSpPr>
        <p:sp>
          <p:nvSpPr>
            <p:cNvPr id="88" name="Rectangle 24">
              <a:extLst>
                <a:ext uri="{FF2B5EF4-FFF2-40B4-BE49-F238E27FC236}">
                  <a16:creationId xmlns:a16="http://schemas.microsoft.com/office/drawing/2014/main" id="{1CB3E021-F655-A846-A098-707E42E66C5B}"/>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9" name="Rectangle 25">
              <a:extLst>
                <a:ext uri="{FF2B5EF4-FFF2-40B4-BE49-F238E27FC236}">
                  <a16:creationId xmlns:a16="http://schemas.microsoft.com/office/drawing/2014/main" id="{43635547-3057-8C48-8C76-965F64EA78B1}"/>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0" name="Rectangle 26">
              <a:extLst>
                <a:ext uri="{FF2B5EF4-FFF2-40B4-BE49-F238E27FC236}">
                  <a16:creationId xmlns:a16="http://schemas.microsoft.com/office/drawing/2014/main" id="{CD4DAEA6-736B-9242-8E93-3DBCDDBF26AB}"/>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1" name="Rectangle 27">
              <a:extLst>
                <a:ext uri="{FF2B5EF4-FFF2-40B4-BE49-F238E27FC236}">
                  <a16:creationId xmlns:a16="http://schemas.microsoft.com/office/drawing/2014/main" id="{52AAC7DF-F861-E246-805A-7AE0E4B59098}"/>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28">
            <a:extLst>
              <a:ext uri="{FF2B5EF4-FFF2-40B4-BE49-F238E27FC236}">
                <a16:creationId xmlns:a16="http://schemas.microsoft.com/office/drawing/2014/main" id="{D1508066-A0C5-2248-BF60-55EF0EEA4A3F}"/>
              </a:ext>
            </a:extLst>
          </p:cNvPr>
          <p:cNvGrpSpPr>
            <a:grpSpLocks/>
          </p:cNvGrpSpPr>
          <p:nvPr userDrawn="1"/>
        </p:nvGrpSpPr>
        <p:grpSpPr bwMode="auto">
          <a:xfrm>
            <a:off x="12552504" y="4159146"/>
            <a:ext cx="986752" cy="182532"/>
            <a:chOff x="5893" y="2659"/>
            <a:chExt cx="466" cy="115"/>
          </a:xfrm>
        </p:grpSpPr>
        <p:sp>
          <p:nvSpPr>
            <p:cNvPr id="93" name="Rectangle 29">
              <a:extLst>
                <a:ext uri="{FF2B5EF4-FFF2-40B4-BE49-F238E27FC236}">
                  <a16:creationId xmlns:a16="http://schemas.microsoft.com/office/drawing/2014/main" id="{AA23DC74-6D74-924E-AD82-5C49F969F6E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30">
              <a:extLst>
                <a:ext uri="{FF2B5EF4-FFF2-40B4-BE49-F238E27FC236}">
                  <a16:creationId xmlns:a16="http://schemas.microsoft.com/office/drawing/2014/main" id="{06DD162C-2913-1C49-A80C-0C4FCFCCDE1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31">
              <a:extLst>
                <a:ext uri="{FF2B5EF4-FFF2-40B4-BE49-F238E27FC236}">
                  <a16:creationId xmlns:a16="http://schemas.microsoft.com/office/drawing/2014/main" id="{696F366B-FD33-C649-BD37-6D250FDF58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6" name="Rectangle 32">
              <a:extLst>
                <a:ext uri="{FF2B5EF4-FFF2-40B4-BE49-F238E27FC236}">
                  <a16:creationId xmlns:a16="http://schemas.microsoft.com/office/drawing/2014/main" id="{53D07F5E-BAD3-A14F-8787-DD806EF22B6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7" name="Group 33">
            <a:extLst>
              <a:ext uri="{FF2B5EF4-FFF2-40B4-BE49-F238E27FC236}">
                <a16:creationId xmlns:a16="http://schemas.microsoft.com/office/drawing/2014/main" id="{E9F191E9-7076-A54E-BB6D-D0435FBA52CB}"/>
              </a:ext>
            </a:extLst>
          </p:cNvPr>
          <p:cNvGrpSpPr>
            <a:grpSpLocks/>
          </p:cNvGrpSpPr>
          <p:nvPr userDrawn="1"/>
        </p:nvGrpSpPr>
        <p:grpSpPr bwMode="auto">
          <a:xfrm>
            <a:off x="12552504" y="3511551"/>
            <a:ext cx="986752" cy="188882"/>
            <a:chOff x="5893" y="2251"/>
            <a:chExt cx="466" cy="119"/>
          </a:xfrm>
        </p:grpSpPr>
        <p:sp>
          <p:nvSpPr>
            <p:cNvPr id="98" name="Rectangle 34">
              <a:extLst>
                <a:ext uri="{FF2B5EF4-FFF2-40B4-BE49-F238E27FC236}">
                  <a16:creationId xmlns:a16="http://schemas.microsoft.com/office/drawing/2014/main" id="{2E9253A6-3668-5F4C-99C1-2941AC6FE10D}"/>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35">
              <a:extLst>
                <a:ext uri="{FF2B5EF4-FFF2-40B4-BE49-F238E27FC236}">
                  <a16:creationId xmlns:a16="http://schemas.microsoft.com/office/drawing/2014/main" id="{F2C595D5-A29B-E842-96B0-52F6CAF0EA9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0" name="Rectangle 36">
              <a:extLst>
                <a:ext uri="{FF2B5EF4-FFF2-40B4-BE49-F238E27FC236}">
                  <a16:creationId xmlns:a16="http://schemas.microsoft.com/office/drawing/2014/main" id="{DDEBBB72-6292-CA49-812D-2B49FF2BB30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37">
              <a:extLst>
                <a:ext uri="{FF2B5EF4-FFF2-40B4-BE49-F238E27FC236}">
                  <a16:creationId xmlns:a16="http://schemas.microsoft.com/office/drawing/2014/main" id="{F286BD6F-DE37-B647-9436-2CDEED81E182}"/>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2" name="Group 38">
            <a:extLst>
              <a:ext uri="{FF2B5EF4-FFF2-40B4-BE49-F238E27FC236}">
                <a16:creationId xmlns:a16="http://schemas.microsoft.com/office/drawing/2014/main" id="{6CBD636B-40F8-4D4D-B4E6-9024D7D53626}"/>
              </a:ext>
            </a:extLst>
          </p:cNvPr>
          <p:cNvGrpSpPr>
            <a:grpSpLocks/>
          </p:cNvGrpSpPr>
          <p:nvPr userDrawn="1"/>
        </p:nvGrpSpPr>
        <p:grpSpPr bwMode="auto">
          <a:xfrm>
            <a:off x="12552504" y="4519449"/>
            <a:ext cx="986752" cy="182532"/>
            <a:chOff x="5893" y="2886"/>
            <a:chExt cx="466" cy="115"/>
          </a:xfrm>
        </p:grpSpPr>
        <p:sp>
          <p:nvSpPr>
            <p:cNvPr id="103" name="Rectangle 39">
              <a:extLst>
                <a:ext uri="{FF2B5EF4-FFF2-40B4-BE49-F238E27FC236}">
                  <a16:creationId xmlns:a16="http://schemas.microsoft.com/office/drawing/2014/main" id="{DEFCE075-68F4-014B-95FA-3BA22C58BC0E}"/>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4" name="Rectangle 40">
              <a:extLst>
                <a:ext uri="{FF2B5EF4-FFF2-40B4-BE49-F238E27FC236}">
                  <a16:creationId xmlns:a16="http://schemas.microsoft.com/office/drawing/2014/main" id="{C285AC2C-0467-2140-8D5C-4ADD0FB3A80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41">
              <a:extLst>
                <a:ext uri="{FF2B5EF4-FFF2-40B4-BE49-F238E27FC236}">
                  <a16:creationId xmlns:a16="http://schemas.microsoft.com/office/drawing/2014/main" id="{CA78FAF7-2A1C-EA4D-979D-9240700BBFB6}"/>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42">
              <a:extLst>
                <a:ext uri="{FF2B5EF4-FFF2-40B4-BE49-F238E27FC236}">
                  <a16:creationId xmlns:a16="http://schemas.microsoft.com/office/drawing/2014/main" id="{5F722BAF-FCF4-2D49-B029-9056125EDCE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7" name="Group 43">
            <a:extLst>
              <a:ext uri="{FF2B5EF4-FFF2-40B4-BE49-F238E27FC236}">
                <a16:creationId xmlns:a16="http://schemas.microsoft.com/office/drawing/2014/main" id="{16D0B7A2-5DA5-BC47-B884-5B223CD1C9C0}"/>
              </a:ext>
            </a:extLst>
          </p:cNvPr>
          <p:cNvGrpSpPr>
            <a:grpSpLocks/>
          </p:cNvGrpSpPr>
          <p:nvPr userDrawn="1"/>
        </p:nvGrpSpPr>
        <p:grpSpPr bwMode="auto">
          <a:xfrm>
            <a:off x="12552504" y="4735313"/>
            <a:ext cx="986752" cy="182532"/>
            <a:chOff x="5893" y="3022"/>
            <a:chExt cx="466" cy="115"/>
          </a:xfrm>
        </p:grpSpPr>
        <p:sp>
          <p:nvSpPr>
            <p:cNvPr id="108" name="Rectangle 44">
              <a:extLst>
                <a:ext uri="{FF2B5EF4-FFF2-40B4-BE49-F238E27FC236}">
                  <a16:creationId xmlns:a16="http://schemas.microsoft.com/office/drawing/2014/main" id="{21A2DAFB-3575-8F41-A6EA-1F62F0FCFE3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45">
              <a:extLst>
                <a:ext uri="{FF2B5EF4-FFF2-40B4-BE49-F238E27FC236}">
                  <a16:creationId xmlns:a16="http://schemas.microsoft.com/office/drawing/2014/main" id="{781DC374-6027-8A40-81D1-7ABCFA7FEC3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46">
              <a:extLst>
                <a:ext uri="{FF2B5EF4-FFF2-40B4-BE49-F238E27FC236}">
                  <a16:creationId xmlns:a16="http://schemas.microsoft.com/office/drawing/2014/main" id="{A9CDF9E7-CA6E-364C-A410-8FBAB4C489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47">
              <a:extLst>
                <a:ext uri="{FF2B5EF4-FFF2-40B4-BE49-F238E27FC236}">
                  <a16:creationId xmlns:a16="http://schemas.microsoft.com/office/drawing/2014/main" id="{5AA305EA-3D64-7447-B1AE-018EABB0C48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2" name="Group 48">
            <a:extLst>
              <a:ext uri="{FF2B5EF4-FFF2-40B4-BE49-F238E27FC236}">
                <a16:creationId xmlns:a16="http://schemas.microsoft.com/office/drawing/2014/main" id="{4578B4F2-4D13-EC4E-AC4C-F61B5F769501}"/>
              </a:ext>
            </a:extLst>
          </p:cNvPr>
          <p:cNvGrpSpPr>
            <a:grpSpLocks/>
          </p:cNvGrpSpPr>
          <p:nvPr userDrawn="1"/>
        </p:nvGrpSpPr>
        <p:grpSpPr bwMode="auto">
          <a:xfrm>
            <a:off x="12552504" y="4951179"/>
            <a:ext cx="986752" cy="182532"/>
            <a:chOff x="5893" y="3158"/>
            <a:chExt cx="466" cy="115"/>
          </a:xfrm>
        </p:grpSpPr>
        <p:sp>
          <p:nvSpPr>
            <p:cNvPr id="113" name="Rectangle 49">
              <a:extLst>
                <a:ext uri="{FF2B5EF4-FFF2-40B4-BE49-F238E27FC236}">
                  <a16:creationId xmlns:a16="http://schemas.microsoft.com/office/drawing/2014/main" id="{CE701087-38EC-B440-8777-6BA1BDDDCB0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0">
              <a:extLst>
                <a:ext uri="{FF2B5EF4-FFF2-40B4-BE49-F238E27FC236}">
                  <a16:creationId xmlns:a16="http://schemas.microsoft.com/office/drawing/2014/main" id="{593E8B83-0D2E-1D48-91EE-9E5CC6156F8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1">
              <a:extLst>
                <a:ext uri="{FF2B5EF4-FFF2-40B4-BE49-F238E27FC236}">
                  <a16:creationId xmlns:a16="http://schemas.microsoft.com/office/drawing/2014/main" id="{EC881779-A32C-AC48-947A-747469620CF5}"/>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6" name="Rectangle 52">
              <a:extLst>
                <a:ext uri="{FF2B5EF4-FFF2-40B4-BE49-F238E27FC236}">
                  <a16:creationId xmlns:a16="http://schemas.microsoft.com/office/drawing/2014/main" id="{8C298A43-8016-0549-8ECC-5130813D7EB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7" name="Group 53">
            <a:extLst>
              <a:ext uri="{FF2B5EF4-FFF2-40B4-BE49-F238E27FC236}">
                <a16:creationId xmlns:a16="http://schemas.microsoft.com/office/drawing/2014/main" id="{8030A695-FB18-6F4E-96D5-58D45042B11C}"/>
              </a:ext>
            </a:extLst>
          </p:cNvPr>
          <p:cNvGrpSpPr>
            <a:grpSpLocks/>
          </p:cNvGrpSpPr>
          <p:nvPr userDrawn="1"/>
        </p:nvGrpSpPr>
        <p:grpSpPr bwMode="auto">
          <a:xfrm>
            <a:off x="12552504" y="5311482"/>
            <a:ext cx="986752" cy="182532"/>
            <a:chOff x="5893" y="3385"/>
            <a:chExt cx="466" cy="115"/>
          </a:xfrm>
        </p:grpSpPr>
        <p:sp>
          <p:nvSpPr>
            <p:cNvPr id="118" name="Rectangle 54">
              <a:extLst>
                <a:ext uri="{FF2B5EF4-FFF2-40B4-BE49-F238E27FC236}">
                  <a16:creationId xmlns:a16="http://schemas.microsoft.com/office/drawing/2014/main" id="{A33B69AB-7AA2-F14D-92FE-33F5FD8DFB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5">
              <a:extLst>
                <a:ext uri="{FF2B5EF4-FFF2-40B4-BE49-F238E27FC236}">
                  <a16:creationId xmlns:a16="http://schemas.microsoft.com/office/drawing/2014/main" id="{F4AF650A-6572-C74E-A2DA-7246843CB8B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0" name="Rectangle 56">
              <a:extLst>
                <a:ext uri="{FF2B5EF4-FFF2-40B4-BE49-F238E27FC236}">
                  <a16:creationId xmlns:a16="http://schemas.microsoft.com/office/drawing/2014/main" id="{A55683E4-E2F6-1644-93D1-24DCC2040EA3}"/>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7">
              <a:extLst>
                <a:ext uri="{FF2B5EF4-FFF2-40B4-BE49-F238E27FC236}">
                  <a16:creationId xmlns:a16="http://schemas.microsoft.com/office/drawing/2014/main" id="{8869528C-845A-DD4C-9AF9-B8316A5C069C}"/>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2" name="Group 58">
            <a:extLst>
              <a:ext uri="{FF2B5EF4-FFF2-40B4-BE49-F238E27FC236}">
                <a16:creationId xmlns:a16="http://schemas.microsoft.com/office/drawing/2014/main" id="{EE9A4EBD-D395-A945-8A97-8108D6DB2D02}"/>
              </a:ext>
            </a:extLst>
          </p:cNvPr>
          <p:cNvGrpSpPr>
            <a:grpSpLocks/>
          </p:cNvGrpSpPr>
          <p:nvPr userDrawn="1"/>
        </p:nvGrpSpPr>
        <p:grpSpPr bwMode="auto">
          <a:xfrm>
            <a:off x="12552504" y="5527346"/>
            <a:ext cx="986752" cy="182532"/>
            <a:chOff x="5893" y="3521"/>
            <a:chExt cx="466" cy="115"/>
          </a:xfrm>
        </p:grpSpPr>
        <p:sp>
          <p:nvSpPr>
            <p:cNvPr id="123" name="Rectangle 59">
              <a:extLst>
                <a:ext uri="{FF2B5EF4-FFF2-40B4-BE49-F238E27FC236}">
                  <a16:creationId xmlns:a16="http://schemas.microsoft.com/office/drawing/2014/main" id="{9549FBDA-7FB7-7049-AF51-70AB12BFECED}"/>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4" name="Rectangle 60">
              <a:extLst>
                <a:ext uri="{FF2B5EF4-FFF2-40B4-BE49-F238E27FC236}">
                  <a16:creationId xmlns:a16="http://schemas.microsoft.com/office/drawing/2014/main" id="{BCE2A683-88F8-794A-806C-B6E1817A09A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61">
              <a:extLst>
                <a:ext uri="{FF2B5EF4-FFF2-40B4-BE49-F238E27FC236}">
                  <a16:creationId xmlns:a16="http://schemas.microsoft.com/office/drawing/2014/main" id="{1610267A-F0D5-DA40-80BF-9EEC29C5C36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62">
              <a:extLst>
                <a:ext uri="{FF2B5EF4-FFF2-40B4-BE49-F238E27FC236}">
                  <a16:creationId xmlns:a16="http://schemas.microsoft.com/office/drawing/2014/main" id="{3E970905-7EB6-3040-A6B0-1ECF91CE1D4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7" name="Group 63">
            <a:extLst>
              <a:ext uri="{FF2B5EF4-FFF2-40B4-BE49-F238E27FC236}">
                <a16:creationId xmlns:a16="http://schemas.microsoft.com/office/drawing/2014/main" id="{326A3079-90CF-5147-8925-048E9A23C53A}"/>
              </a:ext>
            </a:extLst>
          </p:cNvPr>
          <p:cNvGrpSpPr>
            <a:grpSpLocks/>
          </p:cNvGrpSpPr>
          <p:nvPr userDrawn="1"/>
        </p:nvGrpSpPr>
        <p:grpSpPr bwMode="auto">
          <a:xfrm>
            <a:off x="12552504" y="5743210"/>
            <a:ext cx="986752" cy="182532"/>
            <a:chOff x="5893" y="3657"/>
            <a:chExt cx="466" cy="115"/>
          </a:xfrm>
        </p:grpSpPr>
        <p:sp>
          <p:nvSpPr>
            <p:cNvPr id="128" name="Rectangle 64">
              <a:extLst>
                <a:ext uri="{FF2B5EF4-FFF2-40B4-BE49-F238E27FC236}">
                  <a16:creationId xmlns:a16="http://schemas.microsoft.com/office/drawing/2014/main" id="{B27529A6-7BFF-394B-8E6F-41E036FD936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65">
              <a:extLst>
                <a:ext uri="{FF2B5EF4-FFF2-40B4-BE49-F238E27FC236}">
                  <a16:creationId xmlns:a16="http://schemas.microsoft.com/office/drawing/2014/main" id="{14265A33-38A8-1247-99AE-294F48EC2D02}"/>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66">
              <a:extLst>
                <a:ext uri="{FF2B5EF4-FFF2-40B4-BE49-F238E27FC236}">
                  <a16:creationId xmlns:a16="http://schemas.microsoft.com/office/drawing/2014/main" id="{6AC42C05-69CF-F749-A9AB-DBD01A04B19E}"/>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67">
              <a:extLst>
                <a:ext uri="{FF2B5EF4-FFF2-40B4-BE49-F238E27FC236}">
                  <a16:creationId xmlns:a16="http://schemas.microsoft.com/office/drawing/2014/main" id="{28CB56DB-EBFE-A841-A346-8B0FC0DAA37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2" name="Group 68">
            <a:extLst>
              <a:ext uri="{FF2B5EF4-FFF2-40B4-BE49-F238E27FC236}">
                <a16:creationId xmlns:a16="http://schemas.microsoft.com/office/drawing/2014/main" id="{A716BD48-B0FE-7B49-8465-586E8C5A15B1}"/>
              </a:ext>
            </a:extLst>
          </p:cNvPr>
          <p:cNvGrpSpPr>
            <a:grpSpLocks/>
          </p:cNvGrpSpPr>
          <p:nvPr userDrawn="1"/>
        </p:nvGrpSpPr>
        <p:grpSpPr bwMode="auto">
          <a:xfrm>
            <a:off x="12552504" y="6103513"/>
            <a:ext cx="986752" cy="182532"/>
            <a:chOff x="5893" y="3884"/>
            <a:chExt cx="466" cy="115"/>
          </a:xfrm>
        </p:grpSpPr>
        <p:sp>
          <p:nvSpPr>
            <p:cNvPr id="133" name="Rectangle 69">
              <a:extLst>
                <a:ext uri="{FF2B5EF4-FFF2-40B4-BE49-F238E27FC236}">
                  <a16:creationId xmlns:a16="http://schemas.microsoft.com/office/drawing/2014/main" id="{54B869F0-F42B-7041-B040-DF642D7BAFA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70">
              <a:extLst>
                <a:ext uri="{FF2B5EF4-FFF2-40B4-BE49-F238E27FC236}">
                  <a16:creationId xmlns:a16="http://schemas.microsoft.com/office/drawing/2014/main" id="{47A30CCA-4CB3-5A41-B583-DE9197E8947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71">
              <a:extLst>
                <a:ext uri="{FF2B5EF4-FFF2-40B4-BE49-F238E27FC236}">
                  <a16:creationId xmlns:a16="http://schemas.microsoft.com/office/drawing/2014/main" id="{2B483321-34AE-814D-81F8-444CAF49B3F3}"/>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6" name="Rectangle 72">
              <a:extLst>
                <a:ext uri="{FF2B5EF4-FFF2-40B4-BE49-F238E27FC236}">
                  <a16:creationId xmlns:a16="http://schemas.microsoft.com/office/drawing/2014/main" id="{D24AFBB2-ADAF-4040-A43C-35228E05333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7" name="Group 73">
            <a:extLst>
              <a:ext uri="{FF2B5EF4-FFF2-40B4-BE49-F238E27FC236}">
                <a16:creationId xmlns:a16="http://schemas.microsoft.com/office/drawing/2014/main" id="{FD648F8F-9518-D745-BEA7-D6957BD1093B}"/>
              </a:ext>
            </a:extLst>
          </p:cNvPr>
          <p:cNvGrpSpPr>
            <a:grpSpLocks/>
          </p:cNvGrpSpPr>
          <p:nvPr userDrawn="1"/>
        </p:nvGrpSpPr>
        <p:grpSpPr bwMode="auto">
          <a:xfrm>
            <a:off x="12552504" y="6328901"/>
            <a:ext cx="986752" cy="182532"/>
            <a:chOff x="5893" y="4026"/>
            <a:chExt cx="466" cy="115"/>
          </a:xfrm>
        </p:grpSpPr>
        <p:sp>
          <p:nvSpPr>
            <p:cNvPr id="138" name="Rectangle 74">
              <a:extLst>
                <a:ext uri="{FF2B5EF4-FFF2-40B4-BE49-F238E27FC236}">
                  <a16:creationId xmlns:a16="http://schemas.microsoft.com/office/drawing/2014/main" id="{2245EDD9-EAC9-1642-8EB2-9D8A218BC60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75">
              <a:extLst>
                <a:ext uri="{FF2B5EF4-FFF2-40B4-BE49-F238E27FC236}">
                  <a16:creationId xmlns:a16="http://schemas.microsoft.com/office/drawing/2014/main" id="{E56009F0-16A2-CA44-9187-F1A4B3F13CF5}"/>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0" name="Rectangle 76">
              <a:extLst>
                <a:ext uri="{FF2B5EF4-FFF2-40B4-BE49-F238E27FC236}">
                  <a16:creationId xmlns:a16="http://schemas.microsoft.com/office/drawing/2014/main" id="{D1F057D8-F42A-B646-8F47-8B9CF693F7C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77">
              <a:extLst>
                <a:ext uri="{FF2B5EF4-FFF2-40B4-BE49-F238E27FC236}">
                  <a16:creationId xmlns:a16="http://schemas.microsoft.com/office/drawing/2014/main" id="{1BB5B32F-DC30-3644-9ABE-F1E1118988EA}"/>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2" name="Group 78">
            <a:extLst>
              <a:ext uri="{FF2B5EF4-FFF2-40B4-BE49-F238E27FC236}">
                <a16:creationId xmlns:a16="http://schemas.microsoft.com/office/drawing/2014/main" id="{3785407E-FA24-854B-ACF7-74BF7846A019}"/>
              </a:ext>
            </a:extLst>
          </p:cNvPr>
          <p:cNvGrpSpPr>
            <a:grpSpLocks/>
          </p:cNvGrpSpPr>
          <p:nvPr userDrawn="1"/>
        </p:nvGrpSpPr>
        <p:grpSpPr bwMode="auto">
          <a:xfrm>
            <a:off x="12552504" y="6552703"/>
            <a:ext cx="986752" cy="182532"/>
            <a:chOff x="5893" y="4167"/>
            <a:chExt cx="466" cy="115"/>
          </a:xfrm>
        </p:grpSpPr>
        <p:sp>
          <p:nvSpPr>
            <p:cNvPr id="143" name="Rectangle 79">
              <a:extLst>
                <a:ext uri="{FF2B5EF4-FFF2-40B4-BE49-F238E27FC236}">
                  <a16:creationId xmlns:a16="http://schemas.microsoft.com/office/drawing/2014/main" id="{74402B18-D017-FF43-8747-27DC3C3F8D1E}"/>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4" name="Rectangle 80">
              <a:extLst>
                <a:ext uri="{FF2B5EF4-FFF2-40B4-BE49-F238E27FC236}">
                  <a16:creationId xmlns:a16="http://schemas.microsoft.com/office/drawing/2014/main" id="{632C7BB7-93AF-6E46-B6EA-1AA0372DF411}"/>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81">
              <a:extLst>
                <a:ext uri="{FF2B5EF4-FFF2-40B4-BE49-F238E27FC236}">
                  <a16:creationId xmlns:a16="http://schemas.microsoft.com/office/drawing/2014/main" id="{582F43D5-3EB8-564A-BAB7-CCC0AEB436B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82">
              <a:extLst>
                <a:ext uri="{FF2B5EF4-FFF2-40B4-BE49-F238E27FC236}">
                  <a16:creationId xmlns:a16="http://schemas.microsoft.com/office/drawing/2014/main" id="{33DC75F2-527C-EC44-A14C-4A2D51D9B60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147" name="Rectangle 83">
            <a:extLst>
              <a:ext uri="{FF2B5EF4-FFF2-40B4-BE49-F238E27FC236}">
                <a16:creationId xmlns:a16="http://schemas.microsoft.com/office/drawing/2014/main" id="{DE98AB77-3BDE-9F4F-9749-4D121F02F8C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148" name="Rectangle 84">
            <a:extLst>
              <a:ext uri="{FF2B5EF4-FFF2-40B4-BE49-F238E27FC236}">
                <a16:creationId xmlns:a16="http://schemas.microsoft.com/office/drawing/2014/main" id="{2FD3ACC0-512C-E047-8AE2-E5AC3522D35A}"/>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4" r:id="rId2"/>
    <p:sldLayoutId id="2147483905" r:id="rId3"/>
    <p:sldLayoutId id="2147483919" r:id="rId4"/>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p:txBody>
      </p:sp>
      <p:sp>
        <p:nvSpPr>
          <p:cNvPr id="9" name="矩形 8">
            <a:extLst>
              <a:ext uri="{FF2B5EF4-FFF2-40B4-BE49-F238E27FC236}">
                <a16:creationId xmlns:a16="http://schemas.microsoft.com/office/drawing/2014/main" id="{9D0648C2-164D-914F-ACB6-986B93559CAF}"/>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10" name="Rectangle 15">
            <a:extLst>
              <a:ext uri="{FF2B5EF4-FFF2-40B4-BE49-F238E27FC236}">
                <a16:creationId xmlns:a16="http://schemas.microsoft.com/office/drawing/2014/main" id="{6FC9158D-ECE2-FD4E-87CF-77A5E4F1545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11" name="Group 18">
            <a:extLst>
              <a:ext uri="{FF2B5EF4-FFF2-40B4-BE49-F238E27FC236}">
                <a16:creationId xmlns:a16="http://schemas.microsoft.com/office/drawing/2014/main" id="{89B6E983-F55C-DB47-9832-8B55E816306F}"/>
              </a:ext>
            </a:extLst>
          </p:cNvPr>
          <p:cNvGrpSpPr>
            <a:grpSpLocks/>
          </p:cNvGrpSpPr>
          <p:nvPr userDrawn="1"/>
        </p:nvGrpSpPr>
        <p:grpSpPr bwMode="auto">
          <a:xfrm>
            <a:off x="12552504" y="3727418"/>
            <a:ext cx="986752" cy="182532"/>
            <a:chOff x="5893" y="2387"/>
            <a:chExt cx="466" cy="115"/>
          </a:xfrm>
        </p:grpSpPr>
        <p:sp>
          <p:nvSpPr>
            <p:cNvPr id="13" name="Rectangle 19">
              <a:extLst>
                <a:ext uri="{FF2B5EF4-FFF2-40B4-BE49-F238E27FC236}">
                  <a16:creationId xmlns:a16="http://schemas.microsoft.com/office/drawing/2014/main" id="{23217B3F-BE2A-D845-ACB6-470ADD8F5F9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0">
              <a:extLst>
                <a:ext uri="{FF2B5EF4-FFF2-40B4-BE49-F238E27FC236}">
                  <a16:creationId xmlns:a16="http://schemas.microsoft.com/office/drawing/2014/main" id="{FB5A6CE7-F65D-CE4E-AE6C-3512D6C5DAC0}"/>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1">
              <a:extLst>
                <a:ext uri="{FF2B5EF4-FFF2-40B4-BE49-F238E27FC236}">
                  <a16:creationId xmlns:a16="http://schemas.microsoft.com/office/drawing/2014/main" id="{0F5AFA1B-E373-4143-96D1-B2795BAC115C}"/>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2">
              <a:extLst>
                <a:ext uri="{FF2B5EF4-FFF2-40B4-BE49-F238E27FC236}">
                  <a16:creationId xmlns:a16="http://schemas.microsoft.com/office/drawing/2014/main" id="{D7D3B695-B921-8840-9FEE-AC9D73EB3612}"/>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23">
            <a:extLst>
              <a:ext uri="{FF2B5EF4-FFF2-40B4-BE49-F238E27FC236}">
                <a16:creationId xmlns:a16="http://schemas.microsoft.com/office/drawing/2014/main" id="{90A23594-73DF-BA40-B454-1051B2431185}"/>
              </a:ext>
            </a:extLst>
          </p:cNvPr>
          <p:cNvGrpSpPr>
            <a:grpSpLocks/>
          </p:cNvGrpSpPr>
          <p:nvPr userDrawn="1"/>
        </p:nvGrpSpPr>
        <p:grpSpPr bwMode="auto">
          <a:xfrm>
            <a:off x="12552504" y="3943282"/>
            <a:ext cx="986752" cy="182532"/>
            <a:chOff x="5893" y="2523"/>
            <a:chExt cx="466" cy="115"/>
          </a:xfrm>
        </p:grpSpPr>
        <p:sp>
          <p:nvSpPr>
            <p:cNvPr id="18" name="Rectangle 24">
              <a:extLst>
                <a:ext uri="{FF2B5EF4-FFF2-40B4-BE49-F238E27FC236}">
                  <a16:creationId xmlns:a16="http://schemas.microsoft.com/office/drawing/2014/main" id="{9ADFEBDE-F321-1949-A0B5-C4FD7D1D73E0}"/>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5">
              <a:extLst>
                <a:ext uri="{FF2B5EF4-FFF2-40B4-BE49-F238E27FC236}">
                  <a16:creationId xmlns:a16="http://schemas.microsoft.com/office/drawing/2014/main" id="{2DA20362-293E-7544-B4E6-36DE001CDB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26">
              <a:extLst>
                <a:ext uri="{FF2B5EF4-FFF2-40B4-BE49-F238E27FC236}">
                  <a16:creationId xmlns:a16="http://schemas.microsoft.com/office/drawing/2014/main" id="{580CEAFB-7199-F44F-A768-F66F1E9DA233}"/>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27">
              <a:extLst>
                <a:ext uri="{FF2B5EF4-FFF2-40B4-BE49-F238E27FC236}">
                  <a16:creationId xmlns:a16="http://schemas.microsoft.com/office/drawing/2014/main" id="{B455E216-C8C3-524C-9AFC-53BF0B114933}"/>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28">
            <a:extLst>
              <a:ext uri="{FF2B5EF4-FFF2-40B4-BE49-F238E27FC236}">
                <a16:creationId xmlns:a16="http://schemas.microsoft.com/office/drawing/2014/main" id="{E13A1C6C-B0AE-C14A-BD56-2D6A4FABCEED}"/>
              </a:ext>
            </a:extLst>
          </p:cNvPr>
          <p:cNvGrpSpPr>
            <a:grpSpLocks/>
          </p:cNvGrpSpPr>
          <p:nvPr userDrawn="1"/>
        </p:nvGrpSpPr>
        <p:grpSpPr bwMode="auto">
          <a:xfrm>
            <a:off x="12552504" y="4159146"/>
            <a:ext cx="986752" cy="182532"/>
            <a:chOff x="5893" y="2659"/>
            <a:chExt cx="466" cy="115"/>
          </a:xfrm>
        </p:grpSpPr>
        <p:sp>
          <p:nvSpPr>
            <p:cNvPr id="23" name="Rectangle 29">
              <a:extLst>
                <a:ext uri="{FF2B5EF4-FFF2-40B4-BE49-F238E27FC236}">
                  <a16:creationId xmlns:a16="http://schemas.microsoft.com/office/drawing/2014/main" id="{5AEADD72-7990-A248-B57D-2C265C1FACD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0">
              <a:extLst>
                <a:ext uri="{FF2B5EF4-FFF2-40B4-BE49-F238E27FC236}">
                  <a16:creationId xmlns:a16="http://schemas.microsoft.com/office/drawing/2014/main" id="{B0B2A5AA-8655-B545-975D-4BF1B28A42F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1">
              <a:extLst>
                <a:ext uri="{FF2B5EF4-FFF2-40B4-BE49-F238E27FC236}">
                  <a16:creationId xmlns:a16="http://schemas.microsoft.com/office/drawing/2014/main" id="{8E707565-F17C-964D-B15A-E3955E3FCEE2}"/>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2">
              <a:extLst>
                <a:ext uri="{FF2B5EF4-FFF2-40B4-BE49-F238E27FC236}">
                  <a16:creationId xmlns:a16="http://schemas.microsoft.com/office/drawing/2014/main" id="{44EE5D15-BA59-CA4D-A922-040803145EE7}"/>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33">
            <a:extLst>
              <a:ext uri="{FF2B5EF4-FFF2-40B4-BE49-F238E27FC236}">
                <a16:creationId xmlns:a16="http://schemas.microsoft.com/office/drawing/2014/main" id="{335B2C38-939D-BE4F-8C51-E6794260B705}"/>
              </a:ext>
            </a:extLst>
          </p:cNvPr>
          <p:cNvGrpSpPr>
            <a:grpSpLocks/>
          </p:cNvGrpSpPr>
          <p:nvPr userDrawn="1"/>
        </p:nvGrpSpPr>
        <p:grpSpPr bwMode="auto">
          <a:xfrm>
            <a:off x="12552504" y="3511551"/>
            <a:ext cx="986752" cy="188882"/>
            <a:chOff x="5893" y="2251"/>
            <a:chExt cx="466" cy="119"/>
          </a:xfrm>
        </p:grpSpPr>
        <p:sp>
          <p:nvSpPr>
            <p:cNvPr id="28" name="Rectangle 34">
              <a:extLst>
                <a:ext uri="{FF2B5EF4-FFF2-40B4-BE49-F238E27FC236}">
                  <a16:creationId xmlns:a16="http://schemas.microsoft.com/office/drawing/2014/main" id="{45975AA5-D8BC-BA41-A5EE-4DD803F52EA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5">
              <a:extLst>
                <a:ext uri="{FF2B5EF4-FFF2-40B4-BE49-F238E27FC236}">
                  <a16:creationId xmlns:a16="http://schemas.microsoft.com/office/drawing/2014/main" id="{4AF13CDB-459B-BC4F-96D4-B2A8C77E39D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36">
              <a:extLst>
                <a:ext uri="{FF2B5EF4-FFF2-40B4-BE49-F238E27FC236}">
                  <a16:creationId xmlns:a16="http://schemas.microsoft.com/office/drawing/2014/main" id="{76B53AEF-F713-BE49-9A88-E32E57F862F2}"/>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37">
              <a:extLst>
                <a:ext uri="{FF2B5EF4-FFF2-40B4-BE49-F238E27FC236}">
                  <a16:creationId xmlns:a16="http://schemas.microsoft.com/office/drawing/2014/main" id="{C991F050-A090-EC4F-B4B2-11853DEADF1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2" name="Group 38">
            <a:extLst>
              <a:ext uri="{FF2B5EF4-FFF2-40B4-BE49-F238E27FC236}">
                <a16:creationId xmlns:a16="http://schemas.microsoft.com/office/drawing/2014/main" id="{657612E8-73D6-4544-BE17-11C1585424F1}"/>
              </a:ext>
            </a:extLst>
          </p:cNvPr>
          <p:cNvGrpSpPr>
            <a:grpSpLocks/>
          </p:cNvGrpSpPr>
          <p:nvPr userDrawn="1"/>
        </p:nvGrpSpPr>
        <p:grpSpPr bwMode="auto">
          <a:xfrm>
            <a:off x="12552504" y="4519449"/>
            <a:ext cx="986752" cy="182532"/>
            <a:chOff x="5893" y="2886"/>
            <a:chExt cx="466" cy="115"/>
          </a:xfrm>
        </p:grpSpPr>
        <p:sp>
          <p:nvSpPr>
            <p:cNvPr id="33" name="Rectangle 39">
              <a:extLst>
                <a:ext uri="{FF2B5EF4-FFF2-40B4-BE49-F238E27FC236}">
                  <a16:creationId xmlns:a16="http://schemas.microsoft.com/office/drawing/2014/main" id="{1F7CB088-511A-B948-AE1A-75CBE64BC145}"/>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0">
              <a:extLst>
                <a:ext uri="{FF2B5EF4-FFF2-40B4-BE49-F238E27FC236}">
                  <a16:creationId xmlns:a16="http://schemas.microsoft.com/office/drawing/2014/main" id="{995C03EE-0F76-6546-B0E1-68D79DD62CB9}"/>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1">
              <a:extLst>
                <a:ext uri="{FF2B5EF4-FFF2-40B4-BE49-F238E27FC236}">
                  <a16:creationId xmlns:a16="http://schemas.microsoft.com/office/drawing/2014/main" id="{4596D27D-E464-E54A-9CD9-461455D1342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2">
              <a:extLst>
                <a:ext uri="{FF2B5EF4-FFF2-40B4-BE49-F238E27FC236}">
                  <a16:creationId xmlns:a16="http://schemas.microsoft.com/office/drawing/2014/main" id="{945DAB54-052B-C64C-840B-166A68EA07F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7" name="Group 43">
            <a:extLst>
              <a:ext uri="{FF2B5EF4-FFF2-40B4-BE49-F238E27FC236}">
                <a16:creationId xmlns:a16="http://schemas.microsoft.com/office/drawing/2014/main" id="{1A2923BE-7823-2743-BDE9-1BF7076854E5}"/>
              </a:ext>
            </a:extLst>
          </p:cNvPr>
          <p:cNvGrpSpPr>
            <a:grpSpLocks/>
          </p:cNvGrpSpPr>
          <p:nvPr userDrawn="1"/>
        </p:nvGrpSpPr>
        <p:grpSpPr bwMode="auto">
          <a:xfrm>
            <a:off x="12552504" y="4735313"/>
            <a:ext cx="986752" cy="182532"/>
            <a:chOff x="5893" y="3022"/>
            <a:chExt cx="466" cy="115"/>
          </a:xfrm>
        </p:grpSpPr>
        <p:sp>
          <p:nvSpPr>
            <p:cNvPr id="38" name="Rectangle 44">
              <a:extLst>
                <a:ext uri="{FF2B5EF4-FFF2-40B4-BE49-F238E27FC236}">
                  <a16:creationId xmlns:a16="http://schemas.microsoft.com/office/drawing/2014/main" id="{4EF7DD55-5135-C345-B9B6-00EDF6FD239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5">
              <a:extLst>
                <a:ext uri="{FF2B5EF4-FFF2-40B4-BE49-F238E27FC236}">
                  <a16:creationId xmlns:a16="http://schemas.microsoft.com/office/drawing/2014/main" id="{539924E4-85F2-A449-8B98-4890B7C5A5D5}"/>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46">
              <a:extLst>
                <a:ext uri="{FF2B5EF4-FFF2-40B4-BE49-F238E27FC236}">
                  <a16:creationId xmlns:a16="http://schemas.microsoft.com/office/drawing/2014/main" id="{364F1846-3120-3645-BAEA-C7A68B6C4DC3}"/>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47">
              <a:extLst>
                <a:ext uri="{FF2B5EF4-FFF2-40B4-BE49-F238E27FC236}">
                  <a16:creationId xmlns:a16="http://schemas.microsoft.com/office/drawing/2014/main" id="{463FEEC1-D2F4-2540-B932-19C71EB8B62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2" name="Group 48">
            <a:extLst>
              <a:ext uri="{FF2B5EF4-FFF2-40B4-BE49-F238E27FC236}">
                <a16:creationId xmlns:a16="http://schemas.microsoft.com/office/drawing/2014/main" id="{84BA0743-9468-B04E-8ED8-69B08E2DDE8F}"/>
              </a:ext>
            </a:extLst>
          </p:cNvPr>
          <p:cNvGrpSpPr>
            <a:grpSpLocks/>
          </p:cNvGrpSpPr>
          <p:nvPr userDrawn="1"/>
        </p:nvGrpSpPr>
        <p:grpSpPr bwMode="auto">
          <a:xfrm>
            <a:off x="12552504" y="4951179"/>
            <a:ext cx="986752" cy="182532"/>
            <a:chOff x="5893" y="3158"/>
            <a:chExt cx="466" cy="115"/>
          </a:xfrm>
        </p:grpSpPr>
        <p:sp>
          <p:nvSpPr>
            <p:cNvPr id="43" name="Rectangle 49">
              <a:extLst>
                <a:ext uri="{FF2B5EF4-FFF2-40B4-BE49-F238E27FC236}">
                  <a16:creationId xmlns:a16="http://schemas.microsoft.com/office/drawing/2014/main" id="{0FF1A7D0-152A-4646-82FA-C573FC807CF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0">
              <a:extLst>
                <a:ext uri="{FF2B5EF4-FFF2-40B4-BE49-F238E27FC236}">
                  <a16:creationId xmlns:a16="http://schemas.microsoft.com/office/drawing/2014/main" id="{3789846A-11CF-084D-BE4D-347197548CE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1">
              <a:extLst>
                <a:ext uri="{FF2B5EF4-FFF2-40B4-BE49-F238E27FC236}">
                  <a16:creationId xmlns:a16="http://schemas.microsoft.com/office/drawing/2014/main" id="{CA6A561A-0C21-7249-AC9E-52D74AFE47D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2">
              <a:extLst>
                <a:ext uri="{FF2B5EF4-FFF2-40B4-BE49-F238E27FC236}">
                  <a16:creationId xmlns:a16="http://schemas.microsoft.com/office/drawing/2014/main" id="{90FD4133-D260-C94B-B80A-B67FDE9298D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7" name="Group 53">
            <a:extLst>
              <a:ext uri="{FF2B5EF4-FFF2-40B4-BE49-F238E27FC236}">
                <a16:creationId xmlns:a16="http://schemas.microsoft.com/office/drawing/2014/main" id="{5DBE7DEC-1605-2A4B-87E5-D468571CC49B}"/>
              </a:ext>
            </a:extLst>
          </p:cNvPr>
          <p:cNvGrpSpPr>
            <a:grpSpLocks/>
          </p:cNvGrpSpPr>
          <p:nvPr userDrawn="1"/>
        </p:nvGrpSpPr>
        <p:grpSpPr bwMode="auto">
          <a:xfrm>
            <a:off x="12552504" y="5311482"/>
            <a:ext cx="986752" cy="182532"/>
            <a:chOff x="5893" y="3385"/>
            <a:chExt cx="466" cy="115"/>
          </a:xfrm>
        </p:grpSpPr>
        <p:sp>
          <p:nvSpPr>
            <p:cNvPr id="48" name="Rectangle 54">
              <a:extLst>
                <a:ext uri="{FF2B5EF4-FFF2-40B4-BE49-F238E27FC236}">
                  <a16:creationId xmlns:a16="http://schemas.microsoft.com/office/drawing/2014/main" id="{7270C595-12FD-C846-A1D9-F83D634F5B4C}"/>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5">
              <a:extLst>
                <a:ext uri="{FF2B5EF4-FFF2-40B4-BE49-F238E27FC236}">
                  <a16:creationId xmlns:a16="http://schemas.microsoft.com/office/drawing/2014/main" id="{85C5D75B-547C-5343-9C7F-DB0F8FF680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6">
              <a:extLst>
                <a:ext uri="{FF2B5EF4-FFF2-40B4-BE49-F238E27FC236}">
                  <a16:creationId xmlns:a16="http://schemas.microsoft.com/office/drawing/2014/main" id="{20726A83-4132-F246-9FB2-D212F90966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7">
              <a:extLst>
                <a:ext uri="{FF2B5EF4-FFF2-40B4-BE49-F238E27FC236}">
                  <a16:creationId xmlns:a16="http://schemas.microsoft.com/office/drawing/2014/main" id="{76BCCFBA-00DA-6D4E-B50C-3251F0A9930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2" name="Group 58">
            <a:extLst>
              <a:ext uri="{FF2B5EF4-FFF2-40B4-BE49-F238E27FC236}">
                <a16:creationId xmlns:a16="http://schemas.microsoft.com/office/drawing/2014/main" id="{28E89014-2B78-714B-ADE3-A1D0A0CEF463}"/>
              </a:ext>
            </a:extLst>
          </p:cNvPr>
          <p:cNvGrpSpPr>
            <a:grpSpLocks/>
          </p:cNvGrpSpPr>
          <p:nvPr userDrawn="1"/>
        </p:nvGrpSpPr>
        <p:grpSpPr bwMode="auto">
          <a:xfrm>
            <a:off x="12552504" y="5527346"/>
            <a:ext cx="986752" cy="182532"/>
            <a:chOff x="5893" y="3521"/>
            <a:chExt cx="466" cy="115"/>
          </a:xfrm>
        </p:grpSpPr>
        <p:sp>
          <p:nvSpPr>
            <p:cNvPr id="53" name="Rectangle 59">
              <a:extLst>
                <a:ext uri="{FF2B5EF4-FFF2-40B4-BE49-F238E27FC236}">
                  <a16:creationId xmlns:a16="http://schemas.microsoft.com/office/drawing/2014/main" id="{A795BDC9-3DD0-8247-A39F-73D541836CBA}"/>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0">
              <a:extLst>
                <a:ext uri="{FF2B5EF4-FFF2-40B4-BE49-F238E27FC236}">
                  <a16:creationId xmlns:a16="http://schemas.microsoft.com/office/drawing/2014/main" id="{51D3BE39-0AF2-764C-9904-A538F03F673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1">
              <a:extLst>
                <a:ext uri="{FF2B5EF4-FFF2-40B4-BE49-F238E27FC236}">
                  <a16:creationId xmlns:a16="http://schemas.microsoft.com/office/drawing/2014/main" id="{33758B01-0C62-3A4B-973E-9FFFDE670779}"/>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2">
              <a:extLst>
                <a:ext uri="{FF2B5EF4-FFF2-40B4-BE49-F238E27FC236}">
                  <a16:creationId xmlns:a16="http://schemas.microsoft.com/office/drawing/2014/main" id="{6E718C9D-43B4-774E-8286-8BB13C5493F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7" name="Group 63">
            <a:extLst>
              <a:ext uri="{FF2B5EF4-FFF2-40B4-BE49-F238E27FC236}">
                <a16:creationId xmlns:a16="http://schemas.microsoft.com/office/drawing/2014/main" id="{106B198F-D182-AD4D-B3B5-7A8C98DC549D}"/>
              </a:ext>
            </a:extLst>
          </p:cNvPr>
          <p:cNvGrpSpPr>
            <a:grpSpLocks/>
          </p:cNvGrpSpPr>
          <p:nvPr userDrawn="1"/>
        </p:nvGrpSpPr>
        <p:grpSpPr bwMode="auto">
          <a:xfrm>
            <a:off x="12552504" y="5743210"/>
            <a:ext cx="986752" cy="182532"/>
            <a:chOff x="5893" y="3657"/>
            <a:chExt cx="466" cy="115"/>
          </a:xfrm>
        </p:grpSpPr>
        <p:sp>
          <p:nvSpPr>
            <p:cNvPr id="58" name="Rectangle 64">
              <a:extLst>
                <a:ext uri="{FF2B5EF4-FFF2-40B4-BE49-F238E27FC236}">
                  <a16:creationId xmlns:a16="http://schemas.microsoft.com/office/drawing/2014/main" id="{C6C19A71-EF1F-8D4C-AEB6-E654095692E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5">
              <a:extLst>
                <a:ext uri="{FF2B5EF4-FFF2-40B4-BE49-F238E27FC236}">
                  <a16:creationId xmlns:a16="http://schemas.microsoft.com/office/drawing/2014/main" id="{AA3E929A-EAC6-8C48-A5E0-919AF170E39A}"/>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66">
              <a:extLst>
                <a:ext uri="{FF2B5EF4-FFF2-40B4-BE49-F238E27FC236}">
                  <a16:creationId xmlns:a16="http://schemas.microsoft.com/office/drawing/2014/main" id="{E8FB469F-2505-7A41-9D88-077A592A48D9}"/>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67">
              <a:extLst>
                <a:ext uri="{FF2B5EF4-FFF2-40B4-BE49-F238E27FC236}">
                  <a16:creationId xmlns:a16="http://schemas.microsoft.com/office/drawing/2014/main" id="{C7149D7B-2C75-C24B-8DF4-5BB7B4ED903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2" name="Group 68">
            <a:extLst>
              <a:ext uri="{FF2B5EF4-FFF2-40B4-BE49-F238E27FC236}">
                <a16:creationId xmlns:a16="http://schemas.microsoft.com/office/drawing/2014/main" id="{67542D5F-9F2A-BB47-96D3-4DE962FE6A5C}"/>
              </a:ext>
            </a:extLst>
          </p:cNvPr>
          <p:cNvGrpSpPr>
            <a:grpSpLocks/>
          </p:cNvGrpSpPr>
          <p:nvPr userDrawn="1"/>
        </p:nvGrpSpPr>
        <p:grpSpPr bwMode="auto">
          <a:xfrm>
            <a:off x="12552504" y="6103513"/>
            <a:ext cx="986752" cy="182532"/>
            <a:chOff x="5893" y="3884"/>
            <a:chExt cx="466" cy="115"/>
          </a:xfrm>
        </p:grpSpPr>
        <p:sp>
          <p:nvSpPr>
            <p:cNvPr id="63" name="Rectangle 69">
              <a:extLst>
                <a:ext uri="{FF2B5EF4-FFF2-40B4-BE49-F238E27FC236}">
                  <a16:creationId xmlns:a16="http://schemas.microsoft.com/office/drawing/2014/main" id="{7C5EE0DE-0FCA-E844-A4A3-6FC559A3EDD1}"/>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0">
              <a:extLst>
                <a:ext uri="{FF2B5EF4-FFF2-40B4-BE49-F238E27FC236}">
                  <a16:creationId xmlns:a16="http://schemas.microsoft.com/office/drawing/2014/main" id="{9A4D99AD-0EAB-A34A-8641-7048C826103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1">
              <a:extLst>
                <a:ext uri="{FF2B5EF4-FFF2-40B4-BE49-F238E27FC236}">
                  <a16:creationId xmlns:a16="http://schemas.microsoft.com/office/drawing/2014/main" id="{A9AC4A99-8567-5040-AA2A-36B0297E52D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2">
              <a:extLst>
                <a:ext uri="{FF2B5EF4-FFF2-40B4-BE49-F238E27FC236}">
                  <a16:creationId xmlns:a16="http://schemas.microsoft.com/office/drawing/2014/main" id="{D2F22DA9-301C-3F45-9AAB-DD1D418E6A1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7" name="Group 73">
            <a:extLst>
              <a:ext uri="{FF2B5EF4-FFF2-40B4-BE49-F238E27FC236}">
                <a16:creationId xmlns:a16="http://schemas.microsoft.com/office/drawing/2014/main" id="{30DEC4A8-8899-0646-824B-D8472CDD49FA}"/>
              </a:ext>
            </a:extLst>
          </p:cNvPr>
          <p:cNvGrpSpPr>
            <a:grpSpLocks/>
          </p:cNvGrpSpPr>
          <p:nvPr userDrawn="1"/>
        </p:nvGrpSpPr>
        <p:grpSpPr bwMode="auto">
          <a:xfrm>
            <a:off x="12552504" y="6328901"/>
            <a:ext cx="986752" cy="182532"/>
            <a:chOff x="5893" y="4026"/>
            <a:chExt cx="466" cy="115"/>
          </a:xfrm>
        </p:grpSpPr>
        <p:sp>
          <p:nvSpPr>
            <p:cNvPr id="68" name="Rectangle 74">
              <a:extLst>
                <a:ext uri="{FF2B5EF4-FFF2-40B4-BE49-F238E27FC236}">
                  <a16:creationId xmlns:a16="http://schemas.microsoft.com/office/drawing/2014/main" id="{05248A60-634A-8144-87D5-3DCD2D7C133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5">
              <a:extLst>
                <a:ext uri="{FF2B5EF4-FFF2-40B4-BE49-F238E27FC236}">
                  <a16:creationId xmlns:a16="http://schemas.microsoft.com/office/drawing/2014/main" id="{907C91E7-42AE-9741-B390-97888A2987BB}"/>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76">
              <a:extLst>
                <a:ext uri="{FF2B5EF4-FFF2-40B4-BE49-F238E27FC236}">
                  <a16:creationId xmlns:a16="http://schemas.microsoft.com/office/drawing/2014/main" id="{1314E26A-5061-AE4D-A264-94077D9BA41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77">
              <a:extLst>
                <a:ext uri="{FF2B5EF4-FFF2-40B4-BE49-F238E27FC236}">
                  <a16:creationId xmlns:a16="http://schemas.microsoft.com/office/drawing/2014/main" id="{97D70C61-C03A-8848-B95A-D3EE12BF2AD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2" name="Group 78">
            <a:extLst>
              <a:ext uri="{FF2B5EF4-FFF2-40B4-BE49-F238E27FC236}">
                <a16:creationId xmlns:a16="http://schemas.microsoft.com/office/drawing/2014/main" id="{6FF8F7F2-0D59-4148-ACA3-91BF14A66B7D}"/>
              </a:ext>
            </a:extLst>
          </p:cNvPr>
          <p:cNvGrpSpPr>
            <a:grpSpLocks/>
          </p:cNvGrpSpPr>
          <p:nvPr userDrawn="1"/>
        </p:nvGrpSpPr>
        <p:grpSpPr bwMode="auto">
          <a:xfrm>
            <a:off x="12552504" y="6552703"/>
            <a:ext cx="986752" cy="182532"/>
            <a:chOff x="5893" y="4167"/>
            <a:chExt cx="466" cy="115"/>
          </a:xfrm>
        </p:grpSpPr>
        <p:sp>
          <p:nvSpPr>
            <p:cNvPr id="73" name="Rectangle 79">
              <a:extLst>
                <a:ext uri="{FF2B5EF4-FFF2-40B4-BE49-F238E27FC236}">
                  <a16:creationId xmlns:a16="http://schemas.microsoft.com/office/drawing/2014/main" id="{7E9FF1CD-BC7E-604E-998B-9F9B2D85561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0">
              <a:extLst>
                <a:ext uri="{FF2B5EF4-FFF2-40B4-BE49-F238E27FC236}">
                  <a16:creationId xmlns:a16="http://schemas.microsoft.com/office/drawing/2014/main" id="{939539FC-118D-1E45-A06B-5AACE168524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81">
              <a:extLst>
                <a:ext uri="{FF2B5EF4-FFF2-40B4-BE49-F238E27FC236}">
                  <a16:creationId xmlns:a16="http://schemas.microsoft.com/office/drawing/2014/main" id="{913F361E-2EA2-004F-BEB4-64BAF62A68D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82">
              <a:extLst>
                <a:ext uri="{FF2B5EF4-FFF2-40B4-BE49-F238E27FC236}">
                  <a16:creationId xmlns:a16="http://schemas.microsoft.com/office/drawing/2014/main" id="{AA705842-427F-5142-AF79-09F8D5872442}"/>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7" name="Rectangle 83">
            <a:extLst>
              <a:ext uri="{FF2B5EF4-FFF2-40B4-BE49-F238E27FC236}">
                <a16:creationId xmlns:a16="http://schemas.microsoft.com/office/drawing/2014/main" id="{E03B6C55-6034-E24D-B861-4C1608A48B00}"/>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8" name="Rectangle 84">
            <a:extLst>
              <a:ext uri="{FF2B5EF4-FFF2-40B4-BE49-F238E27FC236}">
                <a16:creationId xmlns:a16="http://schemas.microsoft.com/office/drawing/2014/main" id="{E1D766F7-B760-F24F-A2D3-995BA75453D2}"/>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15" r:id="rId1"/>
    <p:sldLayoutId id="2147483906" r:id="rId2"/>
    <p:sldLayoutId id="2147483918" r:id="rId3"/>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err="1">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B300D0B0-3BD9-904C-9C34-172F54102F89}"/>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2C5F492F-50AD-5244-A275-43DAF62D1BC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35DB6B5-B7D8-DA4C-9D46-7C75A5DC2D6A}"/>
              </a:ext>
            </a:extLst>
          </p:cNvPr>
          <p:cNvGrpSpPr>
            <a:grpSpLocks/>
          </p:cNvGrpSpPr>
          <p:nvPr userDrawn="1"/>
        </p:nvGrpSpPr>
        <p:grpSpPr bwMode="auto">
          <a:xfrm>
            <a:off x="12552504" y="3727418"/>
            <a:ext cx="986752" cy="182532"/>
            <a:chOff x="5893" y="2387"/>
            <a:chExt cx="466" cy="115"/>
          </a:xfrm>
        </p:grpSpPr>
        <p:sp>
          <p:nvSpPr>
            <p:cNvPr id="11" name="Rectangle 19">
              <a:extLst>
                <a:ext uri="{FF2B5EF4-FFF2-40B4-BE49-F238E27FC236}">
                  <a16:creationId xmlns:a16="http://schemas.microsoft.com/office/drawing/2014/main" id="{BBE50C78-5730-7B4B-9C96-332C40DBB295}"/>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01C65977-FC4C-844C-A0C1-F644549AED6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E6B32AE4-1364-0B45-94B0-A323FEA8022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50B21EA7-22F1-6E49-A8C3-1D25BEEEF8E8}"/>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9C8AA467-D981-7242-9DF4-8499B4296479}"/>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D0214976-AE4B-D748-A7AC-28714A8FC75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31EB671D-85D6-2045-9737-244A626125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D79968DE-5904-4944-8A92-DDCC240E657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004FC8EF-5053-C54C-ACDE-D76C18A38C30}"/>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20FF125C-DD28-3949-94A6-4A5D27E6FC02}"/>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C922BB80-A268-3846-B6C4-B2BD4D68E93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68D635EB-7D6C-E541-83B0-E3C641C010DC}"/>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75531048-C4A1-1746-AF1D-1B7735296A9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F55A8C77-B143-9942-875E-E8791B9D34C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1FE15474-AD67-D847-A662-09EA8142684D}"/>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0EAC403C-F6F4-4040-9E42-595711045035}"/>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105BBC49-C30E-B34A-AA54-55909F99E7A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0F67A946-8B58-F24F-835F-88D9E9F1982E}"/>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7F060581-B1A1-1041-A246-AB39BEB370C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41A428CC-9E7F-F148-9152-2128BD165BAB}"/>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58D2C850-3D6B-9C47-B1D1-7399C1BCC6F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05D18854-B396-9C49-AD3E-EE5116620EA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C17A6554-BD07-274E-8291-BE0E7DBCB07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BDA4A42D-2349-C84A-ABC2-5E0037C08C5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DC918041-EA20-EE4A-B786-D48F963AF41A}"/>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6C6D6D10-C314-FD45-9F7D-51D884BD7989}"/>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A06BE17E-AD25-FA40-9BC0-F552048FD7FA}"/>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1B653CB3-E51C-FA42-9366-1EBFE3EB9AEC}"/>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D5FAA6CF-16F6-2C4D-B9E9-511CED99534C}"/>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E849F3F-23E6-A54C-851D-D9996805D873}"/>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EC9F2E21-4A06-5F45-A538-29E0900781CA}"/>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9E427585-F274-6047-B70D-074C216A90B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6CD3E263-AA31-A046-B73C-124C58A6880B}"/>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245DFD49-C494-B545-885B-8D7C65D047E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43EAC9D4-9283-FD4C-9CBC-DD4C97C4D028}"/>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C6F1B3F1-1CD8-1F41-8030-62DA9E718D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86ABEA3-CA24-A840-826A-777B8E85FA9C}"/>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A4C9EC0E-37B8-FC45-9645-D44E5FDA8FE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FA2047B-B1FC-3848-9B55-A4F4E9D78CC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DB89DDA9-F376-9942-BDF5-C1B483A27E5D}"/>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D308CABA-F4E6-FE43-97D2-527F28D9510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CB8F7F42-57E3-674F-89CD-69E9F3EA1E43}"/>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45D48C65-E12E-3F4D-9B9C-FD3B403847DF}"/>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1875D82D-AF11-5C42-B92E-1007265998C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C453870B-31A2-064E-AC66-7AD0A73EFFB2}"/>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5FB6B005-2A47-DB41-B5B7-D0452AF2E58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8CBBB1D9-78A0-E84B-8255-0EB9CB1EA824}"/>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DFBB024B-81DF-0043-B9BE-70CCAD7A79B8}"/>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12BCF12-2DD7-1943-A9A8-757DB7A5D2F5}"/>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BFC565F-2881-F04F-8734-1F91FC3AC1C4}"/>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CB4777D-3C34-C442-926B-75CE08AE7395}"/>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32995273-D9E7-6840-8C82-AA0990F1855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DE61A292-759D-7E4B-B5D9-D739B4C64A3B}"/>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5B5CAEBC-9690-B743-B0F3-13A7AA621B8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D00EAAD5-5443-D241-A188-B31DE3BDF5A6}"/>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3A821D70-CFB0-7844-9214-1AB32DE9444A}"/>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E3EA7169-A8AD-CF44-AF37-A86F1A42F176}"/>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74EE3653-5B3D-B247-9628-51074CB1D54E}"/>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6C423A97-52BF-B14E-9F04-5C18B5FA662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7821762-3DDC-FF4D-BF0F-16B952F5566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DA1BE092-3BE0-C04B-AACB-2AFC32BC2F7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3B1592F7-F1A1-ED4D-8BE6-78EFF37691C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93D1B534-3B00-BD41-A885-BA13C16F8FD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0D1163A-DD24-904D-90F8-B493C4508089}"/>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61892A9F-E810-2B41-BE00-5AD4429439C6}"/>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6" name="Rectangle 84">
            <a:extLst>
              <a:ext uri="{FF2B5EF4-FFF2-40B4-BE49-F238E27FC236}">
                <a16:creationId xmlns:a16="http://schemas.microsoft.com/office/drawing/2014/main" id="{1416AE4C-1DA7-4645-8CCC-26A67B902FBB}"/>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p:txBody>
      </p:sp>
      <p:sp>
        <p:nvSpPr>
          <p:cNvPr id="7" name="矩形 6">
            <a:extLst>
              <a:ext uri="{FF2B5EF4-FFF2-40B4-BE49-F238E27FC236}">
                <a16:creationId xmlns:a16="http://schemas.microsoft.com/office/drawing/2014/main" id="{5A6D581C-F1F9-CF4F-9C2E-5A12AE0DFCD3}"/>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8" name="Rectangle 15">
            <a:extLst>
              <a:ext uri="{FF2B5EF4-FFF2-40B4-BE49-F238E27FC236}">
                <a16:creationId xmlns:a16="http://schemas.microsoft.com/office/drawing/2014/main" id="{5203212E-DBFD-044A-AB27-170F6C737E72}"/>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9" name="Group 18">
            <a:extLst>
              <a:ext uri="{FF2B5EF4-FFF2-40B4-BE49-F238E27FC236}">
                <a16:creationId xmlns:a16="http://schemas.microsoft.com/office/drawing/2014/main" id="{7D93BE4C-D227-5D4B-8D8D-6F70092D0627}"/>
              </a:ext>
            </a:extLst>
          </p:cNvPr>
          <p:cNvGrpSpPr>
            <a:grpSpLocks/>
          </p:cNvGrpSpPr>
          <p:nvPr userDrawn="1"/>
        </p:nvGrpSpPr>
        <p:grpSpPr bwMode="auto">
          <a:xfrm>
            <a:off x="12552504" y="3727418"/>
            <a:ext cx="986752" cy="182532"/>
            <a:chOff x="5893" y="2387"/>
            <a:chExt cx="466" cy="115"/>
          </a:xfrm>
        </p:grpSpPr>
        <p:sp>
          <p:nvSpPr>
            <p:cNvPr id="10" name="Rectangle 19">
              <a:extLst>
                <a:ext uri="{FF2B5EF4-FFF2-40B4-BE49-F238E27FC236}">
                  <a16:creationId xmlns:a16="http://schemas.microsoft.com/office/drawing/2014/main" id="{59202757-079A-3945-B2F0-118CAC7A082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B3E2777A-B17A-8E41-9353-86CF7C0C744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45114F6C-D194-ED42-996D-4BDE24BF386B}"/>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85495D8A-AA28-6647-B0B4-3F9C020C0A1E}"/>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836D9482-7B1E-5742-9DA6-F4B0BC72264B}"/>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A1146B72-AD47-0645-B4AB-8224C8F331F2}"/>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124F8FAD-2814-4F49-9C71-C1A02DE4E6D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CAD259D7-A657-8842-BB94-2118D56305CC}"/>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52BF82AF-AC91-114B-8EC2-1A3133A6EBB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559E3D71-51B4-C24B-89C7-938EB569A04E}"/>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B2D54600-36E1-2B45-BDA6-28F61DD331E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2F3FCE6C-EEC3-4747-9E80-021855FF0DE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4B75B4BD-60BE-E449-8E0A-2A092996B1ED}"/>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CED391AF-C410-7541-97E2-86D949847C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35913413-4734-554B-839E-02CD405CEC78}"/>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73EA8893-2F55-B44B-8185-90916A70BCE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E372A3FB-F260-BC40-932B-4AAFA36D6850}"/>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3F094607-B9C2-284F-8FC4-B4DFFAB1F02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A4EF3F1C-151C-B14D-9805-5B9E45CDCB9D}"/>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E3CAADB2-6D81-D84E-9EDD-ACE4946F4AD3}"/>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A1D2F0C8-6A7F-B548-8626-C18296C134B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B40FE2AD-5DB4-FC41-AEC4-552177DB3BB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A5991973-72F9-EC44-BDE5-0CDA18890FB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E5C842D2-87E5-8741-8565-2E12FBC782B4}"/>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9F1C496C-077A-8746-917F-8C9CBAEB1735}"/>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EB08B7C4-A636-374E-BF63-14BFCAC60744}"/>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21EAD89D-0D7E-7140-8DD6-22A53D40645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E8439C8B-415B-2B4C-A933-364FD14C1F3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97561A36-0809-524A-A950-4B2F8B144DD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5185556-401A-464E-8E3E-2D09C0CD8F18}"/>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3F5174E4-9441-284A-863D-DC7FA8628C3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074B64B3-D127-1A4D-B727-9A551818EB46}"/>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E14621F6-63C9-E74B-B130-6E5364F9EDA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BA98252D-A2DA-D44A-9382-21C210BB848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96163CB2-833F-FB44-AED1-995649577B7B}"/>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E565B988-8184-204F-A4E9-3ED45849547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DCEF680-EC1E-B046-B95D-B95644927F1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56EF83C3-6AFB-CB4E-8EAA-D6B47F638C1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35498A7-9509-3F4F-BCA1-CEA0B04753CD}"/>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A4AEE5FE-ECC0-2244-90B4-A77EDC0F8F7B}"/>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7889A54A-B5F5-FE47-A63B-BBB022226BF8}"/>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89BFD80D-1400-9D4E-8986-47A2F4B1092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A811C8F5-24B9-0448-85E7-01E4857ECE7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B4960DF4-946C-154D-B1D7-C7538C9B7B2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B0FDF7C6-675D-8E4C-BB8A-8F5F0402D5BF}"/>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ED1B41F9-3928-9540-876D-4C9839702B3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C06C673A-5AA6-D448-A096-2C948D6F82EF}"/>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48B897C9-BAF3-1C4B-969D-22293624BB6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D59BABF-A8D1-E740-B1A6-8C04AE75F262}"/>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319CB91-BCA8-9846-BEF7-6465E7DC1262}"/>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63AD034-CC37-B84F-B5F9-8A7AEB6663A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890CF457-995E-DE45-B60F-D11FCD6C4D9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5439FED2-0D9A-1B40-94BA-6CB5C3AF65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3CF36EEA-D1AC-314B-99BA-739AA85EC086}"/>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E4B47C28-BE4B-074D-BB97-09BB819FF0DE}"/>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63B8030E-2D82-4042-9F3B-CC7AAC7BD8D1}"/>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694784B0-E052-E541-A20C-751F57A8956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6977F404-E593-7345-91E2-1CD3097DB2BD}"/>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B97DE819-EA33-F943-A4DA-A66AF5E669B9}"/>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3792C11-98CF-D34E-A4D6-AC3388626EC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0800CDAF-AC8B-F84F-947C-3EE0FDBD8AA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D0646A81-5F73-BA4C-B920-4E8ACF27FE67}"/>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AA96928E-E7D2-C54D-9E3C-066F87AD18A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C596BE1-7A82-5540-9FF3-B753CFE5D7BC}"/>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93F36448-1245-3340-BE03-9F90FA716A0D}"/>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3AD1EDA2-6988-B549-AF6F-F8AA41639D07}"/>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hyperlink" Target="https://zhuanlan.zhihu.com/p/462026539" TargetMode="External"/><Relationship Id="rId2" Type="http://schemas.openxmlformats.org/officeDocument/2006/relationships/hyperlink" Target="https://www.cnblogs.com/ZOMI/articles/15846202.html" TargetMode="Externa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hyperlink" Target="https://nni.readthedocs.io/zh/stable/reference/compression/pruner.html#slim-pruner" TargetMode="External"/><Relationship Id="rId13" Type="http://schemas.openxmlformats.org/officeDocument/2006/relationships/hyperlink" Target="https://nni.readthedocs.io/zh/stable/reference/compression/pruner.html#taylor-fo-weight-pruner" TargetMode="External"/><Relationship Id="rId18" Type="http://schemas.openxmlformats.org/officeDocument/2006/relationships/hyperlink" Target="https://nni.readthedocs.io/zh/stable/reference/compression/pruner.html#agp-pruner" TargetMode="External"/><Relationship Id="rId26" Type="http://schemas.openxmlformats.org/officeDocument/2006/relationships/hyperlink" Target="https://arxiv.org/abs/1802.03494" TargetMode="External"/><Relationship Id="rId3" Type="http://schemas.openxmlformats.org/officeDocument/2006/relationships/hyperlink" Target="https://nni.readthedocs.io/zh/stable/reference/compression/pruner.html#l1-norm-pruner" TargetMode="External"/><Relationship Id="rId21" Type="http://schemas.openxmlformats.org/officeDocument/2006/relationships/hyperlink" Target="https://arxiv.org/abs/1803.03635" TargetMode="External"/><Relationship Id="rId7" Type="http://schemas.openxmlformats.org/officeDocument/2006/relationships/hyperlink" Target="https://arxiv.org/abs/1811.00250" TargetMode="External"/><Relationship Id="rId12" Type="http://schemas.openxmlformats.org/officeDocument/2006/relationships/hyperlink" Target="https://nni.readthedocs.io/zh/stable/reference/compression/pruner.html#activation-mean-rank-pruner" TargetMode="External"/><Relationship Id="rId17" Type="http://schemas.openxmlformats.org/officeDocument/2006/relationships/hyperlink" Target="https://nni.readthedocs.io/zh/stable/reference/compression/pruner.html#linear-pruner" TargetMode="External"/><Relationship Id="rId25" Type="http://schemas.openxmlformats.org/officeDocument/2006/relationships/hyperlink" Target="https://nni.readthedocs.io/zh/stable/reference/compression/pruner.html#amc-pruner" TargetMode="External"/><Relationship Id="rId2" Type="http://schemas.openxmlformats.org/officeDocument/2006/relationships/hyperlink" Target="https://nni.readthedocs.io/zh/stable/reference/compression/pruner.html#level-pruner" TargetMode="External"/><Relationship Id="rId16" Type="http://schemas.openxmlformats.org/officeDocument/2006/relationships/hyperlink" Target="https://arxiv.org/abs/1804.03294" TargetMode="External"/><Relationship Id="rId20" Type="http://schemas.openxmlformats.org/officeDocument/2006/relationships/hyperlink" Target="https://nni.readthedocs.io/zh/stable/reference/compression/pruner.html#lottery-ticket-pruner" TargetMode="External"/><Relationship Id="rId1" Type="http://schemas.openxmlformats.org/officeDocument/2006/relationships/slideLayout" Target="../slideLayouts/slideLayout8.xml"/><Relationship Id="rId6" Type="http://schemas.openxmlformats.org/officeDocument/2006/relationships/hyperlink" Target="https://nni.readthedocs.io/zh/stable/reference/compression/pruner.html#fpgm-pruner" TargetMode="External"/><Relationship Id="rId11" Type="http://schemas.openxmlformats.org/officeDocument/2006/relationships/hyperlink" Target="https://arxiv.org/abs/1607.03250" TargetMode="External"/><Relationship Id="rId24" Type="http://schemas.openxmlformats.org/officeDocument/2006/relationships/hyperlink" Target="https://nni.readthedocs.io/zh/stable/reference/compression/pruner.html#auto-compress-pruner" TargetMode="External"/><Relationship Id="rId5" Type="http://schemas.openxmlformats.org/officeDocument/2006/relationships/hyperlink" Target="https://nni.readthedocs.io/zh/stable/reference/compression/pruner.html#l2-norm-pruner" TargetMode="External"/><Relationship Id="rId15" Type="http://schemas.openxmlformats.org/officeDocument/2006/relationships/hyperlink" Target="https://nni.readthedocs.io/zh/stable/reference/compression/pruner.html#admm-pruner" TargetMode="External"/><Relationship Id="rId23" Type="http://schemas.openxmlformats.org/officeDocument/2006/relationships/hyperlink" Target="https://arxiv.org/abs/1907.03141" TargetMode="External"/><Relationship Id="rId28" Type="http://schemas.openxmlformats.org/officeDocument/2006/relationships/hyperlink" Target="https://arxiv.org/abs/2005.07683" TargetMode="External"/><Relationship Id="rId10" Type="http://schemas.openxmlformats.org/officeDocument/2006/relationships/hyperlink" Target="https://nni.readthedocs.io/zh/stable/reference/compression/pruner.html#activation-apoz-rank-pruner" TargetMode="External"/><Relationship Id="rId19" Type="http://schemas.openxmlformats.org/officeDocument/2006/relationships/hyperlink" Target="https://arxiv.org/abs/1710.01878" TargetMode="External"/><Relationship Id="rId4" Type="http://schemas.openxmlformats.org/officeDocument/2006/relationships/hyperlink" Target="https://arxiv.org/abs/1608.08710" TargetMode="External"/><Relationship Id="rId9" Type="http://schemas.openxmlformats.org/officeDocument/2006/relationships/hyperlink" Target="https://arxiv.org/abs/1708.06519" TargetMode="External"/><Relationship Id="rId14" Type="http://schemas.openxmlformats.org/officeDocument/2006/relationships/hyperlink" Target="http://jankautz.com/publications/Importance4NNPruning_CVPR19.pdf" TargetMode="External"/><Relationship Id="rId22" Type="http://schemas.openxmlformats.org/officeDocument/2006/relationships/hyperlink" Target="https://nni.readthedocs.io/zh/stable/reference/compression/pruner.html#simulated-annealing-pruner" TargetMode="External"/><Relationship Id="rId27" Type="http://schemas.openxmlformats.org/officeDocument/2006/relationships/hyperlink" Target="https://nni.readthedocs.io/zh/stable/reference/compression/pruner.html#movement-prun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10297144" cy="953563"/>
          </a:xfrm>
          <a:noFill/>
        </p:spPr>
        <p:txBody>
          <a:bodyPr anchor="ctr">
            <a:noAutofit/>
          </a:bodyPr>
          <a:lstStyle/>
          <a:p>
            <a:r>
              <a:rPr lang="zh-CN" altLang="en-US" sz="6600" dirty="0">
                <a:solidFill>
                  <a:schemeClr val="bg1"/>
                </a:solidFill>
                <a:latin typeface="Microsoft YaHei" panose="020B0503020204020204" pitchFamily="34" charset="-122"/>
                <a:ea typeface="Microsoft YaHei" panose="020B0503020204020204" pitchFamily="34" charset="-122"/>
              </a:rPr>
              <a:t>推理引擎</a:t>
            </a:r>
            <a:r>
              <a:rPr lang="en-US" altLang="zh-CN" sz="4000" dirty="0">
                <a:solidFill>
                  <a:schemeClr val="bg1"/>
                </a:solidFill>
                <a:latin typeface="Microsoft YaHei" panose="020B0503020204020204" pitchFamily="34" charset="-122"/>
                <a:ea typeface="Microsoft YaHei" panose="020B0503020204020204" pitchFamily="34" charset="-122"/>
              </a:rPr>
              <a:t>-</a:t>
            </a:r>
            <a:r>
              <a:rPr lang="zh-CN" altLang="en-US" sz="4000" dirty="0">
                <a:solidFill>
                  <a:schemeClr val="bg1"/>
                </a:solidFill>
                <a:latin typeface="Microsoft YaHei" panose="020B0503020204020204" pitchFamily="34" charset="-122"/>
                <a:ea typeface="Microsoft YaHei" panose="020B0503020204020204" pitchFamily="34" charset="-122"/>
              </a:rPr>
              <a:t>模型压缩</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376264" cy="720081"/>
          </a:xfrm>
        </p:spPr>
        <p:txBody>
          <a:bodyPr anchor="ctr"/>
          <a:lstStyle/>
          <a:p>
            <a:pPr>
              <a:lnSpc>
                <a:spcPct val="100000"/>
              </a:lnSpc>
            </a:pPr>
            <a:r>
              <a:rPr lang="en-US" altLang="zh-CN"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rPr>
              <a:t>ZOMI</a:t>
            </a:r>
            <a:endParaRPr lang="zh-CN" altLang="en-US"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8856984"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模型剪枝</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65971-3664-5D4D-93CC-82A58CAEDA51}"/>
              </a:ext>
            </a:extLst>
          </p:cNvPr>
          <p:cNvSpPr>
            <a:spLocks noGrp="1"/>
          </p:cNvSpPr>
          <p:nvPr>
            <p:ph type="title"/>
          </p:nvPr>
        </p:nvSpPr>
        <p:spPr/>
        <p:txBody>
          <a:bodyPr/>
          <a:lstStyle/>
          <a:p>
            <a:r>
              <a:rPr kumimoji="1" lang="zh-CN" altLang="en-US" dirty="0"/>
              <a:t>模型剪枝分类</a:t>
            </a:r>
          </a:p>
        </p:txBody>
      </p:sp>
      <p:sp>
        <p:nvSpPr>
          <p:cNvPr id="3" name="内容占位符 2">
            <a:extLst>
              <a:ext uri="{FF2B5EF4-FFF2-40B4-BE49-F238E27FC236}">
                <a16:creationId xmlns:a16="http://schemas.microsoft.com/office/drawing/2014/main" id="{F3C43D2E-BC8A-7F45-9EF4-F800FD5356B4}"/>
              </a:ext>
            </a:extLst>
          </p:cNvPr>
          <p:cNvSpPr>
            <a:spLocks noGrp="1"/>
          </p:cNvSpPr>
          <p:nvPr>
            <p:ph sz="half" idx="1"/>
          </p:nvPr>
        </p:nvSpPr>
        <p:spPr/>
        <p:txBody>
          <a:bodyPr/>
          <a:lstStyle/>
          <a:p>
            <a:r>
              <a:rPr lang="en-US" altLang="zh-CN" b="1" dirty="0">
                <a:latin typeface="Gill Sans MT" panose="020B0502020104020203" pitchFamily="34" charset="0"/>
              </a:rPr>
              <a:t>Unstructured Pruning</a:t>
            </a:r>
            <a:r>
              <a:rPr lang="zh-CN" altLang="en-US" b="1" dirty="0">
                <a:latin typeface="Gill Sans MT" panose="020B0502020104020203" pitchFamily="34" charset="0"/>
              </a:rPr>
              <a:t>（非结构化剪枝）</a:t>
            </a:r>
            <a:endParaRPr lang="en-US" altLang="zh-CN" b="1" dirty="0">
              <a:latin typeface="Gill Sans MT" panose="020B0502020104020203" pitchFamily="34" charset="0"/>
            </a:endParaRPr>
          </a:p>
          <a:p>
            <a:pPr marL="239106" lvl="1" indent="0">
              <a:buNone/>
            </a:pPr>
            <a:r>
              <a:rPr lang="zh-CN" altLang="en-US" dirty="0">
                <a:latin typeface="Gill Sans MT" panose="020B0502020104020203" pitchFamily="34" charset="0"/>
              </a:rPr>
              <a:t>随机对独立的权重或者神经元链接进行剪枝</a:t>
            </a:r>
            <a:endParaRPr lang="en-US" altLang="zh-CN" dirty="0">
              <a:latin typeface="Gill Sans MT" panose="020B0502020104020203" pitchFamily="34" charset="0"/>
            </a:endParaRPr>
          </a:p>
          <a:p>
            <a:pPr marL="239106" lvl="1" indent="0">
              <a:buNone/>
            </a:pPr>
            <a:endParaRPr lang="zh-CN" altLang="en-US" dirty="0">
              <a:latin typeface="Gill Sans MT" panose="020B0502020104020203" pitchFamily="34" charset="0"/>
            </a:endParaRPr>
          </a:p>
        </p:txBody>
      </p:sp>
      <p:sp>
        <p:nvSpPr>
          <p:cNvPr id="6" name="内容占位符 5">
            <a:extLst>
              <a:ext uri="{FF2B5EF4-FFF2-40B4-BE49-F238E27FC236}">
                <a16:creationId xmlns:a16="http://schemas.microsoft.com/office/drawing/2014/main" id="{7ABCD199-5041-0244-BBF2-2C23ACAC816F}"/>
              </a:ext>
            </a:extLst>
          </p:cNvPr>
          <p:cNvSpPr>
            <a:spLocks noGrp="1"/>
          </p:cNvSpPr>
          <p:nvPr>
            <p:ph sz="half" idx="10"/>
          </p:nvPr>
        </p:nvSpPr>
        <p:spPr/>
        <p:txBody>
          <a:bodyPr/>
          <a:lstStyle/>
          <a:p>
            <a:r>
              <a:rPr lang="en-US" altLang="zh-CN" b="1" dirty="0">
                <a:latin typeface="Gill Sans MT" panose="020B0502020104020203" pitchFamily="34" charset="0"/>
              </a:rPr>
              <a:t>Structured Pruning</a:t>
            </a:r>
            <a:r>
              <a:rPr lang="zh-CN" altLang="en-US" b="1" dirty="0">
                <a:latin typeface="Gill Sans MT" panose="020B0502020104020203" pitchFamily="34" charset="0"/>
              </a:rPr>
              <a:t>（结构化剪枝）</a:t>
            </a:r>
            <a:endParaRPr lang="en-US" altLang="zh-CN" b="1" dirty="0">
              <a:latin typeface="Gill Sans MT" panose="020B0502020104020203" pitchFamily="34" charset="0"/>
            </a:endParaRPr>
          </a:p>
          <a:p>
            <a:pPr marL="239106" lvl="1" indent="0">
              <a:buNone/>
            </a:pPr>
            <a:r>
              <a:rPr lang="zh-CN" altLang="en-US" dirty="0">
                <a:latin typeface="Gill Sans MT" panose="020B0502020104020203" pitchFamily="34" charset="0"/>
              </a:rPr>
              <a:t>对 </a:t>
            </a:r>
            <a:r>
              <a:rPr lang="en-US" altLang="zh-CN" dirty="0">
                <a:latin typeface="Gill Sans MT" panose="020B0502020104020203" pitchFamily="34" charset="0"/>
              </a:rPr>
              <a:t>filter</a:t>
            </a:r>
            <a:r>
              <a:rPr lang="zh-CN" altLang="en-US" dirty="0">
                <a:latin typeface="Gill Sans MT" panose="020B0502020104020203" pitchFamily="34" charset="0"/>
              </a:rPr>
              <a:t> </a:t>
            </a:r>
            <a:r>
              <a:rPr lang="en-US" altLang="zh-CN" dirty="0">
                <a:latin typeface="Gill Sans MT" panose="020B0502020104020203" pitchFamily="34" charset="0"/>
              </a:rPr>
              <a:t>/</a:t>
            </a:r>
            <a:r>
              <a:rPr lang="zh-CN" altLang="en-US" dirty="0">
                <a:latin typeface="Gill Sans MT" panose="020B0502020104020203" pitchFamily="34" charset="0"/>
              </a:rPr>
              <a:t> </a:t>
            </a:r>
            <a:r>
              <a:rPr lang="en-US" altLang="zh-CN" dirty="0">
                <a:latin typeface="Gill Sans MT" panose="020B0502020104020203" pitchFamily="34" charset="0"/>
              </a:rPr>
              <a:t>channel</a:t>
            </a:r>
            <a:r>
              <a:rPr lang="zh-CN" altLang="en-US" dirty="0">
                <a:latin typeface="Gill Sans MT" panose="020B0502020104020203" pitchFamily="34" charset="0"/>
              </a:rPr>
              <a:t> </a:t>
            </a:r>
            <a:r>
              <a:rPr lang="en-US" altLang="zh-CN" dirty="0">
                <a:latin typeface="Gill Sans MT" panose="020B0502020104020203" pitchFamily="34" charset="0"/>
              </a:rPr>
              <a:t>/</a:t>
            </a:r>
            <a:r>
              <a:rPr lang="zh-CN" altLang="en-US" dirty="0">
                <a:latin typeface="Gill Sans MT" panose="020B0502020104020203" pitchFamily="34" charset="0"/>
              </a:rPr>
              <a:t> </a:t>
            </a:r>
            <a:r>
              <a:rPr lang="en-US" altLang="zh-CN" dirty="0">
                <a:latin typeface="Gill Sans MT" panose="020B0502020104020203" pitchFamily="34" charset="0"/>
              </a:rPr>
              <a:t>layer</a:t>
            </a:r>
            <a:r>
              <a:rPr lang="zh-CN" altLang="en-US" dirty="0">
                <a:latin typeface="Gill Sans MT" panose="020B0502020104020203" pitchFamily="34" charset="0"/>
              </a:rPr>
              <a:t> 进行剪枝</a:t>
            </a:r>
            <a:endParaRPr lang="zh-CN" altLang="en-US" b="1" dirty="0">
              <a:latin typeface="Gill Sans MT" panose="020B0502020104020203" pitchFamily="34" charset="0"/>
            </a:endParaRPr>
          </a:p>
        </p:txBody>
      </p:sp>
      <p:pic>
        <p:nvPicPr>
          <p:cNvPr id="7" name="图片 6">
            <a:extLst>
              <a:ext uri="{FF2B5EF4-FFF2-40B4-BE49-F238E27FC236}">
                <a16:creationId xmlns:a16="http://schemas.microsoft.com/office/drawing/2014/main" id="{35DC9278-F120-BC4D-8438-7C213DE8FBB2}"/>
              </a:ext>
            </a:extLst>
          </p:cNvPr>
          <p:cNvPicPr>
            <a:picLocks noChangeAspect="1"/>
          </p:cNvPicPr>
          <p:nvPr/>
        </p:nvPicPr>
        <p:blipFill>
          <a:blip r:embed="rId2"/>
          <a:stretch>
            <a:fillRect/>
          </a:stretch>
        </p:blipFill>
        <p:spPr>
          <a:xfrm>
            <a:off x="2084074" y="2693545"/>
            <a:ext cx="8042597" cy="3484885"/>
          </a:xfrm>
          <a:prstGeom prst="rect">
            <a:avLst/>
          </a:prstGeom>
        </p:spPr>
      </p:pic>
    </p:spTree>
    <p:extLst>
      <p:ext uri="{BB962C8B-B14F-4D97-AF65-F5344CB8AC3E}">
        <p14:creationId xmlns:p14="http://schemas.microsoft.com/office/powerpoint/2010/main" val="22682529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65971-3664-5D4D-93CC-82A58CAEDA51}"/>
              </a:ext>
            </a:extLst>
          </p:cNvPr>
          <p:cNvSpPr>
            <a:spLocks noGrp="1"/>
          </p:cNvSpPr>
          <p:nvPr>
            <p:ph type="title"/>
          </p:nvPr>
        </p:nvSpPr>
        <p:spPr/>
        <p:txBody>
          <a:bodyPr/>
          <a:lstStyle/>
          <a:p>
            <a:r>
              <a:rPr kumimoji="1" lang="zh-CN" altLang="en-US" dirty="0"/>
              <a:t>模型剪枝分类</a:t>
            </a:r>
          </a:p>
        </p:txBody>
      </p:sp>
      <p:sp>
        <p:nvSpPr>
          <p:cNvPr id="3" name="内容占位符 2">
            <a:extLst>
              <a:ext uri="{FF2B5EF4-FFF2-40B4-BE49-F238E27FC236}">
                <a16:creationId xmlns:a16="http://schemas.microsoft.com/office/drawing/2014/main" id="{F3C43D2E-BC8A-7F45-9EF4-F800FD5356B4}"/>
              </a:ext>
            </a:extLst>
          </p:cNvPr>
          <p:cNvSpPr>
            <a:spLocks noGrp="1"/>
          </p:cNvSpPr>
          <p:nvPr>
            <p:ph sz="half" idx="1"/>
          </p:nvPr>
        </p:nvSpPr>
        <p:spPr/>
        <p:txBody>
          <a:bodyPr/>
          <a:lstStyle/>
          <a:p>
            <a:r>
              <a:rPr lang="en-US" altLang="zh-CN" b="1" dirty="0">
                <a:latin typeface="Gill Sans MT" panose="020B0502020104020203" pitchFamily="34" charset="0"/>
              </a:rPr>
              <a:t>Unstructured Pruning</a:t>
            </a:r>
            <a:r>
              <a:rPr lang="zh-CN" altLang="en-US" b="1" dirty="0">
                <a:latin typeface="Gill Sans MT" panose="020B0502020104020203" pitchFamily="34" charset="0"/>
              </a:rPr>
              <a:t>（非结构化剪枝）</a:t>
            </a:r>
            <a:endParaRPr lang="en-US" altLang="zh-CN" b="1" dirty="0">
              <a:latin typeface="Gill Sans MT" panose="020B0502020104020203" pitchFamily="34" charset="0"/>
            </a:endParaRPr>
          </a:p>
          <a:p>
            <a:pPr marL="239106" lvl="1" indent="0">
              <a:buNone/>
            </a:pPr>
            <a:r>
              <a:rPr lang="en-US" altLang="zh-CN" dirty="0">
                <a:latin typeface="Gill Sans MT" panose="020B0502020104020203" pitchFamily="34" charset="0"/>
              </a:rPr>
              <a:t>Pros</a:t>
            </a:r>
            <a:r>
              <a:rPr lang="zh-CN" altLang="en-US" dirty="0">
                <a:latin typeface="Gill Sans MT" panose="020B0502020104020203" pitchFamily="34" charset="0"/>
              </a:rPr>
              <a:t>：剪枝算法简单，模型压缩比高</a:t>
            </a:r>
            <a:endParaRPr lang="en-US" altLang="zh-CN" dirty="0">
              <a:latin typeface="Gill Sans MT" panose="020B0502020104020203" pitchFamily="34" charset="0"/>
            </a:endParaRPr>
          </a:p>
          <a:p>
            <a:pPr marL="239106" lvl="1" indent="0">
              <a:buNone/>
            </a:pPr>
            <a:r>
              <a:rPr lang="en-US" altLang="zh-CN" dirty="0">
                <a:latin typeface="Gill Sans MT" panose="020B0502020104020203" pitchFamily="34" charset="0"/>
              </a:rPr>
              <a:t>Cons</a:t>
            </a:r>
            <a:r>
              <a:rPr lang="zh-CN" altLang="en-US" dirty="0">
                <a:latin typeface="Gill Sans MT" panose="020B0502020104020203" pitchFamily="34" charset="0"/>
              </a:rPr>
              <a:t>：精度不可控，剪枝后权重矩阵稀疏，没有专用硬件难以实现压缩和加速的效果</a:t>
            </a:r>
            <a:endParaRPr lang="en-US" altLang="zh-CN" dirty="0">
              <a:latin typeface="Gill Sans MT" panose="020B0502020104020203" pitchFamily="34" charset="0"/>
            </a:endParaRPr>
          </a:p>
          <a:p>
            <a:pPr marL="239106" lvl="1" indent="0">
              <a:buNone/>
            </a:pPr>
            <a:endParaRPr lang="zh-CN" altLang="en-US" dirty="0">
              <a:latin typeface="Gill Sans MT" panose="020B0502020104020203" pitchFamily="34" charset="0"/>
            </a:endParaRPr>
          </a:p>
          <a:p>
            <a:r>
              <a:rPr lang="en-US" altLang="zh-CN" b="1" dirty="0">
                <a:latin typeface="Gill Sans MT" panose="020B0502020104020203" pitchFamily="34" charset="0"/>
              </a:rPr>
              <a:t>Structured Pruning</a:t>
            </a:r>
            <a:r>
              <a:rPr lang="zh-CN" altLang="en-US" b="1" dirty="0">
                <a:latin typeface="Gill Sans MT" panose="020B0502020104020203" pitchFamily="34" charset="0"/>
              </a:rPr>
              <a:t>（结构化剪枝）</a:t>
            </a:r>
            <a:endParaRPr lang="en-US" altLang="zh-CN" b="1" dirty="0">
              <a:latin typeface="Gill Sans MT" panose="020B0502020104020203" pitchFamily="34" charset="0"/>
            </a:endParaRPr>
          </a:p>
          <a:p>
            <a:pPr marL="239106" lvl="1" indent="0">
              <a:buNone/>
            </a:pPr>
            <a:r>
              <a:rPr lang="en-US" altLang="zh-CN" dirty="0">
                <a:latin typeface="Gill Sans MT" panose="020B0502020104020203" pitchFamily="34" charset="0"/>
              </a:rPr>
              <a:t>Pros</a:t>
            </a:r>
            <a:r>
              <a:rPr lang="zh-CN" altLang="en-US" dirty="0">
                <a:latin typeface="Gill Sans MT" panose="020B0502020104020203" pitchFamily="34" charset="0"/>
              </a:rPr>
              <a:t>：大部分算法在 </a:t>
            </a:r>
            <a:r>
              <a:rPr lang="en-US" altLang="zh-CN" dirty="0">
                <a:latin typeface="Gill Sans MT" panose="020B0502020104020203" pitchFamily="34" charset="0"/>
              </a:rPr>
              <a:t>channel</a:t>
            </a:r>
            <a:r>
              <a:rPr lang="zh-CN" altLang="en-US" dirty="0">
                <a:latin typeface="Gill Sans MT" panose="020B0502020104020203" pitchFamily="34" charset="0"/>
              </a:rPr>
              <a:t> 或者 </a:t>
            </a:r>
            <a:r>
              <a:rPr lang="en-US" altLang="zh-CN" dirty="0">
                <a:latin typeface="Gill Sans MT" panose="020B0502020104020203" pitchFamily="34" charset="0"/>
              </a:rPr>
              <a:t>layer</a:t>
            </a:r>
            <a:r>
              <a:rPr lang="zh-CN" altLang="en-US" dirty="0">
                <a:latin typeface="Gill Sans MT" panose="020B0502020104020203" pitchFamily="34" charset="0"/>
              </a:rPr>
              <a:t> 上进行剪枝，保留原始卷积结构，不需要专用硬件来实现</a:t>
            </a:r>
            <a:endParaRPr lang="en-US" altLang="zh-CN" dirty="0">
              <a:latin typeface="Gill Sans MT" panose="020B0502020104020203" pitchFamily="34" charset="0"/>
            </a:endParaRPr>
          </a:p>
          <a:p>
            <a:pPr marL="239106" lvl="1" indent="0">
              <a:buNone/>
            </a:pPr>
            <a:r>
              <a:rPr lang="en-US" altLang="zh-CN" dirty="0">
                <a:latin typeface="Gill Sans MT" panose="020B0502020104020203" pitchFamily="34" charset="0"/>
              </a:rPr>
              <a:t>Cons</a:t>
            </a:r>
            <a:r>
              <a:rPr lang="zh-CN" altLang="en-US" dirty="0">
                <a:latin typeface="Gill Sans MT" panose="020B0502020104020203" pitchFamily="34" charset="0"/>
              </a:rPr>
              <a:t>：剪枝算法相对复杂</a:t>
            </a:r>
          </a:p>
        </p:txBody>
      </p:sp>
    </p:spTree>
    <p:extLst>
      <p:ext uri="{BB962C8B-B14F-4D97-AF65-F5344CB8AC3E}">
        <p14:creationId xmlns:p14="http://schemas.microsoft.com/office/powerpoint/2010/main" val="2634697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7C96E7-D2DD-DE47-8FE0-DA54369CB397}"/>
              </a:ext>
            </a:extLst>
          </p:cNvPr>
          <p:cNvSpPr>
            <a:spLocks noGrp="1"/>
          </p:cNvSpPr>
          <p:nvPr>
            <p:ph type="title"/>
          </p:nvPr>
        </p:nvSpPr>
        <p:spPr/>
        <p:txBody>
          <a:bodyPr/>
          <a:lstStyle/>
          <a:p>
            <a:r>
              <a:rPr kumimoji="1" lang="en-US" altLang="zh-CN" dirty="0"/>
              <a:t>Weight distribution of CNN layers for different pruning methods</a:t>
            </a:r>
            <a:endParaRPr kumimoji="1" lang="zh-CN" altLang="en-US" dirty="0"/>
          </a:p>
        </p:txBody>
      </p:sp>
      <p:pic>
        <p:nvPicPr>
          <p:cNvPr id="4" name="图片 3">
            <a:extLst>
              <a:ext uri="{FF2B5EF4-FFF2-40B4-BE49-F238E27FC236}">
                <a16:creationId xmlns:a16="http://schemas.microsoft.com/office/drawing/2014/main" id="{16CBB95A-B8C4-B941-979F-4281B9354CE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210972" y="1412776"/>
            <a:ext cx="7847849" cy="4931709"/>
          </a:xfrm>
          <a:prstGeom prst="rect">
            <a:avLst/>
          </a:prstGeom>
        </p:spPr>
      </p:pic>
    </p:spTree>
    <p:extLst>
      <p:ext uri="{BB962C8B-B14F-4D97-AF65-F5344CB8AC3E}">
        <p14:creationId xmlns:p14="http://schemas.microsoft.com/office/powerpoint/2010/main" val="2581215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45F83A7-3B31-CA48-A572-F09FB1D5692B}"/>
              </a:ext>
            </a:extLst>
          </p:cNvPr>
          <p:cNvSpPr>
            <a:spLocks noGrp="1"/>
          </p:cNvSpPr>
          <p:nvPr>
            <p:ph sz="half" idx="1"/>
          </p:nvPr>
        </p:nvSpPr>
        <p:spPr>
          <a:xfrm>
            <a:off x="623635" y="908720"/>
            <a:ext cx="10731328" cy="5101800"/>
          </a:xfrm>
        </p:spPr>
        <p:txBody>
          <a:bodyPr anchor="ctr"/>
          <a:lstStyle/>
          <a:p>
            <a:pPr marL="0" indent="0" algn="ctr">
              <a:lnSpc>
                <a:spcPct val="100000"/>
              </a:lnSpc>
              <a:buNone/>
            </a:pPr>
            <a:r>
              <a:rPr lang="zh-CN" altLang="en-US" sz="9600" b="1" dirty="0">
                <a:solidFill>
                  <a:srgbClr val="C00000"/>
                </a:solidFill>
                <a:latin typeface="Gill Sans MT" panose="020B0502020104020203" pitchFamily="34" charset="0"/>
              </a:rPr>
              <a:t>剪枝流程</a:t>
            </a:r>
          </a:p>
        </p:txBody>
      </p:sp>
    </p:spTree>
    <p:extLst>
      <p:ext uri="{BB962C8B-B14F-4D97-AF65-F5344CB8AC3E}">
        <p14:creationId xmlns:p14="http://schemas.microsoft.com/office/powerpoint/2010/main" val="2517115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65971-3664-5D4D-93CC-82A58CAEDA51}"/>
              </a:ext>
            </a:extLst>
          </p:cNvPr>
          <p:cNvSpPr>
            <a:spLocks noGrp="1"/>
          </p:cNvSpPr>
          <p:nvPr>
            <p:ph type="title"/>
          </p:nvPr>
        </p:nvSpPr>
        <p:spPr/>
        <p:txBody>
          <a:bodyPr/>
          <a:lstStyle/>
          <a:p>
            <a:r>
              <a:rPr kumimoji="1" lang="zh-CN" altLang="en-US" dirty="0"/>
              <a:t>模型剪枝流程</a:t>
            </a:r>
          </a:p>
        </p:txBody>
      </p:sp>
      <p:sp>
        <p:nvSpPr>
          <p:cNvPr id="3" name="内容占位符 2">
            <a:extLst>
              <a:ext uri="{FF2B5EF4-FFF2-40B4-BE49-F238E27FC236}">
                <a16:creationId xmlns:a16="http://schemas.microsoft.com/office/drawing/2014/main" id="{F3C43D2E-BC8A-7F45-9EF4-F800FD5356B4}"/>
              </a:ext>
            </a:extLst>
          </p:cNvPr>
          <p:cNvSpPr>
            <a:spLocks noGrp="1"/>
          </p:cNvSpPr>
          <p:nvPr>
            <p:ph sz="half" idx="1"/>
          </p:nvPr>
        </p:nvSpPr>
        <p:spPr/>
        <p:txBody>
          <a:bodyPr/>
          <a:lstStyle/>
          <a:p>
            <a:pPr marL="0" indent="0">
              <a:buNone/>
            </a:pPr>
            <a:r>
              <a:rPr lang="zh-CN" altLang="en-US" b="1" dirty="0"/>
              <a:t>对模型进行剪枝三种常见做法：</a:t>
            </a:r>
          </a:p>
          <a:p>
            <a:pPr marL="457200" indent="-457200">
              <a:buFont typeface="+mj-lt"/>
              <a:buAutoNum type="arabicPeriod"/>
            </a:pPr>
            <a:r>
              <a:rPr lang="zh-CN" altLang="en-US" dirty="0"/>
              <a:t>训练一个模型 </a:t>
            </a:r>
            <a:r>
              <a:rPr lang="en-US" altLang="zh-CN" dirty="0"/>
              <a:t>-&gt; </a:t>
            </a:r>
            <a:r>
              <a:rPr lang="zh-CN" altLang="en-US" dirty="0"/>
              <a:t>对模型进行剪枝 </a:t>
            </a:r>
            <a:r>
              <a:rPr lang="en-US" altLang="zh-CN" dirty="0"/>
              <a:t>-&gt; </a:t>
            </a:r>
            <a:r>
              <a:rPr lang="zh-CN" altLang="en-US" dirty="0"/>
              <a:t>对剪枝后模型进行微调</a:t>
            </a:r>
          </a:p>
          <a:p>
            <a:pPr marL="457200" indent="-457200">
              <a:buFont typeface="+mj-lt"/>
              <a:buAutoNum type="arabicPeriod"/>
            </a:pPr>
            <a:r>
              <a:rPr lang="zh-CN" altLang="en-US" dirty="0"/>
              <a:t>在模型训练过程中进行剪枝 </a:t>
            </a:r>
            <a:r>
              <a:rPr lang="en-US" altLang="zh-CN" dirty="0"/>
              <a:t>-&gt; </a:t>
            </a:r>
            <a:r>
              <a:rPr lang="zh-CN" altLang="en-US" dirty="0"/>
              <a:t>对剪枝后模型进行微调</a:t>
            </a:r>
          </a:p>
          <a:p>
            <a:pPr marL="457200" indent="-457200">
              <a:buFont typeface="+mj-lt"/>
              <a:buAutoNum type="arabicPeriod"/>
            </a:pPr>
            <a:r>
              <a:rPr lang="zh-CN" altLang="en-US" dirty="0"/>
              <a:t>进行剪枝 </a:t>
            </a:r>
            <a:r>
              <a:rPr lang="en-US" altLang="zh-CN" dirty="0"/>
              <a:t>-&gt; </a:t>
            </a:r>
            <a:r>
              <a:rPr lang="zh-CN" altLang="en-US" dirty="0"/>
              <a:t>从头训练剪枝后模型</a:t>
            </a:r>
          </a:p>
          <a:p>
            <a:endParaRPr kumimoji="1" lang="zh-CN" altLang="en-US" dirty="0"/>
          </a:p>
        </p:txBody>
      </p:sp>
      <p:pic>
        <p:nvPicPr>
          <p:cNvPr id="5" name="图片 4">
            <a:extLst>
              <a:ext uri="{FF2B5EF4-FFF2-40B4-BE49-F238E27FC236}">
                <a16:creationId xmlns:a16="http://schemas.microsoft.com/office/drawing/2014/main" id="{2ECD1033-DB5E-3C45-90F0-10513096AE1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07381" y="3906366"/>
            <a:ext cx="8382000" cy="1538858"/>
          </a:xfrm>
          <a:prstGeom prst="rect">
            <a:avLst/>
          </a:prstGeom>
        </p:spPr>
      </p:pic>
    </p:spTree>
    <p:extLst>
      <p:ext uri="{BB962C8B-B14F-4D97-AF65-F5344CB8AC3E}">
        <p14:creationId xmlns:p14="http://schemas.microsoft.com/office/powerpoint/2010/main" val="2178911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776D77-4433-F44C-A9FE-FCE1C3408471}"/>
              </a:ext>
            </a:extLst>
          </p:cNvPr>
          <p:cNvSpPr>
            <a:spLocks noGrp="1"/>
          </p:cNvSpPr>
          <p:nvPr>
            <p:ph type="title"/>
          </p:nvPr>
        </p:nvSpPr>
        <p:spPr/>
        <p:txBody>
          <a:bodyPr/>
          <a:lstStyle/>
          <a:p>
            <a:r>
              <a:rPr kumimoji="1" lang="zh-CN" altLang="en-US" dirty="0"/>
              <a:t>模型剪枝主要单元</a:t>
            </a:r>
          </a:p>
        </p:txBody>
      </p:sp>
      <p:sp>
        <p:nvSpPr>
          <p:cNvPr id="3" name="内容占位符 2">
            <a:extLst>
              <a:ext uri="{FF2B5EF4-FFF2-40B4-BE49-F238E27FC236}">
                <a16:creationId xmlns:a16="http://schemas.microsoft.com/office/drawing/2014/main" id="{90F0721F-B198-5C45-B02F-8727C3B87FBE}"/>
              </a:ext>
            </a:extLst>
          </p:cNvPr>
          <p:cNvSpPr>
            <a:spLocks noGrp="1"/>
          </p:cNvSpPr>
          <p:nvPr>
            <p:ph sz="half" idx="1"/>
          </p:nvPr>
        </p:nvSpPr>
        <p:spPr/>
        <p:txBody>
          <a:bodyPr/>
          <a:lstStyle/>
          <a:p>
            <a:r>
              <a:rPr lang="zh-CN" altLang="en-US" b="1" dirty="0">
                <a:latin typeface="Gill Sans MT" panose="020B0502020104020203" pitchFamily="34" charset="0"/>
              </a:rPr>
              <a:t>训练 </a:t>
            </a:r>
            <a:r>
              <a:rPr lang="en-US" altLang="zh-CN" b="1" dirty="0">
                <a:latin typeface="Gill Sans MT" panose="020B0502020104020203" pitchFamily="34" charset="0"/>
              </a:rPr>
              <a:t>Training</a:t>
            </a:r>
            <a:r>
              <a:rPr lang="zh-CN" altLang="en-US" dirty="0">
                <a:latin typeface="Gill Sans MT" panose="020B0502020104020203" pitchFamily="34" charset="0"/>
              </a:rPr>
              <a:t>：训练过参数化模型，得到最佳网络性能，以此为基准；</a:t>
            </a:r>
          </a:p>
          <a:p>
            <a:r>
              <a:rPr lang="zh-CN" altLang="en-US" b="1" dirty="0">
                <a:latin typeface="Gill Sans MT" panose="020B0502020104020203" pitchFamily="34" charset="0"/>
              </a:rPr>
              <a:t>剪枝 </a:t>
            </a:r>
            <a:r>
              <a:rPr lang="en-US" altLang="zh-CN" b="1" dirty="0">
                <a:latin typeface="Gill Sans MT" panose="020B0502020104020203" pitchFamily="34" charset="0"/>
              </a:rPr>
              <a:t>Pruning</a:t>
            </a:r>
            <a:r>
              <a:rPr lang="zh-CN" altLang="en-US" dirty="0">
                <a:latin typeface="Gill Sans MT" panose="020B0502020104020203" pitchFamily="34" charset="0"/>
              </a:rPr>
              <a:t>：根据算法对模型剪枝，调整网络结构中通道或层数，得到剪枝后的网络结构；</a:t>
            </a:r>
          </a:p>
          <a:p>
            <a:r>
              <a:rPr lang="zh-CN" altLang="en-US" b="1" dirty="0">
                <a:latin typeface="Gill Sans MT" panose="020B0502020104020203" pitchFamily="34" charset="0"/>
              </a:rPr>
              <a:t>微调 </a:t>
            </a:r>
            <a:r>
              <a:rPr lang="en-US" altLang="zh-CN" b="1" dirty="0">
                <a:latin typeface="Gill Sans MT" panose="020B0502020104020203" pitchFamily="34" charset="0"/>
              </a:rPr>
              <a:t>Finetune</a:t>
            </a:r>
            <a:r>
              <a:rPr lang="zh-CN" altLang="en-US" dirty="0">
                <a:latin typeface="Gill Sans MT" panose="020B0502020104020203" pitchFamily="34" charset="0"/>
              </a:rPr>
              <a:t>：在原数据集上进行微调，用于重新弥补因为剪枝后的稀疏模型丢失的精度性能。</a:t>
            </a:r>
          </a:p>
          <a:p>
            <a:endParaRPr kumimoji="1" lang="zh-CN" altLang="en-US" dirty="0">
              <a:latin typeface="Gill Sans MT" panose="020B0502020104020203" pitchFamily="34" charset="0"/>
            </a:endParaRPr>
          </a:p>
        </p:txBody>
      </p:sp>
      <p:pic>
        <p:nvPicPr>
          <p:cNvPr id="4" name="图片 3">
            <a:extLst>
              <a:ext uri="{FF2B5EF4-FFF2-40B4-BE49-F238E27FC236}">
                <a16:creationId xmlns:a16="http://schemas.microsoft.com/office/drawing/2014/main" id="{6F412769-63F5-3943-92F3-1035F05522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07381" y="3717032"/>
            <a:ext cx="8382000" cy="1538858"/>
          </a:xfrm>
          <a:prstGeom prst="rect">
            <a:avLst/>
          </a:prstGeom>
        </p:spPr>
      </p:pic>
      <p:sp>
        <p:nvSpPr>
          <p:cNvPr id="5" name="矩形 4">
            <a:extLst>
              <a:ext uri="{FF2B5EF4-FFF2-40B4-BE49-F238E27FC236}">
                <a16:creationId xmlns:a16="http://schemas.microsoft.com/office/drawing/2014/main" id="{B51842C3-2818-F64B-9DEB-4D313C1835BE}"/>
              </a:ext>
            </a:extLst>
          </p:cNvPr>
          <p:cNvSpPr/>
          <p:nvPr/>
        </p:nvSpPr>
        <p:spPr>
          <a:xfrm>
            <a:off x="5738341" y="5255890"/>
            <a:ext cx="954107" cy="400110"/>
          </a:xfrm>
          <a:prstGeom prst="rect">
            <a:avLst/>
          </a:prstGeom>
        </p:spPr>
        <p:txBody>
          <a:bodyPr wrap="none">
            <a:spAutoFit/>
          </a:bodyPr>
          <a:lstStyle/>
          <a:p>
            <a:r>
              <a:rPr lang="zh-CN" altLang="en-US" sz="2000" b="1" dirty="0">
                <a:solidFill>
                  <a:srgbClr val="C00000"/>
                </a:solidFill>
                <a:latin typeface="+mj-ea"/>
                <a:ea typeface="+mj-ea"/>
              </a:rPr>
              <a:t>稀疏化</a:t>
            </a:r>
          </a:p>
        </p:txBody>
      </p:sp>
      <p:sp>
        <p:nvSpPr>
          <p:cNvPr id="6" name="矩形 5">
            <a:extLst>
              <a:ext uri="{FF2B5EF4-FFF2-40B4-BE49-F238E27FC236}">
                <a16:creationId xmlns:a16="http://schemas.microsoft.com/office/drawing/2014/main" id="{66A1B3FB-01EC-9F4C-88AC-3025B920D31E}"/>
              </a:ext>
            </a:extLst>
          </p:cNvPr>
          <p:cNvSpPr/>
          <p:nvPr/>
        </p:nvSpPr>
        <p:spPr>
          <a:xfrm>
            <a:off x="8546653" y="5261034"/>
            <a:ext cx="1210588" cy="400110"/>
          </a:xfrm>
          <a:prstGeom prst="rect">
            <a:avLst/>
          </a:prstGeom>
        </p:spPr>
        <p:txBody>
          <a:bodyPr wrap="none">
            <a:spAutoFit/>
          </a:bodyPr>
          <a:lstStyle/>
          <a:p>
            <a:r>
              <a:rPr lang="zh-CN" altLang="en-US" sz="2000" b="1" dirty="0">
                <a:solidFill>
                  <a:srgbClr val="C00000"/>
                </a:solidFill>
                <a:latin typeface="+mj-ea"/>
                <a:ea typeface="+mj-ea"/>
              </a:rPr>
              <a:t>精度恢复</a:t>
            </a:r>
          </a:p>
        </p:txBody>
      </p:sp>
    </p:spTree>
    <p:extLst>
      <p:ext uri="{BB962C8B-B14F-4D97-AF65-F5344CB8AC3E}">
        <p14:creationId xmlns:p14="http://schemas.microsoft.com/office/powerpoint/2010/main" val="4045514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65971-3664-5D4D-93CC-82A58CAEDA51}"/>
              </a:ext>
            </a:extLst>
          </p:cNvPr>
          <p:cNvSpPr>
            <a:spLocks noGrp="1"/>
          </p:cNvSpPr>
          <p:nvPr>
            <p:ph type="title"/>
          </p:nvPr>
        </p:nvSpPr>
        <p:spPr/>
        <p:txBody>
          <a:bodyPr/>
          <a:lstStyle/>
          <a:p>
            <a:r>
              <a:rPr lang="zh-CN" altLang="en-US" dirty="0"/>
              <a:t>训练一个模型 </a:t>
            </a:r>
            <a:r>
              <a:rPr lang="en-US" altLang="zh-CN" dirty="0"/>
              <a:t>-&gt; </a:t>
            </a:r>
            <a:r>
              <a:rPr lang="zh-CN" altLang="en-US" dirty="0"/>
              <a:t>对模型进行剪枝 </a:t>
            </a:r>
            <a:r>
              <a:rPr lang="en-US" altLang="zh-CN" dirty="0"/>
              <a:t>-&gt; </a:t>
            </a:r>
            <a:r>
              <a:rPr lang="zh-CN" altLang="en-US" dirty="0"/>
              <a:t>对剪枝后模型进行微调</a:t>
            </a:r>
          </a:p>
        </p:txBody>
      </p:sp>
      <p:pic>
        <p:nvPicPr>
          <p:cNvPr id="8" name="图片 7">
            <a:extLst>
              <a:ext uri="{FF2B5EF4-FFF2-40B4-BE49-F238E27FC236}">
                <a16:creationId xmlns:a16="http://schemas.microsoft.com/office/drawing/2014/main" id="{0FE0EB2E-4E4B-4244-A495-E119C637183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16038" y="1484784"/>
            <a:ext cx="10369152" cy="4712229"/>
          </a:xfrm>
          <a:prstGeom prst="rect">
            <a:avLst/>
          </a:prstGeom>
        </p:spPr>
      </p:pic>
    </p:spTree>
    <p:extLst>
      <p:ext uri="{BB962C8B-B14F-4D97-AF65-F5344CB8AC3E}">
        <p14:creationId xmlns:p14="http://schemas.microsoft.com/office/powerpoint/2010/main" val="2096041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45F83A7-3B31-CA48-A572-F09FB1D5692B}"/>
              </a:ext>
            </a:extLst>
          </p:cNvPr>
          <p:cNvSpPr>
            <a:spLocks noGrp="1"/>
          </p:cNvSpPr>
          <p:nvPr>
            <p:ph sz="half" idx="1"/>
          </p:nvPr>
        </p:nvSpPr>
        <p:spPr>
          <a:xfrm>
            <a:off x="623635" y="908720"/>
            <a:ext cx="10731328" cy="5101800"/>
          </a:xfrm>
        </p:spPr>
        <p:txBody>
          <a:bodyPr anchor="ctr"/>
          <a:lstStyle/>
          <a:p>
            <a:pPr marL="0" indent="0" algn="ctr">
              <a:lnSpc>
                <a:spcPct val="100000"/>
              </a:lnSpc>
              <a:buNone/>
            </a:pPr>
            <a:r>
              <a:rPr lang="en-US" altLang="zh-CN" sz="9600" b="1" dirty="0">
                <a:solidFill>
                  <a:srgbClr val="C00000"/>
                </a:solidFill>
                <a:latin typeface="Futura Medium" panose="020B0602020204020303" pitchFamily="34" charset="-79"/>
                <a:cs typeface="Futura Medium" panose="020B0602020204020303" pitchFamily="34" charset="-79"/>
              </a:rPr>
              <a:t>L1-norm</a:t>
            </a:r>
          </a:p>
          <a:p>
            <a:pPr marL="0" indent="0" algn="ctr">
              <a:lnSpc>
                <a:spcPct val="100000"/>
              </a:lnSpc>
              <a:buNone/>
            </a:pPr>
            <a:r>
              <a:rPr lang="zh-CN" altLang="en-US" sz="9600" b="1" dirty="0">
                <a:solidFill>
                  <a:srgbClr val="C00000"/>
                </a:solidFill>
                <a:latin typeface="Futura Medium" panose="020B0602020204020303" pitchFamily="34" charset="-79"/>
                <a:cs typeface="Futura Medium" panose="020B0602020204020303" pitchFamily="34" charset="-79"/>
              </a:rPr>
              <a:t>剪枝算法</a:t>
            </a:r>
          </a:p>
        </p:txBody>
      </p:sp>
    </p:spTree>
    <p:extLst>
      <p:ext uri="{BB962C8B-B14F-4D97-AF65-F5344CB8AC3E}">
        <p14:creationId xmlns:p14="http://schemas.microsoft.com/office/powerpoint/2010/main" val="494836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2D7482-C80D-7245-B3A5-D3849DD5E180}"/>
              </a:ext>
            </a:extLst>
          </p:cNvPr>
          <p:cNvSpPr>
            <a:spLocks noGrp="1"/>
          </p:cNvSpPr>
          <p:nvPr>
            <p:ph type="title"/>
          </p:nvPr>
        </p:nvSpPr>
        <p:spPr/>
        <p:txBody>
          <a:bodyPr/>
          <a:lstStyle/>
          <a:p>
            <a:r>
              <a:rPr lang="en-US" altLang="zh-CN" b="0" dirty="0"/>
              <a:t>L1-norm based Channel Pruning</a:t>
            </a:r>
            <a:endParaRPr kumimoji="1" lang="zh-CN" altLang="en-US" dirty="0"/>
          </a:p>
        </p:txBody>
      </p:sp>
      <p:sp>
        <p:nvSpPr>
          <p:cNvPr id="6" name="内容占位符 5">
            <a:extLst>
              <a:ext uri="{FF2B5EF4-FFF2-40B4-BE49-F238E27FC236}">
                <a16:creationId xmlns:a16="http://schemas.microsoft.com/office/drawing/2014/main" id="{33F9DBD3-C2D2-1A4D-B1A7-C4A2708C4E3F}"/>
              </a:ext>
            </a:extLst>
          </p:cNvPr>
          <p:cNvSpPr>
            <a:spLocks noGrp="1"/>
          </p:cNvSpPr>
          <p:nvPr>
            <p:ph sz="half" idx="1"/>
          </p:nvPr>
        </p:nvSpPr>
        <p:spPr>
          <a:xfrm>
            <a:off x="623635" y="1412776"/>
            <a:ext cx="10963473" cy="1440160"/>
          </a:xfrm>
        </p:spPr>
        <p:txBody>
          <a:bodyPr/>
          <a:lstStyle/>
          <a:p>
            <a:r>
              <a:rPr lang="zh-CN" altLang="en-US" dirty="0">
                <a:latin typeface="Gill Sans MT" panose="020B0502020104020203" pitchFamily="34" charset="0"/>
              </a:rPr>
              <a:t>使用 </a:t>
            </a:r>
            <a:r>
              <a:rPr lang="en-US" altLang="zh-CN" dirty="0">
                <a:latin typeface="Gill Sans MT" panose="020B0502020104020203" pitchFamily="34" charset="0"/>
              </a:rPr>
              <a:t>L1-norm</a:t>
            </a:r>
            <a:r>
              <a:rPr lang="zh-CN" altLang="en-US" dirty="0">
                <a:latin typeface="Gill Sans MT" panose="020B0502020104020203" pitchFamily="34" charset="0"/>
              </a:rPr>
              <a:t> 标准来衡量卷积核的重要性，</a:t>
            </a:r>
            <a:r>
              <a:rPr lang="en-US" altLang="zh-CN" dirty="0">
                <a:latin typeface="Gill Sans MT" panose="020B0502020104020203" pitchFamily="34" charset="0"/>
              </a:rPr>
              <a:t>L1-norm</a:t>
            </a:r>
            <a:r>
              <a:rPr lang="zh-CN" altLang="en-US" dirty="0">
                <a:latin typeface="Gill Sans MT" panose="020B0502020104020203" pitchFamily="34" charset="0"/>
              </a:rPr>
              <a:t> 是一个很好的选择卷积核的方法，认为如果一个</a:t>
            </a:r>
            <a:r>
              <a:rPr lang="en-US" altLang="zh-CN" dirty="0">
                <a:latin typeface="Gill Sans MT" panose="020B0502020104020203" pitchFamily="34" charset="0"/>
              </a:rPr>
              <a:t>filter</a:t>
            </a:r>
            <a:r>
              <a:rPr lang="zh-CN" altLang="en-US" dirty="0">
                <a:latin typeface="Gill Sans MT" panose="020B0502020104020203" pitchFamily="34" charset="0"/>
              </a:rPr>
              <a:t>的绝对值和比较小，说明该</a:t>
            </a:r>
            <a:r>
              <a:rPr lang="en-US" altLang="zh-CN" dirty="0">
                <a:latin typeface="Gill Sans MT" panose="020B0502020104020203" pitchFamily="34" charset="0"/>
              </a:rPr>
              <a:t>filter</a:t>
            </a:r>
            <a:r>
              <a:rPr lang="zh-CN" altLang="en-US" dirty="0">
                <a:latin typeface="Gill Sans MT" panose="020B0502020104020203" pitchFamily="34" charset="0"/>
              </a:rPr>
              <a:t>并不重要。</a:t>
            </a:r>
            <a:r>
              <a:rPr lang="zh-CN" altLang="en-US" dirty="0"/>
              <a:t>论文指出对剪枝后的网络结构从头训练要比对重新训练剪枝后的网络。</a:t>
            </a:r>
            <a:endParaRPr lang="zh-CN" altLang="en-US" dirty="0">
              <a:latin typeface="Gill Sans MT" panose="020B0502020104020203" pitchFamily="34" charset="0"/>
            </a:endParaRPr>
          </a:p>
        </p:txBody>
      </p:sp>
    </p:spTree>
    <p:extLst>
      <p:ext uri="{BB962C8B-B14F-4D97-AF65-F5344CB8AC3E}">
        <p14:creationId xmlns:p14="http://schemas.microsoft.com/office/powerpoint/2010/main" val="3522274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2D7482-C80D-7245-B3A5-D3849DD5E180}"/>
              </a:ext>
            </a:extLst>
          </p:cNvPr>
          <p:cNvSpPr>
            <a:spLocks noGrp="1"/>
          </p:cNvSpPr>
          <p:nvPr>
            <p:ph type="title"/>
          </p:nvPr>
        </p:nvSpPr>
        <p:spPr/>
        <p:txBody>
          <a:bodyPr/>
          <a:lstStyle/>
          <a:p>
            <a:r>
              <a:rPr lang="en-US" altLang="zh-CN" b="0" dirty="0"/>
              <a:t>L1-norm based Channel Pruning</a:t>
            </a:r>
            <a:endParaRPr kumimoji="1" lang="zh-CN" altLang="en-US" dirty="0"/>
          </a:p>
        </p:txBody>
      </p:sp>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DB0F41EF-6E27-2945-987C-600A23C931F4}"/>
                  </a:ext>
                </a:extLst>
              </p:cNvPr>
              <p:cNvGraphicFramePr>
                <a:graphicFrameLocks noGrp="1"/>
              </p:cNvGraphicFramePr>
              <p:nvPr>
                <p:extLst>
                  <p:ext uri="{D42A27DB-BD31-4B8C-83A1-F6EECF244321}">
                    <p14:modId xmlns:p14="http://schemas.microsoft.com/office/powerpoint/2010/main" val="1795664418"/>
                  </p:ext>
                </p:extLst>
              </p:nvPr>
            </p:nvGraphicFramePr>
            <p:xfrm>
              <a:off x="732716" y="2564904"/>
              <a:ext cx="10731330" cy="2736304"/>
            </p:xfrm>
            <a:graphic>
              <a:graphicData uri="http://schemas.openxmlformats.org/drawingml/2006/table">
                <a:tbl>
                  <a:tblPr firstRow="1" bandRow="1">
                    <a:tableStyleId>{9D7B26C5-4107-4FEC-AEDC-1716B250A1EF}</a:tableStyleId>
                  </a:tblPr>
                  <a:tblGrid>
                    <a:gridCol w="10731330">
                      <a:extLst>
                        <a:ext uri="{9D8B030D-6E8A-4147-A177-3AD203B41FA5}">
                          <a16:colId xmlns:a16="http://schemas.microsoft.com/office/drawing/2014/main" val="2906291296"/>
                        </a:ext>
                      </a:extLst>
                    </a:gridCol>
                  </a:tblGrid>
                  <a:tr h="2736304">
                    <a:tc>
                      <a:txBody>
                        <a:bodyPr/>
                        <a:lstStyle/>
                        <a:p>
                          <a:pPr marL="457200" indent="-457200">
                            <a:lnSpc>
                              <a:spcPct val="150000"/>
                            </a:lnSpc>
                            <a:buFont typeface="+mj-lt"/>
                            <a:buAutoNum type="arabicPeriod"/>
                          </a:pPr>
                          <a:r>
                            <a:rPr lang="zh-CN" altLang="en-US" sz="2000" b="0" dirty="0">
                              <a:solidFill>
                                <a:srgbClr val="374154"/>
                              </a:solidFill>
                              <a:latin typeface="Gill Sans MT" panose="020B0502020104020203" pitchFamily="34" charset="0"/>
                              <a:ea typeface="+mj-ea"/>
                            </a:rPr>
                            <a:t>对每个卷积核 </a:t>
                          </a:r>
                          <a14:m>
                            <m:oMath xmlns:m="http://schemas.openxmlformats.org/officeDocument/2006/math">
                              <m:sSub>
                                <m:sSubPr>
                                  <m:ctrlPr>
                                    <a:rPr lang="en-US" altLang="zh-CN" sz="2000" b="0" i="1" dirty="0" smtClean="0">
                                      <a:solidFill>
                                        <a:srgbClr val="374154"/>
                                      </a:solidFill>
                                      <a:latin typeface="Cambria Math" panose="02040503050406030204" pitchFamily="18" charset="0"/>
                                      <a:ea typeface="+mj-ea"/>
                                    </a:rPr>
                                  </m:ctrlPr>
                                </m:sSubPr>
                                <m:e>
                                  <m:r>
                                    <a:rPr lang="en-US" altLang="zh-CN" sz="2000" b="0" i="1" kern="1200" dirty="0" smtClean="0">
                                      <a:solidFill>
                                        <a:srgbClr val="374154"/>
                                      </a:solidFill>
                                      <a:latin typeface="Cambria Math" panose="02040503050406030204" pitchFamily="18" charset="0"/>
                                      <a:ea typeface="+mn-ea"/>
                                      <a:cs typeface="+mn-cs"/>
                                    </a:rPr>
                                    <m:t>𝐹</m:t>
                                  </m:r>
                                </m:e>
                                <m:sub>
                                  <m:r>
                                    <a:rPr lang="en-US" altLang="zh-CN" sz="2000" b="0" i="1" dirty="0" smtClean="0">
                                      <a:solidFill>
                                        <a:srgbClr val="374154"/>
                                      </a:solidFill>
                                      <a:latin typeface="Cambria Math" panose="02040503050406030204" pitchFamily="18" charset="0"/>
                                      <a:ea typeface="+mj-ea"/>
                                    </a:rPr>
                                    <m:t>𝑖𝑗</m:t>
                                  </m:r>
                                </m:sub>
                              </m:sSub>
                            </m:oMath>
                          </a14:m>
                          <a:r>
                            <a:rPr lang="zh-CN" altLang="en-US" sz="2000" b="0" dirty="0">
                              <a:solidFill>
                                <a:srgbClr val="374154"/>
                              </a:solidFill>
                              <a:latin typeface="Gill Sans MT" panose="020B0502020104020203" pitchFamily="34" charset="0"/>
                              <a:ea typeface="+mj-ea"/>
                            </a:rPr>
                            <a:t>，计算它的权重绝对值（</a:t>
                          </a:r>
                          <a:r>
                            <a:rPr lang="en-US" altLang="zh-CN" sz="2000" b="0" dirty="0">
                              <a:solidFill>
                                <a:srgbClr val="374154"/>
                              </a:solidFill>
                              <a:latin typeface="Gill Sans MT" panose="020B0502020104020203" pitchFamily="34" charset="0"/>
                              <a:ea typeface="+mj-ea"/>
                            </a:rPr>
                            <a:t>L1-norm</a:t>
                          </a:r>
                          <a:r>
                            <a:rPr lang="zh-CN" altLang="en-US" sz="2000" b="0" dirty="0">
                              <a:solidFill>
                                <a:srgbClr val="374154"/>
                              </a:solidFill>
                              <a:latin typeface="Gill Sans MT" panose="020B0502020104020203" pitchFamily="34" charset="0"/>
                              <a:ea typeface="+mj-ea"/>
                            </a:rPr>
                            <a:t>）之和 </a:t>
                          </a:r>
                          <a14:m>
                            <m:oMath xmlns:m="http://schemas.openxmlformats.org/officeDocument/2006/math">
                              <m:sSub>
                                <m:sSubPr>
                                  <m:ctrlPr>
                                    <a:rPr lang="en-US" altLang="zh-CN" sz="2000" b="0" i="1" smtClean="0">
                                      <a:solidFill>
                                        <a:srgbClr val="374154"/>
                                      </a:solidFill>
                                      <a:latin typeface="Cambria Math" panose="02040503050406030204" pitchFamily="18" charset="0"/>
                                      <a:ea typeface="+mj-ea"/>
                                    </a:rPr>
                                  </m:ctrlPr>
                                </m:sSubPr>
                                <m:e>
                                  <m:r>
                                    <a:rPr lang="en-US" altLang="zh-CN" sz="2000" b="0" i="1" kern="1200" smtClean="0">
                                      <a:solidFill>
                                        <a:srgbClr val="374154"/>
                                      </a:solidFill>
                                      <a:latin typeface="Cambria Math" panose="02040503050406030204" pitchFamily="18" charset="0"/>
                                      <a:ea typeface="+mn-ea"/>
                                      <a:cs typeface="+mn-cs"/>
                                    </a:rPr>
                                    <m:t>𝑆</m:t>
                                  </m:r>
                                </m:e>
                                <m:sub>
                                  <m:r>
                                    <a:rPr lang="en-US" altLang="zh-CN" sz="2000" b="0" i="1" smtClean="0">
                                      <a:solidFill>
                                        <a:srgbClr val="374154"/>
                                      </a:solidFill>
                                      <a:latin typeface="Cambria Math" panose="02040503050406030204" pitchFamily="18" charset="0"/>
                                      <a:ea typeface="+mj-ea"/>
                                    </a:rPr>
                                    <m:t>𝑗</m:t>
                                  </m:r>
                                </m:sub>
                              </m:sSub>
                              <m:r>
                                <a:rPr lang="en-US" altLang="zh-CN" sz="2000" b="0" i="1" smtClean="0">
                                  <a:solidFill>
                                    <a:srgbClr val="374154"/>
                                  </a:solidFill>
                                  <a:latin typeface="Cambria Math" panose="02040503050406030204" pitchFamily="18" charset="0"/>
                                  <a:ea typeface="+mj-ea"/>
                                </a:rPr>
                                <m:t>=</m:t>
                              </m:r>
                              <m:nary>
                                <m:naryPr>
                                  <m:chr m:val="∑"/>
                                  <m:limLoc m:val="subSup"/>
                                  <m:ctrlPr>
                                    <a:rPr lang="en-US" altLang="zh-CN" sz="2000" b="0" i="1" smtClean="0">
                                      <a:solidFill>
                                        <a:srgbClr val="374154"/>
                                      </a:solidFill>
                                      <a:latin typeface="Cambria Math" panose="02040503050406030204" pitchFamily="18" charset="0"/>
                                      <a:ea typeface="+mj-ea"/>
                                    </a:rPr>
                                  </m:ctrlPr>
                                </m:naryPr>
                                <m:sub>
                                  <m:r>
                                    <m:rPr>
                                      <m:brk m:alnAt="25"/>
                                    </m:rPr>
                                    <a:rPr lang="en-US" altLang="zh-CN" sz="2000" b="0" i="1" smtClean="0">
                                      <a:solidFill>
                                        <a:srgbClr val="374154"/>
                                      </a:solidFill>
                                      <a:latin typeface="Cambria Math" panose="02040503050406030204" pitchFamily="18" charset="0"/>
                                      <a:ea typeface="+mj-ea"/>
                                    </a:rPr>
                                    <m:t>𝑙</m:t>
                                  </m:r>
                                  <m:r>
                                    <a:rPr lang="en-US" altLang="zh-CN" sz="2000" b="0" i="1" smtClean="0">
                                      <a:solidFill>
                                        <a:srgbClr val="374154"/>
                                      </a:solidFill>
                                      <a:latin typeface="Cambria Math" panose="02040503050406030204" pitchFamily="18" charset="0"/>
                                      <a:ea typeface="+mj-ea"/>
                                    </a:rPr>
                                    <m:t>=1</m:t>
                                  </m:r>
                                </m:sub>
                                <m:sup>
                                  <m:r>
                                    <a:rPr lang="en-US" altLang="zh-CN" sz="2000" b="0" i="1" smtClean="0">
                                      <a:solidFill>
                                        <a:srgbClr val="374154"/>
                                      </a:solidFill>
                                      <a:latin typeface="Cambria Math" panose="02040503050406030204" pitchFamily="18" charset="0"/>
                                      <a:ea typeface="+mj-ea"/>
                                    </a:rPr>
                                    <m:t>𝑗𝑖</m:t>
                                  </m:r>
                                </m:sup>
                                <m:e>
                                  <m:nary>
                                    <m:naryPr>
                                      <m:chr m:val="∑"/>
                                      <m:subHide m:val="on"/>
                                      <m:supHide m:val="on"/>
                                      <m:ctrlPr>
                                        <a:rPr lang="en-US" altLang="zh-CN" sz="2000" b="0" i="1" smtClean="0">
                                          <a:solidFill>
                                            <a:srgbClr val="374154"/>
                                          </a:solidFill>
                                          <a:latin typeface="Cambria Math" panose="02040503050406030204" pitchFamily="18" charset="0"/>
                                          <a:ea typeface="+mj-ea"/>
                                        </a:rPr>
                                      </m:ctrlPr>
                                    </m:naryPr>
                                    <m:sub/>
                                    <m:sup/>
                                    <m:e>
                                      <m:d>
                                        <m:dPr>
                                          <m:begChr m:val="|"/>
                                          <m:endChr m:val="|"/>
                                          <m:ctrlPr>
                                            <a:rPr lang="en-US" altLang="zh-CN" sz="2000" b="0" i="1" smtClean="0">
                                              <a:solidFill>
                                                <a:srgbClr val="374154"/>
                                              </a:solidFill>
                                              <a:latin typeface="Cambria Math" panose="02040503050406030204" pitchFamily="18" charset="0"/>
                                              <a:ea typeface="+mj-ea"/>
                                            </a:rPr>
                                          </m:ctrlPr>
                                        </m:dPr>
                                        <m:e>
                                          <m:r>
                                            <a:rPr lang="en-US" altLang="zh-CN" sz="2000" b="0" i="1" smtClean="0">
                                              <a:solidFill>
                                                <a:srgbClr val="374154"/>
                                              </a:solidFill>
                                              <a:latin typeface="Cambria Math" panose="02040503050406030204" pitchFamily="18" charset="0"/>
                                              <a:ea typeface="+mj-ea"/>
                                            </a:rPr>
                                            <m:t>𝐾𝑙</m:t>
                                          </m:r>
                                        </m:e>
                                      </m:d>
                                    </m:e>
                                  </m:nary>
                                </m:e>
                              </m:nary>
                            </m:oMath>
                          </a14:m>
                          <a:r>
                            <a:rPr lang="zh-CN" altLang="en-US" sz="2000" b="0" dirty="0">
                              <a:solidFill>
                                <a:srgbClr val="374154"/>
                              </a:solidFill>
                              <a:latin typeface="Gill Sans MT" panose="020B0502020104020203" pitchFamily="34" charset="0"/>
                              <a:ea typeface="+mj-ea"/>
                            </a:rPr>
                            <a:t>；</a:t>
                          </a:r>
                          <a:endParaRPr lang="en-US" altLang="zh-CN" sz="2000" b="0" dirty="0">
                            <a:solidFill>
                              <a:srgbClr val="374154"/>
                            </a:solidFill>
                            <a:latin typeface="Gill Sans MT" panose="020B0502020104020203" pitchFamily="34" charset="0"/>
                            <a:ea typeface="+mj-ea"/>
                          </a:endParaRPr>
                        </a:p>
                        <a:p>
                          <a:pPr marL="457200" indent="-457200">
                            <a:lnSpc>
                              <a:spcPct val="150000"/>
                            </a:lnSpc>
                            <a:buFont typeface="+mj-lt"/>
                            <a:buAutoNum type="arabicPeriod"/>
                          </a:pPr>
                          <a:r>
                            <a:rPr lang="zh-CN" altLang="en-US" sz="2000" b="0" dirty="0">
                              <a:solidFill>
                                <a:srgbClr val="374154"/>
                              </a:solidFill>
                              <a:latin typeface="Gill Sans MT" panose="020B0502020104020203" pitchFamily="34" charset="0"/>
                              <a:ea typeface="+mj-ea"/>
                            </a:rPr>
                            <a:t>根据卷积核的</a:t>
                          </a:r>
                          <a:r>
                            <a:rPr lang="en-US" altLang="zh-CN" sz="2000" b="0" dirty="0">
                              <a:solidFill>
                                <a:srgbClr val="374154"/>
                              </a:solidFill>
                              <a:latin typeface="Gill Sans MT" panose="020B0502020104020203" pitchFamily="34" charset="0"/>
                              <a:ea typeface="+mj-ea"/>
                            </a:rPr>
                            <a:t>L1-norm</a:t>
                          </a:r>
                          <a:r>
                            <a:rPr lang="zh-CN" altLang="en-US" sz="2000" b="0" dirty="0">
                              <a:solidFill>
                                <a:srgbClr val="374154"/>
                              </a:solidFill>
                              <a:latin typeface="Gill Sans MT" panose="020B0502020104020203" pitchFamily="34" charset="0"/>
                              <a:ea typeface="+mj-ea"/>
                            </a:rPr>
                            <a:t> 值 </a:t>
                          </a:r>
                          <a14:m>
                            <m:oMath xmlns:m="http://schemas.openxmlformats.org/officeDocument/2006/math">
                              <m:sSub>
                                <m:sSubPr>
                                  <m:ctrlPr>
                                    <a:rPr lang="en-US" altLang="zh-CN" sz="2000" b="0" i="1" kern="1200" smtClean="0">
                                      <a:solidFill>
                                        <a:srgbClr val="374154"/>
                                      </a:solidFill>
                                      <a:latin typeface="Cambria Math" panose="02040503050406030204" pitchFamily="18" charset="0"/>
                                      <a:ea typeface="+mn-ea"/>
                                      <a:cs typeface="+mn-cs"/>
                                    </a:rPr>
                                  </m:ctrlPr>
                                </m:sSubPr>
                                <m:e>
                                  <m:r>
                                    <a:rPr lang="en-US" altLang="zh-CN" sz="2000" b="0" i="1" kern="1200" smtClean="0">
                                      <a:solidFill>
                                        <a:srgbClr val="374154"/>
                                      </a:solidFill>
                                      <a:latin typeface="Cambria Math" panose="02040503050406030204" pitchFamily="18" charset="0"/>
                                      <a:ea typeface="+mn-ea"/>
                                      <a:cs typeface="+mn-cs"/>
                                    </a:rPr>
                                    <m:t>𝑆</m:t>
                                  </m:r>
                                </m:e>
                                <m:sub>
                                  <m:r>
                                    <a:rPr lang="en-US" altLang="zh-CN" sz="2000" b="0" i="1" kern="1200" smtClean="0">
                                      <a:solidFill>
                                        <a:srgbClr val="374154"/>
                                      </a:solidFill>
                                      <a:latin typeface="Cambria Math" panose="02040503050406030204" pitchFamily="18" charset="0"/>
                                      <a:ea typeface="+mn-ea"/>
                                      <a:cs typeface="+mn-cs"/>
                                    </a:rPr>
                                    <m:t>𝑗</m:t>
                                  </m:r>
                                </m:sub>
                              </m:sSub>
                            </m:oMath>
                          </a14:m>
                          <a:r>
                            <a:rPr lang="zh-CN" altLang="en-US" sz="2000" b="0" dirty="0">
                              <a:solidFill>
                                <a:srgbClr val="374154"/>
                              </a:solidFill>
                              <a:latin typeface="Gill Sans MT" panose="020B0502020104020203" pitchFamily="34" charset="0"/>
                              <a:ea typeface="+mj-ea"/>
                            </a:rPr>
                            <a:t> 进行排序；</a:t>
                          </a:r>
                        </a:p>
                        <a:p>
                          <a:pPr marL="457200" indent="-457200">
                            <a:lnSpc>
                              <a:spcPct val="150000"/>
                            </a:lnSpc>
                            <a:buFont typeface="+mj-lt"/>
                            <a:buAutoNum type="arabicPeriod"/>
                          </a:pPr>
                          <a:r>
                            <a:rPr lang="zh-CN" altLang="en-US" sz="2000" b="0" dirty="0">
                              <a:solidFill>
                                <a:srgbClr val="374154"/>
                              </a:solidFill>
                              <a:latin typeface="Gill Sans MT" panose="020B0502020104020203" pitchFamily="34" charset="0"/>
                              <a:ea typeface="+mj-ea"/>
                            </a:rPr>
                            <a:t>将 </a:t>
                          </a:r>
                          <a:r>
                            <a:rPr lang="en-US" altLang="zh-CN" sz="2000" b="0" dirty="0">
                              <a:solidFill>
                                <a:srgbClr val="374154"/>
                              </a:solidFill>
                              <a:latin typeface="Gill Sans MT" panose="020B0502020104020203" pitchFamily="34" charset="0"/>
                              <a:ea typeface="+mj-ea"/>
                            </a:rPr>
                            <a:t>m</a:t>
                          </a:r>
                          <a:r>
                            <a:rPr lang="zh-CN" altLang="en-US" sz="2000" b="0" dirty="0">
                              <a:solidFill>
                                <a:srgbClr val="374154"/>
                              </a:solidFill>
                              <a:latin typeface="Gill Sans MT" panose="020B0502020104020203" pitchFamily="34" charset="0"/>
                              <a:ea typeface="+mj-ea"/>
                            </a:rPr>
                            <a:t> 个权重绝对值之和最小的卷积核以及对应 </a:t>
                          </a:r>
                          <a:r>
                            <a:rPr lang="en-US" altLang="zh-CN" sz="2000" b="0" dirty="0">
                              <a:solidFill>
                                <a:srgbClr val="374154"/>
                              </a:solidFill>
                              <a:latin typeface="Gill Sans MT" panose="020B0502020104020203" pitchFamily="34" charset="0"/>
                              <a:ea typeface="+mj-ea"/>
                            </a:rPr>
                            <a:t>feature maps</a:t>
                          </a:r>
                          <a:r>
                            <a:rPr lang="zh-CN" altLang="en-US" sz="2000" b="0" dirty="0">
                              <a:solidFill>
                                <a:srgbClr val="374154"/>
                              </a:solidFill>
                              <a:latin typeface="Gill Sans MT" panose="020B0502020104020203" pitchFamily="34" charset="0"/>
                              <a:ea typeface="+mj-ea"/>
                            </a:rPr>
                            <a:t>进行剪枝；</a:t>
                          </a:r>
                          <a:endParaRPr lang="en-US" altLang="zh-CN" sz="2000" b="0" dirty="0">
                            <a:solidFill>
                              <a:srgbClr val="374154"/>
                            </a:solidFill>
                            <a:latin typeface="Gill Sans MT" panose="020B0502020104020203" pitchFamily="34" charset="0"/>
                            <a:ea typeface="+mj-ea"/>
                          </a:endParaRPr>
                        </a:p>
                        <a:p>
                          <a:pPr marL="457200" indent="-457200">
                            <a:lnSpc>
                              <a:spcPct val="150000"/>
                            </a:lnSpc>
                            <a:buFont typeface="+mj-lt"/>
                            <a:buAutoNum type="arabicPeriod"/>
                          </a:pPr>
                          <a:r>
                            <a:rPr lang="zh-CN" altLang="en-US" sz="2000" b="0" dirty="0">
                              <a:solidFill>
                                <a:srgbClr val="374154"/>
                              </a:solidFill>
                              <a:latin typeface="Gill Sans MT" panose="020B0502020104020203" pitchFamily="34" charset="0"/>
                              <a:ea typeface="+mj-ea"/>
                            </a:rPr>
                            <a:t>下一个卷积层中与剪掉 </a:t>
                          </a:r>
                          <a:r>
                            <a:rPr lang="en-US" altLang="zh-CN" sz="2000" b="0" dirty="0">
                              <a:solidFill>
                                <a:srgbClr val="374154"/>
                              </a:solidFill>
                              <a:latin typeface="Gill Sans MT" panose="020B0502020104020203" pitchFamily="34" charset="0"/>
                              <a:ea typeface="+mj-ea"/>
                            </a:rPr>
                            <a:t>feature maps</a:t>
                          </a:r>
                          <a:r>
                            <a:rPr lang="zh-CN" altLang="en-US" sz="2000" b="0" dirty="0">
                              <a:solidFill>
                                <a:srgbClr val="374154"/>
                              </a:solidFill>
                              <a:latin typeface="Gill Sans MT" panose="020B0502020104020203" pitchFamily="34" charset="0"/>
                              <a:ea typeface="+mj-ea"/>
                            </a:rPr>
                            <a:t> 相关的卷积核 </a:t>
                          </a:r>
                          <a14:m>
                            <m:oMath xmlns:m="http://schemas.openxmlformats.org/officeDocument/2006/math">
                              <m:sSub>
                                <m:sSubPr>
                                  <m:ctrlPr>
                                    <a:rPr lang="en-US" altLang="zh-CN" sz="2000" b="0" i="1" kern="1200" dirty="0" smtClean="0">
                                      <a:solidFill>
                                        <a:srgbClr val="374154"/>
                                      </a:solidFill>
                                      <a:latin typeface="Cambria Math" panose="02040503050406030204" pitchFamily="18" charset="0"/>
                                      <a:ea typeface="+mn-ea"/>
                                      <a:cs typeface="+mn-cs"/>
                                    </a:rPr>
                                  </m:ctrlPr>
                                </m:sSubPr>
                                <m:e>
                                  <m:r>
                                    <a:rPr lang="en-US" altLang="zh-CN" sz="2000" b="0" i="1" kern="1200" dirty="0" smtClean="0">
                                      <a:solidFill>
                                        <a:srgbClr val="374154"/>
                                      </a:solidFill>
                                      <a:latin typeface="Cambria Math" panose="02040503050406030204" pitchFamily="18" charset="0"/>
                                      <a:ea typeface="+mn-ea"/>
                                      <a:cs typeface="+mn-cs"/>
                                    </a:rPr>
                                    <m:t>𝐹</m:t>
                                  </m:r>
                                </m:e>
                                <m:sub>
                                  <m:r>
                                    <a:rPr lang="en-US" altLang="zh-CN" sz="2000" b="0" i="1" kern="1200" dirty="0" smtClean="0">
                                      <a:solidFill>
                                        <a:srgbClr val="374154"/>
                                      </a:solidFill>
                                      <a:latin typeface="Cambria Math" panose="02040503050406030204" pitchFamily="18" charset="0"/>
                                      <a:ea typeface="+mn-ea"/>
                                      <a:cs typeface="+mn-cs"/>
                                    </a:rPr>
                                    <m:t>𝑖</m:t>
                                  </m:r>
                                  <m:r>
                                    <a:rPr lang="en-US" altLang="zh-CN" sz="2000" b="0" i="1" kern="1200" dirty="0" smtClean="0">
                                      <a:solidFill>
                                        <a:srgbClr val="374154"/>
                                      </a:solidFill>
                                      <a:latin typeface="Cambria Math" panose="02040503050406030204" pitchFamily="18" charset="0"/>
                                      <a:ea typeface="+mn-ea"/>
                                      <a:cs typeface="+mn-cs"/>
                                    </a:rPr>
                                    <m:t>+1,</m:t>
                                  </m:r>
                                  <m:r>
                                    <a:rPr lang="en-US" altLang="zh-CN" sz="2000" b="0" i="1" kern="1200" dirty="0" smtClean="0">
                                      <a:solidFill>
                                        <a:srgbClr val="374154"/>
                                      </a:solidFill>
                                      <a:latin typeface="Cambria Math" panose="02040503050406030204" pitchFamily="18" charset="0"/>
                                      <a:ea typeface="+mn-ea"/>
                                      <a:cs typeface="+mn-cs"/>
                                    </a:rPr>
                                    <m:t>𝑗</m:t>
                                  </m:r>
                                </m:sub>
                              </m:sSub>
                            </m:oMath>
                          </a14:m>
                          <a:r>
                            <a:rPr lang="zh-CN" altLang="en-US" sz="2000" b="0" dirty="0">
                              <a:solidFill>
                                <a:srgbClr val="374154"/>
                              </a:solidFill>
                              <a:latin typeface="Gill Sans MT" panose="020B0502020104020203" pitchFamily="34" charset="0"/>
                              <a:ea typeface="+mj-ea"/>
                            </a:rPr>
                            <a:t> 也要剪枝；</a:t>
                          </a:r>
                        </a:p>
                        <a:p>
                          <a:pPr marL="457200" indent="-457200">
                            <a:lnSpc>
                              <a:spcPct val="150000"/>
                            </a:lnSpc>
                            <a:buFont typeface="+mj-lt"/>
                            <a:buAutoNum type="arabicPeriod"/>
                          </a:pPr>
                          <a:r>
                            <a:rPr lang="zh-CN" altLang="en-US" sz="2000" b="0" dirty="0">
                              <a:solidFill>
                                <a:srgbClr val="374154"/>
                              </a:solidFill>
                              <a:latin typeface="Gill Sans MT" panose="020B0502020104020203" pitchFamily="34" charset="0"/>
                              <a:ea typeface="+mj-ea"/>
                            </a:rPr>
                            <a:t>对于第 </a:t>
                          </a:r>
                          <a:r>
                            <a:rPr lang="en-US" altLang="zh-CN" sz="2000" b="0" dirty="0">
                              <a:solidFill>
                                <a:srgbClr val="374154"/>
                              </a:solidFill>
                              <a:latin typeface="Gill Sans MT" panose="020B0502020104020203" pitchFamily="34" charset="0"/>
                              <a:ea typeface="+mj-ea"/>
                            </a:rPr>
                            <a:t>I</a:t>
                          </a:r>
                          <a:r>
                            <a:rPr lang="zh-CN" altLang="en-US" sz="2000" b="0" dirty="0">
                              <a:solidFill>
                                <a:srgbClr val="374154"/>
                              </a:solidFill>
                              <a:latin typeface="Gill Sans MT" panose="020B0502020104020203" pitchFamily="34" charset="0"/>
                              <a:ea typeface="+mj-ea"/>
                            </a:rPr>
                            <a:t> 层和第 </a:t>
                          </a:r>
                          <a:r>
                            <a:rPr lang="en-US" altLang="zh-CN" sz="2000" b="0" dirty="0">
                              <a:solidFill>
                                <a:srgbClr val="374154"/>
                              </a:solidFill>
                              <a:latin typeface="Gill Sans MT" panose="020B0502020104020203" pitchFamily="34" charset="0"/>
                              <a:ea typeface="+mj-ea"/>
                            </a:rPr>
                            <a:t>i+1</a:t>
                          </a:r>
                          <a:r>
                            <a:rPr lang="zh-CN" altLang="en-US" sz="2000" b="0" dirty="0">
                              <a:solidFill>
                                <a:srgbClr val="374154"/>
                              </a:solidFill>
                              <a:latin typeface="Gill Sans MT" panose="020B0502020104020203" pitchFamily="34" charset="0"/>
                              <a:ea typeface="+mj-ea"/>
                            </a:rPr>
                            <a:t> 层的新权重矩阵被创建，剩下权重参数被复制到新模型中。</a:t>
                          </a:r>
                          <a:endParaRPr kumimoji="1" lang="zh-CN" altLang="en-US" sz="2000" b="0" dirty="0">
                            <a:solidFill>
                              <a:srgbClr val="374154"/>
                            </a:solidFill>
                            <a:latin typeface="Gill Sans MT" panose="020B0502020104020203" pitchFamily="34" charset="0"/>
                            <a:ea typeface="+mj-ea"/>
                          </a:endParaRPr>
                        </a:p>
                      </a:txBody>
                      <a:tcPr/>
                    </a:tc>
                    <a:extLst>
                      <a:ext uri="{0D108BD9-81ED-4DB2-BD59-A6C34878D82A}">
                        <a16:rowId xmlns:a16="http://schemas.microsoft.com/office/drawing/2014/main" val="1431569998"/>
                      </a:ext>
                    </a:extLst>
                  </a:tr>
                </a:tbl>
              </a:graphicData>
            </a:graphic>
          </p:graphicFrame>
        </mc:Choice>
        <mc:Fallback xmlns="">
          <p:graphicFrame>
            <p:nvGraphicFramePr>
              <p:cNvPr id="4" name="表格 3">
                <a:extLst>
                  <a:ext uri="{FF2B5EF4-FFF2-40B4-BE49-F238E27FC236}">
                    <a16:creationId xmlns:a16="http://schemas.microsoft.com/office/drawing/2014/main" id="{DB0F41EF-6E27-2945-987C-600A23C931F4}"/>
                  </a:ext>
                </a:extLst>
              </p:cNvPr>
              <p:cNvGraphicFramePr>
                <a:graphicFrameLocks noGrp="1"/>
              </p:cNvGraphicFramePr>
              <p:nvPr>
                <p:extLst>
                  <p:ext uri="{D42A27DB-BD31-4B8C-83A1-F6EECF244321}">
                    <p14:modId xmlns:p14="http://schemas.microsoft.com/office/powerpoint/2010/main" val="1795664418"/>
                  </p:ext>
                </p:extLst>
              </p:nvPr>
            </p:nvGraphicFramePr>
            <p:xfrm>
              <a:off x="732716" y="2564904"/>
              <a:ext cx="10731330" cy="2736304"/>
            </p:xfrm>
            <a:graphic>
              <a:graphicData uri="http://schemas.openxmlformats.org/drawingml/2006/table">
                <a:tbl>
                  <a:tblPr firstRow="1" bandRow="1">
                    <a:tableStyleId>{9D7B26C5-4107-4FEC-AEDC-1716B250A1EF}</a:tableStyleId>
                  </a:tblPr>
                  <a:tblGrid>
                    <a:gridCol w="10731330">
                      <a:extLst>
                        <a:ext uri="{9D8B030D-6E8A-4147-A177-3AD203B41FA5}">
                          <a16:colId xmlns:a16="http://schemas.microsoft.com/office/drawing/2014/main" val="2906291296"/>
                        </a:ext>
                      </a:extLst>
                    </a:gridCol>
                  </a:tblGrid>
                  <a:tr h="2736304">
                    <a:tc>
                      <a:txBody>
                        <a:bodyPr/>
                        <a:lstStyle/>
                        <a:p>
                          <a:endParaRPr lang="zh-CN"/>
                        </a:p>
                      </a:txBody>
                      <a:tcPr>
                        <a:blipFill>
                          <a:blip r:embed="rId2"/>
                          <a:stretch>
                            <a:fillRect t="-10138"/>
                          </a:stretch>
                        </a:blipFill>
                      </a:tcPr>
                    </a:tc>
                    <a:extLst>
                      <a:ext uri="{0D108BD9-81ED-4DB2-BD59-A6C34878D82A}">
                        <a16:rowId xmlns:a16="http://schemas.microsoft.com/office/drawing/2014/main" val="1431569998"/>
                      </a:ext>
                    </a:extLst>
                  </a:tr>
                </a:tbl>
              </a:graphicData>
            </a:graphic>
          </p:graphicFrame>
        </mc:Fallback>
      </mc:AlternateContent>
      <p:sp>
        <p:nvSpPr>
          <p:cNvPr id="5" name="内容占位符 4">
            <a:extLst>
              <a:ext uri="{FF2B5EF4-FFF2-40B4-BE49-F238E27FC236}">
                <a16:creationId xmlns:a16="http://schemas.microsoft.com/office/drawing/2014/main" id="{F73F9909-781D-2945-BFE0-9A8F6357FB8E}"/>
              </a:ext>
            </a:extLst>
          </p:cNvPr>
          <p:cNvSpPr>
            <a:spLocks noGrp="1"/>
          </p:cNvSpPr>
          <p:nvPr>
            <p:ph sz="half" idx="1"/>
          </p:nvPr>
        </p:nvSpPr>
        <p:spPr>
          <a:xfrm>
            <a:off x="4442197" y="1916832"/>
            <a:ext cx="2824431" cy="504056"/>
          </a:xfrm>
        </p:spPr>
        <p:txBody>
          <a:bodyPr/>
          <a:lstStyle/>
          <a:p>
            <a:pPr marL="0" indent="0" algn="ctr">
              <a:buNone/>
            </a:pPr>
            <a:r>
              <a:rPr lang="zh-CN" altLang="en-US" b="1" dirty="0"/>
              <a:t>算法步骤</a:t>
            </a:r>
          </a:p>
        </p:txBody>
      </p:sp>
    </p:spTree>
    <p:extLst>
      <p:ext uri="{BB962C8B-B14F-4D97-AF65-F5344CB8AC3E}">
        <p14:creationId xmlns:p14="http://schemas.microsoft.com/office/powerpoint/2010/main" val="2921682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196752"/>
            <a:ext cx="4761656" cy="4739402"/>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zh-CN" altLang="en-US" sz="2400" b="1" dirty="0">
                <a:solidFill>
                  <a:srgbClr val="374154"/>
                </a:solidFill>
                <a:latin typeface="Gill Sans MT" panose="020B0502020104020203" pitchFamily="34" charset="0"/>
              </a:rPr>
              <a:t>推理系统介绍</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推理系统与推理引擎区别</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推理工作流程</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推理系统介绍</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推理引擎介绍</a:t>
            </a:r>
            <a:endParaRPr lang="en-US" altLang="zh-CN" sz="2000" dirty="0">
              <a:solidFill>
                <a:srgbClr val="374154"/>
              </a:solidFill>
              <a:latin typeface="Gill Sans MT" panose="020B0502020104020203" pitchFamily="34" charset="0"/>
            </a:endParaRPr>
          </a:p>
          <a:p>
            <a:pPr marL="457200" indent="-457200">
              <a:buFont typeface="+mj-lt"/>
              <a:buAutoNum type="arabicPeriod"/>
            </a:pPr>
            <a:r>
              <a:rPr lang="zh-CN" altLang="en-US" sz="2400" b="1" dirty="0">
                <a:solidFill>
                  <a:srgbClr val="374154"/>
                </a:solidFill>
                <a:latin typeface="Gill Sans MT" panose="020B0502020104020203" pitchFamily="34" charset="0"/>
              </a:rPr>
              <a:t>模型小型化</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基础参数概念</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CNN</a:t>
            </a:r>
            <a:r>
              <a:rPr lang="zh-CN" altLang="en-US" sz="2000" dirty="0">
                <a:solidFill>
                  <a:srgbClr val="374154"/>
                </a:solidFill>
                <a:latin typeface="Gill Sans MT" panose="020B0502020104020203" pitchFamily="34" charset="0"/>
              </a:rPr>
              <a:t>小型化结构</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Transform</a:t>
            </a:r>
            <a:r>
              <a:rPr lang="zh-CN" altLang="en-US" sz="2000" dirty="0">
                <a:solidFill>
                  <a:srgbClr val="374154"/>
                </a:solidFill>
                <a:latin typeface="Gill Sans MT" panose="020B0502020104020203" pitchFamily="34" charset="0"/>
              </a:rPr>
              <a:t>小型化结构</a:t>
            </a:r>
            <a:endParaRPr lang="en-US" altLang="zh-CN" sz="2400" b="1" dirty="0">
              <a:solidFill>
                <a:srgbClr val="374154"/>
              </a:solidFill>
              <a:latin typeface="Gill Sans MT" panose="020B0502020104020203" pitchFamily="34" charset="0"/>
            </a:endParaRPr>
          </a:p>
        </p:txBody>
      </p:sp>
      <p:sp>
        <p:nvSpPr>
          <p:cNvPr id="5" name="内容占位符 2">
            <a:extLst>
              <a:ext uri="{FF2B5EF4-FFF2-40B4-BE49-F238E27FC236}">
                <a16:creationId xmlns:a16="http://schemas.microsoft.com/office/drawing/2014/main" id="{22A316CF-0495-484E-A9C6-5503F04C41FE}"/>
              </a:ext>
            </a:extLst>
          </p:cNvPr>
          <p:cNvSpPr>
            <a:spLocks noGrp="1"/>
          </p:cNvSpPr>
          <p:nvPr/>
        </p:nvSpPr>
        <p:spPr>
          <a:xfrm>
            <a:off x="6170389" y="1196752"/>
            <a:ext cx="4968552" cy="4739402"/>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startAt="3"/>
            </a:pPr>
            <a:r>
              <a:rPr lang="zh-CN" altLang="en-US" sz="2400" b="1" dirty="0">
                <a:solidFill>
                  <a:srgbClr val="374154"/>
                </a:solidFill>
                <a:latin typeface="Gill Sans MT" panose="020B0502020104020203" pitchFamily="34" charset="0"/>
              </a:rPr>
              <a:t>离线优化压缩</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低比特量化</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模型剪枝</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a:solidFill>
                  <a:srgbClr val="374154"/>
                </a:solidFill>
                <a:latin typeface="Gill Sans MT" panose="020B0502020104020203" pitchFamily="34" charset="0"/>
              </a:rPr>
              <a:t>模型</a:t>
            </a:r>
            <a:r>
              <a:rPr lang="zh-CN" altLang="en-US" sz="2000" dirty="0">
                <a:solidFill>
                  <a:srgbClr val="374154"/>
                </a:solidFill>
                <a:latin typeface="Gill Sans MT" panose="020B0502020104020203" pitchFamily="34" charset="0"/>
              </a:rPr>
              <a:t>蒸馏</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二值化网络</a:t>
            </a:r>
            <a:endParaRPr lang="en-US" altLang="zh-CN" sz="2000" dirty="0">
              <a:solidFill>
                <a:srgbClr val="374154"/>
              </a:solidFill>
              <a:latin typeface="Gill Sans MT" panose="020B0502020104020203" pitchFamily="34" charset="0"/>
            </a:endParaRPr>
          </a:p>
          <a:p>
            <a:pPr marL="457200" indent="-457200">
              <a:buFont typeface="+mj-lt"/>
              <a:buAutoNum type="arabicPeriod" startAt="3"/>
            </a:pPr>
            <a:r>
              <a:rPr lang="zh-CN" altLang="en-US" sz="2400" b="1" dirty="0">
                <a:solidFill>
                  <a:srgbClr val="374154"/>
                </a:solidFill>
                <a:latin typeface="Gill Sans MT" panose="020B0502020104020203" pitchFamily="34" charset="0"/>
              </a:rPr>
              <a:t>部署和运行优化</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图转换优化（算子融合</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重排</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替换）</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并发执行与内存分配</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动态</a:t>
            </a:r>
            <a:r>
              <a:rPr lang="en-US" altLang="zh-CN" sz="2000" dirty="0">
                <a:solidFill>
                  <a:srgbClr val="374154"/>
                </a:solidFill>
                <a:latin typeface="Gill Sans MT" panose="020B0502020104020203" pitchFamily="34" charset="0"/>
              </a:rPr>
              <a:t>batch</a:t>
            </a:r>
            <a:r>
              <a:rPr lang="zh-CN" altLang="en-US" sz="2000" dirty="0">
                <a:solidFill>
                  <a:srgbClr val="374154"/>
                </a:solidFill>
                <a:latin typeface="Gill Sans MT" panose="020B0502020104020203" pitchFamily="34" charset="0"/>
              </a:rPr>
              <a:t>与</a:t>
            </a:r>
            <a:r>
              <a:rPr lang="en-US" altLang="zh-CN" sz="2000" dirty="0">
                <a:solidFill>
                  <a:srgbClr val="374154"/>
                </a:solidFill>
                <a:latin typeface="Gill Sans MT" panose="020B0502020104020203" pitchFamily="34" charset="0"/>
              </a:rPr>
              <a:t>bin</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Packing</a:t>
            </a:r>
          </a:p>
        </p:txBody>
      </p:sp>
    </p:spTree>
    <p:extLst>
      <p:ext uri="{BB962C8B-B14F-4D97-AF65-F5344CB8AC3E}">
        <p14:creationId xmlns:p14="http://schemas.microsoft.com/office/powerpoint/2010/main" val="237413773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2D7482-C80D-7245-B3A5-D3849DD5E180}"/>
              </a:ext>
            </a:extLst>
          </p:cNvPr>
          <p:cNvSpPr>
            <a:spLocks noGrp="1"/>
          </p:cNvSpPr>
          <p:nvPr>
            <p:ph type="title"/>
          </p:nvPr>
        </p:nvSpPr>
        <p:spPr/>
        <p:txBody>
          <a:bodyPr/>
          <a:lstStyle/>
          <a:p>
            <a:r>
              <a:rPr lang="en-US" altLang="zh-CN" b="0" dirty="0"/>
              <a:t>L1-norm based Channel Pruning</a:t>
            </a:r>
            <a:endParaRPr kumimoji="1" lang="zh-CN" altLang="en-US" dirty="0"/>
          </a:p>
        </p:txBody>
      </p:sp>
      <p:pic>
        <p:nvPicPr>
          <p:cNvPr id="5" name="内容占位符 4">
            <a:extLst>
              <a:ext uri="{FF2B5EF4-FFF2-40B4-BE49-F238E27FC236}">
                <a16:creationId xmlns:a16="http://schemas.microsoft.com/office/drawing/2014/main" id="{6CFB4E1D-70EA-BD42-BBBD-67C50BB108A2}"/>
              </a:ext>
            </a:extLst>
          </p:cNvPr>
          <p:cNvPicPr>
            <a:picLocks noGrp="1" noChangeAspect="1"/>
          </p:cNvPicPr>
          <p:nvPr>
            <p:ph sz="half" idx="1"/>
          </p:nvPr>
        </p:nvPicPr>
        <p:blipFill>
          <a:blip r:embed="rId2" cstate="screen">
            <a:extLst>
              <a:ext uri="{28A0092B-C50C-407E-A947-70E740481C1C}">
                <a14:useLocalDpi xmlns:a14="http://schemas.microsoft.com/office/drawing/2010/main"/>
              </a:ext>
            </a:extLst>
          </a:blip>
          <a:stretch>
            <a:fillRect/>
          </a:stretch>
        </p:blipFill>
        <p:spPr>
          <a:xfrm>
            <a:off x="623635" y="1543604"/>
            <a:ext cx="6431127" cy="4608513"/>
          </a:xfrm>
          <a:prstGeom prst="rect">
            <a:avLst/>
          </a:prstGeom>
        </p:spPr>
      </p:pic>
      <p:pic>
        <p:nvPicPr>
          <p:cNvPr id="6" name="图片 5">
            <a:extLst>
              <a:ext uri="{FF2B5EF4-FFF2-40B4-BE49-F238E27FC236}">
                <a16:creationId xmlns:a16="http://schemas.microsoft.com/office/drawing/2014/main" id="{E2013F87-70EE-3146-8E6D-C337C69F6DD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054762" y="1598354"/>
            <a:ext cx="4777669" cy="1830646"/>
          </a:xfrm>
          <a:prstGeom prst="rect">
            <a:avLst/>
          </a:prstGeom>
        </p:spPr>
      </p:pic>
      <p:pic>
        <p:nvPicPr>
          <p:cNvPr id="7" name="图片 6">
            <a:extLst>
              <a:ext uri="{FF2B5EF4-FFF2-40B4-BE49-F238E27FC236}">
                <a16:creationId xmlns:a16="http://schemas.microsoft.com/office/drawing/2014/main" id="{6D97D3F2-3EAD-9E41-85E4-1B01AF33927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081352" y="3869752"/>
            <a:ext cx="4777669" cy="1841613"/>
          </a:xfrm>
          <a:prstGeom prst="rect">
            <a:avLst/>
          </a:prstGeom>
        </p:spPr>
      </p:pic>
    </p:spTree>
    <p:extLst>
      <p:ext uri="{BB962C8B-B14F-4D97-AF65-F5344CB8AC3E}">
        <p14:creationId xmlns:p14="http://schemas.microsoft.com/office/powerpoint/2010/main" val="739576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CC12CB0-BE54-AF4E-9636-EBDBE9F05666}"/>
              </a:ext>
            </a:extLst>
          </p:cNvPr>
          <p:cNvSpPr>
            <a:spLocks noGrp="1"/>
          </p:cNvSpPr>
          <p:nvPr>
            <p:ph type="title"/>
          </p:nvPr>
        </p:nvSpPr>
        <p:spPr/>
        <p:txBody>
          <a:bodyPr/>
          <a:lstStyle/>
          <a:p>
            <a:r>
              <a:rPr lang="zh-CN" altLang="en-US" dirty="0"/>
              <a:t>参考文献</a:t>
            </a:r>
          </a:p>
        </p:txBody>
      </p:sp>
      <p:sp>
        <p:nvSpPr>
          <p:cNvPr id="5" name="内容占位符 4">
            <a:extLst>
              <a:ext uri="{FF2B5EF4-FFF2-40B4-BE49-F238E27FC236}">
                <a16:creationId xmlns:a16="http://schemas.microsoft.com/office/drawing/2014/main" id="{9DCA4A7D-2771-0148-B63F-5E461D4D7DB6}"/>
              </a:ext>
            </a:extLst>
          </p:cNvPr>
          <p:cNvSpPr>
            <a:spLocks noGrp="1"/>
          </p:cNvSpPr>
          <p:nvPr>
            <p:ph sz="half" idx="1"/>
          </p:nvPr>
        </p:nvSpPr>
        <p:spPr/>
        <p:txBody>
          <a:bodyPr/>
          <a:lstStyle/>
          <a:p>
            <a:r>
              <a:rPr lang="zh-CN" altLang="en-US" sz="1200" dirty="0">
                <a:latin typeface="Gill Sans MT" panose="020B0502020104020203" pitchFamily="34" charset="0"/>
                <a:hlinkClick r:id="rId2"/>
              </a:rPr>
              <a:t>模型压缩：剪枝算法</a:t>
            </a:r>
            <a:r>
              <a:rPr lang="zh-CN" altLang="en-US" sz="1200" dirty="0">
                <a:latin typeface="Gill Sans MT" panose="020B0502020104020203" pitchFamily="34" charset="0"/>
              </a:rPr>
              <a:t> </a:t>
            </a:r>
            <a:r>
              <a:rPr lang="en-US" altLang="zh-CN" sz="1200" dirty="0">
                <a:latin typeface="Gill Sans MT" panose="020B0502020104020203" pitchFamily="34" charset="0"/>
                <a:hlinkClick r:id="rId3"/>
              </a:rPr>
              <a:t>https://zhuanlan.zhihu.com/p/462026539</a:t>
            </a:r>
            <a:r>
              <a:rPr lang="en-US" altLang="zh-CN" sz="1200" dirty="0">
                <a:latin typeface="Gill Sans MT" panose="020B0502020104020203" pitchFamily="34" charset="0"/>
              </a:rPr>
              <a:t> </a:t>
            </a:r>
          </a:p>
          <a:p>
            <a:r>
              <a:rPr lang="en-US" altLang="zh-CN" sz="1200" dirty="0">
                <a:latin typeface="Gill Sans MT" panose="020B0502020104020203" pitchFamily="34" charset="0"/>
              </a:rPr>
              <a:t>To prune, or not to prune: exploring the efficacy of pruning for model compression</a:t>
            </a:r>
          </a:p>
          <a:p>
            <a:r>
              <a:rPr lang="en-US" altLang="zh-CN" sz="1200" dirty="0">
                <a:latin typeface="Gill Sans MT" panose="020B0502020104020203" pitchFamily="34" charset="0"/>
              </a:rPr>
              <a:t>The Lottery Ticket Hypothesis: Finding Sparse, Trainable Neural Networks</a:t>
            </a:r>
          </a:p>
          <a:p>
            <a:r>
              <a:rPr lang="en-US" altLang="zh-CN" sz="1200" dirty="0">
                <a:latin typeface="Gill Sans MT" panose="020B0502020104020203" pitchFamily="34" charset="0"/>
              </a:rPr>
              <a:t> Zhu M, Gupta S. To prune, or not to prune: exploring the efficacy of pruning for model compression[J]. </a:t>
            </a:r>
            <a:r>
              <a:rPr lang="en-US" altLang="zh-CN" sz="1200" dirty="0" err="1">
                <a:latin typeface="Gill Sans MT" panose="020B0502020104020203" pitchFamily="34" charset="0"/>
              </a:rPr>
              <a:t>arXiv</a:t>
            </a:r>
            <a:r>
              <a:rPr lang="en-US" altLang="zh-CN" sz="1200" dirty="0">
                <a:latin typeface="Gill Sans MT" panose="020B0502020104020203" pitchFamily="34" charset="0"/>
              </a:rPr>
              <a:t>: Machine Learning, 2017.</a:t>
            </a:r>
          </a:p>
          <a:p>
            <a:r>
              <a:rPr lang="en-US" altLang="zh-CN" sz="1200" dirty="0">
                <a:latin typeface="Gill Sans MT" panose="020B0502020104020203" pitchFamily="34" charset="0"/>
              </a:rPr>
              <a:t>Han S, Pool J, Tran J, et al. Learning both weights and connections for efficient neural network[C].</a:t>
            </a:r>
            <a:r>
              <a:rPr lang="zh-CN" altLang="en-US" sz="1200" dirty="0">
                <a:latin typeface="Gill Sans MT" panose="020B0502020104020203" pitchFamily="34" charset="0"/>
              </a:rPr>
              <a:t> </a:t>
            </a:r>
            <a:r>
              <a:rPr lang="en-US" altLang="zh-CN" sz="1200" dirty="0">
                <a:latin typeface="Gill Sans MT" panose="020B0502020104020203" pitchFamily="34" charset="0"/>
              </a:rPr>
              <a:t>Advances in neural information processing systems..</a:t>
            </a:r>
          </a:p>
          <a:p>
            <a:r>
              <a:rPr lang="en-US" altLang="zh-CN" sz="1200" dirty="0">
                <a:latin typeface="Gill Sans MT" panose="020B0502020104020203" pitchFamily="34" charset="0"/>
              </a:rPr>
              <a:t>LeCun Y, </a:t>
            </a:r>
            <a:r>
              <a:rPr lang="en-US" altLang="zh-CN" sz="1200" dirty="0" err="1">
                <a:latin typeface="Gill Sans MT" panose="020B0502020104020203" pitchFamily="34" charset="0"/>
              </a:rPr>
              <a:t>Denker</a:t>
            </a:r>
            <a:r>
              <a:rPr lang="en-US" altLang="zh-CN" sz="1200" dirty="0">
                <a:latin typeface="Gill Sans MT" panose="020B0502020104020203" pitchFamily="34" charset="0"/>
              </a:rPr>
              <a:t> J S, </a:t>
            </a:r>
            <a:r>
              <a:rPr lang="en-US" altLang="zh-CN" sz="1200" dirty="0" err="1">
                <a:latin typeface="Gill Sans MT" panose="020B0502020104020203" pitchFamily="34" charset="0"/>
              </a:rPr>
              <a:t>Solla</a:t>
            </a:r>
            <a:r>
              <a:rPr lang="en-US" altLang="zh-CN" sz="1200" dirty="0">
                <a:latin typeface="Gill Sans MT" panose="020B0502020104020203" pitchFamily="34" charset="0"/>
              </a:rPr>
              <a:t> S A. Optimal brain damage[C]//Advances in neural information processing systems. 1990: 598-605.</a:t>
            </a:r>
          </a:p>
          <a:p>
            <a:r>
              <a:rPr lang="en-US" altLang="zh-CN" sz="1200" dirty="0">
                <a:latin typeface="Gill Sans MT" panose="020B0502020104020203" pitchFamily="34" charset="0"/>
              </a:rPr>
              <a:t>Guo Y, Yao A, Chen Y. Dynamic network surgery for efficient </a:t>
            </a:r>
            <a:r>
              <a:rPr lang="en-US" altLang="zh-CN" sz="1200" dirty="0" err="1">
                <a:latin typeface="Gill Sans MT" panose="020B0502020104020203" pitchFamily="34" charset="0"/>
              </a:rPr>
              <a:t>dnns</a:t>
            </a:r>
            <a:r>
              <a:rPr lang="en-US" altLang="zh-CN" sz="1200" dirty="0">
                <a:latin typeface="Gill Sans MT" panose="020B0502020104020203" pitchFamily="34" charset="0"/>
              </a:rPr>
              <a:t>[C]//Advances In Neural Information Processing Systems. 2016: 1379-1387.</a:t>
            </a:r>
          </a:p>
          <a:p>
            <a:r>
              <a:rPr lang="en-US" altLang="zh-CN" sz="1200" dirty="0" err="1">
                <a:latin typeface="Gill Sans MT" panose="020B0502020104020203" pitchFamily="34" charset="0"/>
              </a:rPr>
              <a:t>AutoCompress</a:t>
            </a:r>
            <a:r>
              <a:rPr lang="en-US" altLang="zh-CN" sz="1200" dirty="0">
                <a:latin typeface="Gill Sans MT" panose="020B0502020104020203" pitchFamily="34" charset="0"/>
              </a:rPr>
              <a:t>: An Automatic DNN Structured Pruning Framework for Ultra-High Compression Rates</a:t>
            </a:r>
          </a:p>
          <a:p>
            <a:r>
              <a:rPr lang="en-US" altLang="zh-CN" sz="1200" dirty="0">
                <a:latin typeface="Gill Sans MT" panose="020B0502020104020203" pitchFamily="34" charset="0"/>
              </a:rPr>
              <a:t>A Systematic DNN Weight Pruning Framework using Alternating Direction Method of Multipliers</a:t>
            </a:r>
          </a:p>
          <a:p>
            <a:r>
              <a:rPr lang="en-US" altLang="zh-CN" sz="1200" dirty="0">
                <a:latin typeface="Gill Sans MT" panose="020B0502020104020203" pitchFamily="34" charset="0"/>
              </a:rPr>
              <a:t>Network Trimming: A Data-Driven Neuron Pruning Approach towards Efficient Deep Architectures</a:t>
            </a:r>
          </a:p>
          <a:p>
            <a:r>
              <a:rPr lang="en-US" altLang="zh-CN" sz="1200" dirty="0">
                <a:latin typeface="Gill Sans MT" panose="020B0502020104020203" pitchFamily="34" charset="0"/>
              </a:rPr>
              <a:t>Learning Efficient Convolutional Networks through Network Slimming</a:t>
            </a:r>
          </a:p>
          <a:p>
            <a:r>
              <a:rPr lang="en-US" altLang="zh-CN" sz="1200" dirty="0">
                <a:latin typeface="Gill Sans MT" panose="020B0502020104020203" pitchFamily="34" charset="0"/>
              </a:rPr>
              <a:t>Filter Pruning via Geometric Median for Deep Convolutional Neural Networks Acceleration</a:t>
            </a:r>
          </a:p>
          <a:p>
            <a:r>
              <a:rPr lang="en-US" altLang="zh-CN" sz="1200" dirty="0">
                <a:latin typeface="Gill Sans MT" panose="020B0502020104020203" pitchFamily="34" charset="0"/>
              </a:rPr>
              <a:t>Pruning Filters for Efficient </a:t>
            </a:r>
            <a:r>
              <a:rPr lang="en-US" altLang="zh-CN" sz="1200" dirty="0" err="1">
                <a:latin typeface="Gill Sans MT" panose="020B0502020104020203" pitchFamily="34" charset="0"/>
              </a:rPr>
              <a:t>ConvNets</a:t>
            </a:r>
            <a:r>
              <a:rPr lang="en-US" altLang="zh-CN" sz="1200" dirty="0">
                <a:latin typeface="Gill Sans MT" panose="020B0502020104020203" pitchFamily="34" charset="0"/>
              </a:rPr>
              <a:t>.</a:t>
            </a:r>
          </a:p>
        </p:txBody>
      </p:sp>
    </p:spTree>
    <p:extLst>
      <p:ext uri="{BB962C8B-B14F-4D97-AF65-F5344CB8AC3E}">
        <p14:creationId xmlns:p14="http://schemas.microsoft.com/office/powerpoint/2010/main" val="3683845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196752"/>
            <a:ext cx="8434064" cy="4739402"/>
          </a:xfrm>
          <a:prstGeom prst="rect">
            <a:avLst/>
          </a:prstGeom>
          <a:noFill/>
        </p:spPr>
        <p:txBody>
          <a:bodyPr numCol="1"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zh-CN" altLang="en-US" sz="2400" b="1" dirty="0">
                <a:solidFill>
                  <a:srgbClr val="374154"/>
                </a:solidFill>
                <a:latin typeface="Gill Sans MT" panose="020B0502020104020203" pitchFamily="34" charset="0"/>
              </a:rPr>
              <a:t>模型剪枝</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Difference between pruning and quantification</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剪枝与量化的区别</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Classification of pruning methods</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剪枝算法分类</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Pruning process</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剪枝流程</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L1-norm based Channel Pruning</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L1-norm</a:t>
            </a:r>
            <a:r>
              <a:rPr lang="zh-CN" altLang="en-US" sz="2000" dirty="0">
                <a:solidFill>
                  <a:srgbClr val="374154"/>
                </a:solidFill>
                <a:latin typeface="Gill Sans MT" panose="020B0502020104020203" pitchFamily="34" charset="0"/>
              </a:rPr>
              <a:t>剪枝算法</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endParaRPr lang="en-US" altLang="zh-CN" sz="20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3692073152"/>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0C7523B-709E-5F45-AD32-28D74F8A6B31}"/>
              </a:ext>
            </a:extLst>
          </p:cNvPr>
          <p:cNvSpPr>
            <a:spLocks noGrp="1"/>
          </p:cNvSpPr>
          <p:nvPr>
            <p:ph type="title"/>
          </p:nvPr>
        </p:nvSpPr>
        <p:spPr>
          <a:xfrm>
            <a:off x="481757" y="607562"/>
            <a:ext cx="10963473" cy="589190"/>
          </a:xfrm>
        </p:spPr>
        <p:txBody>
          <a:bodyPr/>
          <a:lstStyle/>
          <a:p>
            <a:r>
              <a:rPr lang="zh-CN" altLang="en-US" dirty="0"/>
              <a:t>推理引擎架构</a:t>
            </a:r>
          </a:p>
        </p:txBody>
      </p:sp>
      <p:pic>
        <p:nvPicPr>
          <p:cNvPr id="3" name="图片 2">
            <a:extLst>
              <a:ext uri="{FF2B5EF4-FFF2-40B4-BE49-F238E27FC236}">
                <a16:creationId xmlns:a16="http://schemas.microsoft.com/office/drawing/2014/main" id="{2469B020-84D1-6043-B0F6-B28693D545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218061" y="660515"/>
            <a:ext cx="6871717" cy="5825002"/>
          </a:xfrm>
          <a:prstGeom prst="rect">
            <a:avLst/>
          </a:prstGeom>
        </p:spPr>
      </p:pic>
      <p:sp>
        <p:nvSpPr>
          <p:cNvPr id="7" name="矩形 6">
            <a:extLst>
              <a:ext uri="{FF2B5EF4-FFF2-40B4-BE49-F238E27FC236}">
                <a16:creationId xmlns:a16="http://schemas.microsoft.com/office/drawing/2014/main" id="{9702D777-5A22-9943-8A81-CFC7D920B5C0}"/>
              </a:ext>
            </a:extLst>
          </p:cNvPr>
          <p:cNvSpPr/>
          <p:nvPr/>
        </p:nvSpPr>
        <p:spPr bwMode="auto">
          <a:xfrm flipH="1">
            <a:off x="6376007" y="1052736"/>
            <a:ext cx="1234542" cy="2448272"/>
          </a:xfrm>
          <a:prstGeom prst="rect">
            <a:avLst/>
          </a:prstGeom>
          <a:noFill/>
          <a:ln w="3810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8" name="左大括号 7">
            <a:extLst>
              <a:ext uri="{FF2B5EF4-FFF2-40B4-BE49-F238E27FC236}">
                <a16:creationId xmlns:a16="http://schemas.microsoft.com/office/drawing/2014/main" id="{547243BB-1E03-D34C-98CD-7CEB47FC08C3}"/>
              </a:ext>
            </a:extLst>
          </p:cNvPr>
          <p:cNvSpPr/>
          <p:nvPr/>
        </p:nvSpPr>
        <p:spPr bwMode="auto">
          <a:xfrm>
            <a:off x="2569989" y="1232992"/>
            <a:ext cx="360040" cy="2124000"/>
          </a:xfrm>
          <a:prstGeom prst="leftBrace">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9" name="矩形 8">
            <a:extLst>
              <a:ext uri="{FF2B5EF4-FFF2-40B4-BE49-F238E27FC236}">
                <a16:creationId xmlns:a16="http://schemas.microsoft.com/office/drawing/2014/main" id="{5500800E-7F4B-F740-9020-618085102353}"/>
              </a:ext>
            </a:extLst>
          </p:cNvPr>
          <p:cNvSpPr/>
          <p:nvPr/>
        </p:nvSpPr>
        <p:spPr>
          <a:xfrm>
            <a:off x="445944" y="1502210"/>
            <a:ext cx="1980029" cy="1751570"/>
          </a:xfrm>
          <a:prstGeom prst="rect">
            <a:avLst/>
          </a:prstGeom>
        </p:spPr>
        <p:txBody>
          <a:bodyPr wrap="none">
            <a:spAutoFit/>
          </a:bodyPr>
          <a:lstStyle/>
          <a:p>
            <a:pPr>
              <a:lnSpc>
                <a:spcPct val="150000"/>
              </a:lnSpc>
            </a:pPr>
            <a:r>
              <a:rPr lang="zh-CN" altLang="en-US" sz="2000" dirty="0">
                <a:solidFill>
                  <a:srgbClr val="374154"/>
                </a:solidFill>
                <a:latin typeface="Microsoft YaHei" panose="020B0503020204020204" pitchFamily="34" charset="-122"/>
                <a:ea typeface="Microsoft YaHei" panose="020B0503020204020204" pitchFamily="34" charset="-122"/>
              </a:rPr>
              <a:t>对模型进行压缩</a:t>
            </a:r>
            <a:endParaRPr lang="en-US" altLang="zh-CN" sz="2000" dirty="0">
              <a:solidFill>
                <a:srgbClr val="374154"/>
              </a:solidFill>
              <a:latin typeface="Microsoft YaHei" panose="020B0503020204020204" pitchFamily="34" charset="-122"/>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Microsoft YaHei" panose="020B0503020204020204" pitchFamily="34" charset="-122"/>
                <a:ea typeface="Microsoft YaHei" panose="020B0503020204020204" pitchFamily="34" charset="-122"/>
              </a:rPr>
              <a:t>减少模型大小</a:t>
            </a:r>
            <a:endParaRPr lang="en-US" altLang="zh-CN" dirty="0">
              <a:solidFill>
                <a:srgbClr val="374154"/>
              </a:solidFill>
              <a:latin typeface="Microsoft YaHei" panose="020B0503020204020204" pitchFamily="34" charset="-122"/>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Microsoft YaHei" panose="020B0503020204020204" pitchFamily="34" charset="-122"/>
                <a:ea typeface="Microsoft YaHei" panose="020B0503020204020204" pitchFamily="34" charset="-122"/>
              </a:rPr>
              <a:t>加快训练速度</a:t>
            </a:r>
            <a:endParaRPr lang="en-US" altLang="zh-CN" dirty="0">
              <a:solidFill>
                <a:srgbClr val="374154"/>
              </a:solidFill>
              <a:latin typeface="Microsoft YaHei" panose="020B0503020204020204" pitchFamily="34" charset="-122"/>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Microsoft YaHei" panose="020B0503020204020204" pitchFamily="34" charset="-122"/>
                <a:ea typeface="Microsoft YaHei" panose="020B0503020204020204" pitchFamily="34" charset="-122"/>
              </a:rPr>
              <a:t>保持相同精度</a:t>
            </a:r>
          </a:p>
        </p:txBody>
      </p:sp>
    </p:spTree>
    <p:extLst>
      <p:ext uri="{BB962C8B-B14F-4D97-AF65-F5344CB8AC3E}">
        <p14:creationId xmlns:p14="http://schemas.microsoft.com/office/powerpoint/2010/main" val="3731708324"/>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45F83A7-3B31-CA48-A572-F09FB1D5692B}"/>
              </a:ext>
            </a:extLst>
          </p:cNvPr>
          <p:cNvSpPr>
            <a:spLocks noGrp="1"/>
          </p:cNvSpPr>
          <p:nvPr>
            <p:ph sz="half" idx="1"/>
          </p:nvPr>
        </p:nvSpPr>
        <p:spPr>
          <a:xfrm>
            <a:off x="623635" y="908720"/>
            <a:ext cx="10731328" cy="5101800"/>
          </a:xfrm>
        </p:spPr>
        <p:txBody>
          <a:bodyPr anchor="ctr"/>
          <a:lstStyle/>
          <a:p>
            <a:pPr marL="0" indent="0" algn="ctr">
              <a:lnSpc>
                <a:spcPct val="100000"/>
              </a:lnSpc>
              <a:buNone/>
            </a:pPr>
            <a:r>
              <a:rPr lang="zh-CN" altLang="en-US" sz="9600" b="1" dirty="0">
                <a:solidFill>
                  <a:srgbClr val="C00000"/>
                </a:solidFill>
                <a:latin typeface="Gill Sans MT" panose="020B0502020104020203" pitchFamily="34" charset="0"/>
              </a:rPr>
              <a:t>剪枝与量化区别</a:t>
            </a:r>
          </a:p>
        </p:txBody>
      </p:sp>
      <p:sp>
        <p:nvSpPr>
          <p:cNvPr id="2" name="矩形 1">
            <a:extLst>
              <a:ext uri="{FF2B5EF4-FFF2-40B4-BE49-F238E27FC236}">
                <a16:creationId xmlns:a16="http://schemas.microsoft.com/office/drawing/2014/main" id="{764A4A6E-6B41-BB4D-A45B-F22A86AEEABC}"/>
              </a:ext>
            </a:extLst>
          </p:cNvPr>
          <p:cNvSpPr/>
          <p:nvPr/>
        </p:nvSpPr>
        <p:spPr>
          <a:xfrm>
            <a:off x="1237842" y="4797152"/>
            <a:ext cx="9721078" cy="961225"/>
          </a:xfrm>
          <a:prstGeom prst="rect">
            <a:avLst/>
          </a:prstGeom>
        </p:spPr>
        <p:txBody>
          <a:bodyPr wrap="square">
            <a:spAutoFit/>
          </a:bodyPr>
          <a:lstStyle/>
          <a:p>
            <a:pPr>
              <a:lnSpc>
                <a:spcPct val="150000"/>
              </a:lnSpc>
            </a:pPr>
            <a:r>
              <a:rPr lang="zh-CN" altLang="en-US" sz="2000" dirty="0">
                <a:solidFill>
                  <a:srgbClr val="374154"/>
                </a:solidFill>
                <a:latin typeface="Microsoft YaHei" panose="020B0503020204020204" pitchFamily="34" charset="-122"/>
                <a:ea typeface="Microsoft YaHei" panose="020B0503020204020204" pitchFamily="34" charset="-122"/>
              </a:rPr>
              <a:t>模型压缩提出了三部分优化：</a:t>
            </a:r>
            <a:endParaRPr lang="en-US" altLang="zh-CN" sz="2000" dirty="0">
              <a:solidFill>
                <a:srgbClr val="374154"/>
              </a:solidFill>
              <a:latin typeface="Microsoft YaHei" panose="020B0503020204020204" pitchFamily="34" charset="-122"/>
              <a:ea typeface="Microsoft YaHei" panose="020B0503020204020204" pitchFamily="34" charset="-122"/>
            </a:endParaRPr>
          </a:p>
          <a:p>
            <a:pPr>
              <a:lnSpc>
                <a:spcPct val="150000"/>
              </a:lnSpc>
            </a:pPr>
            <a:r>
              <a:rPr lang="en-US" altLang="zh-CN" sz="2000" dirty="0">
                <a:solidFill>
                  <a:srgbClr val="374154"/>
                </a:solidFill>
                <a:latin typeface="Microsoft YaHei" panose="020B0503020204020204" pitchFamily="34" charset="-122"/>
                <a:ea typeface="Microsoft YaHei" panose="020B0503020204020204" pitchFamily="34" charset="-122"/>
              </a:rPr>
              <a:t>1</a:t>
            </a:r>
            <a:r>
              <a:rPr lang="zh-CN" altLang="en-US" sz="2000" dirty="0">
                <a:solidFill>
                  <a:srgbClr val="374154"/>
                </a:solidFill>
                <a:latin typeface="Microsoft YaHei" panose="020B0503020204020204" pitchFamily="34" charset="-122"/>
                <a:ea typeface="Microsoft YaHei" panose="020B0503020204020204" pitchFamily="34" charset="-122"/>
              </a:rPr>
              <a:t>）是减少内存密集的访问量；</a:t>
            </a:r>
            <a:r>
              <a:rPr lang="en-US" altLang="zh-CN" sz="2000" dirty="0">
                <a:solidFill>
                  <a:srgbClr val="374154"/>
                </a:solidFill>
                <a:latin typeface="Microsoft YaHei" panose="020B0503020204020204" pitchFamily="34" charset="-122"/>
                <a:ea typeface="Microsoft YaHei" panose="020B0503020204020204" pitchFamily="34" charset="-122"/>
              </a:rPr>
              <a:t>2</a:t>
            </a:r>
            <a:r>
              <a:rPr lang="zh-CN" altLang="en-US" sz="2000" dirty="0">
                <a:solidFill>
                  <a:srgbClr val="374154"/>
                </a:solidFill>
                <a:latin typeface="Microsoft YaHei" panose="020B0503020204020204" pitchFamily="34" charset="-122"/>
                <a:ea typeface="Microsoft YaHei" panose="020B0503020204020204" pitchFamily="34" charset="-122"/>
              </a:rPr>
              <a:t>）提高获取模型参数的时间；</a:t>
            </a:r>
            <a:r>
              <a:rPr lang="en-US" altLang="zh-CN" sz="2000" dirty="0">
                <a:solidFill>
                  <a:srgbClr val="374154"/>
                </a:solidFill>
                <a:latin typeface="Microsoft YaHei" panose="020B0503020204020204" pitchFamily="34" charset="-122"/>
                <a:ea typeface="Microsoft YaHei" panose="020B0503020204020204" pitchFamily="34" charset="-122"/>
              </a:rPr>
              <a:t>3</a:t>
            </a:r>
            <a:r>
              <a:rPr lang="zh-CN" altLang="en-US" sz="2000" dirty="0">
                <a:solidFill>
                  <a:srgbClr val="374154"/>
                </a:solidFill>
                <a:latin typeface="Microsoft YaHei" panose="020B0503020204020204" pitchFamily="34" charset="-122"/>
                <a:ea typeface="Microsoft YaHei" panose="020B0503020204020204" pitchFamily="34" charset="-122"/>
              </a:rPr>
              <a:t>）加速模型推理时间。</a:t>
            </a:r>
          </a:p>
        </p:txBody>
      </p:sp>
    </p:spTree>
    <p:extLst>
      <p:ext uri="{BB962C8B-B14F-4D97-AF65-F5344CB8AC3E}">
        <p14:creationId xmlns:p14="http://schemas.microsoft.com/office/powerpoint/2010/main" val="479737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2D60E5-28CF-1243-9EF2-BE61A4523C7C}"/>
              </a:ext>
            </a:extLst>
          </p:cNvPr>
          <p:cNvSpPr>
            <a:spLocks noGrp="1"/>
          </p:cNvSpPr>
          <p:nvPr>
            <p:ph type="title"/>
          </p:nvPr>
        </p:nvSpPr>
        <p:spPr/>
        <p:txBody>
          <a:bodyPr/>
          <a:lstStyle/>
          <a:p>
            <a:r>
              <a:rPr kumimoji="1" lang="zh-CN" altLang="en-US" dirty="0"/>
              <a:t>量化压缩</a:t>
            </a:r>
          </a:p>
        </p:txBody>
      </p:sp>
      <p:sp>
        <p:nvSpPr>
          <p:cNvPr id="4" name="内容占位符 3">
            <a:extLst>
              <a:ext uri="{FF2B5EF4-FFF2-40B4-BE49-F238E27FC236}">
                <a16:creationId xmlns:a16="http://schemas.microsoft.com/office/drawing/2014/main" id="{39434B9F-6375-4B44-BD06-4A6E613EFC7B}"/>
              </a:ext>
            </a:extLst>
          </p:cNvPr>
          <p:cNvSpPr>
            <a:spLocks noGrp="1"/>
          </p:cNvSpPr>
          <p:nvPr>
            <p:ph sz="half" idx="1"/>
          </p:nvPr>
        </p:nvSpPr>
        <p:spPr/>
        <p:txBody>
          <a:bodyPr/>
          <a:lstStyle/>
          <a:p>
            <a:r>
              <a:rPr lang="zh-CN" altLang="en-US" dirty="0">
                <a:latin typeface="Gill Sans MT" panose="020B0502020104020203" pitchFamily="34" charset="0"/>
              </a:rPr>
              <a:t>模型量化是指通过减少权重表示或激活所需的比特数来压缩模型。</a:t>
            </a:r>
            <a:endParaRPr kumimoji="1" lang="zh-CN" altLang="en-US" dirty="0">
              <a:latin typeface="Gill Sans MT" panose="020B0502020104020203" pitchFamily="34" charset="0"/>
            </a:endParaRPr>
          </a:p>
          <a:p>
            <a:r>
              <a:rPr lang="zh-CN" altLang="en-US" dirty="0">
                <a:latin typeface="Gill Sans MT" panose="020B0502020104020203" pitchFamily="34" charset="0"/>
              </a:rPr>
              <a:t>模型剪枝研究模型权重中的冗余， 并尝试删除</a:t>
            </a:r>
            <a:r>
              <a:rPr lang="en-US" altLang="zh-CN" dirty="0">
                <a:latin typeface="Gill Sans MT" panose="020B0502020104020203" pitchFamily="34" charset="0"/>
              </a:rPr>
              <a:t>/</a:t>
            </a:r>
            <a:r>
              <a:rPr lang="zh-CN" altLang="en-US" dirty="0">
                <a:latin typeface="Gill Sans MT" panose="020B0502020104020203" pitchFamily="34" charset="0"/>
              </a:rPr>
              <a:t>修剪冗余和非关键的权重。</a:t>
            </a:r>
            <a:endParaRPr lang="en-US" altLang="zh-CN" dirty="0">
              <a:latin typeface="Gill Sans MT" panose="020B0502020104020203" pitchFamily="34" charset="0"/>
            </a:endParaRPr>
          </a:p>
        </p:txBody>
      </p:sp>
      <p:pic>
        <p:nvPicPr>
          <p:cNvPr id="7" name="图片 6">
            <a:extLst>
              <a:ext uri="{FF2B5EF4-FFF2-40B4-BE49-F238E27FC236}">
                <a16:creationId xmlns:a16="http://schemas.microsoft.com/office/drawing/2014/main" id="{48D450E1-481A-5540-BDA5-305196C3722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714005" y="2595173"/>
            <a:ext cx="6768752" cy="3618402"/>
          </a:xfrm>
          <a:prstGeom prst="rect">
            <a:avLst/>
          </a:prstGeom>
        </p:spPr>
      </p:pic>
    </p:spTree>
    <p:extLst>
      <p:ext uri="{BB962C8B-B14F-4D97-AF65-F5344CB8AC3E}">
        <p14:creationId xmlns:p14="http://schemas.microsoft.com/office/powerpoint/2010/main" val="1637759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B9E86C-0DC4-EA45-A141-A01736030C28}"/>
              </a:ext>
            </a:extLst>
          </p:cNvPr>
          <p:cNvSpPr>
            <a:spLocks noGrp="1"/>
          </p:cNvSpPr>
          <p:nvPr>
            <p:ph type="title"/>
          </p:nvPr>
        </p:nvSpPr>
        <p:spPr/>
        <p:txBody>
          <a:bodyPr/>
          <a:lstStyle/>
          <a:p>
            <a:r>
              <a:rPr kumimoji="1" lang="en-US" altLang="zh-CN" dirty="0"/>
              <a:t>To prune, or not to prune: exploring the efﬁcacy of pruning for model compression</a:t>
            </a:r>
            <a:endParaRPr kumimoji="1" lang="zh-CN" altLang="en-US" dirty="0"/>
          </a:p>
        </p:txBody>
      </p:sp>
      <p:sp>
        <p:nvSpPr>
          <p:cNvPr id="3" name="内容占位符 2">
            <a:extLst>
              <a:ext uri="{FF2B5EF4-FFF2-40B4-BE49-F238E27FC236}">
                <a16:creationId xmlns:a16="http://schemas.microsoft.com/office/drawing/2014/main" id="{00A48F60-65C9-124E-97C6-A4A82395C952}"/>
              </a:ext>
            </a:extLst>
          </p:cNvPr>
          <p:cNvSpPr>
            <a:spLocks noGrp="1"/>
          </p:cNvSpPr>
          <p:nvPr>
            <p:ph sz="half" idx="1"/>
          </p:nvPr>
        </p:nvSpPr>
        <p:spPr>
          <a:xfrm>
            <a:off x="623636" y="1988840"/>
            <a:ext cx="4830544" cy="4104456"/>
          </a:xfrm>
        </p:spPr>
        <p:txBody>
          <a:bodyPr/>
          <a:lstStyle/>
          <a:p>
            <a:pPr marL="342900" indent="-342900">
              <a:buFont typeface="+mj-lt"/>
              <a:buAutoNum type="arabicPeriod"/>
            </a:pPr>
            <a:r>
              <a:rPr lang="zh-CN" altLang="en-US" dirty="0"/>
              <a:t>在内存占用相同情况下，大稀疏模型比小密集模型实现了更高的精度。</a:t>
            </a:r>
          </a:p>
          <a:p>
            <a:pPr marL="342900" indent="-342900">
              <a:buFont typeface="+mj-lt"/>
              <a:buAutoNum type="arabicPeriod"/>
            </a:pPr>
            <a:r>
              <a:rPr lang="zh-CN" altLang="en-US" dirty="0"/>
              <a:t>经过剪枝之后稀疏模型要优于，同体积非稀疏模型。</a:t>
            </a:r>
          </a:p>
          <a:p>
            <a:pPr marL="342900" indent="-342900">
              <a:buFont typeface="+mj-lt"/>
              <a:buAutoNum type="arabicPeriod"/>
            </a:pPr>
            <a:r>
              <a:rPr lang="zh-CN" altLang="en-US" dirty="0"/>
              <a:t>资源有限的情况下，剪枝是比较有效的模型压缩策略。</a:t>
            </a:r>
          </a:p>
          <a:p>
            <a:pPr marL="342900" indent="-342900">
              <a:buFont typeface="+mj-lt"/>
              <a:buAutoNum type="arabicPeriod"/>
            </a:pPr>
            <a:r>
              <a:rPr lang="zh-CN" altLang="en-US" dirty="0"/>
              <a:t>优化点还可以往硬件稀疏矩阵储存方向发展。</a:t>
            </a:r>
            <a:endParaRPr kumimoji="1" lang="zh-CN" altLang="en-US" dirty="0"/>
          </a:p>
        </p:txBody>
      </p:sp>
      <p:pic>
        <p:nvPicPr>
          <p:cNvPr id="4" name="图片 3">
            <a:extLst>
              <a:ext uri="{FF2B5EF4-FFF2-40B4-BE49-F238E27FC236}">
                <a16:creationId xmlns:a16="http://schemas.microsoft.com/office/drawing/2014/main" id="{D155773A-A16D-5843-AB4F-3A39CC9D4FC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596057" y="1772816"/>
            <a:ext cx="6118948" cy="2295595"/>
          </a:xfrm>
          <a:prstGeom prst="rect">
            <a:avLst/>
          </a:prstGeom>
        </p:spPr>
      </p:pic>
      <p:pic>
        <p:nvPicPr>
          <p:cNvPr id="6" name="图片 5">
            <a:extLst>
              <a:ext uri="{FF2B5EF4-FFF2-40B4-BE49-F238E27FC236}">
                <a16:creationId xmlns:a16="http://schemas.microsoft.com/office/drawing/2014/main" id="{791C7684-1B0F-8E4A-8523-52F0D293C0D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454180" y="4321750"/>
            <a:ext cx="5629720" cy="1699538"/>
          </a:xfrm>
          <a:prstGeom prst="rect">
            <a:avLst/>
          </a:prstGeom>
        </p:spPr>
      </p:pic>
    </p:spTree>
    <p:extLst>
      <p:ext uri="{BB962C8B-B14F-4D97-AF65-F5344CB8AC3E}">
        <p14:creationId xmlns:p14="http://schemas.microsoft.com/office/powerpoint/2010/main" val="925612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45F83A7-3B31-CA48-A572-F09FB1D5692B}"/>
              </a:ext>
            </a:extLst>
          </p:cNvPr>
          <p:cNvSpPr>
            <a:spLocks noGrp="1"/>
          </p:cNvSpPr>
          <p:nvPr>
            <p:ph sz="half" idx="1"/>
          </p:nvPr>
        </p:nvSpPr>
        <p:spPr>
          <a:xfrm>
            <a:off x="623635" y="908720"/>
            <a:ext cx="10731328" cy="5101800"/>
          </a:xfrm>
        </p:spPr>
        <p:txBody>
          <a:bodyPr anchor="ctr"/>
          <a:lstStyle/>
          <a:p>
            <a:pPr marL="0" indent="0" algn="ctr">
              <a:lnSpc>
                <a:spcPct val="100000"/>
              </a:lnSpc>
              <a:buNone/>
            </a:pPr>
            <a:r>
              <a:rPr lang="zh-CN" altLang="en-US" sz="9600" b="1" dirty="0">
                <a:solidFill>
                  <a:srgbClr val="C00000"/>
                </a:solidFill>
                <a:latin typeface="Gill Sans MT" panose="020B0502020104020203" pitchFamily="34" charset="0"/>
              </a:rPr>
              <a:t>剪枝算法分类</a:t>
            </a:r>
          </a:p>
        </p:txBody>
      </p:sp>
    </p:spTree>
    <p:extLst>
      <p:ext uri="{BB962C8B-B14F-4D97-AF65-F5344CB8AC3E}">
        <p14:creationId xmlns:p14="http://schemas.microsoft.com/office/powerpoint/2010/main" val="4242372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CC3144-7769-804A-84ED-B43B3D6E55EB}"/>
              </a:ext>
            </a:extLst>
          </p:cNvPr>
          <p:cNvSpPr>
            <a:spLocks noGrp="1"/>
          </p:cNvSpPr>
          <p:nvPr>
            <p:ph type="title"/>
          </p:nvPr>
        </p:nvSpPr>
        <p:spPr/>
        <p:txBody>
          <a:bodyPr/>
          <a:lstStyle/>
          <a:p>
            <a:r>
              <a:rPr kumimoji="1" lang="zh-CN" altLang="en-US" dirty="0"/>
              <a:t>剪枝算法</a:t>
            </a:r>
          </a:p>
        </p:txBody>
      </p:sp>
      <p:graphicFrame>
        <p:nvGraphicFramePr>
          <p:cNvPr id="4" name="内容占位符 3">
            <a:extLst>
              <a:ext uri="{FF2B5EF4-FFF2-40B4-BE49-F238E27FC236}">
                <a16:creationId xmlns:a16="http://schemas.microsoft.com/office/drawing/2014/main" id="{BC1B563C-0C57-2449-A420-2788139271EA}"/>
              </a:ext>
            </a:extLst>
          </p:cNvPr>
          <p:cNvGraphicFramePr>
            <a:graphicFrameLocks noGrp="1"/>
          </p:cNvGraphicFramePr>
          <p:nvPr>
            <p:ph sz="half" idx="1"/>
            <p:extLst>
              <p:ext uri="{D42A27DB-BD31-4B8C-83A1-F6EECF244321}">
                <p14:modId xmlns:p14="http://schemas.microsoft.com/office/powerpoint/2010/main" val="1135134832"/>
              </p:ext>
            </p:extLst>
          </p:nvPr>
        </p:nvGraphicFramePr>
        <p:xfrm>
          <a:off x="553765" y="1268760"/>
          <a:ext cx="11017224" cy="4877355"/>
        </p:xfrm>
        <a:graphic>
          <a:graphicData uri="http://schemas.openxmlformats.org/drawingml/2006/table">
            <a:tbl>
              <a:tblPr>
                <a:tableStyleId>{D27102A9-8310-4765-A935-A1911B00CA55}</a:tableStyleId>
              </a:tblPr>
              <a:tblGrid>
                <a:gridCol w="2160240">
                  <a:extLst>
                    <a:ext uri="{9D8B030D-6E8A-4147-A177-3AD203B41FA5}">
                      <a16:colId xmlns:a16="http://schemas.microsoft.com/office/drawing/2014/main" val="2738369379"/>
                    </a:ext>
                  </a:extLst>
                </a:gridCol>
                <a:gridCol w="8856984">
                  <a:extLst>
                    <a:ext uri="{9D8B030D-6E8A-4147-A177-3AD203B41FA5}">
                      <a16:colId xmlns:a16="http://schemas.microsoft.com/office/drawing/2014/main" val="447527272"/>
                    </a:ext>
                  </a:extLst>
                </a:gridCol>
              </a:tblGrid>
              <a:tr h="107179">
                <a:tc>
                  <a:txBody>
                    <a:bodyPr/>
                    <a:lstStyle/>
                    <a:p>
                      <a:pPr algn="ctr" fontAlgn="t"/>
                      <a:r>
                        <a:rPr lang="en-US" sz="1200" b="1" dirty="0">
                          <a:effectLst/>
                          <a:latin typeface="Gill Sans MT" panose="020B0502020104020203" pitchFamily="34" charset="0"/>
                        </a:rPr>
                        <a:t>Name</a:t>
                      </a:r>
                    </a:p>
                  </a:txBody>
                  <a:tcPr marL="27565" marR="27565" marT="13783" marB="13783">
                    <a:solidFill>
                      <a:schemeClr val="bg1">
                        <a:lumMod val="95000"/>
                      </a:schemeClr>
                    </a:solidFill>
                  </a:tcPr>
                </a:tc>
                <a:tc>
                  <a:txBody>
                    <a:bodyPr/>
                    <a:lstStyle/>
                    <a:p>
                      <a:pPr algn="ctr" fontAlgn="t"/>
                      <a:r>
                        <a:rPr lang="en-US" sz="1200" b="1" dirty="0">
                          <a:effectLst/>
                          <a:latin typeface="Gill Sans MT" panose="020B0502020104020203" pitchFamily="34" charset="0"/>
                        </a:rPr>
                        <a:t>Brief Introduction of Algorithm</a:t>
                      </a:r>
                    </a:p>
                  </a:txBody>
                  <a:tcPr marL="27565" marR="27565" marT="13783" marB="13783">
                    <a:solidFill>
                      <a:schemeClr val="bg1">
                        <a:lumMod val="95000"/>
                      </a:schemeClr>
                    </a:solidFill>
                  </a:tcPr>
                </a:tc>
                <a:extLst>
                  <a:ext uri="{0D108BD9-81ED-4DB2-BD59-A6C34878D82A}">
                    <a16:rowId xmlns:a16="http://schemas.microsoft.com/office/drawing/2014/main" val="4278446993"/>
                  </a:ext>
                </a:extLst>
              </a:tr>
              <a:tr h="266406">
                <a:tc>
                  <a:txBody>
                    <a:bodyPr/>
                    <a:lstStyle/>
                    <a:p>
                      <a:pPr algn="l" fontAlgn="t"/>
                      <a:r>
                        <a:rPr lang="en-US" sz="1200" u="none" strike="noStrike">
                          <a:effectLst/>
                          <a:latin typeface="Gill Sans MT" panose="020B0502020104020203" pitchFamily="34" charset="0"/>
                          <a:hlinkClick r:id="rId2"/>
                        </a:rPr>
                        <a:t>Level Pruner</a:t>
                      </a:r>
                      <a:endParaRPr lang="en-US" sz="1200" b="0">
                        <a:effectLst/>
                        <a:latin typeface="Gill Sans MT" panose="020B0502020104020203" pitchFamily="34" charset="0"/>
                      </a:endParaRPr>
                    </a:p>
                  </a:txBody>
                  <a:tcPr marL="27565" marR="27565" marT="13783" marB="13783"/>
                </a:tc>
                <a:tc>
                  <a:txBody>
                    <a:bodyPr/>
                    <a:lstStyle/>
                    <a:p>
                      <a:pPr algn="l" fontAlgn="t"/>
                      <a:r>
                        <a:rPr lang="en-US" sz="1200">
                          <a:effectLst/>
                          <a:latin typeface="Gill Sans MT" panose="020B0502020104020203" pitchFamily="34" charset="0"/>
                        </a:rPr>
                        <a:t>Pruning the specified ratio on each weight element based on absolute value of weight element</a:t>
                      </a:r>
                      <a:endParaRPr lang="en-US" sz="1200" b="0">
                        <a:effectLst/>
                        <a:latin typeface="Gill Sans MT" panose="020B0502020104020203" pitchFamily="34" charset="0"/>
                      </a:endParaRPr>
                    </a:p>
                  </a:txBody>
                  <a:tcPr marL="27565" marR="27565" marT="13783" marB="13783"/>
                </a:tc>
                <a:extLst>
                  <a:ext uri="{0D108BD9-81ED-4DB2-BD59-A6C34878D82A}">
                    <a16:rowId xmlns:a16="http://schemas.microsoft.com/office/drawing/2014/main" val="506775172"/>
                  </a:ext>
                </a:extLst>
              </a:tr>
              <a:tr h="266406">
                <a:tc>
                  <a:txBody>
                    <a:bodyPr/>
                    <a:lstStyle/>
                    <a:p>
                      <a:pPr algn="l" fontAlgn="t"/>
                      <a:r>
                        <a:rPr lang="en-US" sz="1200" u="none" strike="noStrike">
                          <a:effectLst/>
                          <a:latin typeface="Gill Sans MT" panose="020B0502020104020203" pitchFamily="34" charset="0"/>
                          <a:hlinkClick r:id="rId3"/>
                        </a:rPr>
                        <a:t>L1 Norm Pruner</a:t>
                      </a:r>
                      <a:endParaRPr lang="en-US" sz="1200" b="0">
                        <a:effectLst/>
                        <a:latin typeface="Gill Sans MT" panose="020B0502020104020203" pitchFamily="34" charset="0"/>
                      </a:endParaRPr>
                    </a:p>
                  </a:txBody>
                  <a:tcPr marL="27565" marR="27565" marT="13783" marB="13783"/>
                </a:tc>
                <a:tc>
                  <a:txBody>
                    <a:bodyPr/>
                    <a:lstStyle/>
                    <a:p>
                      <a:pPr algn="l" fontAlgn="t"/>
                      <a:r>
                        <a:rPr lang="en-US" sz="1200">
                          <a:effectLst/>
                          <a:latin typeface="Gill Sans MT" panose="020B0502020104020203" pitchFamily="34" charset="0"/>
                        </a:rPr>
                        <a:t>Pruning output channels with the smallest L1 norm of weights (Pruning Filters for Efficient Convnets) </a:t>
                      </a:r>
                      <a:r>
                        <a:rPr lang="en-US" sz="1200" u="none" strike="noStrike">
                          <a:effectLst/>
                          <a:latin typeface="Gill Sans MT" panose="020B0502020104020203" pitchFamily="34" charset="0"/>
                          <a:hlinkClick r:id="rId4"/>
                        </a:rPr>
                        <a:t>Reference Paper</a:t>
                      </a:r>
                      <a:endParaRPr lang="en-US" sz="1200" b="0">
                        <a:effectLst/>
                        <a:latin typeface="Gill Sans MT" panose="020B0502020104020203" pitchFamily="34" charset="0"/>
                      </a:endParaRPr>
                    </a:p>
                  </a:txBody>
                  <a:tcPr marL="27565" marR="27565" marT="13783" marB="13783"/>
                </a:tc>
                <a:extLst>
                  <a:ext uri="{0D108BD9-81ED-4DB2-BD59-A6C34878D82A}">
                    <a16:rowId xmlns:a16="http://schemas.microsoft.com/office/drawing/2014/main" val="1428271817"/>
                  </a:ext>
                </a:extLst>
              </a:tr>
              <a:tr h="186792">
                <a:tc>
                  <a:txBody>
                    <a:bodyPr/>
                    <a:lstStyle/>
                    <a:p>
                      <a:pPr algn="l" fontAlgn="t"/>
                      <a:r>
                        <a:rPr lang="en-US" sz="1200" u="none" strike="noStrike">
                          <a:effectLst/>
                          <a:latin typeface="Gill Sans MT" panose="020B0502020104020203" pitchFamily="34" charset="0"/>
                          <a:hlinkClick r:id="rId5"/>
                        </a:rPr>
                        <a:t>L2 Norm Pruner</a:t>
                      </a:r>
                      <a:endParaRPr lang="en-US" sz="1200" b="0">
                        <a:effectLst/>
                        <a:latin typeface="Gill Sans MT" panose="020B0502020104020203" pitchFamily="34" charset="0"/>
                      </a:endParaRPr>
                    </a:p>
                  </a:txBody>
                  <a:tcPr marL="27565" marR="27565" marT="13783" marB="13783"/>
                </a:tc>
                <a:tc>
                  <a:txBody>
                    <a:bodyPr/>
                    <a:lstStyle/>
                    <a:p>
                      <a:pPr algn="l" fontAlgn="t"/>
                      <a:r>
                        <a:rPr lang="en-US" sz="1200">
                          <a:effectLst/>
                          <a:latin typeface="Gill Sans MT" panose="020B0502020104020203" pitchFamily="34" charset="0"/>
                        </a:rPr>
                        <a:t>Pruning output channels with the smallest L2 norm of weights</a:t>
                      </a:r>
                      <a:endParaRPr lang="en-US" sz="1200" b="0">
                        <a:effectLst/>
                        <a:latin typeface="Gill Sans MT" panose="020B0502020104020203" pitchFamily="34" charset="0"/>
                      </a:endParaRPr>
                    </a:p>
                  </a:txBody>
                  <a:tcPr marL="27565" marR="27565" marT="13783" marB="13783"/>
                </a:tc>
                <a:extLst>
                  <a:ext uri="{0D108BD9-81ED-4DB2-BD59-A6C34878D82A}">
                    <a16:rowId xmlns:a16="http://schemas.microsoft.com/office/drawing/2014/main" val="1477713322"/>
                  </a:ext>
                </a:extLst>
              </a:tr>
              <a:tr h="266406">
                <a:tc>
                  <a:txBody>
                    <a:bodyPr/>
                    <a:lstStyle/>
                    <a:p>
                      <a:pPr algn="l" fontAlgn="t"/>
                      <a:r>
                        <a:rPr lang="en-US" sz="1200" u="none" strike="noStrike">
                          <a:effectLst/>
                          <a:latin typeface="Gill Sans MT" panose="020B0502020104020203" pitchFamily="34" charset="0"/>
                          <a:hlinkClick r:id="rId6"/>
                        </a:rPr>
                        <a:t>FPGM Pruner</a:t>
                      </a:r>
                      <a:endParaRPr lang="en-US" sz="1200" b="0">
                        <a:effectLst/>
                        <a:latin typeface="Gill Sans MT" panose="020B0502020104020203" pitchFamily="34" charset="0"/>
                      </a:endParaRPr>
                    </a:p>
                  </a:txBody>
                  <a:tcPr marL="27565" marR="27565" marT="13783" marB="13783"/>
                </a:tc>
                <a:tc>
                  <a:txBody>
                    <a:bodyPr/>
                    <a:lstStyle/>
                    <a:p>
                      <a:pPr algn="l" fontAlgn="t"/>
                      <a:r>
                        <a:rPr lang="en-US" sz="1200">
                          <a:effectLst/>
                          <a:latin typeface="Gill Sans MT" panose="020B0502020104020203" pitchFamily="34" charset="0"/>
                        </a:rPr>
                        <a:t>Filter Pruning via Geometric Median for Deep Convolutional Neural Networks Acceleration </a:t>
                      </a:r>
                      <a:r>
                        <a:rPr lang="en-US" sz="1200" u="none" strike="noStrike">
                          <a:effectLst/>
                          <a:latin typeface="Gill Sans MT" panose="020B0502020104020203" pitchFamily="34" charset="0"/>
                          <a:hlinkClick r:id="rId7"/>
                        </a:rPr>
                        <a:t>Reference Paper</a:t>
                      </a:r>
                      <a:endParaRPr lang="en-US" sz="1200" b="0">
                        <a:effectLst/>
                        <a:latin typeface="Gill Sans MT" panose="020B0502020104020203" pitchFamily="34" charset="0"/>
                      </a:endParaRPr>
                    </a:p>
                  </a:txBody>
                  <a:tcPr marL="27565" marR="27565" marT="13783" marB="13783"/>
                </a:tc>
                <a:extLst>
                  <a:ext uri="{0D108BD9-81ED-4DB2-BD59-A6C34878D82A}">
                    <a16:rowId xmlns:a16="http://schemas.microsoft.com/office/drawing/2014/main" val="1082873395"/>
                  </a:ext>
                </a:extLst>
              </a:tr>
              <a:tr h="346019">
                <a:tc>
                  <a:txBody>
                    <a:bodyPr/>
                    <a:lstStyle/>
                    <a:p>
                      <a:pPr algn="l" fontAlgn="t"/>
                      <a:r>
                        <a:rPr lang="en-US" sz="1200" u="none" strike="noStrike">
                          <a:effectLst/>
                          <a:latin typeface="Gill Sans MT" panose="020B0502020104020203" pitchFamily="34" charset="0"/>
                          <a:hlinkClick r:id="rId8"/>
                        </a:rPr>
                        <a:t>Slim Pruner</a:t>
                      </a:r>
                      <a:endParaRPr lang="en-US" sz="1200" b="0">
                        <a:effectLst/>
                        <a:latin typeface="Gill Sans MT" panose="020B0502020104020203" pitchFamily="34" charset="0"/>
                      </a:endParaRPr>
                    </a:p>
                  </a:txBody>
                  <a:tcPr marL="27565" marR="27565" marT="13783" marB="13783"/>
                </a:tc>
                <a:tc>
                  <a:txBody>
                    <a:bodyPr/>
                    <a:lstStyle/>
                    <a:p>
                      <a:pPr algn="l" fontAlgn="t"/>
                      <a:r>
                        <a:rPr lang="en-US" sz="1200">
                          <a:effectLst/>
                          <a:latin typeface="Gill Sans MT" panose="020B0502020104020203" pitchFamily="34" charset="0"/>
                        </a:rPr>
                        <a:t>Pruning output channels by pruning scaling factors in BN layers(Learning Efficient Convolutional Networks through Network Slimming) </a:t>
                      </a:r>
                      <a:r>
                        <a:rPr lang="en-US" sz="1200" u="none" strike="noStrike">
                          <a:effectLst/>
                          <a:latin typeface="Gill Sans MT" panose="020B0502020104020203" pitchFamily="34" charset="0"/>
                          <a:hlinkClick r:id="rId9"/>
                        </a:rPr>
                        <a:t>Reference Paper</a:t>
                      </a:r>
                      <a:endParaRPr lang="en-US" sz="1200" b="0">
                        <a:effectLst/>
                        <a:latin typeface="Gill Sans MT" panose="020B0502020104020203" pitchFamily="34" charset="0"/>
                      </a:endParaRPr>
                    </a:p>
                  </a:txBody>
                  <a:tcPr marL="27565" marR="27565" marT="13783" marB="13783"/>
                </a:tc>
                <a:extLst>
                  <a:ext uri="{0D108BD9-81ED-4DB2-BD59-A6C34878D82A}">
                    <a16:rowId xmlns:a16="http://schemas.microsoft.com/office/drawing/2014/main" val="3930592785"/>
                  </a:ext>
                </a:extLst>
              </a:tr>
              <a:tr h="425633">
                <a:tc>
                  <a:txBody>
                    <a:bodyPr/>
                    <a:lstStyle/>
                    <a:p>
                      <a:pPr algn="l" fontAlgn="t"/>
                      <a:r>
                        <a:rPr lang="en-US" sz="1200" u="none" strike="noStrike">
                          <a:effectLst/>
                          <a:latin typeface="Gill Sans MT" panose="020B0502020104020203" pitchFamily="34" charset="0"/>
                          <a:hlinkClick r:id="rId10"/>
                        </a:rPr>
                        <a:t>Activation APoZ Rank Pruner</a:t>
                      </a:r>
                      <a:endParaRPr lang="en-US" sz="1200" b="0">
                        <a:effectLst/>
                        <a:latin typeface="Gill Sans MT" panose="020B0502020104020203" pitchFamily="34" charset="0"/>
                      </a:endParaRPr>
                    </a:p>
                  </a:txBody>
                  <a:tcPr marL="27565" marR="27565" marT="13783" marB="13783"/>
                </a:tc>
                <a:tc>
                  <a:txBody>
                    <a:bodyPr/>
                    <a:lstStyle/>
                    <a:p>
                      <a:pPr algn="l" fontAlgn="t"/>
                      <a:r>
                        <a:rPr lang="en-US" sz="1200">
                          <a:effectLst/>
                          <a:latin typeface="Gill Sans MT" panose="020B0502020104020203" pitchFamily="34" charset="0"/>
                        </a:rPr>
                        <a:t>Pruning output channels based on the metric APoZ (average percentage of zeros) which measures the percentage of zeros in activations of (convolutional) layers. </a:t>
                      </a:r>
                      <a:r>
                        <a:rPr lang="en-US" sz="1200" u="none" strike="noStrike">
                          <a:effectLst/>
                          <a:latin typeface="Gill Sans MT" panose="020B0502020104020203" pitchFamily="34" charset="0"/>
                          <a:hlinkClick r:id="rId11"/>
                        </a:rPr>
                        <a:t>Reference Paper</a:t>
                      </a:r>
                      <a:endParaRPr lang="en-US" sz="1200" b="0">
                        <a:effectLst/>
                        <a:latin typeface="Gill Sans MT" panose="020B0502020104020203" pitchFamily="34" charset="0"/>
                      </a:endParaRPr>
                    </a:p>
                  </a:txBody>
                  <a:tcPr marL="27565" marR="27565" marT="13783" marB="13783"/>
                </a:tc>
                <a:extLst>
                  <a:ext uri="{0D108BD9-81ED-4DB2-BD59-A6C34878D82A}">
                    <a16:rowId xmlns:a16="http://schemas.microsoft.com/office/drawing/2014/main" val="2998620510"/>
                  </a:ext>
                </a:extLst>
              </a:tr>
              <a:tr h="266406">
                <a:tc>
                  <a:txBody>
                    <a:bodyPr/>
                    <a:lstStyle/>
                    <a:p>
                      <a:pPr algn="l" fontAlgn="t"/>
                      <a:r>
                        <a:rPr lang="en-US" sz="1200" u="none" strike="noStrike">
                          <a:effectLst/>
                          <a:latin typeface="Gill Sans MT" panose="020B0502020104020203" pitchFamily="34" charset="0"/>
                          <a:hlinkClick r:id="rId12"/>
                        </a:rPr>
                        <a:t>Activation Mean Rank Pruner</a:t>
                      </a:r>
                      <a:endParaRPr lang="en-US" sz="1200" b="0">
                        <a:effectLst/>
                        <a:latin typeface="Gill Sans MT" panose="020B0502020104020203" pitchFamily="34" charset="0"/>
                      </a:endParaRPr>
                    </a:p>
                  </a:txBody>
                  <a:tcPr marL="27565" marR="27565" marT="13783" marB="13783"/>
                </a:tc>
                <a:tc>
                  <a:txBody>
                    <a:bodyPr/>
                    <a:lstStyle/>
                    <a:p>
                      <a:pPr algn="l" fontAlgn="t"/>
                      <a:r>
                        <a:rPr lang="en-US" sz="1200">
                          <a:effectLst/>
                          <a:latin typeface="Gill Sans MT" panose="020B0502020104020203" pitchFamily="34" charset="0"/>
                        </a:rPr>
                        <a:t>Pruning output channels based on the metric that calculates the smallest mean value of output activations</a:t>
                      </a:r>
                      <a:endParaRPr lang="en-US" sz="1200" b="0">
                        <a:effectLst/>
                        <a:latin typeface="Gill Sans MT" panose="020B0502020104020203" pitchFamily="34" charset="0"/>
                      </a:endParaRPr>
                    </a:p>
                  </a:txBody>
                  <a:tcPr marL="27565" marR="27565" marT="13783" marB="13783"/>
                </a:tc>
                <a:extLst>
                  <a:ext uri="{0D108BD9-81ED-4DB2-BD59-A6C34878D82A}">
                    <a16:rowId xmlns:a16="http://schemas.microsoft.com/office/drawing/2014/main" val="3080575147"/>
                  </a:ext>
                </a:extLst>
              </a:tr>
              <a:tr h="346019">
                <a:tc>
                  <a:txBody>
                    <a:bodyPr/>
                    <a:lstStyle/>
                    <a:p>
                      <a:pPr algn="l" fontAlgn="t"/>
                      <a:r>
                        <a:rPr lang="en-US" sz="1200" u="none" strike="noStrike">
                          <a:effectLst/>
                          <a:latin typeface="Gill Sans MT" panose="020B0502020104020203" pitchFamily="34" charset="0"/>
                          <a:hlinkClick r:id="rId13"/>
                        </a:rPr>
                        <a:t>Taylor FO Weight Pruner</a:t>
                      </a:r>
                      <a:endParaRPr lang="en-US" sz="1200" b="0">
                        <a:effectLst/>
                        <a:latin typeface="Gill Sans MT" panose="020B0502020104020203" pitchFamily="34" charset="0"/>
                      </a:endParaRPr>
                    </a:p>
                  </a:txBody>
                  <a:tcPr marL="27565" marR="27565" marT="13783" marB="13783"/>
                </a:tc>
                <a:tc>
                  <a:txBody>
                    <a:bodyPr/>
                    <a:lstStyle/>
                    <a:p>
                      <a:pPr algn="l" fontAlgn="t"/>
                      <a:r>
                        <a:rPr lang="en-US" sz="1200">
                          <a:effectLst/>
                          <a:latin typeface="Gill Sans MT" panose="020B0502020104020203" pitchFamily="34" charset="0"/>
                        </a:rPr>
                        <a:t>Pruning filters based on the first order taylor expansion on weights(Importance Estimation for Neural Network Pruning) </a:t>
                      </a:r>
                      <a:r>
                        <a:rPr lang="en-US" sz="1200" u="none" strike="noStrike">
                          <a:effectLst/>
                          <a:latin typeface="Gill Sans MT" panose="020B0502020104020203" pitchFamily="34" charset="0"/>
                          <a:hlinkClick r:id="rId14"/>
                        </a:rPr>
                        <a:t>Reference Paper</a:t>
                      </a:r>
                      <a:endParaRPr lang="en-US" sz="1200" b="0">
                        <a:effectLst/>
                        <a:latin typeface="Gill Sans MT" panose="020B0502020104020203" pitchFamily="34" charset="0"/>
                      </a:endParaRPr>
                    </a:p>
                  </a:txBody>
                  <a:tcPr marL="27565" marR="27565" marT="13783" marB="13783"/>
                </a:tc>
                <a:extLst>
                  <a:ext uri="{0D108BD9-81ED-4DB2-BD59-A6C34878D82A}">
                    <a16:rowId xmlns:a16="http://schemas.microsoft.com/office/drawing/2014/main" val="1120048366"/>
                  </a:ext>
                </a:extLst>
              </a:tr>
              <a:tr h="186792">
                <a:tc>
                  <a:txBody>
                    <a:bodyPr/>
                    <a:lstStyle/>
                    <a:p>
                      <a:pPr algn="l" fontAlgn="t"/>
                      <a:r>
                        <a:rPr lang="en-US" sz="1200" u="none" strike="noStrike">
                          <a:effectLst/>
                          <a:latin typeface="Gill Sans MT" panose="020B0502020104020203" pitchFamily="34" charset="0"/>
                          <a:hlinkClick r:id="rId15"/>
                        </a:rPr>
                        <a:t>ADMM Pruner</a:t>
                      </a:r>
                      <a:endParaRPr lang="en-US" sz="1200" b="0">
                        <a:effectLst/>
                        <a:latin typeface="Gill Sans MT" panose="020B0502020104020203" pitchFamily="34" charset="0"/>
                      </a:endParaRPr>
                    </a:p>
                  </a:txBody>
                  <a:tcPr marL="27565" marR="27565" marT="13783" marB="13783"/>
                </a:tc>
                <a:tc>
                  <a:txBody>
                    <a:bodyPr/>
                    <a:lstStyle/>
                    <a:p>
                      <a:pPr algn="l" fontAlgn="t"/>
                      <a:r>
                        <a:rPr lang="en-US" sz="1200">
                          <a:effectLst/>
                          <a:latin typeface="Gill Sans MT" panose="020B0502020104020203" pitchFamily="34" charset="0"/>
                        </a:rPr>
                        <a:t>Pruning based on ADMM optimization technique </a:t>
                      </a:r>
                      <a:r>
                        <a:rPr lang="en-US" sz="1200" u="none" strike="noStrike">
                          <a:effectLst/>
                          <a:latin typeface="Gill Sans MT" panose="020B0502020104020203" pitchFamily="34" charset="0"/>
                          <a:hlinkClick r:id="rId16"/>
                        </a:rPr>
                        <a:t>Reference Paper</a:t>
                      </a:r>
                      <a:endParaRPr lang="en-US" sz="1200" b="0">
                        <a:effectLst/>
                        <a:latin typeface="Gill Sans MT" panose="020B0502020104020203" pitchFamily="34" charset="0"/>
                      </a:endParaRPr>
                    </a:p>
                  </a:txBody>
                  <a:tcPr marL="27565" marR="27565" marT="13783" marB="13783"/>
                </a:tc>
                <a:extLst>
                  <a:ext uri="{0D108BD9-81ED-4DB2-BD59-A6C34878D82A}">
                    <a16:rowId xmlns:a16="http://schemas.microsoft.com/office/drawing/2014/main" val="924071474"/>
                  </a:ext>
                </a:extLst>
              </a:tr>
              <a:tr h="266406">
                <a:tc>
                  <a:txBody>
                    <a:bodyPr/>
                    <a:lstStyle/>
                    <a:p>
                      <a:pPr algn="l" fontAlgn="t"/>
                      <a:r>
                        <a:rPr lang="en-US" sz="1200" u="none" strike="noStrike">
                          <a:effectLst/>
                          <a:latin typeface="Gill Sans MT" panose="020B0502020104020203" pitchFamily="34" charset="0"/>
                          <a:hlinkClick r:id="rId17"/>
                        </a:rPr>
                        <a:t>Linear Pruner</a:t>
                      </a:r>
                      <a:endParaRPr lang="en-US" sz="1200" b="0">
                        <a:effectLst/>
                        <a:latin typeface="Gill Sans MT" panose="020B0502020104020203" pitchFamily="34" charset="0"/>
                      </a:endParaRPr>
                    </a:p>
                  </a:txBody>
                  <a:tcPr marL="27565" marR="27565" marT="13783" marB="13783"/>
                </a:tc>
                <a:tc>
                  <a:txBody>
                    <a:bodyPr/>
                    <a:lstStyle/>
                    <a:p>
                      <a:pPr algn="l" fontAlgn="t"/>
                      <a:r>
                        <a:rPr lang="en-US" sz="1200">
                          <a:effectLst/>
                          <a:latin typeface="Gill Sans MT" panose="020B0502020104020203" pitchFamily="34" charset="0"/>
                        </a:rPr>
                        <a:t>Sparsity ratio increases linearly during each pruning rounds, in each round, using a basic pruner to prune the model.</a:t>
                      </a:r>
                      <a:endParaRPr lang="en-US" sz="1200" b="0">
                        <a:effectLst/>
                        <a:latin typeface="Gill Sans MT" panose="020B0502020104020203" pitchFamily="34" charset="0"/>
                      </a:endParaRPr>
                    </a:p>
                  </a:txBody>
                  <a:tcPr marL="27565" marR="27565" marT="13783" marB="13783"/>
                </a:tc>
                <a:extLst>
                  <a:ext uri="{0D108BD9-81ED-4DB2-BD59-A6C34878D82A}">
                    <a16:rowId xmlns:a16="http://schemas.microsoft.com/office/drawing/2014/main" val="3146942686"/>
                  </a:ext>
                </a:extLst>
              </a:tr>
              <a:tr h="346019">
                <a:tc>
                  <a:txBody>
                    <a:bodyPr/>
                    <a:lstStyle/>
                    <a:p>
                      <a:pPr algn="l" fontAlgn="t"/>
                      <a:r>
                        <a:rPr lang="en-US" sz="1200" u="none" strike="noStrike">
                          <a:effectLst/>
                          <a:latin typeface="Gill Sans MT" panose="020B0502020104020203" pitchFamily="34" charset="0"/>
                          <a:hlinkClick r:id="rId18"/>
                        </a:rPr>
                        <a:t>AGP Pruner</a:t>
                      </a:r>
                      <a:endParaRPr lang="en-US" sz="1200" b="0">
                        <a:effectLst/>
                        <a:latin typeface="Gill Sans MT" panose="020B0502020104020203" pitchFamily="34" charset="0"/>
                      </a:endParaRPr>
                    </a:p>
                  </a:txBody>
                  <a:tcPr marL="27565" marR="27565" marT="13783" marB="13783"/>
                </a:tc>
                <a:tc>
                  <a:txBody>
                    <a:bodyPr/>
                    <a:lstStyle/>
                    <a:p>
                      <a:pPr algn="l" fontAlgn="t"/>
                      <a:r>
                        <a:rPr lang="en-US" sz="1200">
                          <a:effectLst/>
                          <a:latin typeface="Gill Sans MT" panose="020B0502020104020203" pitchFamily="34" charset="0"/>
                        </a:rPr>
                        <a:t>Automated gradual pruning (To prune, or not to prune: exploring the efficacy of pruning for model compression) </a:t>
                      </a:r>
                      <a:r>
                        <a:rPr lang="en-US" sz="1200" u="none" strike="noStrike">
                          <a:effectLst/>
                          <a:latin typeface="Gill Sans MT" panose="020B0502020104020203" pitchFamily="34" charset="0"/>
                          <a:hlinkClick r:id="rId19"/>
                        </a:rPr>
                        <a:t>Reference Paper</a:t>
                      </a:r>
                      <a:endParaRPr lang="en-US" sz="1200" b="0">
                        <a:effectLst/>
                        <a:latin typeface="Gill Sans MT" panose="020B0502020104020203" pitchFamily="34" charset="0"/>
                      </a:endParaRPr>
                    </a:p>
                  </a:txBody>
                  <a:tcPr marL="27565" marR="27565" marT="13783" marB="13783"/>
                </a:tc>
                <a:extLst>
                  <a:ext uri="{0D108BD9-81ED-4DB2-BD59-A6C34878D82A}">
                    <a16:rowId xmlns:a16="http://schemas.microsoft.com/office/drawing/2014/main" val="1719328912"/>
                  </a:ext>
                </a:extLst>
              </a:tr>
              <a:tr h="346019">
                <a:tc>
                  <a:txBody>
                    <a:bodyPr/>
                    <a:lstStyle/>
                    <a:p>
                      <a:pPr algn="l" fontAlgn="t"/>
                      <a:r>
                        <a:rPr lang="en-US" sz="1200" u="none" strike="noStrike">
                          <a:effectLst/>
                          <a:latin typeface="Gill Sans MT" panose="020B0502020104020203" pitchFamily="34" charset="0"/>
                          <a:hlinkClick r:id="rId20"/>
                        </a:rPr>
                        <a:t>Lottery Ticket Pruner</a:t>
                      </a:r>
                      <a:endParaRPr lang="en-US" sz="1200" b="0">
                        <a:effectLst/>
                        <a:latin typeface="Gill Sans MT" panose="020B0502020104020203" pitchFamily="34" charset="0"/>
                      </a:endParaRPr>
                    </a:p>
                  </a:txBody>
                  <a:tcPr marL="27565" marR="27565" marT="13783" marB="13783"/>
                </a:tc>
                <a:tc>
                  <a:txBody>
                    <a:bodyPr/>
                    <a:lstStyle/>
                    <a:p>
                      <a:pPr algn="l" fontAlgn="t"/>
                      <a:r>
                        <a:rPr lang="en-US" sz="1200">
                          <a:effectLst/>
                          <a:latin typeface="Gill Sans MT" panose="020B0502020104020203" pitchFamily="34" charset="0"/>
                        </a:rPr>
                        <a:t>The pruning process used by "The Lottery Ticket Hypothesis: Finding Sparse, Trainable Neural Networks". It prunes a model iteratively. </a:t>
                      </a:r>
                      <a:r>
                        <a:rPr lang="en-US" sz="1200" u="none" strike="noStrike">
                          <a:effectLst/>
                          <a:latin typeface="Gill Sans MT" panose="020B0502020104020203" pitchFamily="34" charset="0"/>
                          <a:hlinkClick r:id="rId21"/>
                        </a:rPr>
                        <a:t>Reference Paper</a:t>
                      </a:r>
                      <a:endParaRPr lang="en-US" sz="1200" b="0">
                        <a:effectLst/>
                        <a:latin typeface="Gill Sans MT" panose="020B0502020104020203" pitchFamily="34" charset="0"/>
                      </a:endParaRPr>
                    </a:p>
                  </a:txBody>
                  <a:tcPr marL="27565" marR="27565" marT="13783" marB="13783"/>
                </a:tc>
                <a:extLst>
                  <a:ext uri="{0D108BD9-81ED-4DB2-BD59-A6C34878D82A}">
                    <a16:rowId xmlns:a16="http://schemas.microsoft.com/office/drawing/2014/main" val="2299515356"/>
                  </a:ext>
                </a:extLst>
              </a:tr>
              <a:tr h="266406">
                <a:tc>
                  <a:txBody>
                    <a:bodyPr/>
                    <a:lstStyle/>
                    <a:p>
                      <a:pPr algn="l" fontAlgn="t"/>
                      <a:r>
                        <a:rPr lang="en-US" sz="1200" u="none" strike="noStrike">
                          <a:effectLst/>
                          <a:latin typeface="Gill Sans MT" panose="020B0502020104020203" pitchFamily="34" charset="0"/>
                          <a:hlinkClick r:id="rId22"/>
                        </a:rPr>
                        <a:t>Simulated Annealing Pruner</a:t>
                      </a:r>
                      <a:endParaRPr lang="en-US" sz="1200" b="0">
                        <a:effectLst/>
                        <a:latin typeface="Gill Sans MT" panose="020B0502020104020203" pitchFamily="34" charset="0"/>
                      </a:endParaRPr>
                    </a:p>
                  </a:txBody>
                  <a:tcPr marL="27565" marR="27565" marT="13783" marB="13783"/>
                </a:tc>
                <a:tc>
                  <a:txBody>
                    <a:bodyPr/>
                    <a:lstStyle/>
                    <a:p>
                      <a:pPr algn="l" fontAlgn="t"/>
                      <a:r>
                        <a:rPr lang="en-US" sz="1200">
                          <a:effectLst/>
                          <a:latin typeface="Gill Sans MT" panose="020B0502020104020203" pitchFamily="34" charset="0"/>
                        </a:rPr>
                        <a:t>Automatic pruning with a guided heuristic search method, Simulated Annealing algorithm </a:t>
                      </a:r>
                      <a:r>
                        <a:rPr lang="en-US" sz="1200" u="none" strike="noStrike">
                          <a:effectLst/>
                          <a:latin typeface="Gill Sans MT" panose="020B0502020104020203" pitchFamily="34" charset="0"/>
                          <a:hlinkClick r:id="rId23"/>
                        </a:rPr>
                        <a:t>Reference Paper</a:t>
                      </a:r>
                      <a:endParaRPr lang="en-US" sz="1200" b="0">
                        <a:effectLst/>
                        <a:latin typeface="Gill Sans MT" panose="020B0502020104020203" pitchFamily="34" charset="0"/>
                      </a:endParaRPr>
                    </a:p>
                  </a:txBody>
                  <a:tcPr marL="27565" marR="27565" marT="13783" marB="13783"/>
                </a:tc>
                <a:extLst>
                  <a:ext uri="{0D108BD9-81ED-4DB2-BD59-A6C34878D82A}">
                    <a16:rowId xmlns:a16="http://schemas.microsoft.com/office/drawing/2014/main" val="3683595949"/>
                  </a:ext>
                </a:extLst>
              </a:tr>
              <a:tr h="266406">
                <a:tc>
                  <a:txBody>
                    <a:bodyPr/>
                    <a:lstStyle/>
                    <a:p>
                      <a:pPr algn="l" fontAlgn="t"/>
                      <a:r>
                        <a:rPr lang="en-US" sz="1200" u="none" strike="noStrike">
                          <a:effectLst/>
                          <a:latin typeface="Gill Sans MT" panose="020B0502020104020203" pitchFamily="34" charset="0"/>
                          <a:hlinkClick r:id="rId24"/>
                        </a:rPr>
                        <a:t>Auto Compress Pruner</a:t>
                      </a:r>
                      <a:endParaRPr lang="en-US" sz="1200" b="0">
                        <a:effectLst/>
                        <a:latin typeface="Gill Sans MT" panose="020B0502020104020203" pitchFamily="34" charset="0"/>
                      </a:endParaRPr>
                    </a:p>
                  </a:txBody>
                  <a:tcPr marL="27565" marR="27565" marT="13783" marB="13783"/>
                </a:tc>
                <a:tc>
                  <a:txBody>
                    <a:bodyPr/>
                    <a:lstStyle/>
                    <a:p>
                      <a:pPr algn="l" fontAlgn="t"/>
                      <a:r>
                        <a:rPr lang="en-US" sz="1200">
                          <a:effectLst/>
                          <a:latin typeface="Gill Sans MT" panose="020B0502020104020203" pitchFamily="34" charset="0"/>
                        </a:rPr>
                        <a:t>Automatic pruning by iteratively call SimulatedAnnealing Pruner and ADMM Pruner </a:t>
                      </a:r>
                      <a:r>
                        <a:rPr lang="en-US" sz="1200" u="none" strike="noStrike">
                          <a:effectLst/>
                          <a:latin typeface="Gill Sans MT" panose="020B0502020104020203" pitchFamily="34" charset="0"/>
                          <a:hlinkClick r:id="rId23"/>
                        </a:rPr>
                        <a:t>Reference Paper</a:t>
                      </a:r>
                      <a:endParaRPr lang="en-US" sz="1200" b="0">
                        <a:effectLst/>
                        <a:latin typeface="Gill Sans MT" panose="020B0502020104020203" pitchFamily="34" charset="0"/>
                      </a:endParaRPr>
                    </a:p>
                  </a:txBody>
                  <a:tcPr marL="27565" marR="27565" marT="13783" marB="13783"/>
                </a:tc>
                <a:extLst>
                  <a:ext uri="{0D108BD9-81ED-4DB2-BD59-A6C34878D82A}">
                    <a16:rowId xmlns:a16="http://schemas.microsoft.com/office/drawing/2014/main" val="1021717817"/>
                  </a:ext>
                </a:extLst>
              </a:tr>
              <a:tr h="266406">
                <a:tc>
                  <a:txBody>
                    <a:bodyPr/>
                    <a:lstStyle/>
                    <a:p>
                      <a:pPr algn="l" fontAlgn="t"/>
                      <a:r>
                        <a:rPr lang="en-US" sz="1200" u="none" strike="noStrike">
                          <a:effectLst/>
                          <a:latin typeface="Gill Sans MT" panose="020B0502020104020203" pitchFamily="34" charset="0"/>
                          <a:hlinkClick r:id="rId25"/>
                        </a:rPr>
                        <a:t>AMC Pruner</a:t>
                      </a:r>
                      <a:endParaRPr lang="en-US" sz="1200" b="0">
                        <a:effectLst/>
                        <a:latin typeface="Gill Sans MT" panose="020B0502020104020203" pitchFamily="34" charset="0"/>
                      </a:endParaRPr>
                    </a:p>
                  </a:txBody>
                  <a:tcPr marL="27565" marR="27565" marT="13783" marB="13783"/>
                </a:tc>
                <a:tc>
                  <a:txBody>
                    <a:bodyPr/>
                    <a:lstStyle/>
                    <a:p>
                      <a:pPr algn="l" fontAlgn="t"/>
                      <a:r>
                        <a:rPr lang="en-US" sz="1200" dirty="0">
                          <a:effectLst/>
                          <a:latin typeface="Gill Sans MT" panose="020B0502020104020203" pitchFamily="34" charset="0"/>
                        </a:rPr>
                        <a:t>AMC: AutoML for Model Compression and Acceleration on Mobile Devices </a:t>
                      </a:r>
                      <a:r>
                        <a:rPr lang="en-US" sz="1200" u="none" strike="noStrike" dirty="0">
                          <a:effectLst/>
                          <a:latin typeface="Gill Sans MT" panose="020B0502020104020203" pitchFamily="34" charset="0"/>
                          <a:hlinkClick r:id="rId26"/>
                        </a:rPr>
                        <a:t>Reference Paper</a:t>
                      </a:r>
                      <a:endParaRPr lang="en-US" sz="1200" b="0" dirty="0">
                        <a:effectLst/>
                        <a:latin typeface="Gill Sans MT" panose="020B0502020104020203" pitchFamily="34" charset="0"/>
                      </a:endParaRPr>
                    </a:p>
                  </a:txBody>
                  <a:tcPr marL="27565" marR="27565" marT="13783" marB="13783"/>
                </a:tc>
                <a:extLst>
                  <a:ext uri="{0D108BD9-81ED-4DB2-BD59-A6C34878D82A}">
                    <a16:rowId xmlns:a16="http://schemas.microsoft.com/office/drawing/2014/main" val="2646108571"/>
                  </a:ext>
                </a:extLst>
              </a:tr>
              <a:tr h="186792">
                <a:tc>
                  <a:txBody>
                    <a:bodyPr/>
                    <a:lstStyle/>
                    <a:p>
                      <a:pPr algn="l" fontAlgn="t"/>
                      <a:r>
                        <a:rPr lang="en-US" sz="1200" u="none" strike="noStrike">
                          <a:effectLst/>
                          <a:latin typeface="Gill Sans MT" panose="020B0502020104020203" pitchFamily="34" charset="0"/>
                          <a:hlinkClick r:id="rId27"/>
                        </a:rPr>
                        <a:t>Movement Pruner</a:t>
                      </a:r>
                      <a:endParaRPr lang="en-US" sz="1200" b="0">
                        <a:effectLst/>
                        <a:latin typeface="Gill Sans MT" panose="020B0502020104020203" pitchFamily="34" charset="0"/>
                      </a:endParaRPr>
                    </a:p>
                  </a:txBody>
                  <a:tcPr marL="27565" marR="27565" marT="13783" marB="13783"/>
                </a:tc>
                <a:tc>
                  <a:txBody>
                    <a:bodyPr/>
                    <a:lstStyle/>
                    <a:p>
                      <a:pPr algn="l" fontAlgn="t"/>
                      <a:r>
                        <a:rPr lang="en-US" sz="1200" dirty="0">
                          <a:effectLst/>
                          <a:latin typeface="Gill Sans MT" panose="020B0502020104020203" pitchFamily="34" charset="0"/>
                        </a:rPr>
                        <a:t>Movement Pruning: Adaptive Sparsity by Fine-Tuning </a:t>
                      </a:r>
                      <a:r>
                        <a:rPr lang="en-US" sz="1200" u="none" strike="noStrike" dirty="0">
                          <a:effectLst/>
                          <a:latin typeface="Gill Sans MT" panose="020B0502020104020203" pitchFamily="34" charset="0"/>
                          <a:hlinkClick r:id="rId28"/>
                        </a:rPr>
                        <a:t>Reference Paper</a:t>
                      </a:r>
                      <a:endParaRPr lang="en-US" sz="1200" b="0" dirty="0">
                        <a:effectLst/>
                        <a:latin typeface="Gill Sans MT" panose="020B0502020104020203" pitchFamily="34" charset="0"/>
                      </a:endParaRPr>
                    </a:p>
                  </a:txBody>
                  <a:tcPr marL="27565" marR="27565" marT="13783" marB="13783"/>
                </a:tc>
                <a:extLst>
                  <a:ext uri="{0D108BD9-81ED-4DB2-BD59-A6C34878D82A}">
                    <a16:rowId xmlns:a16="http://schemas.microsoft.com/office/drawing/2014/main" val="232759446"/>
                  </a:ext>
                </a:extLst>
              </a:tr>
            </a:tbl>
          </a:graphicData>
        </a:graphic>
      </p:graphicFrame>
    </p:spTree>
    <p:extLst>
      <p:ext uri="{BB962C8B-B14F-4D97-AF65-F5344CB8AC3E}">
        <p14:creationId xmlns:p14="http://schemas.microsoft.com/office/powerpoint/2010/main" val="813786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36145</TotalTime>
  <Words>1298</Words>
  <Application>Microsoft Macintosh PowerPoint</Application>
  <PresentationFormat>自定义</PresentationFormat>
  <Paragraphs>135</Paragraphs>
  <Slides>22</Slides>
  <Notes>1</Notes>
  <HiddenSlides>0</HiddenSlides>
  <MMClips>0</MMClips>
  <ScaleCrop>false</ScaleCrop>
  <HeadingPairs>
    <vt:vector size="6" baseType="variant">
      <vt:variant>
        <vt:lpstr>已用的字体</vt:lpstr>
      </vt:variant>
      <vt:variant>
        <vt:i4>14</vt:i4>
      </vt:variant>
      <vt:variant>
        <vt:lpstr>主题</vt:lpstr>
      </vt:variant>
      <vt:variant>
        <vt:i4>6</vt:i4>
      </vt:variant>
      <vt:variant>
        <vt:lpstr>幻灯片标题</vt:lpstr>
      </vt:variant>
      <vt:variant>
        <vt:i4>22</vt:i4>
      </vt:variant>
    </vt:vector>
  </HeadingPairs>
  <TitlesOfParts>
    <vt:vector size="42" baseType="lpstr">
      <vt:lpstr>黑体</vt:lpstr>
      <vt:lpstr>华文细黑</vt:lpstr>
      <vt:lpstr>Microsoft YaHei</vt:lpstr>
      <vt:lpstr>Microsoft YaHei</vt:lpstr>
      <vt:lpstr>FrutigerNext LT Bold</vt:lpstr>
      <vt:lpstr>FrutigerNext LT Light</vt:lpstr>
      <vt:lpstr>FrutigerNext LT Medium</vt:lpstr>
      <vt:lpstr>Arial</vt:lpstr>
      <vt:lpstr>Calibri</vt:lpstr>
      <vt:lpstr>Cambria Math</vt:lpstr>
      <vt:lpstr>Futura Medium</vt:lpstr>
      <vt:lpstr>Gill Sans MT</vt:lpstr>
      <vt:lpstr>Stentiga</vt:lpstr>
      <vt:lpstr>Wingdings</vt:lpstr>
      <vt:lpstr>Title1</vt:lpstr>
      <vt:lpstr>Title2</vt:lpstr>
      <vt:lpstr>content01</vt:lpstr>
      <vt:lpstr>Content02</vt:lpstr>
      <vt:lpstr>code01</vt:lpstr>
      <vt:lpstr>Thankyou</vt:lpstr>
      <vt:lpstr>推理引擎-模型压缩</vt:lpstr>
      <vt:lpstr>PowerPoint 演示文稿</vt:lpstr>
      <vt:lpstr>PowerPoint 演示文稿</vt:lpstr>
      <vt:lpstr>推理引擎架构</vt:lpstr>
      <vt:lpstr>PowerPoint 演示文稿</vt:lpstr>
      <vt:lpstr>量化压缩</vt:lpstr>
      <vt:lpstr>To prune, or not to prune: exploring the efﬁcacy of pruning for model compression</vt:lpstr>
      <vt:lpstr>PowerPoint 演示文稿</vt:lpstr>
      <vt:lpstr>剪枝算法</vt:lpstr>
      <vt:lpstr>模型剪枝分类</vt:lpstr>
      <vt:lpstr>模型剪枝分类</vt:lpstr>
      <vt:lpstr>Weight distribution of CNN layers for different pruning methods</vt:lpstr>
      <vt:lpstr>PowerPoint 演示文稿</vt:lpstr>
      <vt:lpstr>模型剪枝流程</vt:lpstr>
      <vt:lpstr>模型剪枝主要单元</vt:lpstr>
      <vt:lpstr>训练一个模型 -&gt; 对模型进行剪枝 -&gt; 对剪枝后模型进行微调</vt:lpstr>
      <vt:lpstr>PowerPoint 演示文稿</vt:lpstr>
      <vt:lpstr>L1-norm based Channel Pruning</vt:lpstr>
      <vt:lpstr>L1-norm based Channel Pruning</vt:lpstr>
      <vt:lpstr>L1-norm based Channel Pruning</vt:lpstr>
      <vt:lpstr>参考文献</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6118</cp:revision>
  <dcterms:created xsi:type="dcterms:W3CDTF">2015-01-14T10:38:57Z</dcterms:created>
  <dcterms:modified xsi:type="dcterms:W3CDTF">2023-01-22T01:34:53Z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