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6"/>
  </p:notesMasterIdLst>
  <p:handoutMasterIdLst>
    <p:handoutMasterId r:id="rId17"/>
  </p:handoutMasterIdLst>
  <p:sldIdLst>
    <p:sldId id="1779" r:id="rId7"/>
    <p:sldId id="1765" r:id="rId8"/>
    <p:sldId id="739" r:id="rId9"/>
    <p:sldId id="1782" r:id="rId10"/>
    <p:sldId id="1809" r:id="rId11"/>
    <p:sldId id="1784" r:id="rId12"/>
    <p:sldId id="680" r:id="rId13"/>
    <p:sldId id="1805" r:id="rId14"/>
    <p:sldId id="1804" r:id="rId15"/>
  </p:sldIdLst>
  <p:sldSz cx="12196763" cy="6858000"/>
  <p:notesSz cx="6805613" cy="9939338"/>
  <p:custDataLst>
    <p:tags r:id="rId18"/>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59595A"/>
    <a:srgbClr val="00FA00"/>
    <a:srgbClr val="374154"/>
    <a:srgbClr val="6FC4F7"/>
    <a:srgbClr val="FFC000"/>
    <a:srgbClr val="F78898"/>
    <a:srgbClr val="34393C"/>
    <a:srgbClr val="384056"/>
    <a:srgbClr val="FFFFFF"/>
    <a:srgbClr val="0078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61" autoAdjust="0"/>
    <p:restoredTop sz="96291" autoAdjust="0"/>
  </p:normalViewPr>
  <p:slideViewPr>
    <p:cSldViewPr showGuides="1">
      <p:cViewPr varScale="1">
        <p:scale>
          <a:sx n="116" d="100"/>
          <a:sy n="116" d="100"/>
        </p:scale>
        <p:origin x="216" y="328"/>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2022/10/30</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7</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7</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DFA3554-790F-44C9-BFAE-3E6D5D7BE10A}" type="slidenum">
              <a:rPr lang="zh-CN" altLang="en-US" smtClean="0"/>
              <a:pPr/>
              <a:t>8</a:t>
            </a:fld>
            <a:endParaRPr lang="zh-CN" altLang="en-US"/>
          </a:p>
        </p:txBody>
      </p:sp>
    </p:spTree>
    <p:extLst>
      <p:ext uri="{BB962C8B-B14F-4D97-AF65-F5344CB8AC3E}">
        <p14:creationId xmlns:p14="http://schemas.microsoft.com/office/powerpoint/2010/main" val="2963848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DFA3554-790F-44C9-BFAE-3E6D5D7BE10A}" type="slidenum">
              <a:rPr lang="zh-CN" altLang="en-US" smtClean="0"/>
              <a:pPr/>
              <a:t>9</a:t>
            </a:fld>
            <a:endParaRPr lang="zh-CN" altLang="en-US"/>
          </a:p>
        </p:txBody>
      </p:sp>
    </p:spTree>
    <p:extLst>
      <p:ext uri="{BB962C8B-B14F-4D97-AF65-F5344CB8AC3E}">
        <p14:creationId xmlns:p14="http://schemas.microsoft.com/office/powerpoint/2010/main" val="2989779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advClick="0">
        <p159:morph option="byObject"/>
      </p:transition>
    </mc:Choice>
    <mc:Fallback xmlns="">
      <p:transition spd="med"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advClick="0">
        <p159:morph option="byObject"/>
      </p:transition>
    </mc:Choice>
    <mc:Fallback xmlns="">
      <p:transition spd="med"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advClick="0">
        <p159:morph option="byObject"/>
      </p:transition>
    </mc:Choice>
    <mc:Fallback xmlns="">
      <p:transition spd="med"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advClick="0">
        <p159:morph option="byObject"/>
      </p:transition>
    </mc:Choice>
    <mc:Fallback xmlns="">
      <p:transition spd="med"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463546"/>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advClick="0">
        <p159:morph option="byObject"/>
      </p:transition>
    </mc:Choice>
    <mc:Fallback xmlns="">
      <p:transition spd="med"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463546"/>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advClick="0">
        <p159:morph option="byObject"/>
      </p:transition>
    </mc:Choice>
    <mc:Fallback xmlns="">
      <p:transition spd="med"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463546"/>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advClick="0">
        <p159:morph option="byObject"/>
      </p:transition>
    </mc:Choice>
    <mc:Fallback xmlns="">
      <p:transition spd="med"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20688"/>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864556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advClick="0">
        <p159:morph option="byObject"/>
      </p:transition>
    </mc:Choice>
    <mc:Fallback xmlns="">
      <p:transition spd="med"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54868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advClick="0">
        <p159:morph option="byObject"/>
      </p:transition>
    </mc:Choice>
    <mc:Fallback xmlns="">
      <p:transition spd="med"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54868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advClick="0">
        <p159:morph option="byObject"/>
      </p:transition>
    </mc:Choice>
    <mc:Fallback xmlns="">
      <p:transition spd="med"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463546"/>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3613626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advClick="0">
        <p159:morph option="byObject"/>
      </p:transition>
    </mc:Choice>
    <mc:Fallback xmlns="">
      <p:transition spd="med"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www.mindspore.cn/"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hiascend.com/" TargetMode="External"/><Relationship Id="rId3" Type="http://schemas.openxmlformats.org/officeDocument/2006/relationships/slideLayout" Target="../slideLayouts/slideLayout5.xml"/><Relationship Id="rId7"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theme" Target="../theme/theme3.xml"/><Relationship Id="rId4" Type="http://schemas.openxmlformats.org/officeDocument/2006/relationships/slideLayout" Target="../slideLayouts/slideLayout6.xml"/><Relationship Id="rId9" Type="http://schemas.openxmlformats.org/officeDocument/2006/relationships/hyperlink" Target="http://www.mindspore.cn/" TargetMode="Externa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hyperlink" Target="http://www.mindspore.cn/" TargetMode="External"/><Relationship Id="rId5" Type="http://schemas.openxmlformats.org/officeDocument/2006/relationships/hyperlink" Target="http://www.hiascend.com/" TargetMode="Externa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10.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11.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xmlns:p14="http://schemas.microsoft.com/office/powerpoint/2010/main" spd="med" p14:dur="600" advClick="0">
        <p159:morph option="byObject"/>
      </p:transition>
    </mc:Choice>
    <mc:Fallback xmlns="">
      <p:transition spd="med"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xmlns:p14="http://schemas.microsoft.com/office/powerpoint/2010/main" spd="med" p14:dur="600" advClick="0">
        <p159:morph option="byObject"/>
      </p:transition>
    </mc:Choice>
    <mc:Fallback xmlns="">
      <p:transition spd="med"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6"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7" cstate="print">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8">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9">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5" r:id="rId2"/>
    <p:sldLayoutId id="2147483904" r:id="rId3"/>
    <p:sldLayoutId id="2147483910" r:id="rId4"/>
  </p:sldLayoutIdLst>
  <mc:AlternateContent xmlns:mc="http://schemas.openxmlformats.org/markup-compatibility/2006" xmlns:p159="http://schemas.microsoft.com/office/powerpoint/2015/09/main">
    <mc:Choice Requires="p159">
      <p:transition xmlns:p14="http://schemas.microsoft.com/office/powerpoint/2010/main" spd="med" p14:dur="600" advClick="0">
        <p159:morph option="byObject"/>
      </p:transition>
    </mc:Choice>
    <mc:Fallback xmlns="">
      <p:transition spd="med"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915" r:id="rId2"/>
    <p:sldLayoutId id="2147483916" r:id="rId3"/>
  </p:sldLayoutIdLst>
  <mc:AlternateContent xmlns:mc="http://schemas.openxmlformats.org/markup-compatibility/2006" xmlns:p159="http://schemas.microsoft.com/office/powerpoint/2015/09/main">
    <mc:Choice Requires="p159">
      <p:transition xmlns:p14="http://schemas.microsoft.com/office/powerpoint/2010/main" spd="med" p14:dur="600" advClick="0">
        <p159:morph option="byObject"/>
      </p:transition>
    </mc:Choice>
    <mc:Fallback xmlns="">
      <p:transition spd="med" advClick="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xmlns:p14="http://schemas.microsoft.com/office/powerpoint/2010/main" spd="med" p14:dur="600" advClick="0">
        <p159:morph option="byObject"/>
      </p:transition>
    </mc:Choice>
    <mc:Fallback xmlns="">
      <p:transition spd="med"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xmlns:p14="http://schemas.microsoft.com/office/powerpoint/2010/main" spd="med" p14:dur="600" advClick="0">
        <p159:morph option="byObject"/>
      </p:transition>
    </mc:Choice>
    <mc:Fallback xmlns="">
      <p:transition spd="med"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37741" y="1196752"/>
            <a:ext cx="6432978" cy="953563"/>
          </a:xfrm>
          <a:noFill/>
        </p:spPr>
        <p:txBody>
          <a:bodyPr anchor="ctr">
            <a:noAutofit/>
          </a:bodyPr>
          <a:lstStyle/>
          <a:p>
            <a:r>
              <a:rPr lang="zh-CN" altLang="en-US" sz="6600" dirty="0">
                <a:solidFill>
                  <a:schemeClr val="bg1"/>
                </a:solidFill>
                <a:latin typeface="Microsoft YaHei" panose="020B0503020204020204" pitchFamily="34" charset="-122"/>
                <a:ea typeface="Microsoft YaHei" panose="020B0503020204020204" pitchFamily="34" charset="-122"/>
              </a:rPr>
              <a:t>大模型算法</a:t>
            </a: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9626773" y="5236750"/>
            <a:ext cx="2116161" cy="720081"/>
          </a:xfrm>
        </p:spPr>
        <p:txBody>
          <a:bodyPr anchor="ctr"/>
          <a:lstStyle/>
          <a:p>
            <a:pPr>
              <a:lnSpc>
                <a:spcPct val="100000"/>
              </a:lnSpc>
            </a:pPr>
            <a:r>
              <a:rPr lang="en-US" altLang="zh-CN" sz="6600" b="1" dirty="0">
                <a:solidFill>
                  <a:srgbClr val="374154"/>
                </a:solidFill>
                <a:latin typeface="GEETYPE-SkyGB-Flash Reguar" panose="02010604000000000000" pitchFamily="2" charset="-122"/>
                <a:ea typeface="GEETYPE-SkyGB-Flash Reguar" panose="02010604000000000000" pitchFamily="2" charset="-122"/>
              </a:rPr>
              <a:t>ZOMI</a:t>
            </a:r>
            <a:endParaRPr lang="zh-CN" altLang="en-US" sz="6600" b="1" dirty="0">
              <a:solidFill>
                <a:srgbClr val="374154"/>
              </a:solidFill>
              <a:latin typeface="GEETYPE-SkyGB-Flash Reguar" panose="02010604000000000000" pitchFamily="2" charset="-122"/>
              <a:ea typeface="GEETYPE-SkyGB-Flash Reguar" panose="02010604000000000000" pitchFamily="2" charset="-122"/>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474645" y="5272375"/>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E86395C9-D3A3-F743-9A37-107A71540301}"/>
              </a:ext>
            </a:extLst>
          </p:cNvPr>
          <p:cNvSpPr txBox="1">
            <a:spLocks/>
          </p:cNvSpPr>
          <p:nvPr/>
        </p:nvSpPr>
        <p:spPr>
          <a:xfrm>
            <a:off x="337741" y="1906544"/>
            <a:ext cx="8856984" cy="2530568"/>
          </a:xfrm>
          <a:prstGeom prst="rect">
            <a:avLst/>
          </a:prstGeom>
          <a:gradFill flip="none" rotWithShape="1">
            <a:gsLst>
              <a:gs pos="30000">
                <a:schemeClr val="bg1">
                  <a:alpha val="0"/>
                </a:schemeClr>
              </a:gs>
              <a:gs pos="63000">
                <a:schemeClr val="bg1">
                  <a:alpha val="32000"/>
                </a:schemeClr>
              </a:gs>
              <a:gs pos="100000">
                <a:srgbClr val="6FC4F7"/>
              </a:gs>
            </a:gsLst>
            <a:lin ang="0" scaled="0"/>
            <a:tileRect/>
          </a:gradFill>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en-US" altLang="zh-CN" sz="9600" kern="0" dirty="0">
                <a:solidFill>
                  <a:schemeClr val="bg1"/>
                </a:solidFill>
                <a:latin typeface="Microsoft YaHei" panose="020B0503020204020204" pitchFamily="34" charset="-122"/>
                <a:ea typeface="Microsoft YaHei" panose="020B0503020204020204" pitchFamily="34" charset="-122"/>
              </a:rPr>
              <a:t>Text</a:t>
            </a:r>
            <a:r>
              <a:rPr lang="zh-CN" altLang="en-US" sz="9600" kern="0" dirty="0">
                <a:solidFill>
                  <a:schemeClr val="bg1"/>
                </a:solidFill>
                <a:latin typeface="Microsoft YaHei" panose="020B0503020204020204" pitchFamily="34" charset="-122"/>
                <a:ea typeface="Microsoft YaHei" panose="020B0503020204020204" pitchFamily="34" charset="-122"/>
              </a:rPr>
              <a:t> </a:t>
            </a:r>
            <a:r>
              <a:rPr lang="en-US" altLang="zh-CN" sz="9600" kern="0" dirty="0">
                <a:solidFill>
                  <a:schemeClr val="bg1"/>
                </a:solidFill>
                <a:latin typeface="Microsoft YaHei" panose="020B0503020204020204" pitchFamily="34" charset="-122"/>
                <a:ea typeface="Microsoft YaHei" panose="020B0503020204020204" pitchFamily="34" charset="-122"/>
              </a:rPr>
              <a:t>to</a:t>
            </a:r>
            <a:r>
              <a:rPr lang="zh-CN" altLang="en-US" sz="9600" kern="0" dirty="0">
                <a:solidFill>
                  <a:schemeClr val="bg1"/>
                </a:solidFill>
                <a:latin typeface="Microsoft YaHei" panose="020B0503020204020204" pitchFamily="34" charset="-122"/>
                <a:ea typeface="Microsoft YaHei" panose="020B0503020204020204" pitchFamily="34" charset="-122"/>
              </a:rPr>
              <a:t> </a:t>
            </a:r>
            <a:r>
              <a:rPr lang="en-US" altLang="zh-CN" sz="9600" kern="0" dirty="0">
                <a:solidFill>
                  <a:schemeClr val="bg1"/>
                </a:solidFill>
                <a:latin typeface="Microsoft YaHei" panose="020B0503020204020204" pitchFamily="34" charset="-122"/>
                <a:ea typeface="Microsoft YaHei" panose="020B0503020204020204" pitchFamily="34" charset="-122"/>
              </a:rPr>
              <a:t>Text</a:t>
            </a:r>
            <a:endParaRPr lang="zh-CN" altLang="en-US" sz="9600" kern="0"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advClick="0">
        <p159:morph option="byObject"/>
      </p:transition>
    </mc:Choice>
    <mc:Fallback xmlns="">
      <p:transition spd="med"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32DC145-01B3-9741-BE93-E05856882CC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97781" y="1410097"/>
            <a:ext cx="10693530" cy="4037806"/>
          </a:xfrm>
          <a:prstGeom prst="rect">
            <a:avLst/>
          </a:prstGeom>
        </p:spPr>
      </p:pic>
    </p:spTree>
    <p:extLst>
      <p:ext uri="{BB962C8B-B14F-4D97-AF65-F5344CB8AC3E}">
        <p14:creationId xmlns:p14="http://schemas.microsoft.com/office/powerpoint/2010/main" val="4234535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advClick="0">
        <p159:morph option="byObject"/>
      </p:transition>
    </mc:Choice>
    <mc:Fallback xmlns="">
      <p:transition spd="med"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zh-CN" altLang="en-US" dirty="0">
                <a:solidFill>
                  <a:srgbClr val="FFC000"/>
                </a:solidFill>
                <a:latin typeface="+mj-ea"/>
                <a:sym typeface="Huawei Sans" panose="020C0503030203020204" pitchFamily="34" charset="0"/>
              </a:rPr>
              <a:t>关于本内容</a:t>
            </a:r>
            <a:endParaRPr kumimoji="1" lang="zh-CN" altLang="en-US" dirty="0">
              <a:solidFill>
                <a:srgbClr val="FFC000"/>
              </a:solidFill>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616645" y="1052736"/>
            <a:ext cx="10963473" cy="488577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zh-CN" altLang="en-US" sz="2400" b="1" dirty="0">
                <a:solidFill>
                  <a:srgbClr val="34393C"/>
                </a:solidFill>
              </a:rPr>
              <a:t>内容背景</a:t>
            </a:r>
            <a:endParaRPr lang="en-US" altLang="zh-CN" sz="2400" b="1" dirty="0">
              <a:solidFill>
                <a:srgbClr val="34393C"/>
              </a:solidFill>
            </a:endParaRPr>
          </a:p>
          <a:p>
            <a:pPr marL="694190" lvl="1" indent="-457200">
              <a:buFont typeface="Arial" panose="020B0604020202020204" pitchFamily="34" charset="0"/>
              <a:buChar char="•"/>
            </a:pPr>
            <a:r>
              <a:rPr lang="zh-CN" altLang="en-US" sz="2000" dirty="0">
                <a:solidFill>
                  <a:schemeClr val="bg2"/>
                </a:solidFill>
              </a:rPr>
              <a:t>大规模分布式训练系统：串行到并行 </a:t>
            </a:r>
            <a:r>
              <a:rPr lang="en-US" altLang="zh-CN" sz="2000" dirty="0">
                <a:solidFill>
                  <a:schemeClr val="bg2"/>
                </a:solidFill>
              </a:rPr>
              <a:t>–</a:t>
            </a:r>
            <a:r>
              <a:rPr lang="zh-CN" altLang="en-US" sz="2000" dirty="0">
                <a:solidFill>
                  <a:schemeClr val="bg2"/>
                </a:solidFill>
              </a:rPr>
              <a:t> 并行处理体系 </a:t>
            </a:r>
            <a:r>
              <a:rPr lang="en-US" altLang="zh-CN" sz="2000" dirty="0">
                <a:solidFill>
                  <a:schemeClr val="bg2"/>
                </a:solidFill>
              </a:rPr>
              <a:t>–</a:t>
            </a:r>
            <a:r>
              <a:rPr lang="zh-CN" altLang="en-US" sz="2000" dirty="0">
                <a:solidFill>
                  <a:schemeClr val="bg2"/>
                </a:solidFill>
              </a:rPr>
              <a:t> 深度学习并行训练</a:t>
            </a:r>
          </a:p>
          <a:p>
            <a:pPr marL="457200" indent="-457200">
              <a:buFont typeface="+mj-lt"/>
              <a:buAutoNum type="arabicPeriod"/>
            </a:pPr>
            <a:r>
              <a:rPr lang="zh-CN" altLang="en-US" sz="2400" b="1" dirty="0">
                <a:solidFill>
                  <a:srgbClr val="34393C"/>
                </a:solidFill>
              </a:rPr>
              <a:t>具体内容</a:t>
            </a:r>
          </a:p>
          <a:p>
            <a:pPr lvl="1"/>
            <a:r>
              <a:rPr lang="zh-CN" altLang="en-US" sz="2000" b="1" dirty="0">
                <a:solidFill>
                  <a:schemeClr val="bg2"/>
                </a:solidFill>
              </a:rPr>
              <a:t>大模型训练的挑战：</a:t>
            </a:r>
            <a:r>
              <a:rPr lang="zh-CN" altLang="en-US" sz="1800" dirty="0">
                <a:solidFill>
                  <a:schemeClr val="bg2"/>
                </a:solidFill>
              </a:rPr>
              <a:t>内存墙 </a:t>
            </a:r>
            <a:r>
              <a:rPr lang="en-US" altLang="zh-CN" sz="1800" dirty="0">
                <a:solidFill>
                  <a:schemeClr val="bg2"/>
                </a:solidFill>
              </a:rPr>
              <a:t>–</a:t>
            </a:r>
            <a:r>
              <a:rPr lang="zh-CN" altLang="en-US" sz="1800" dirty="0">
                <a:solidFill>
                  <a:schemeClr val="bg2"/>
                </a:solidFill>
              </a:rPr>
              <a:t> 性能墙 </a:t>
            </a:r>
            <a:r>
              <a:rPr lang="en-US" altLang="zh-CN" sz="1800" dirty="0">
                <a:solidFill>
                  <a:schemeClr val="bg2"/>
                </a:solidFill>
              </a:rPr>
              <a:t>–</a:t>
            </a:r>
            <a:r>
              <a:rPr lang="zh-CN" altLang="en-US" sz="1800" dirty="0">
                <a:solidFill>
                  <a:schemeClr val="bg2"/>
                </a:solidFill>
              </a:rPr>
              <a:t> 效率墙 </a:t>
            </a:r>
            <a:r>
              <a:rPr lang="en-US" altLang="zh-CN" sz="1800" dirty="0">
                <a:solidFill>
                  <a:schemeClr val="bg2"/>
                </a:solidFill>
              </a:rPr>
              <a:t>–</a:t>
            </a:r>
            <a:r>
              <a:rPr lang="zh-CN" altLang="en-US" sz="1800" dirty="0">
                <a:solidFill>
                  <a:schemeClr val="bg2"/>
                </a:solidFill>
              </a:rPr>
              <a:t> 调优墙</a:t>
            </a:r>
            <a:endParaRPr lang="en-US" altLang="zh-CN" sz="1800" dirty="0">
              <a:solidFill>
                <a:schemeClr val="bg2"/>
              </a:solidFill>
            </a:endParaRPr>
          </a:p>
          <a:p>
            <a:pPr lvl="1"/>
            <a:r>
              <a:rPr lang="zh-CN" altLang="en-US" sz="2000" b="1" dirty="0">
                <a:solidFill>
                  <a:schemeClr val="bg2"/>
                </a:solidFill>
              </a:rPr>
              <a:t>分布式训练系统：</a:t>
            </a:r>
            <a:r>
              <a:rPr lang="zh-CN" altLang="en-US" sz="1800" dirty="0">
                <a:solidFill>
                  <a:schemeClr val="bg2"/>
                </a:solidFill>
              </a:rPr>
              <a:t>并行处理硬件架构 </a:t>
            </a:r>
            <a:r>
              <a:rPr lang="en-US" altLang="zh-CN" sz="1800" dirty="0">
                <a:solidFill>
                  <a:schemeClr val="bg2"/>
                </a:solidFill>
              </a:rPr>
              <a:t>–</a:t>
            </a:r>
            <a:r>
              <a:rPr lang="zh-CN" altLang="en-US" sz="1800" dirty="0">
                <a:solidFill>
                  <a:schemeClr val="bg2"/>
                </a:solidFill>
              </a:rPr>
              <a:t> 业界分布式系统分析 </a:t>
            </a:r>
            <a:endParaRPr lang="en-US" altLang="zh-CN" sz="1800" dirty="0">
              <a:solidFill>
                <a:schemeClr val="bg2"/>
              </a:solidFill>
            </a:endParaRPr>
          </a:p>
          <a:p>
            <a:pPr lvl="1"/>
            <a:r>
              <a:rPr lang="zh-CN" altLang="en-US" sz="2000" b="1" dirty="0">
                <a:solidFill>
                  <a:schemeClr val="bg2"/>
                </a:solidFill>
              </a:rPr>
              <a:t>分布式并行总体架构：</a:t>
            </a:r>
            <a:r>
              <a:rPr lang="zh-CN" altLang="en-US" sz="1800" dirty="0">
                <a:solidFill>
                  <a:schemeClr val="bg2"/>
                </a:solidFill>
              </a:rPr>
              <a:t>参数服务器模式 </a:t>
            </a:r>
            <a:r>
              <a:rPr lang="en-US" altLang="zh-CN" sz="1800" dirty="0">
                <a:solidFill>
                  <a:schemeClr val="bg2"/>
                </a:solidFill>
              </a:rPr>
              <a:t>–</a:t>
            </a:r>
            <a:r>
              <a:rPr lang="zh-CN" altLang="en-US" sz="1800" dirty="0">
                <a:solidFill>
                  <a:schemeClr val="bg2"/>
                </a:solidFill>
              </a:rPr>
              <a:t> 集合通讯模式 </a:t>
            </a:r>
            <a:endParaRPr lang="en-US" altLang="zh-CN" sz="1800" dirty="0">
              <a:solidFill>
                <a:schemeClr val="bg2"/>
              </a:solidFill>
            </a:endParaRPr>
          </a:p>
          <a:p>
            <a:pPr lvl="1"/>
            <a:r>
              <a:rPr lang="zh-CN" altLang="en-US" sz="2000" b="1" dirty="0">
                <a:solidFill>
                  <a:schemeClr val="bg2"/>
                </a:solidFill>
              </a:rPr>
              <a:t>通信原语与协调：</a:t>
            </a:r>
            <a:r>
              <a:rPr lang="zh-CN" altLang="en-US" sz="1800" dirty="0">
                <a:solidFill>
                  <a:schemeClr val="bg2"/>
                </a:solidFill>
              </a:rPr>
              <a:t>通讯协调软硬件 </a:t>
            </a:r>
            <a:r>
              <a:rPr lang="en-US" altLang="zh-CN" sz="1800" dirty="0">
                <a:solidFill>
                  <a:schemeClr val="bg2"/>
                </a:solidFill>
              </a:rPr>
              <a:t>-</a:t>
            </a:r>
            <a:r>
              <a:rPr lang="zh-CN" altLang="en-US" sz="1800" dirty="0">
                <a:solidFill>
                  <a:schemeClr val="bg2"/>
                </a:solidFill>
              </a:rPr>
              <a:t> 通信实现方式 </a:t>
            </a:r>
            <a:r>
              <a:rPr lang="en-US" altLang="zh-CN" sz="1800" dirty="0">
                <a:solidFill>
                  <a:schemeClr val="bg2"/>
                </a:solidFill>
              </a:rPr>
              <a:t>-</a:t>
            </a:r>
            <a:r>
              <a:rPr lang="zh-CN" altLang="en-US" sz="1800" dirty="0">
                <a:solidFill>
                  <a:schemeClr val="bg2"/>
                </a:solidFill>
              </a:rPr>
              <a:t> 通信原语</a:t>
            </a:r>
            <a:endParaRPr lang="en-US" altLang="zh-CN" sz="1800" dirty="0">
              <a:solidFill>
                <a:schemeClr val="bg2"/>
              </a:solidFill>
            </a:endParaRPr>
          </a:p>
          <a:p>
            <a:pPr lvl="1"/>
            <a:r>
              <a:rPr lang="zh-CN" altLang="en-US" sz="2400" b="1" dirty="0">
                <a:solidFill>
                  <a:srgbClr val="59595A"/>
                </a:solidFill>
              </a:rPr>
              <a:t>大模型算法结构：</a:t>
            </a:r>
            <a:r>
              <a:rPr lang="zh-CN" altLang="en-US" sz="2000" dirty="0">
                <a:solidFill>
                  <a:srgbClr val="59595A"/>
                </a:solidFill>
              </a:rPr>
              <a:t>大模型算法发展 </a:t>
            </a:r>
            <a:r>
              <a:rPr lang="en-US" altLang="zh-CN" sz="2000" dirty="0">
                <a:solidFill>
                  <a:srgbClr val="59595A"/>
                </a:solidFill>
              </a:rPr>
              <a:t>–</a:t>
            </a:r>
            <a:r>
              <a:rPr lang="zh-CN" altLang="en-US" sz="2000" dirty="0">
                <a:solidFill>
                  <a:srgbClr val="59595A"/>
                </a:solidFill>
              </a:rPr>
              <a:t> </a:t>
            </a:r>
            <a:r>
              <a:rPr lang="en-US" altLang="zh-CN" sz="2000" dirty="0">
                <a:solidFill>
                  <a:srgbClr val="59595A"/>
                </a:solidFill>
              </a:rPr>
              <a:t>NLP</a:t>
            </a:r>
            <a:r>
              <a:rPr lang="zh-CN" altLang="en-US" sz="2000" dirty="0">
                <a:solidFill>
                  <a:srgbClr val="59595A"/>
                </a:solidFill>
              </a:rPr>
              <a:t>大模型 </a:t>
            </a:r>
            <a:r>
              <a:rPr lang="en-US" altLang="zh-CN" sz="2000" dirty="0">
                <a:solidFill>
                  <a:srgbClr val="59595A"/>
                </a:solidFill>
              </a:rPr>
              <a:t>-</a:t>
            </a:r>
            <a:r>
              <a:rPr lang="zh-CN" altLang="en-US" sz="2000" dirty="0">
                <a:solidFill>
                  <a:srgbClr val="59595A"/>
                </a:solidFill>
              </a:rPr>
              <a:t> </a:t>
            </a:r>
            <a:r>
              <a:rPr lang="en-US" altLang="zh-CN" sz="2000" dirty="0">
                <a:solidFill>
                  <a:srgbClr val="59595A"/>
                </a:solidFill>
              </a:rPr>
              <a:t>CV</a:t>
            </a:r>
            <a:r>
              <a:rPr lang="zh-CN" altLang="en-US" sz="2000" dirty="0">
                <a:solidFill>
                  <a:srgbClr val="59595A"/>
                </a:solidFill>
              </a:rPr>
              <a:t>大模型 </a:t>
            </a:r>
            <a:r>
              <a:rPr lang="en-US" altLang="zh-CN" sz="2000" dirty="0">
                <a:solidFill>
                  <a:srgbClr val="59595A"/>
                </a:solidFill>
              </a:rPr>
              <a:t>–</a:t>
            </a:r>
            <a:r>
              <a:rPr lang="zh-CN" altLang="en-US" sz="2000" dirty="0">
                <a:solidFill>
                  <a:srgbClr val="59595A"/>
                </a:solidFill>
              </a:rPr>
              <a:t> 多模态大模型</a:t>
            </a:r>
            <a:endParaRPr lang="en-US" altLang="zh-CN" sz="2400" dirty="0">
              <a:solidFill>
                <a:srgbClr val="59595A"/>
              </a:solidFill>
            </a:endParaRPr>
          </a:p>
          <a:p>
            <a:pPr lvl="1"/>
            <a:r>
              <a:rPr lang="zh-CN" altLang="en-US" sz="2000" b="1" dirty="0">
                <a:solidFill>
                  <a:schemeClr val="bg2"/>
                </a:solidFill>
              </a:rPr>
              <a:t>分布式并行与同步策略：</a:t>
            </a:r>
            <a:r>
              <a:rPr lang="zh-CN" altLang="en-US" sz="1800" dirty="0">
                <a:solidFill>
                  <a:schemeClr val="bg2"/>
                </a:solidFill>
              </a:rPr>
              <a:t>数据并行 </a:t>
            </a:r>
            <a:r>
              <a:rPr lang="en-US" altLang="zh-CN" sz="1800" dirty="0">
                <a:solidFill>
                  <a:schemeClr val="bg2"/>
                </a:solidFill>
              </a:rPr>
              <a:t>–</a:t>
            </a:r>
            <a:r>
              <a:rPr lang="zh-CN" altLang="en-US" sz="1800" dirty="0">
                <a:solidFill>
                  <a:schemeClr val="bg2"/>
                </a:solidFill>
              </a:rPr>
              <a:t> 模型并行 </a:t>
            </a:r>
            <a:r>
              <a:rPr lang="en-US" altLang="zh-CN" sz="1800" dirty="0">
                <a:solidFill>
                  <a:schemeClr val="bg2"/>
                </a:solidFill>
              </a:rPr>
              <a:t>–</a:t>
            </a:r>
            <a:r>
              <a:rPr lang="zh-CN" altLang="en-US" sz="1800" dirty="0">
                <a:solidFill>
                  <a:schemeClr val="bg2"/>
                </a:solidFill>
              </a:rPr>
              <a:t> 流水并行 </a:t>
            </a:r>
            <a:r>
              <a:rPr lang="en-US" altLang="zh-CN" sz="1800" dirty="0">
                <a:solidFill>
                  <a:schemeClr val="bg2"/>
                </a:solidFill>
              </a:rPr>
              <a:t>–</a:t>
            </a:r>
            <a:r>
              <a:rPr lang="zh-CN" altLang="en-US" sz="1800" dirty="0">
                <a:solidFill>
                  <a:schemeClr val="bg2"/>
                </a:solidFill>
              </a:rPr>
              <a:t> 混合并行</a:t>
            </a:r>
            <a:endParaRPr lang="en-US" altLang="zh-CN" sz="2000" dirty="0">
              <a:solidFill>
                <a:schemeClr val="bg2"/>
              </a:solidFill>
            </a:endParaRPr>
          </a:p>
          <a:p>
            <a:pPr lvl="1"/>
            <a:r>
              <a:rPr lang="zh-CN" altLang="en-US" sz="2000" b="1" dirty="0">
                <a:solidFill>
                  <a:schemeClr val="bg2"/>
                </a:solidFill>
              </a:rPr>
              <a:t>内存和计算优化：</a:t>
            </a:r>
            <a:r>
              <a:rPr lang="en-US" altLang="zh-CN" sz="1800" dirty="0">
                <a:solidFill>
                  <a:schemeClr val="bg2"/>
                </a:solidFill>
              </a:rPr>
              <a:t>ZeRO</a:t>
            </a:r>
            <a:r>
              <a:rPr lang="zh-CN" altLang="en-US" sz="1800" dirty="0">
                <a:solidFill>
                  <a:schemeClr val="bg2"/>
                </a:solidFill>
              </a:rPr>
              <a:t>内存优化 </a:t>
            </a:r>
            <a:r>
              <a:rPr lang="en-US" altLang="zh-CN" sz="1800" dirty="0">
                <a:solidFill>
                  <a:schemeClr val="bg2"/>
                </a:solidFill>
              </a:rPr>
              <a:t>–</a:t>
            </a:r>
            <a:r>
              <a:rPr lang="zh-CN" altLang="en-US" sz="1800" dirty="0">
                <a:solidFill>
                  <a:schemeClr val="bg2"/>
                </a:solidFill>
              </a:rPr>
              <a:t> 混合精度与计算优化</a:t>
            </a:r>
            <a:endParaRPr lang="en-US" altLang="zh-CN" sz="1800" dirty="0">
              <a:solidFill>
                <a:schemeClr val="bg2"/>
              </a:solidFill>
            </a:endParaRPr>
          </a:p>
        </p:txBody>
      </p:sp>
      <p:sp>
        <p:nvSpPr>
          <p:cNvPr id="2" name="矩形 1">
            <a:extLst>
              <a:ext uri="{FF2B5EF4-FFF2-40B4-BE49-F238E27FC236}">
                <a16:creationId xmlns:a16="http://schemas.microsoft.com/office/drawing/2014/main" id="{7EEF1322-F605-BB41-811E-48AFBF2DBE85}"/>
              </a:ext>
            </a:extLst>
          </p:cNvPr>
          <p:cNvSpPr/>
          <p:nvPr/>
        </p:nvSpPr>
        <p:spPr bwMode="auto">
          <a:xfrm>
            <a:off x="5594325" y="4581128"/>
            <a:ext cx="1512168" cy="432048"/>
          </a:xfrm>
          <a:prstGeom prst="rect">
            <a:avLst/>
          </a:prstGeom>
          <a:noFill/>
          <a:ln w="28575">
            <a:solidFill>
              <a:srgbClr val="C00000"/>
            </a:solidFill>
            <a:extLst>
              <a:ext uri="{C807C97D-BFC1-408E-A445-0C87EB9F89A2}">
                <ask:lineSketchStyleProps xmlns:ask="http://schemas.microsoft.com/office/drawing/2018/sketchyshapes">
                  <ask:type>
                    <ask:lineSketchFreehand/>
                  </ask:type>
                </ask:lineSketchStyleProps>
              </a:ext>
            </a:extLst>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3269966234"/>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4" y="53555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dirty="0">
                <a:solidFill>
                  <a:srgbClr val="FFC000"/>
                </a:solidFill>
                <a:latin typeface="Futura Medium" panose="020B0602020204020303" pitchFamily="34" charset="-79"/>
                <a:ea typeface="Cosmonaut" pitchFamily="2" charset="0"/>
                <a:cs typeface="Futura Medium" panose="020B0602020204020303" pitchFamily="34" charset="-79"/>
                <a:sym typeface="Huawei Sans" panose="020C0503030203020204" pitchFamily="34" charset="0"/>
              </a:rPr>
              <a:t>About</a:t>
            </a:r>
            <a:r>
              <a:rPr lang="zh-CN" altLang="en-US" dirty="0">
                <a:solidFill>
                  <a:srgbClr val="FFC000"/>
                </a:solidFill>
                <a:latin typeface="Futura Medium" panose="020B0602020204020303" pitchFamily="34" charset="-79"/>
                <a:ea typeface="Cosmonaut" pitchFamily="2" charset="0"/>
                <a:cs typeface="Futura Medium" panose="020B0602020204020303" pitchFamily="34" charset="-79"/>
                <a:sym typeface="Huawei Sans" panose="020C0503030203020204" pitchFamily="34" charset="0"/>
              </a:rPr>
              <a:t> </a:t>
            </a:r>
            <a:r>
              <a:rPr lang="en-US" altLang="zh-CN" dirty="0">
                <a:solidFill>
                  <a:srgbClr val="FFC000"/>
                </a:solidFill>
                <a:latin typeface="Futura Medium" panose="020B0602020204020303" pitchFamily="34" charset="-79"/>
                <a:ea typeface="Cosmonaut" pitchFamily="2" charset="0"/>
                <a:cs typeface="Futura Medium" panose="020B0602020204020303" pitchFamily="34" charset="-79"/>
                <a:sym typeface="Huawei Sans" panose="020C0503030203020204" pitchFamily="34" charset="0"/>
              </a:rPr>
              <a:t>LLM</a:t>
            </a:r>
            <a:r>
              <a:rPr lang="zh-CN" altLang="en-US" dirty="0">
                <a:solidFill>
                  <a:srgbClr val="FFC000"/>
                </a:solidFill>
                <a:latin typeface="Futura Medium" panose="020B0602020204020303" pitchFamily="34" charset="-79"/>
                <a:ea typeface="Cosmonaut" pitchFamily="2" charset="0"/>
                <a:cs typeface="Futura Medium" panose="020B0602020204020303" pitchFamily="34" charset="-79"/>
                <a:sym typeface="Huawei Sans" panose="020C0503030203020204" pitchFamily="34" charset="0"/>
              </a:rPr>
              <a:t> </a:t>
            </a:r>
            <a:r>
              <a:rPr lang="en-US" altLang="zh-CN" dirty="0">
                <a:solidFill>
                  <a:srgbClr val="FFC000"/>
                </a:solidFill>
                <a:latin typeface="Futura Medium" panose="020B0602020204020303" pitchFamily="34" charset="-79"/>
                <a:ea typeface="Cosmonaut" pitchFamily="2" charset="0"/>
                <a:cs typeface="Futura Medium" panose="020B0602020204020303" pitchFamily="34" charset="-79"/>
                <a:sym typeface="Huawei Sans" panose="020C0503030203020204" pitchFamily="34" charset="0"/>
              </a:rPr>
              <a:t>(Large</a:t>
            </a:r>
            <a:r>
              <a:rPr lang="zh-CN" altLang="en-US" dirty="0">
                <a:solidFill>
                  <a:srgbClr val="FFC000"/>
                </a:solidFill>
                <a:latin typeface="Futura Medium" panose="020B0602020204020303" pitchFamily="34" charset="-79"/>
                <a:ea typeface="Cosmonaut" pitchFamily="2" charset="0"/>
                <a:cs typeface="Futura Medium" panose="020B0602020204020303" pitchFamily="34" charset="-79"/>
                <a:sym typeface="Huawei Sans" panose="020C0503030203020204" pitchFamily="34" charset="0"/>
              </a:rPr>
              <a:t> </a:t>
            </a:r>
            <a:r>
              <a:rPr lang="en-US" altLang="zh-CN" dirty="0">
                <a:solidFill>
                  <a:srgbClr val="FFC000"/>
                </a:solidFill>
                <a:latin typeface="Futura Medium" panose="020B0602020204020303" pitchFamily="34" charset="-79"/>
                <a:ea typeface="Cosmonaut" pitchFamily="2" charset="0"/>
                <a:cs typeface="Futura Medium" panose="020B0602020204020303" pitchFamily="34" charset="-79"/>
                <a:sym typeface="Huawei Sans" panose="020C0503030203020204" pitchFamily="34" charset="0"/>
              </a:rPr>
              <a:t>Language</a:t>
            </a:r>
            <a:r>
              <a:rPr lang="zh-CN" altLang="en-US" dirty="0">
                <a:solidFill>
                  <a:srgbClr val="FFC000"/>
                </a:solidFill>
                <a:latin typeface="Futura Medium" panose="020B0602020204020303" pitchFamily="34" charset="-79"/>
                <a:ea typeface="Cosmonaut" pitchFamily="2" charset="0"/>
                <a:cs typeface="Futura Medium" panose="020B0602020204020303" pitchFamily="34" charset="-79"/>
                <a:sym typeface="Huawei Sans" panose="020C0503030203020204" pitchFamily="34" charset="0"/>
              </a:rPr>
              <a:t> </a:t>
            </a:r>
            <a:r>
              <a:rPr lang="en-US" altLang="zh-CN" dirty="0">
                <a:solidFill>
                  <a:srgbClr val="FFC000"/>
                </a:solidFill>
                <a:latin typeface="Futura Medium" panose="020B0602020204020303" pitchFamily="34" charset="-79"/>
                <a:ea typeface="Cosmonaut" pitchFamily="2" charset="0"/>
                <a:cs typeface="Futura Medium" panose="020B0602020204020303" pitchFamily="34" charset="-79"/>
                <a:sym typeface="Huawei Sans" panose="020C0503030203020204" pitchFamily="34" charset="0"/>
              </a:rPr>
              <a:t>Models)</a:t>
            </a:r>
            <a:endParaRPr kumimoji="1" lang="zh-CN" altLang="en-US" dirty="0">
              <a:solidFill>
                <a:srgbClr val="FFC000"/>
              </a:solidFill>
              <a:latin typeface="Futura Medium" panose="020B0602020204020303" pitchFamily="34" charset="-79"/>
              <a:ea typeface="Cosmonaut" pitchFamily="2" charset="0"/>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369181" y="1052736"/>
            <a:ext cx="11458400" cy="4885776"/>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808490" lvl="1" indent="-571500">
              <a:lnSpc>
                <a:spcPct val="130000"/>
              </a:lnSpc>
              <a:buFont typeface="+mj-lt"/>
              <a:buAutoNum type="romanUcPeriod"/>
            </a:pPr>
            <a:r>
              <a:rPr lang="en-US" altLang="zh-CN" sz="2400" dirty="0">
                <a:solidFill>
                  <a:schemeClr val="tx1"/>
                </a:solidFill>
                <a:latin typeface="Gill Sans MT" panose="020B0502020104020203" pitchFamily="34" charset="0"/>
              </a:rPr>
              <a:t>What</a:t>
            </a:r>
            <a:r>
              <a:rPr lang="zh-CN" altLang="en-US" sz="2400" dirty="0">
                <a:solidFill>
                  <a:schemeClr val="tx1"/>
                </a:solidFill>
                <a:latin typeface="Gill Sans MT" panose="020B0502020104020203" pitchFamily="34" charset="0"/>
              </a:rPr>
              <a:t> </a:t>
            </a:r>
            <a:r>
              <a:rPr lang="en-US" altLang="zh-CN" sz="2400" dirty="0">
                <a:solidFill>
                  <a:schemeClr val="tx1"/>
                </a:solidFill>
                <a:latin typeface="Gill Sans MT" panose="020B0502020104020203" pitchFamily="34" charset="0"/>
              </a:rPr>
              <a:t>are</a:t>
            </a:r>
            <a:r>
              <a:rPr lang="zh-CN" altLang="en-US" sz="2400" dirty="0">
                <a:solidFill>
                  <a:schemeClr val="tx1"/>
                </a:solidFill>
                <a:latin typeface="Gill Sans MT" panose="020B0502020104020203" pitchFamily="34" charset="0"/>
              </a:rPr>
              <a:t> </a:t>
            </a:r>
            <a:r>
              <a:rPr lang="en-US" altLang="zh-CN" sz="2400" dirty="0">
                <a:solidFill>
                  <a:schemeClr val="tx1"/>
                </a:solidFill>
                <a:latin typeface="Gill Sans MT" panose="020B0502020104020203" pitchFamily="34" charset="0"/>
              </a:rPr>
              <a:t>LLM</a:t>
            </a:r>
            <a:r>
              <a:rPr lang="zh-CN" altLang="en-US" sz="2400" dirty="0">
                <a:solidFill>
                  <a:schemeClr val="tx1"/>
                </a:solidFill>
                <a:latin typeface="Gill Sans MT" panose="020B0502020104020203" pitchFamily="34" charset="0"/>
              </a:rPr>
              <a:t> </a:t>
            </a:r>
            <a:r>
              <a:rPr lang="en-US" altLang="zh-CN" sz="2400" dirty="0">
                <a:solidFill>
                  <a:schemeClr val="tx1"/>
                </a:solidFill>
                <a:latin typeface="Gill Sans MT" panose="020B0502020104020203" pitchFamily="34" charset="0"/>
                <a:sym typeface="Huawei Sans" panose="020C0503030203020204" pitchFamily="34" charset="0"/>
              </a:rPr>
              <a:t>(Large</a:t>
            </a:r>
            <a:r>
              <a:rPr lang="zh-CN" altLang="en-US" sz="2400" dirty="0">
                <a:solidFill>
                  <a:schemeClr val="tx1"/>
                </a:solidFill>
                <a:latin typeface="Gill Sans MT" panose="020B0502020104020203" pitchFamily="34" charset="0"/>
                <a:sym typeface="Huawei Sans" panose="020C0503030203020204" pitchFamily="34" charset="0"/>
              </a:rPr>
              <a:t> </a:t>
            </a:r>
            <a:r>
              <a:rPr lang="en-US" altLang="zh-CN" sz="2400" dirty="0">
                <a:solidFill>
                  <a:schemeClr val="tx1"/>
                </a:solidFill>
                <a:latin typeface="Gill Sans MT" panose="020B0502020104020203" pitchFamily="34" charset="0"/>
                <a:sym typeface="Huawei Sans" panose="020C0503030203020204" pitchFamily="34" charset="0"/>
              </a:rPr>
              <a:t>Language</a:t>
            </a:r>
            <a:r>
              <a:rPr lang="zh-CN" altLang="en-US" sz="2400" dirty="0">
                <a:solidFill>
                  <a:schemeClr val="tx1"/>
                </a:solidFill>
                <a:latin typeface="Gill Sans MT" panose="020B0502020104020203" pitchFamily="34" charset="0"/>
                <a:sym typeface="Huawei Sans" panose="020C0503030203020204" pitchFamily="34" charset="0"/>
              </a:rPr>
              <a:t> </a:t>
            </a:r>
            <a:r>
              <a:rPr lang="en-US" altLang="zh-CN" sz="2400" dirty="0">
                <a:solidFill>
                  <a:schemeClr val="tx1"/>
                </a:solidFill>
                <a:latin typeface="Gill Sans MT" panose="020B0502020104020203" pitchFamily="34" charset="0"/>
                <a:sym typeface="Huawei Sans" panose="020C0503030203020204" pitchFamily="34" charset="0"/>
              </a:rPr>
              <a:t>Models)</a:t>
            </a:r>
            <a:endParaRPr lang="en-US" altLang="zh-CN" sz="2400" dirty="0">
              <a:solidFill>
                <a:schemeClr val="tx1"/>
              </a:solidFill>
              <a:latin typeface="Gill Sans MT" panose="020B0502020104020203" pitchFamily="34" charset="0"/>
            </a:endParaRPr>
          </a:p>
          <a:p>
            <a:pPr marL="1051790" lvl="2" indent="-457200">
              <a:lnSpc>
                <a:spcPct val="130000"/>
              </a:lnSpc>
              <a:buFont typeface="+mj-lt"/>
              <a:buAutoNum type="arabicPeriod"/>
            </a:pPr>
            <a:r>
              <a:rPr lang="en-US" altLang="zh-CN" sz="2000" dirty="0">
                <a:solidFill>
                  <a:srgbClr val="59595A"/>
                </a:solidFill>
                <a:latin typeface="Gill Sans MT" panose="020B0502020104020203" pitchFamily="34" charset="0"/>
              </a:rPr>
              <a:t>BERT/RoBERTa</a:t>
            </a:r>
            <a:r>
              <a:rPr lang="zh-CN" altLang="en-US" sz="2000" dirty="0">
                <a:solidFill>
                  <a:srgbClr val="59595A"/>
                </a:solidFill>
                <a:latin typeface="Gill Sans MT" panose="020B0502020104020203" pitchFamily="34" charset="0"/>
              </a:rPr>
              <a:t> </a:t>
            </a:r>
            <a:r>
              <a:rPr lang="en-US" altLang="zh-CN" sz="2000" dirty="0">
                <a:solidFill>
                  <a:srgbClr val="59595A"/>
                </a:solidFill>
                <a:latin typeface="Gill Sans MT" panose="020B0502020104020203" pitchFamily="34" charset="0"/>
              </a:rPr>
              <a:t>(Encoder</a:t>
            </a:r>
            <a:r>
              <a:rPr lang="zh-CN" altLang="en-US" sz="2000" dirty="0">
                <a:solidFill>
                  <a:srgbClr val="59595A"/>
                </a:solidFill>
                <a:latin typeface="Gill Sans MT" panose="020B0502020104020203" pitchFamily="34" charset="0"/>
              </a:rPr>
              <a:t> </a:t>
            </a:r>
            <a:r>
              <a:rPr lang="en-US" altLang="zh-CN" sz="2000" dirty="0">
                <a:solidFill>
                  <a:srgbClr val="59595A"/>
                </a:solidFill>
                <a:latin typeface="Gill Sans MT" panose="020B0502020104020203" pitchFamily="34" charset="0"/>
              </a:rPr>
              <a:t>Models)</a:t>
            </a:r>
          </a:p>
          <a:p>
            <a:pPr marL="1051790" lvl="2" indent="-457200">
              <a:lnSpc>
                <a:spcPct val="130000"/>
              </a:lnSpc>
              <a:buFont typeface="+mj-lt"/>
              <a:buAutoNum type="arabicPeriod"/>
            </a:pPr>
            <a:r>
              <a:rPr lang="en-US" altLang="zh-CN" sz="2000" dirty="0">
                <a:solidFill>
                  <a:srgbClr val="59595A"/>
                </a:solidFill>
                <a:latin typeface="Gill Sans MT" panose="020B0502020104020203" pitchFamily="34" charset="0"/>
              </a:rPr>
              <a:t>GPT-3</a:t>
            </a:r>
            <a:r>
              <a:rPr lang="zh-CN" altLang="en-US" sz="2000" dirty="0">
                <a:solidFill>
                  <a:srgbClr val="59595A"/>
                </a:solidFill>
                <a:latin typeface="Gill Sans MT" panose="020B0502020104020203" pitchFamily="34" charset="0"/>
              </a:rPr>
              <a:t> </a:t>
            </a:r>
            <a:r>
              <a:rPr lang="en-US" altLang="zh-CN" sz="2000" dirty="0">
                <a:solidFill>
                  <a:srgbClr val="59595A"/>
                </a:solidFill>
                <a:latin typeface="Gill Sans MT" panose="020B0502020104020203" pitchFamily="34" charset="0"/>
              </a:rPr>
              <a:t>(Decoder</a:t>
            </a:r>
            <a:r>
              <a:rPr lang="zh-CN" altLang="en-US" sz="2000" dirty="0">
                <a:solidFill>
                  <a:srgbClr val="59595A"/>
                </a:solidFill>
                <a:latin typeface="Gill Sans MT" panose="020B0502020104020203" pitchFamily="34" charset="0"/>
              </a:rPr>
              <a:t> </a:t>
            </a:r>
            <a:r>
              <a:rPr lang="en-US" altLang="zh-CN" sz="2000" dirty="0">
                <a:solidFill>
                  <a:srgbClr val="59595A"/>
                </a:solidFill>
                <a:latin typeface="Gill Sans MT" panose="020B0502020104020203" pitchFamily="34" charset="0"/>
              </a:rPr>
              <a:t>Models)</a:t>
            </a:r>
          </a:p>
          <a:p>
            <a:pPr marL="1051790" lvl="2" indent="-457200">
              <a:lnSpc>
                <a:spcPct val="130000"/>
              </a:lnSpc>
              <a:buFont typeface="+mj-lt"/>
              <a:buAutoNum type="arabicPeriod"/>
            </a:pPr>
            <a:r>
              <a:rPr lang="en-US" altLang="zh-CN" sz="2000" dirty="0">
                <a:solidFill>
                  <a:srgbClr val="59595A"/>
                </a:solidFill>
                <a:latin typeface="Gill Sans MT" panose="020B0502020104020203" pitchFamily="34" charset="0"/>
              </a:rPr>
              <a:t>T5/BART</a:t>
            </a:r>
            <a:r>
              <a:rPr lang="zh-CN" altLang="en-US" sz="2000" dirty="0">
                <a:solidFill>
                  <a:srgbClr val="59595A"/>
                </a:solidFill>
                <a:latin typeface="Gill Sans MT" panose="020B0502020104020203" pitchFamily="34" charset="0"/>
              </a:rPr>
              <a:t> </a:t>
            </a:r>
            <a:r>
              <a:rPr lang="en-US" altLang="zh-CN" sz="2000" dirty="0">
                <a:solidFill>
                  <a:srgbClr val="59595A"/>
                </a:solidFill>
                <a:latin typeface="Gill Sans MT" panose="020B0502020104020203" pitchFamily="34" charset="0"/>
              </a:rPr>
              <a:t>(Encoder</a:t>
            </a:r>
            <a:r>
              <a:rPr lang="zh-CN" altLang="en-US" sz="2000" dirty="0">
                <a:solidFill>
                  <a:srgbClr val="59595A"/>
                </a:solidFill>
                <a:latin typeface="Gill Sans MT" panose="020B0502020104020203" pitchFamily="34" charset="0"/>
              </a:rPr>
              <a:t> </a:t>
            </a:r>
            <a:r>
              <a:rPr lang="en-US" altLang="zh-CN" sz="2000" dirty="0">
                <a:solidFill>
                  <a:srgbClr val="59595A"/>
                </a:solidFill>
                <a:latin typeface="Gill Sans MT" panose="020B0502020104020203" pitchFamily="34" charset="0"/>
              </a:rPr>
              <a:t>Decoder</a:t>
            </a:r>
            <a:r>
              <a:rPr lang="zh-CN" altLang="en-US" sz="2000" dirty="0">
                <a:solidFill>
                  <a:srgbClr val="59595A"/>
                </a:solidFill>
                <a:latin typeface="Gill Sans MT" panose="020B0502020104020203" pitchFamily="34" charset="0"/>
              </a:rPr>
              <a:t> </a:t>
            </a:r>
            <a:r>
              <a:rPr lang="en-US" altLang="zh-CN" sz="2000" dirty="0">
                <a:solidFill>
                  <a:srgbClr val="59595A"/>
                </a:solidFill>
                <a:latin typeface="Gill Sans MT" panose="020B0502020104020203" pitchFamily="34" charset="0"/>
              </a:rPr>
              <a:t>Models)</a:t>
            </a:r>
          </a:p>
          <a:p>
            <a:pPr marL="808490" lvl="1" indent="-571500">
              <a:lnSpc>
                <a:spcPct val="130000"/>
              </a:lnSpc>
              <a:buFont typeface="+mj-lt"/>
              <a:buAutoNum type="romanUcPeriod"/>
            </a:pPr>
            <a:r>
              <a:rPr lang="en-US" altLang="zh-CN" sz="2400" dirty="0">
                <a:solidFill>
                  <a:schemeClr val="tx1"/>
                </a:solidFill>
                <a:latin typeface="Gill Sans MT" panose="020B0502020104020203" pitchFamily="34" charset="0"/>
              </a:rPr>
              <a:t>How</a:t>
            </a:r>
            <a:r>
              <a:rPr lang="zh-CN" altLang="en-US" sz="2400" dirty="0">
                <a:solidFill>
                  <a:schemeClr val="tx1"/>
                </a:solidFill>
                <a:latin typeface="Gill Sans MT" panose="020B0502020104020203" pitchFamily="34" charset="0"/>
              </a:rPr>
              <a:t> </a:t>
            </a:r>
            <a:r>
              <a:rPr lang="en-US" altLang="zh-CN" sz="2400" dirty="0">
                <a:solidFill>
                  <a:schemeClr val="tx1"/>
                </a:solidFill>
                <a:latin typeface="Gill Sans MT" panose="020B0502020104020203" pitchFamily="34" charset="0"/>
              </a:rPr>
              <a:t>to</a:t>
            </a:r>
            <a:r>
              <a:rPr lang="zh-CN" altLang="en-US" sz="2400" dirty="0">
                <a:solidFill>
                  <a:schemeClr val="tx1"/>
                </a:solidFill>
                <a:latin typeface="Gill Sans MT" panose="020B0502020104020203" pitchFamily="34" charset="0"/>
              </a:rPr>
              <a:t> </a:t>
            </a:r>
            <a:r>
              <a:rPr lang="en-US" altLang="zh-CN" sz="2400" dirty="0">
                <a:solidFill>
                  <a:schemeClr val="tx1"/>
                </a:solidFill>
                <a:latin typeface="Gill Sans MT" panose="020B0502020104020203" pitchFamily="34" charset="0"/>
              </a:rPr>
              <a:t>use</a:t>
            </a:r>
            <a:r>
              <a:rPr lang="zh-CN" altLang="en-US" sz="2400" dirty="0">
                <a:solidFill>
                  <a:schemeClr val="tx1"/>
                </a:solidFill>
                <a:latin typeface="Gill Sans MT" panose="020B0502020104020203" pitchFamily="34" charset="0"/>
              </a:rPr>
              <a:t> </a:t>
            </a:r>
            <a:r>
              <a:rPr lang="en-US" altLang="zh-CN" sz="2400" dirty="0">
                <a:solidFill>
                  <a:schemeClr val="tx1"/>
                </a:solidFill>
                <a:latin typeface="Gill Sans MT" panose="020B0502020104020203" pitchFamily="34" charset="0"/>
              </a:rPr>
              <a:t>and</a:t>
            </a:r>
            <a:r>
              <a:rPr lang="zh-CN" altLang="en-US" sz="2400" dirty="0">
                <a:solidFill>
                  <a:schemeClr val="tx1"/>
                </a:solidFill>
                <a:latin typeface="Gill Sans MT" panose="020B0502020104020203" pitchFamily="34" charset="0"/>
              </a:rPr>
              <a:t> </a:t>
            </a:r>
            <a:r>
              <a:rPr lang="en-US" altLang="zh-CN" sz="2400" dirty="0">
                <a:solidFill>
                  <a:schemeClr val="tx1"/>
                </a:solidFill>
                <a:latin typeface="Gill Sans MT" panose="020B0502020104020203" pitchFamily="34" charset="0"/>
              </a:rPr>
              <a:t>Adapt</a:t>
            </a:r>
            <a:r>
              <a:rPr lang="zh-CN" altLang="en-US" sz="2400" dirty="0">
                <a:solidFill>
                  <a:schemeClr val="tx1"/>
                </a:solidFill>
                <a:latin typeface="Gill Sans MT" panose="020B0502020104020203" pitchFamily="34" charset="0"/>
              </a:rPr>
              <a:t> </a:t>
            </a:r>
            <a:r>
              <a:rPr lang="en-US" altLang="zh-CN" sz="2400" dirty="0">
                <a:solidFill>
                  <a:schemeClr val="tx1"/>
                </a:solidFill>
                <a:latin typeface="Gill Sans MT" panose="020B0502020104020203" pitchFamily="34" charset="0"/>
              </a:rPr>
              <a:t>LLM</a:t>
            </a:r>
          </a:p>
          <a:p>
            <a:pPr marL="1166090" lvl="2" indent="-571500">
              <a:lnSpc>
                <a:spcPct val="130000"/>
              </a:lnSpc>
              <a:buFont typeface="+mj-lt"/>
              <a:buAutoNum type="arabicPeriod"/>
            </a:pPr>
            <a:r>
              <a:rPr lang="en-US" altLang="zh-CN" sz="2000" dirty="0">
                <a:solidFill>
                  <a:srgbClr val="59595A"/>
                </a:solidFill>
                <a:latin typeface="Gill Sans MT" panose="020B0502020104020203" pitchFamily="34" charset="0"/>
              </a:rPr>
              <a:t>Prompting</a:t>
            </a:r>
            <a:r>
              <a:rPr lang="zh-CN" altLang="en-US" sz="2000" dirty="0">
                <a:solidFill>
                  <a:srgbClr val="59595A"/>
                </a:solidFill>
                <a:latin typeface="Gill Sans MT" panose="020B0502020104020203" pitchFamily="34" charset="0"/>
              </a:rPr>
              <a:t> </a:t>
            </a:r>
            <a:r>
              <a:rPr lang="en-US" altLang="zh-CN" sz="2000" dirty="0">
                <a:solidFill>
                  <a:srgbClr val="59595A"/>
                </a:solidFill>
                <a:latin typeface="Gill Sans MT" panose="020B0502020104020203" pitchFamily="34" charset="0"/>
              </a:rPr>
              <a:t>for</a:t>
            </a:r>
            <a:r>
              <a:rPr lang="zh-CN" altLang="en-US" sz="2000" dirty="0">
                <a:solidFill>
                  <a:srgbClr val="59595A"/>
                </a:solidFill>
                <a:latin typeface="Gill Sans MT" panose="020B0502020104020203" pitchFamily="34" charset="0"/>
              </a:rPr>
              <a:t> </a:t>
            </a:r>
            <a:r>
              <a:rPr lang="en-US" altLang="zh-CN" sz="2000" dirty="0">
                <a:solidFill>
                  <a:srgbClr val="59595A"/>
                </a:solidFill>
                <a:latin typeface="Gill Sans MT" panose="020B0502020104020203" pitchFamily="34" charset="0"/>
              </a:rPr>
              <a:t>few-shot</a:t>
            </a:r>
          </a:p>
          <a:p>
            <a:pPr marL="1166090" lvl="2" indent="-571500">
              <a:lnSpc>
                <a:spcPct val="130000"/>
              </a:lnSpc>
              <a:buFont typeface="+mj-lt"/>
              <a:buAutoNum type="arabicPeriod"/>
            </a:pPr>
            <a:r>
              <a:rPr lang="en-US" altLang="zh-CN" sz="2000" dirty="0">
                <a:solidFill>
                  <a:srgbClr val="59595A"/>
                </a:solidFill>
                <a:latin typeface="Gill Sans MT" panose="020B0502020104020203" pitchFamily="34" charset="0"/>
              </a:rPr>
              <a:t>Prompting</a:t>
            </a:r>
            <a:r>
              <a:rPr lang="zh-CN" altLang="en-US" sz="2000" dirty="0">
                <a:solidFill>
                  <a:srgbClr val="59595A"/>
                </a:solidFill>
                <a:latin typeface="Gill Sans MT" panose="020B0502020104020203" pitchFamily="34" charset="0"/>
              </a:rPr>
              <a:t> </a:t>
            </a:r>
            <a:r>
              <a:rPr lang="en-US" altLang="zh-CN" sz="2000" dirty="0">
                <a:solidFill>
                  <a:srgbClr val="59595A"/>
                </a:solidFill>
                <a:latin typeface="Gill Sans MT" panose="020B0502020104020203" pitchFamily="34" charset="0"/>
              </a:rPr>
              <a:t>as</a:t>
            </a:r>
            <a:r>
              <a:rPr lang="zh-CN" altLang="en-US" sz="2000" dirty="0">
                <a:solidFill>
                  <a:srgbClr val="59595A"/>
                </a:solidFill>
                <a:latin typeface="Gill Sans MT" panose="020B0502020104020203" pitchFamily="34" charset="0"/>
              </a:rPr>
              <a:t> </a:t>
            </a:r>
            <a:r>
              <a:rPr lang="en-US" altLang="zh-CN" sz="2000" dirty="0">
                <a:solidFill>
                  <a:srgbClr val="59595A"/>
                </a:solidFill>
                <a:latin typeface="Gill Sans MT" panose="020B0502020104020203" pitchFamily="34" charset="0"/>
              </a:rPr>
              <a:t>fine-tuning</a:t>
            </a:r>
          </a:p>
          <a:p>
            <a:pPr marL="1166090" lvl="2" indent="-571500">
              <a:lnSpc>
                <a:spcPct val="130000"/>
              </a:lnSpc>
              <a:buFont typeface="+mj-lt"/>
              <a:buAutoNum type="arabicPeriod"/>
            </a:pPr>
            <a:r>
              <a:rPr lang="en-US" altLang="zh-CN" sz="2000" dirty="0">
                <a:solidFill>
                  <a:srgbClr val="59595A"/>
                </a:solidFill>
                <a:latin typeface="Gill Sans MT" panose="020B0502020104020203" pitchFamily="34" charset="0"/>
              </a:rPr>
              <a:t>In-context</a:t>
            </a:r>
            <a:r>
              <a:rPr lang="zh-CN" altLang="en-US" sz="2000" dirty="0">
                <a:solidFill>
                  <a:srgbClr val="59595A"/>
                </a:solidFill>
                <a:latin typeface="Gill Sans MT" panose="020B0502020104020203" pitchFamily="34" charset="0"/>
              </a:rPr>
              <a:t> </a:t>
            </a:r>
            <a:r>
              <a:rPr lang="en-US" altLang="zh-CN" sz="2000" dirty="0">
                <a:solidFill>
                  <a:srgbClr val="59595A"/>
                </a:solidFill>
                <a:latin typeface="Gill Sans MT" panose="020B0502020104020203" pitchFamily="34" charset="0"/>
              </a:rPr>
              <a:t>learning</a:t>
            </a:r>
            <a:r>
              <a:rPr lang="zh-CN" altLang="en-US" sz="2000" dirty="0">
                <a:solidFill>
                  <a:srgbClr val="59595A"/>
                </a:solidFill>
                <a:latin typeface="Gill Sans MT" panose="020B0502020104020203" pitchFamily="34" charset="0"/>
              </a:rPr>
              <a:t> </a:t>
            </a:r>
            <a:r>
              <a:rPr lang="en-US" altLang="zh-CN" sz="2000" dirty="0">
                <a:solidFill>
                  <a:srgbClr val="59595A"/>
                </a:solidFill>
                <a:latin typeface="Gill Sans MT" panose="020B0502020104020203" pitchFamily="34" charset="0"/>
              </a:rPr>
              <a:t>(Instruction</a:t>
            </a:r>
            <a:r>
              <a:rPr lang="zh-CN" altLang="en-US" sz="2000" dirty="0">
                <a:solidFill>
                  <a:srgbClr val="59595A"/>
                </a:solidFill>
                <a:latin typeface="Gill Sans MT" panose="020B0502020104020203" pitchFamily="34" charset="0"/>
              </a:rPr>
              <a:t> </a:t>
            </a:r>
            <a:r>
              <a:rPr lang="en-US" altLang="zh-CN" sz="2000" dirty="0">
                <a:solidFill>
                  <a:srgbClr val="59595A"/>
                </a:solidFill>
                <a:latin typeface="Gill Sans MT" panose="020B0502020104020203" pitchFamily="34" charset="0"/>
              </a:rPr>
              <a:t>learning)</a:t>
            </a:r>
          </a:p>
          <a:p>
            <a:pPr marL="808490" lvl="1" indent="-571500">
              <a:lnSpc>
                <a:spcPct val="130000"/>
              </a:lnSpc>
              <a:buFont typeface="+mj-lt"/>
              <a:buAutoNum type="romanUcPeriod"/>
            </a:pPr>
            <a:r>
              <a:rPr lang="en-US" altLang="zh-CN" sz="2400" dirty="0">
                <a:solidFill>
                  <a:schemeClr val="tx1"/>
                </a:solidFill>
                <a:latin typeface="Gill Sans MT" panose="020B0502020104020203" pitchFamily="34" charset="0"/>
              </a:rPr>
              <a:t>Downstream</a:t>
            </a:r>
            <a:r>
              <a:rPr lang="zh-CN" altLang="en-US" sz="2400" dirty="0">
                <a:solidFill>
                  <a:schemeClr val="tx1"/>
                </a:solidFill>
                <a:latin typeface="Gill Sans MT" panose="020B0502020104020203" pitchFamily="34" charset="0"/>
              </a:rPr>
              <a:t> </a:t>
            </a:r>
            <a:r>
              <a:rPr lang="en-US" altLang="zh-CN" sz="2400" dirty="0">
                <a:solidFill>
                  <a:schemeClr val="tx1"/>
                </a:solidFill>
                <a:latin typeface="Gill Sans MT" panose="020B0502020104020203" pitchFamily="34" charset="0"/>
              </a:rPr>
              <a:t>Task</a:t>
            </a:r>
            <a:r>
              <a:rPr lang="zh-CN" altLang="en-US" sz="2400" dirty="0">
                <a:solidFill>
                  <a:schemeClr val="tx1"/>
                </a:solidFill>
                <a:latin typeface="Gill Sans MT" panose="020B0502020104020203" pitchFamily="34" charset="0"/>
              </a:rPr>
              <a:t> </a:t>
            </a:r>
            <a:r>
              <a:rPr lang="en-US" altLang="zh-CN" sz="2400" dirty="0">
                <a:solidFill>
                  <a:schemeClr val="tx1"/>
                </a:solidFill>
                <a:latin typeface="Gill Sans MT" panose="020B0502020104020203" pitchFamily="34" charset="0"/>
              </a:rPr>
              <a:t>and</a:t>
            </a:r>
            <a:r>
              <a:rPr lang="zh-CN" altLang="en-US" sz="2400" dirty="0">
                <a:solidFill>
                  <a:schemeClr val="tx1"/>
                </a:solidFill>
                <a:latin typeface="Gill Sans MT" panose="020B0502020104020203" pitchFamily="34" charset="0"/>
              </a:rPr>
              <a:t> </a:t>
            </a:r>
            <a:r>
              <a:rPr lang="en-US" altLang="zh-CN" sz="2400" dirty="0">
                <a:solidFill>
                  <a:schemeClr val="tx1"/>
                </a:solidFill>
                <a:latin typeface="Gill Sans MT" panose="020B0502020104020203" pitchFamily="34" charset="0"/>
              </a:rPr>
              <a:t>Data</a:t>
            </a:r>
          </a:p>
          <a:p>
            <a:pPr marL="1166090" lvl="2" indent="-571500">
              <a:lnSpc>
                <a:spcPct val="130000"/>
              </a:lnSpc>
              <a:buFont typeface="+mj-lt"/>
              <a:buAutoNum type="arabicPeriod"/>
            </a:pPr>
            <a:r>
              <a:rPr lang="en-US" altLang="zh-CN" sz="2000" dirty="0">
                <a:solidFill>
                  <a:srgbClr val="59595A"/>
                </a:solidFill>
                <a:latin typeface="Gill Sans MT" panose="020B0502020104020203" pitchFamily="34" charset="0"/>
              </a:rPr>
              <a:t>NLP</a:t>
            </a:r>
            <a:r>
              <a:rPr lang="zh-CN" altLang="en-US" sz="2000" dirty="0">
                <a:solidFill>
                  <a:srgbClr val="59595A"/>
                </a:solidFill>
                <a:latin typeface="Gill Sans MT" panose="020B0502020104020203" pitchFamily="34" charset="0"/>
              </a:rPr>
              <a:t> </a:t>
            </a:r>
            <a:r>
              <a:rPr lang="en-US" altLang="zh-CN" sz="2000" dirty="0">
                <a:solidFill>
                  <a:srgbClr val="59595A"/>
                </a:solidFill>
                <a:latin typeface="Gill Sans MT" panose="020B0502020104020203" pitchFamily="34" charset="0"/>
              </a:rPr>
              <a:t>downstream</a:t>
            </a:r>
            <a:r>
              <a:rPr lang="zh-CN" altLang="en-US" sz="2000" dirty="0">
                <a:solidFill>
                  <a:srgbClr val="59595A"/>
                </a:solidFill>
                <a:latin typeface="Gill Sans MT" panose="020B0502020104020203" pitchFamily="34" charset="0"/>
              </a:rPr>
              <a:t> </a:t>
            </a:r>
            <a:r>
              <a:rPr lang="en-US" altLang="zh-CN" sz="2000" dirty="0">
                <a:solidFill>
                  <a:srgbClr val="59595A"/>
                </a:solidFill>
                <a:latin typeface="Gill Sans MT" panose="020B0502020104020203" pitchFamily="34" charset="0"/>
              </a:rPr>
              <a:t>Task</a:t>
            </a:r>
          </a:p>
          <a:p>
            <a:pPr marL="1166090" lvl="2" indent="-571500">
              <a:lnSpc>
                <a:spcPct val="130000"/>
              </a:lnSpc>
              <a:buFont typeface="+mj-lt"/>
              <a:buAutoNum type="arabicPeriod"/>
            </a:pPr>
            <a:r>
              <a:rPr lang="en-US" altLang="zh-CN" sz="2000" dirty="0">
                <a:solidFill>
                  <a:srgbClr val="59595A"/>
                </a:solidFill>
                <a:latin typeface="Gill Sans MT" panose="020B0502020104020203" pitchFamily="34" charset="0"/>
              </a:rPr>
              <a:t>Data</a:t>
            </a:r>
          </a:p>
        </p:txBody>
      </p:sp>
    </p:spTree>
    <p:extLst>
      <p:ext uri="{BB962C8B-B14F-4D97-AF65-F5344CB8AC3E}">
        <p14:creationId xmlns:p14="http://schemas.microsoft.com/office/powerpoint/2010/main" val="39629665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advClick="0">
        <p159:morph option="byObject"/>
      </p:transition>
    </mc:Choice>
    <mc:Fallback xmlns="">
      <p:transition spd="med"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EEEA4C-FBB7-5C4B-8B49-A1698BC39B99}"/>
              </a:ext>
            </a:extLst>
          </p:cNvPr>
          <p:cNvSpPr>
            <a:spLocks noGrp="1"/>
          </p:cNvSpPr>
          <p:nvPr>
            <p:ph type="title"/>
          </p:nvPr>
        </p:nvSpPr>
        <p:spPr/>
        <p:txBody>
          <a:bodyPr/>
          <a:lstStyle/>
          <a:p>
            <a:r>
              <a:rPr lang="en-US" altLang="zh-CN" sz="3200" dirty="0">
                <a:latin typeface="Futura Medium" panose="020B0602020204020303" pitchFamily="34" charset="-79"/>
                <a:cs typeface="Futura Medium" panose="020B0602020204020303" pitchFamily="34" charset="-79"/>
              </a:rPr>
              <a:t>GPT3</a:t>
            </a:r>
            <a:r>
              <a:rPr lang="zh-CN" altLang="en-US" sz="3200" dirty="0">
                <a:latin typeface="Futura Medium" panose="020B0602020204020303" pitchFamily="34" charset="-79"/>
                <a:cs typeface="Futura Medium" panose="020B0602020204020303" pitchFamily="34" charset="-79"/>
              </a:rPr>
              <a:t> </a:t>
            </a:r>
            <a:r>
              <a:rPr lang="en-US" altLang="zh-CN" sz="3200" dirty="0">
                <a:latin typeface="Futura Medium" panose="020B0602020204020303" pitchFamily="34" charset="-79"/>
                <a:cs typeface="Futura Medium" panose="020B0602020204020303" pitchFamily="34" charset="-79"/>
              </a:rPr>
              <a:t>with</a:t>
            </a:r>
            <a:r>
              <a:rPr lang="zh-CN" altLang="en-US" sz="3200" dirty="0">
                <a:latin typeface="Futura Medium" panose="020B0602020204020303" pitchFamily="34" charset="-79"/>
                <a:cs typeface="Futura Medium" panose="020B0602020204020303" pitchFamily="34" charset="-79"/>
              </a:rPr>
              <a:t> </a:t>
            </a:r>
            <a:r>
              <a:rPr lang="en-US" altLang="zh-CN" sz="3200" dirty="0">
                <a:latin typeface="Futura Medium" panose="020B0602020204020303" pitchFamily="34" charset="-79"/>
                <a:cs typeface="Futura Medium" panose="020B0602020204020303" pitchFamily="34" charset="-79"/>
              </a:rPr>
              <a:t>175B</a:t>
            </a:r>
            <a:r>
              <a:rPr lang="zh-CN" altLang="en-US" sz="3200" dirty="0">
                <a:latin typeface="Futura Medium" panose="020B0602020204020303" pitchFamily="34" charset="-79"/>
                <a:cs typeface="Futura Medium" panose="020B0602020204020303" pitchFamily="34" charset="-79"/>
              </a:rPr>
              <a:t> </a:t>
            </a:r>
            <a:r>
              <a:rPr lang="en-US" altLang="zh-CN" sz="3200" dirty="0">
                <a:latin typeface="Futura Medium" panose="020B0602020204020303" pitchFamily="34" charset="-79"/>
                <a:cs typeface="Futura Medium" panose="020B0602020204020303" pitchFamily="34" charset="-79"/>
              </a:rPr>
              <a:t>Parameters</a:t>
            </a:r>
            <a:endParaRPr kumimoji="1" lang="zh-CN" altLang="en-US" sz="3200" dirty="0">
              <a:latin typeface="Futura Medium" panose="020B0602020204020303" pitchFamily="34" charset="-79"/>
              <a:cs typeface="Futura Medium" panose="020B0602020204020303" pitchFamily="34" charset="-79"/>
            </a:endParaRPr>
          </a:p>
        </p:txBody>
      </p:sp>
      <p:pic>
        <p:nvPicPr>
          <p:cNvPr id="5" name="图片 4">
            <a:extLst>
              <a:ext uri="{FF2B5EF4-FFF2-40B4-BE49-F238E27FC236}">
                <a16:creationId xmlns:a16="http://schemas.microsoft.com/office/drawing/2014/main" id="{F5F89A06-41FF-DF41-8314-7531C9AC7B65}"/>
              </a:ext>
            </a:extLst>
          </p:cNvPr>
          <p:cNvPicPr>
            <a:picLocks noChangeAspect="1"/>
          </p:cNvPicPr>
          <p:nvPr/>
        </p:nvPicPr>
        <p:blipFill>
          <a:blip r:embed="rId2"/>
          <a:stretch>
            <a:fillRect/>
          </a:stretch>
        </p:blipFill>
        <p:spPr>
          <a:xfrm>
            <a:off x="623636" y="2564904"/>
            <a:ext cx="11138941" cy="3157414"/>
          </a:xfrm>
          <a:prstGeom prst="rect">
            <a:avLst/>
          </a:prstGeom>
        </p:spPr>
      </p:pic>
      <p:sp>
        <p:nvSpPr>
          <p:cNvPr id="3" name="矩形 2">
            <a:extLst>
              <a:ext uri="{FF2B5EF4-FFF2-40B4-BE49-F238E27FC236}">
                <a16:creationId xmlns:a16="http://schemas.microsoft.com/office/drawing/2014/main" id="{46B7E2E3-5575-D54C-9132-DE9B3D5892A8}"/>
              </a:ext>
            </a:extLst>
          </p:cNvPr>
          <p:cNvSpPr/>
          <p:nvPr/>
        </p:nvSpPr>
        <p:spPr>
          <a:xfrm>
            <a:off x="2353965" y="5909413"/>
            <a:ext cx="7848872" cy="369332"/>
          </a:xfrm>
          <a:prstGeom prst="rect">
            <a:avLst/>
          </a:prstGeom>
        </p:spPr>
        <p:txBody>
          <a:bodyPr wrap="square">
            <a:spAutoFit/>
          </a:bodyPr>
          <a:lstStyle/>
          <a:p>
            <a:pPr algn="ctr"/>
            <a:r>
              <a:rPr lang="zh-CN" altLang="en-US" dirty="0">
                <a:solidFill>
                  <a:srgbClr val="374154"/>
                </a:solidFill>
              </a:rPr>
              <a:t>https://jalammar.github.io/how-gpt3-works-visualizations-animations/</a:t>
            </a:r>
          </a:p>
        </p:txBody>
      </p:sp>
      <p:sp>
        <p:nvSpPr>
          <p:cNvPr id="4" name="矩形 3">
            <a:extLst>
              <a:ext uri="{FF2B5EF4-FFF2-40B4-BE49-F238E27FC236}">
                <a16:creationId xmlns:a16="http://schemas.microsoft.com/office/drawing/2014/main" id="{19DF70FB-1514-5F43-BA49-5ADDD9B5CCFF}"/>
              </a:ext>
            </a:extLst>
          </p:cNvPr>
          <p:cNvSpPr/>
          <p:nvPr/>
        </p:nvSpPr>
        <p:spPr>
          <a:xfrm>
            <a:off x="804724" y="1291375"/>
            <a:ext cx="10587314" cy="362728"/>
          </a:xfrm>
          <a:prstGeom prst="rect">
            <a:avLst/>
          </a:prstGeom>
        </p:spPr>
        <p:txBody>
          <a:bodyPr wrap="square">
            <a:spAutoFit/>
          </a:bodyPr>
          <a:lstStyle/>
          <a:p>
            <a:pPr>
              <a:lnSpc>
                <a:spcPct val="120000"/>
              </a:lnSpc>
            </a:pPr>
            <a:r>
              <a:rPr lang="en-US" altLang="zh-CN" sz="1600" dirty="0">
                <a:solidFill>
                  <a:srgbClr val="374154"/>
                </a:solidFill>
                <a:latin typeface="+mj-ea"/>
                <a:ea typeface="+mj-ea"/>
              </a:rPr>
              <a:t>•General-purpose “English” knowledge.</a:t>
            </a:r>
            <a:endParaRPr lang="zh-CN" altLang="en-US" sz="1600" dirty="0">
              <a:solidFill>
                <a:srgbClr val="374154"/>
              </a:solidFill>
              <a:latin typeface="+mj-ea"/>
              <a:ea typeface="+mj-ea"/>
            </a:endParaRPr>
          </a:p>
        </p:txBody>
      </p:sp>
    </p:spTree>
    <p:extLst>
      <p:ext uri="{BB962C8B-B14F-4D97-AF65-F5344CB8AC3E}">
        <p14:creationId xmlns:p14="http://schemas.microsoft.com/office/powerpoint/2010/main" val="3339097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8BB748-60EE-5544-A60A-253DF753FC05}"/>
              </a:ext>
            </a:extLst>
          </p:cNvPr>
          <p:cNvSpPr>
            <a:spLocks noGrp="1"/>
          </p:cNvSpPr>
          <p:nvPr>
            <p:ph type="title"/>
          </p:nvPr>
        </p:nvSpPr>
        <p:spPr/>
        <p:txBody>
          <a:bodyPr/>
          <a:lstStyle/>
          <a:p>
            <a:r>
              <a:rPr kumimoji="1" lang="en-US" altLang="zh-CN" sz="3200" dirty="0">
                <a:latin typeface="Futura Medium" panose="020B0602020204020303" pitchFamily="34" charset="-79"/>
                <a:cs typeface="Futura Medium" panose="020B0602020204020303" pitchFamily="34" charset="-79"/>
              </a:rPr>
              <a:t>Inference</a:t>
            </a:r>
            <a:endParaRPr kumimoji="1" lang="zh-CN" altLang="en-US" sz="3200" dirty="0">
              <a:latin typeface="Futura Medium" panose="020B0602020204020303" pitchFamily="34" charset="-79"/>
              <a:cs typeface="Futura Medium" panose="020B0602020204020303" pitchFamily="34" charset="-79"/>
            </a:endParaRPr>
          </a:p>
        </p:txBody>
      </p:sp>
      <p:sp>
        <p:nvSpPr>
          <p:cNvPr id="3" name="内容占位符 2">
            <a:extLst>
              <a:ext uri="{FF2B5EF4-FFF2-40B4-BE49-F238E27FC236}">
                <a16:creationId xmlns:a16="http://schemas.microsoft.com/office/drawing/2014/main" id="{B1EAF690-6255-C84A-A1AA-A2622369DD16}"/>
              </a:ext>
            </a:extLst>
          </p:cNvPr>
          <p:cNvSpPr>
            <a:spLocks noGrp="1"/>
          </p:cNvSpPr>
          <p:nvPr>
            <p:ph sz="half" idx="1"/>
          </p:nvPr>
        </p:nvSpPr>
        <p:spPr>
          <a:xfrm>
            <a:off x="623635" y="1495552"/>
            <a:ext cx="10963473" cy="4525736"/>
          </a:xfrm>
        </p:spPr>
        <p:txBody>
          <a:bodyPr/>
          <a:lstStyle/>
          <a:p>
            <a:pPr marL="285750" indent="-285750" latinLnBrk="1">
              <a:lnSpc>
                <a:spcPct val="150000"/>
              </a:lnSpc>
              <a:buFont typeface="+mj-lt"/>
              <a:buAutoNum type="romanUcPeriod"/>
            </a:pPr>
            <a:r>
              <a:rPr kumimoji="1" lang="en-US" altLang="zh-CN" sz="1200" u="sng" dirty="0"/>
              <a:t>Transformer.</a:t>
            </a:r>
            <a:r>
              <a:rPr kumimoji="1" lang="zh-CN" altLang="en-US" sz="1200" u="sng" dirty="0"/>
              <a:t> </a:t>
            </a:r>
            <a:r>
              <a:rPr lang="en-US" altLang="zh-CN" sz="1200" dirty="0"/>
              <a:t>Vaswani, Ashish, et al. "Attention is all you need." </a:t>
            </a:r>
            <a:r>
              <a:rPr lang="en-US" altLang="zh-CN" sz="1200" i="1" dirty="0"/>
              <a:t>Advances in neural information processing systems</a:t>
            </a:r>
            <a:r>
              <a:rPr lang="en-US" altLang="zh-CN" sz="1200" dirty="0"/>
              <a:t> 30 (2017).</a:t>
            </a:r>
          </a:p>
          <a:p>
            <a:pPr marL="285750" indent="-285750" latinLnBrk="1">
              <a:lnSpc>
                <a:spcPct val="150000"/>
              </a:lnSpc>
              <a:buFont typeface="+mj-lt"/>
              <a:buAutoNum type="romanUcPeriod"/>
            </a:pPr>
            <a:r>
              <a:rPr kumimoji="1" lang="en-US" altLang="zh-CN" sz="1200" u="sng" dirty="0"/>
              <a:t>BERT</a:t>
            </a:r>
            <a:r>
              <a:rPr kumimoji="1" lang="zh-CN" altLang="en-US" sz="1200" u="sng" dirty="0"/>
              <a:t> </a:t>
            </a:r>
            <a:r>
              <a:rPr lang="en-US" altLang="zh-CN" sz="1200" dirty="0"/>
              <a:t>Devlin, Jacob, et al. "Bert: Pre-training of deep bidirectional transformers for language understanding." </a:t>
            </a:r>
            <a:r>
              <a:rPr lang="en-US" altLang="zh-CN" sz="1200" i="1" dirty="0" err="1"/>
              <a:t>arXiv</a:t>
            </a:r>
            <a:r>
              <a:rPr lang="en-US" altLang="zh-CN" sz="1200" i="1" dirty="0"/>
              <a:t> preprint arXiv:1810.04805</a:t>
            </a:r>
            <a:r>
              <a:rPr lang="en-US" altLang="zh-CN" sz="1200" dirty="0"/>
              <a:t> (2018).</a:t>
            </a:r>
          </a:p>
          <a:p>
            <a:pPr marL="285750" indent="-285750" latinLnBrk="1">
              <a:lnSpc>
                <a:spcPct val="150000"/>
              </a:lnSpc>
              <a:buFont typeface="+mj-lt"/>
              <a:buAutoNum type="romanUcPeriod"/>
            </a:pPr>
            <a:r>
              <a:rPr kumimoji="1" lang="en-US" altLang="zh-CN" sz="1200" u="sng" dirty="0"/>
              <a:t>GPT3</a:t>
            </a:r>
            <a:r>
              <a:rPr kumimoji="1" lang="en-US" altLang="zh-CN" sz="1200" dirty="0"/>
              <a:t>.</a:t>
            </a:r>
            <a:r>
              <a:rPr kumimoji="1" lang="zh-CN" altLang="en-US" sz="1200" dirty="0"/>
              <a:t> </a:t>
            </a:r>
            <a:r>
              <a:rPr lang="en-US" altLang="zh-CN" sz="1200" dirty="0"/>
              <a:t>Brown, Tom, et al. "Language models are few-shot learners." </a:t>
            </a:r>
            <a:r>
              <a:rPr lang="en-US" altLang="zh-CN" sz="1200" i="1" dirty="0"/>
              <a:t>Advances in neural information processing systems</a:t>
            </a:r>
            <a:r>
              <a:rPr lang="en-US" altLang="zh-CN" sz="1200" dirty="0"/>
              <a:t> 33 (2020): 1877-1901.</a:t>
            </a:r>
            <a:endParaRPr kumimoji="1" lang="en-US" altLang="zh-CN" sz="1200" dirty="0"/>
          </a:p>
          <a:p>
            <a:pPr marL="285750" indent="-285750">
              <a:lnSpc>
                <a:spcPct val="150000"/>
              </a:lnSpc>
              <a:buFont typeface="+mj-lt"/>
              <a:buAutoNum type="romanUcPeriod"/>
            </a:pPr>
            <a:r>
              <a:rPr kumimoji="1" lang="en-US" altLang="zh-CN" sz="1200" u="sng" dirty="0"/>
              <a:t>T5.</a:t>
            </a:r>
            <a:r>
              <a:rPr kumimoji="1" lang="zh-CN" altLang="en-US" sz="1200" dirty="0"/>
              <a:t> </a:t>
            </a:r>
            <a:r>
              <a:rPr lang="en-US" altLang="zh-CN" sz="1200" dirty="0"/>
              <a:t>Raffel, Colin, et al. "Exploring the limits of transfer learning with a unified text-to-text transformer." </a:t>
            </a:r>
            <a:r>
              <a:rPr lang="en-US" altLang="zh-CN" sz="1200" i="1" dirty="0"/>
              <a:t>J. Mach. Learn. Res.</a:t>
            </a:r>
            <a:r>
              <a:rPr lang="en-US" altLang="zh-CN" sz="1200" dirty="0"/>
              <a:t> 21.140 (2020): 1-67.</a:t>
            </a:r>
          </a:p>
          <a:p>
            <a:pPr marL="285750" indent="-285750" latinLnBrk="1">
              <a:lnSpc>
                <a:spcPct val="150000"/>
              </a:lnSpc>
              <a:buFont typeface="+mj-lt"/>
              <a:buAutoNum type="romanUcPeriod"/>
            </a:pPr>
            <a:r>
              <a:rPr kumimoji="1" lang="en-US" altLang="zh-CN" sz="1200" u="sng" dirty="0"/>
              <a:t>FLAN</a:t>
            </a:r>
            <a:r>
              <a:rPr kumimoji="1" lang="en-US" altLang="zh-CN" sz="1200" dirty="0"/>
              <a:t>.</a:t>
            </a:r>
            <a:r>
              <a:rPr kumimoji="1" lang="zh-CN" altLang="en-US" sz="1200" dirty="0"/>
              <a:t> </a:t>
            </a:r>
            <a:r>
              <a:rPr lang="en-US" altLang="zh-CN" sz="1200" dirty="0"/>
              <a:t>Wei, Jason, et al. "Finetuned language models are zero-shot learners." arXiv preprint arXiv:2109.01652 (2021).</a:t>
            </a:r>
          </a:p>
          <a:p>
            <a:pPr marL="285750" indent="-285750" latinLnBrk="1">
              <a:lnSpc>
                <a:spcPct val="150000"/>
              </a:lnSpc>
              <a:buFont typeface="+mj-lt"/>
              <a:buAutoNum type="romanUcPeriod"/>
            </a:pPr>
            <a:r>
              <a:rPr lang="en-US" altLang="zh-CN" sz="1200" dirty="0"/>
              <a:t>COS 597G (Fall 2022): Understanding Large Language Models.</a:t>
            </a:r>
            <a:r>
              <a:rPr lang="zh-CN" altLang="en-US" sz="1200" dirty="0"/>
              <a:t> </a:t>
            </a:r>
            <a:r>
              <a:rPr lang="en-US" altLang="zh-CN" sz="1200" dirty="0"/>
              <a:t>https://</a:t>
            </a:r>
            <a:r>
              <a:rPr lang="en-US" altLang="zh-CN" sz="1200" dirty="0" err="1"/>
              <a:t>www.cs.princeton.edu</a:t>
            </a:r>
            <a:r>
              <a:rPr lang="en-US" altLang="zh-CN" sz="1200" dirty="0"/>
              <a:t>/courses/archive/fall22/cos597G/</a:t>
            </a:r>
          </a:p>
        </p:txBody>
      </p:sp>
    </p:spTree>
    <p:extLst>
      <p:ext uri="{BB962C8B-B14F-4D97-AF65-F5344CB8AC3E}">
        <p14:creationId xmlns:p14="http://schemas.microsoft.com/office/powerpoint/2010/main" val="3112668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advClick="0">
        <p159:morph option="byObject"/>
      </p:transition>
    </mc:Choice>
    <mc:Fallback xmlns="">
      <p:transition spd="med"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advClick="0">
        <p159:morph option="byObject"/>
      </p:transition>
    </mc:Choice>
    <mc:Fallback xmlns="">
      <p:transition spd="med"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D1912716-4C4E-B744-92D7-5462DE363F7D}"/>
              </a:ext>
            </a:extLst>
          </p:cNvPr>
          <p:cNvSpPr txBox="1">
            <a:spLocks/>
          </p:cNvSpPr>
          <p:nvPr/>
        </p:nvSpPr>
        <p:spPr>
          <a:xfrm>
            <a:off x="623635" y="1061061"/>
            <a:ext cx="10963473" cy="589190"/>
          </a:xfrm>
          <a:prstGeom prst="rect">
            <a:avLst/>
          </a:prstGeom>
        </p:spPr>
        <p:txBody>
          <a:bodyPr anchor="ctr"/>
          <a:lstStyle>
            <a:lvl1pPr algn="l" rtl="0" eaLnBrk="1" fontAlgn="base" hangingPunct="1">
              <a:spcBef>
                <a:spcPct val="0"/>
              </a:spcBef>
              <a:spcAft>
                <a:spcPct val="0"/>
              </a:spcAft>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endParaRPr kumimoji="1" lang="en-US" sz="3200" dirty="0"/>
          </a:p>
        </p:txBody>
      </p:sp>
      <p:sp>
        <p:nvSpPr>
          <p:cNvPr id="4" name="标题 3">
            <a:extLst>
              <a:ext uri="{FF2B5EF4-FFF2-40B4-BE49-F238E27FC236}">
                <a16:creationId xmlns:a16="http://schemas.microsoft.com/office/drawing/2014/main" id="{FF4EE0F1-6043-EF46-A8D6-5C29AD3CAEF4}"/>
              </a:ext>
            </a:extLst>
          </p:cNvPr>
          <p:cNvSpPr>
            <a:spLocks noGrp="1"/>
          </p:cNvSpPr>
          <p:nvPr>
            <p:ph type="title"/>
          </p:nvPr>
        </p:nvSpPr>
        <p:spPr/>
        <p:txBody>
          <a:bodyPr/>
          <a:lstStyle/>
          <a:p>
            <a:r>
              <a:rPr kumimoji="1" lang="en-US" altLang="zh-CN" sz="3200" dirty="0"/>
              <a:t>Scaling</a:t>
            </a:r>
            <a:r>
              <a:rPr kumimoji="1" lang="zh-CN" altLang="en-US" sz="3200" dirty="0"/>
              <a:t> </a:t>
            </a:r>
            <a:r>
              <a:rPr kumimoji="1" lang="en-US" altLang="zh-CN" sz="3200" dirty="0"/>
              <a:t>Up</a:t>
            </a:r>
            <a:r>
              <a:rPr kumimoji="1" lang="zh-CN" altLang="en-US" sz="3200" dirty="0"/>
              <a:t> </a:t>
            </a:r>
            <a:r>
              <a:rPr kumimoji="1" lang="en-US" altLang="zh-CN" sz="3200" dirty="0"/>
              <a:t>&amp;</a:t>
            </a:r>
            <a:r>
              <a:rPr kumimoji="1" lang="zh-CN" altLang="en-US" sz="3200" dirty="0"/>
              <a:t> </a:t>
            </a:r>
            <a:r>
              <a:rPr kumimoji="1" lang="en-US" altLang="zh-CN" sz="3200" dirty="0"/>
              <a:t>Prompt</a:t>
            </a:r>
          </a:p>
        </p:txBody>
      </p:sp>
      <p:sp>
        <p:nvSpPr>
          <p:cNvPr id="9" name="内容占位符 2">
            <a:extLst>
              <a:ext uri="{FF2B5EF4-FFF2-40B4-BE49-F238E27FC236}">
                <a16:creationId xmlns:a16="http://schemas.microsoft.com/office/drawing/2014/main" id="{D808DA4E-B903-B146-8EAA-5315C3F3F91C}"/>
              </a:ext>
            </a:extLst>
          </p:cNvPr>
          <p:cNvSpPr txBox="1">
            <a:spLocks/>
          </p:cNvSpPr>
          <p:nvPr/>
        </p:nvSpPr>
        <p:spPr>
          <a:xfrm>
            <a:off x="481757" y="1386522"/>
            <a:ext cx="3888431" cy="5210829"/>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682625" lvl="1" indent="-457200">
              <a:lnSpc>
                <a:spcPct val="130000"/>
              </a:lnSpc>
              <a:buClr>
                <a:srgbClr val="6FC4F7"/>
              </a:buClr>
              <a:buFont typeface="+mj-lt"/>
              <a:buAutoNum type="arabicPeriod"/>
            </a:pPr>
            <a:r>
              <a:rPr kumimoji="1" lang="en-US" altLang="zh-CN" sz="2400" dirty="0">
                <a:solidFill>
                  <a:srgbClr val="59595A"/>
                </a:solidFill>
                <a:latin typeface="Gill Sans MT" panose="020B0502020104020203" pitchFamily="34" charset="0"/>
              </a:rPr>
              <a:t>Model</a:t>
            </a:r>
            <a:r>
              <a:rPr kumimoji="1" lang="zh-CN" altLang="en-US" sz="2400" dirty="0">
                <a:solidFill>
                  <a:srgbClr val="59595A"/>
                </a:solidFill>
                <a:latin typeface="Gill Sans MT" panose="020B0502020104020203" pitchFamily="34" charset="0"/>
              </a:rPr>
              <a:t> </a:t>
            </a:r>
            <a:r>
              <a:rPr kumimoji="1" lang="en-US" altLang="zh-CN" sz="2400" dirty="0">
                <a:solidFill>
                  <a:srgbClr val="59595A"/>
                </a:solidFill>
                <a:latin typeface="Gill Sans MT" panose="020B0502020104020203" pitchFamily="34" charset="0"/>
              </a:rPr>
              <a:t>size</a:t>
            </a:r>
            <a:r>
              <a:rPr kumimoji="1" lang="zh-CN" altLang="en-US" sz="2400" dirty="0">
                <a:solidFill>
                  <a:srgbClr val="59595A"/>
                </a:solidFill>
                <a:latin typeface="Gill Sans MT" panose="020B0502020104020203" pitchFamily="34" charset="0"/>
              </a:rPr>
              <a:t> </a:t>
            </a:r>
            <a:r>
              <a:rPr kumimoji="1" lang="en-US" altLang="zh-CN" sz="2400" dirty="0">
                <a:solidFill>
                  <a:srgbClr val="59595A"/>
                </a:solidFill>
                <a:latin typeface="Gill Sans MT" panose="020B0502020104020203" pitchFamily="34" charset="0"/>
              </a:rPr>
              <a:t>bigger</a:t>
            </a:r>
            <a:r>
              <a:rPr kumimoji="1" lang="zh-CN" altLang="en-US" sz="2400" dirty="0">
                <a:solidFill>
                  <a:srgbClr val="59595A"/>
                </a:solidFill>
                <a:latin typeface="Gill Sans MT" panose="020B0502020104020203" pitchFamily="34" charset="0"/>
              </a:rPr>
              <a:t> </a:t>
            </a:r>
            <a:r>
              <a:rPr kumimoji="1" lang="en-US" altLang="zh-CN" sz="2400" dirty="0">
                <a:solidFill>
                  <a:srgbClr val="59595A"/>
                </a:solidFill>
                <a:latin typeface="Gill Sans MT" panose="020B0502020104020203" pitchFamily="34" charset="0"/>
              </a:rPr>
              <a:t>is</a:t>
            </a:r>
            <a:r>
              <a:rPr kumimoji="1" lang="zh-CN" altLang="en-US" sz="2400" dirty="0">
                <a:solidFill>
                  <a:srgbClr val="59595A"/>
                </a:solidFill>
                <a:latin typeface="Gill Sans MT" panose="020B0502020104020203" pitchFamily="34" charset="0"/>
              </a:rPr>
              <a:t> </a:t>
            </a:r>
            <a:r>
              <a:rPr kumimoji="1" lang="en-US" altLang="zh-CN" sz="2400" dirty="0">
                <a:solidFill>
                  <a:srgbClr val="59595A"/>
                </a:solidFill>
                <a:latin typeface="Gill Sans MT" panose="020B0502020104020203" pitchFamily="34" charset="0"/>
              </a:rPr>
              <a:t>better.</a:t>
            </a:r>
          </a:p>
          <a:p>
            <a:pPr marL="682625" lvl="1" indent="-457200">
              <a:lnSpc>
                <a:spcPct val="130000"/>
              </a:lnSpc>
              <a:buClr>
                <a:srgbClr val="6FC4F7"/>
              </a:buClr>
              <a:buFont typeface="+mj-lt"/>
              <a:buAutoNum type="arabicPeriod"/>
            </a:pPr>
            <a:r>
              <a:rPr kumimoji="1" lang="en-US" altLang="zh-CN" sz="2400" dirty="0">
                <a:solidFill>
                  <a:srgbClr val="59595A"/>
                </a:solidFill>
                <a:latin typeface="Gill Sans MT" panose="020B0502020104020203" pitchFamily="34" charset="0"/>
              </a:rPr>
              <a:t>Optimal model size increases very quickly.</a:t>
            </a:r>
          </a:p>
        </p:txBody>
      </p:sp>
      <p:pic>
        <p:nvPicPr>
          <p:cNvPr id="6" name="图片 5">
            <a:extLst>
              <a:ext uri="{FF2B5EF4-FFF2-40B4-BE49-F238E27FC236}">
                <a16:creationId xmlns:a16="http://schemas.microsoft.com/office/drawing/2014/main" id="{E95C545D-9921-DE41-83FF-D18AC605EA87}"/>
              </a:ext>
            </a:extLst>
          </p:cNvPr>
          <p:cNvPicPr>
            <a:picLocks noChangeAspect="1"/>
          </p:cNvPicPr>
          <p:nvPr/>
        </p:nvPicPr>
        <p:blipFill>
          <a:blip r:embed="rId3"/>
          <a:stretch>
            <a:fillRect/>
          </a:stretch>
        </p:blipFill>
        <p:spPr>
          <a:xfrm>
            <a:off x="4678506" y="1463331"/>
            <a:ext cx="6892483" cy="2053242"/>
          </a:xfrm>
          <a:prstGeom prst="rect">
            <a:avLst/>
          </a:prstGeom>
        </p:spPr>
      </p:pic>
      <p:pic>
        <p:nvPicPr>
          <p:cNvPr id="7" name="图片 6">
            <a:extLst>
              <a:ext uri="{FF2B5EF4-FFF2-40B4-BE49-F238E27FC236}">
                <a16:creationId xmlns:a16="http://schemas.microsoft.com/office/drawing/2014/main" id="{887F75C4-2906-7D47-A552-EA6316E88589}"/>
              </a:ext>
            </a:extLst>
          </p:cNvPr>
          <p:cNvPicPr>
            <a:picLocks noChangeAspect="1"/>
          </p:cNvPicPr>
          <p:nvPr/>
        </p:nvPicPr>
        <p:blipFill>
          <a:blip r:embed="rId4"/>
          <a:stretch>
            <a:fillRect/>
          </a:stretch>
        </p:blipFill>
        <p:spPr>
          <a:xfrm>
            <a:off x="4992400" y="3758349"/>
            <a:ext cx="6408712" cy="2476900"/>
          </a:xfrm>
          <a:prstGeom prst="rect">
            <a:avLst/>
          </a:prstGeom>
        </p:spPr>
      </p:pic>
    </p:spTree>
    <p:extLst>
      <p:ext uri="{BB962C8B-B14F-4D97-AF65-F5344CB8AC3E}">
        <p14:creationId xmlns:p14="http://schemas.microsoft.com/office/powerpoint/2010/main" val="284919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advClick="0">
        <p159:morph option="byObject"/>
      </p:transition>
    </mc:Choice>
    <mc:Fallback xmlns="">
      <p:transition spd="med"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D1912716-4C4E-B744-92D7-5462DE363F7D}"/>
              </a:ext>
            </a:extLst>
          </p:cNvPr>
          <p:cNvSpPr txBox="1">
            <a:spLocks/>
          </p:cNvSpPr>
          <p:nvPr/>
        </p:nvSpPr>
        <p:spPr>
          <a:xfrm>
            <a:off x="623635" y="1061061"/>
            <a:ext cx="10963473" cy="589190"/>
          </a:xfrm>
          <a:prstGeom prst="rect">
            <a:avLst/>
          </a:prstGeom>
        </p:spPr>
        <p:txBody>
          <a:bodyPr anchor="ctr"/>
          <a:lstStyle>
            <a:lvl1pPr algn="l" rtl="0" eaLnBrk="1" fontAlgn="base" hangingPunct="1">
              <a:spcBef>
                <a:spcPct val="0"/>
              </a:spcBef>
              <a:spcAft>
                <a:spcPct val="0"/>
              </a:spcAft>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endParaRPr kumimoji="1" lang="en-US" sz="3200" dirty="0"/>
          </a:p>
        </p:txBody>
      </p:sp>
      <p:sp>
        <p:nvSpPr>
          <p:cNvPr id="4" name="标题 3">
            <a:extLst>
              <a:ext uri="{FF2B5EF4-FFF2-40B4-BE49-F238E27FC236}">
                <a16:creationId xmlns:a16="http://schemas.microsoft.com/office/drawing/2014/main" id="{FF4EE0F1-6043-EF46-A8D6-5C29AD3CAEF4}"/>
              </a:ext>
            </a:extLst>
          </p:cNvPr>
          <p:cNvSpPr>
            <a:spLocks noGrp="1"/>
          </p:cNvSpPr>
          <p:nvPr>
            <p:ph type="title"/>
          </p:nvPr>
        </p:nvSpPr>
        <p:spPr/>
        <p:txBody>
          <a:bodyPr/>
          <a:lstStyle/>
          <a:p>
            <a:r>
              <a:rPr kumimoji="1" lang="lt-LT" altLang="zh-CN" sz="3200" dirty="0"/>
              <a:t>Limitat</a:t>
            </a:r>
            <a:r>
              <a:rPr kumimoji="1" lang="en-US" altLang="zh-CN" sz="3200" dirty="0"/>
              <a:t>ions</a:t>
            </a:r>
            <a:r>
              <a:rPr kumimoji="1" lang="zh-CN" altLang="en-US" sz="3200" dirty="0"/>
              <a:t> </a:t>
            </a:r>
            <a:r>
              <a:rPr kumimoji="1" lang="en-US" altLang="zh-CN" sz="3200" dirty="0"/>
              <a:t>of</a:t>
            </a:r>
            <a:r>
              <a:rPr kumimoji="1" lang="zh-CN" altLang="en-US" sz="3200" dirty="0"/>
              <a:t> </a:t>
            </a:r>
            <a:r>
              <a:rPr kumimoji="1" lang="en-US" altLang="zh-CN" sz="3200" dirty="0"/>
              <a:t>Pre-training</a:t>
            </a:r>
            <a:r>
              <a:rPr kumimoji="1" lang="zh-CN" altLang="en-US" sz="3200" dirty="0"/>
              <a:t> </a:t>
            </a:r>
            <a:r>
              <a:rPr kumimoji="1" lang="en-US" altLang="zh-CN" sz="3200" dirty="0"/>
              <a:t>to</a:t>
            </a:r>
            <a:r>
              <a:rPr kumimoji="1" lang="zh-CN" altLang="en-US" sz="3200" dirty="0"/>
              <a:t> </a:t>
            </a:r>
            <a:r>
              <a:rPr kumimoji="1" lang="en-US" altLang="zh-CN" sz="3200" dirty="0"/>
              <a:t>Fine-tuning</a:t>
            </a:r>
            <a:r>
              <a:rPr kumimoji="1" lang="zh-CN" altLang="en-US" sz="3200" dirty="0"/>
              <a:t> </a:t>
            </a:r>
            <a:r>
              <a:rPr kumimoji="1" lang="en-US" altLang="zh-CN" sz="3200" dirty="0"/>
              <a:t>like</a:t>
            </a:r>
            <a:r>
              <a:rPr kumimoji="1" lang="zh-CN" altLang="en-US" sz="3200" dirty="0"/>
              <a:t> </a:t>
            </a:r>
            <a:r>
              <a:rPr kumimoji="1" lang="en-US" altLang="zh-CN" sz="3200" dirty="0"/>
              <a:t>BERT</a:t>
            </a:r>
          </a:p>
        </p:txBody>
      </p:sp>
      <p:sp>
        <p:nvSpPr>
          <p:cNvPr id="3" name="对角圆角矩形 2">
            <a:extLst>
              <a:ext uri="{FF2B5EF4-FFF2-40B4-BE49-F238E27FC236}">
                <a16:creationId xmlns:a16="http://schemas.microsoft.com/office/drawing/2014/main" id="{07CCAA50-8A37-F842-8AAD-46864C1FA17D}"/>
              </a:ext>
            </a:extLst>
          </p:cNvPr>
          <p:cNvSpPr/>
          <p:nvPr/>
        </p:nvSpPr>
        <p:spPr bwMode="auto">
          <a:xfrm>
            <a:off x="697781" y="2909513"/>
            <a:ext cx="1947600" cy="2016224"/>
          </a:xfrm>
          <a:prstGeom prst="round2DiagRect">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800" b="1" i="0" u="none" strike="noStrike" cap="none" normalizeH="0" baseline="0" dirty="0">
                <a:ln>
                  <a:noFill/>
                </a:ln>
                <a:solidFill>
                  <a:schemeClr val="bg1"/>
                </a:solidFill>
                <a:effectLst/>
                <a:latin typeface="Arial" charset="0"/>
                <a:ea typeface="SimSun" pitchFamily="2" charset="-122"/>
              </a:rPr>
              <a:t>Word</a:t>
            </a:r>
            <a:r>
              <a:rPr kumimoji="0" lang="zh-CN" altLang="en-US" sz="1800" b="1" i="0" u="none" strike="noStrike" cap="none" normalizeH="0" baseline="0" dirty="0">
                <a:ln>
                  <a:noFill/>
                </a:ln>
                <a:solidFill>
                  <a:schemeClr val="bg1"/>
                </a:solidFill>
                <a:effectLst/>
                <a:latin typeface="Arial" charset="0"/>
                <a:ea typeface="SimSun" pitchFamily="2" charset="-122"/>
              </a:rPr>
              <a:t> </a:t>
            </a:r>
            <a:r>
              <a:rPr kumimoji="0" lang="en-US" altLang="zh-CN" sz="1800" b="1" i="0" u="none" strike="noStrike" cap="none" normalizeH="0" baseline="0" dirty="0">
                <a:ln>
                  <a:noFill/>
                </a:ln>
                <a:solidFill>
                  <a:schemeClr val="bg1"/>
                </a:solidFill>
                <a:effectLst/>
                <a:latin typeface="Arial" charset="0"/>
                <a:ea typeface="SimSun" pitchFamily="2" charset="-122"/>
              </a:rPr>
              <a:t>vector</a:t>
            </a:r>
            <a:r>
              <a:rPr lang="en-US" altLang="zh-CN" b="1" dirty="0">
                <a:solidFill>
                  <a:schemeClr val="bg1"/>
                </a:solidFill>
                <a:latin typeface="Arial" charset="0"/>
                <a:ea typeface="SimSun" pitchFamily="2" charset="-122"/>
              </a:rPr>
              <a:t>s</a:t>
            </a:r>
            <a:r>
              <a:rPr lang="zh-CN" altLang="en-US" b="1" dirty="0">
                <a:solidFill>
                  <a:schemeClr val="bg1"/>
                </a:solidFill>
                <a:latin typeface="Arial" charset="0"/>
                <a:ea typeface="SimSun" pitchFamily="2" charset="-122"/>
              </a:rPr>
              <a:t> </a:t>
            </a:r>
            <a:r>
              <a:rPr lang="en-US" altLang="zh-CN" b="1" dirty="0">
                <a:solidFill>
                  <a:schemeClr val="bg1"/>
                </a:solidFill>
                <a:latin typeface="Arial" charset="0"/>
                <a:ea typeface="SimSun" pitchFamily="2" charset="-122"/>
              </a:rPr>
              <a:t>+</a:t>
            </a:r>
            <a:r>
              <a:rPr lang="zh-CN" altLang="en-US" b="1" dirty="0">
                <a:solidFill>
                  <a:schemeClr val="bg1"/>
                </a:solidFill>
                <a:latin typeface="Arial" charset="0"/>
                <a:ea typeface="SimSun" pitchFamily="2" charset="-122"/>
              </a:rPr>
              <a:t> </a:t>
            </a:r>
            <a:r>
              <a:rPr lang="en-US" altLang="zh-CN" b="1" dirty="0">
                <a:solidFill>
                  <a:schemeClr val="bg1"/>
                </a:solidFill>
                <a:latin typeface="Arial" charset="0"/>
                <a:ea typeface="SimSun" pitchFamily="2" charset="-122"/>
              </a:rPr>
              <a:t>task</a:t>
            </a:r>
            <a:r>
              <a:rPr lang="zh-CN" altLang="en-US" b="1" dirty="0">
                <a:solidFill>
                  <a:schemeClr val="bg1"/>
                </a:solidFill>
                <a:latin typeface="Arial" charset="0"/>
                <a:ea typeface="SimSun" pitchFamily="2" charset="-122"/>
              </a:rPr>
              <a:t> </a:t>
            </a:r>
            <a:r>
              <a:rPr lang="en-US" altLang="zh-CN" b="1" dirty="0">
                <a:solidFill>
                  <a:schemeClr val="bg1"/>
                </a:solidFill>
                <a:latin typeface="Arial" charset="0"/>
                <a:ea typeface="SimSun" pitchFamily="2" charset="-122"/>
              </a:rPr>
              <a:t>specific</a:t>
            </a:r>
            <a:endParaRPr kumimoji="0" lang="zh-CN" altLang="en-US" sz="1800" b="1" i="0" u="none" strike="noStrike" cap="none" normalizeH="0" baseline="0" dirty="0">
              <a:ln>
                <a:noFill/>
              </a:ln>
              <a:solidFill>
                <a:schemeClr val="bg1"/>
              </a:solidFill>
              <a:effectLst/>
              <a:latin typeface="Arial" charset="0"/>
              <a:ea typeface="SimSun" pitchFamily="2" charset="-122"/>
            </a:endParaRPr>
          </a:p>
        </p:txBody>
      </p:sp>
      <p:sp>
        <p:nvSpPr>
          <p:cNvPr id="9" name="对角圆角矩形 8">
            <a:extLst>
              <a:ext uri="{FF2B5EF4-FFF2-40B4-BE49-F238E27FC236}">
                <a16:creationId xmlns:a16="http://schemas.microsoft.com/office/drawing/2014/main" id="{84B552A0-CAE3-7946-847A-4293789EB7CA}"/>
              </a:ext>
            </a:extLst>
          </p:cNvPr>
          <p:cNvSpPr/>
          <p:nvPr/>
        </p:nvSpPr>
        <p:spPr bwMode="auto">
          <a:xfrm>
            <a:off x="3641884" y="2909513"/>
            <a:ext cx="1947600" cy="2016224"/>
          </a:xfrm>
          <a:prstGeom prst="round2DiagRect">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buClr>
                <a:srgbClr val="CC9900"/>
              </a:buClr>
            </a:pPr>
            <a:r>
              <a:rPr lang="en-US" altLang="zh-CN" b="1" dirty="0">
                <a:solidFill>
                  <a:schemeClr val="bg1"/>
                </a:solidFill>
                <a:latin typeface="Arial" charset="0"/>
                <a:ea typeface="SimSun" pitchFamily="2" charset="-122"/>
              </a:rPr>
              <a:t>Multi</a:t>
            </a:r>
            <a:r>
              <a:rPr lang="zh-CN" altLang="en-US" b="1" dirty="0">
                <a:solidFill>
                  <a:schemeClr val="bg1"/>
                </a:solidFill>
                <a:latin typeface="Arial" charset="0"/>
                <a:ea typeface="SimSun" pitchFamily="2" charset="-122"/>
              </a:rPr>
              <a:t> </a:t>
            </a:r>
            <a:r>
              <a:rPr lang="en-US" altLang="zh-CN" b="1" dirty="0">
                <a:solidFill>
                  <a:schemeClr val="bg1"/>
                </a:solidFill>
                <a:latin typeface="Arial" charset="0"/>
                <a:ea typeface="SimSun" pitchFamily="2" charset="-122"/>
              </a:rPr>
              <a:t>layer</a:t>
            </a:r>
            <a:r>
              <a:rPr lang="zh-CN" altLang="en-US" b="1" dirty="0">
                <a:solidFill>
                  <a:schemeClr val="bg1"/>
                </a:solidFill>
                <a:latin typeface="Arial" charset="0"/>
                <a:ea typeface="SimSun" pitchFamily="2" charset="-122"/>
              </a:rPr>
              <a:t> </a:t>
            </a:r>
            <a:r>
              <a:rPr lang="en-US" altLang="zh-CN" b="1" dirty="0">
                <a:solidFill>
                  <a:schemeClr val="bg1"/>
                </a:solidFill>
                <a:latin typeface="Arial" charset="0"/>
                <a:ea typeface="SimSun" pitchFamily="2" charset="-122"/>
              </a:rPr>
              <a:t>RNN</a:t>
            </a:r>
            <a:endParaRPr kumimoji="0" lang="zh-CN" altLang="en-US" sz="1800" b="1" i="0" u="none" strike="noStrike" cap="none" normalizeH="0" baseline="0" dirty="0">
              <a:ln>
                <a:noFill/>
              </a:ln>
              <a:solidFill>
                <a:schemeClr val="bg1"/>
              </a:solidFill>
              <a:effectLst/>
              <a:latin typeface="Arial" charset="0"/>
              <a:ea typeface="SimSun" pitchFamily="2" charset="-122"/>
            </a:endParaRPr>
          </a:p>
        </p:txBody>
      </p:sp>
      <p:sp>
        <p:nvSpPr>
          <p:cNvPr id="10" name="对角圆角矩形 9">
            <a:extLst>
              <a:ext uri="{FF2B5EF4-FFF2-40B4-BE49-F238E27FC236}">
                <a16:creationId xmlns:a16="http://schemas.microsoft.com/office/drawing/2014/main" id="{6E7CF963-3A6B-4A48-B5E5-78BD3E505BE6}"/>
              </a:ext>
            </a:extLst>
          </p:cNvPr>
          <p:cNvSpPr/>
          <p:nvPr/>
        </p:nvSpPr>
        <p:spPr bwMode="auto">
          <a:xfrm>
            <a:off x="6585987" y="2909513"/>
            <a:ext cx="1947600" cy="2016224"/>
          </a:xfrm>
          <a:prstGeom prst="round2DiagRect">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800" b="1" i="0" u="none" strike="noStrike" cap="none" normalizeH="0" baseline="0" dirty="0">
                <a:ln>
                  <a:noFill/>
                </a:ln>
                <a:solidFill>
                  <a:schemeClr val="bg1"/>
                </a:solidFill>
                <a:effectLst/>
                <a:latin typeface="Arial" charset="0"/>
                <a:ea typeface="SimSun" pitchFamily="2" charset="-122"/>
              </a:rPr>
              <a:t>Transformer</a:t>
            </a:r>
            <a:r>
              <a:rPr kumimoji="0" lang="zh-CN" altLang="en-US" sz="1800" b="1" i="0" u="none" strike="noStrike" cap="none" normalizeH="0" baseline="0" dirty="0">
                <a:ln>
                  <a:noFill/>
                </a:ln>
                <a:solidFill>
                  <a:schemeClr val="bg1"/>
                </a:solidFill>
                <a:effectLst/>
                <a:latin typeface="Arial" charset="0"/>
                <a:ea typeface="SimSun" pitchFamily="2" charset="-122"/>
              </a:rPr>
              <a:t> </a:t>
            </a:r>
            <a:r>
              <a:rPr kumimoji="0" lang="en-US" altLang="zh-CN" sz="1800" b="1" i="0" u="none" strike="noStrike" cap="none" normalizeH="0" baseline="0" dirty="0">
                <a:ln>
                  <a:noFill/>
                </a:ln>
                <a:solidFill>
                  <a:schemeClr val="bg1"/>
                </a:solidFill>
                <a:effectLst/>
                <a:latin typeface="Arial" charset="0"/>
                <a:ea typeface="SimSun" pitchFamily="2" charset="-122"/>
              </a:rPr>
              <a:t>Pre-training</a:t>
            </a:r>
            <a:r>
              <a:rPr kumimoji="0" lang="zh-CN" altLang="en-US" sz="1800" b="1" i="0" u="none" strike="noStrike" cap="none" normalizeH="0" baseline="0" dirty="0">
                <a:ln>
                  <a:noFill/>
                </a:ln>
                <a:solidFill>
                  <a:schemeClr val="bg1"/>
                </a:solidFill>
                <a:effectLst/>
                <a:latin typeface="Arial" charset="0"/>
                <a:ea typeface="SimSun" pitchFamily="2" charset="-122"/>
              </a:rPr>
              <a:t> </a:t>
            </a:r>
            <a:r>
              <a:rPr kumimoji="0" lang="en-US" altLang="zh-CN" sz="1800" b="1" i="0" u="none" strike="noStrike" cap="none" normalizeH="0" baseline="0" dirty="0">
                <a:ln>
                  <a:noFill/>
                </a:ln>
                <a:solidFill>
                  <a:schemeClr val="bg1"/>
                </a:solidFill>
                <a:effectLst/>
                <a:latin typeface="Arial" charset="0"/>
                <a:ea typeface="SimSun" pitchFamily="2" charset="-122"/>
              </a:rPr>
              <a:t>+</a:t>
            </a:r>
            <a:r>
              <a:rPr kumimoji="0" lang="zh-CN" altLang="en-US" sz="1800" b="1" i="0" u="none" strike="noStrike" cap="none" normalizeH="0" baseline="0" dirty="0">
                <a:ln>
                  <a:noFill/>
                </a:ln>
                <a:solidFill>
                  <a:schemeClr val="bg1"/>
                </a:solidFill>
                <a:effectLst/>
                <a:latin typeface="Arial" charset="0"/>
                <a:ea typeface="SimSun" pitchFamily="2" charset="-122"/>
              </a:rPr>
              <a:t> </a:t>
            </a:r>
            <a:r>
              <a:rPr kumimoji="0" lang="en-US" altLang="zh-CN" sz="1800" b="1" i="0" u="none" strike="noStrike" cap="none" normalizeH="0" baseline="0" dirty="0">
                <a:ln>
                  <a:noFill/>
                </a:ln>
                <a:solidFill>
                  <a:schemeClr val="bg1"/>
                </a:solidFill>
                <a:effectLst/>
                <a:latin typeface="Arial" charset="0"/>
                <a:ea typeface="SimSun" pitchFamily="2" charset="-122"/>
              </a:rPr>
              <a:t>Fine</a:t>
            </a:r>
            <a:r>
              <a:rPr lang="en-US" altLang="zh-CN" b="1" dirty="0">
                <a:solidFill>
                  <a:schemeClr val="bg1"/>
                </a:solidFill>
                <a:latin typeface="Arial" charset="0"/>
                <a:ea typeface="SimSun" pitchFamily="2" charset="-122"/>
              </a:rPr>
              <a:t>-tuning</a:t>
            </a:r>
            <a:endParaRPr kumimoji="0" lang="zh-CN" altLang="en-US" sz="1800" b="1" i="0" u="none" strike="noStrike" cap="none" normalizeH="0" baseline="0" dirty="0">
              <a:ln>
                <a:noFill/>
              </a:ln>
              <a:solidFill>
                <a:schemeClr val="bg1"/>
              </a:solidFill>
              <a:effectLst/>
              <a:latin typeface="Arial" charset="0"/>
              <a:ea typeface="SimSun" pitchFamily="2" charset="-122"/>
            </a:endParaRPr>
          </a:p>
        </p:txBody>
      </p:sp>
      <p:sp>
        <p:nvSpPr>
          <p:cNvPr id="11" name="对角圆角矩形 10">
            <a:extLst>
              <a:ext uri="{FF2B5EF4-FFF2-40B4-BE49-F238E27FC236}">
                <a16:creationId xmlns:a16="http://schemas.microsoft.com/office/drawing/2014/main" id="{C510CB6C-1407-7A45-9A9E-FC1C5B24F11E}"/>
              </a:ext>
            </a:extLst>
          </p:cNvPr>
          <p:cNvSpPr/>
          <p:nvPr/>
        </p:nvSpPr>
        <p:spPr bwMode="auto">
          <a:xfrm>
            <a:off x="9530089" y="2909513"/>
            <a:ext cx="1947600" cy="2016224"/>
          </a:xfrm>
          <a:prstGeom prst="round2DiagRect">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800" b="1" i="0" u="none" strike="noStrike" cap="none" normalizeH="0" baseline="0" dirty="0">
                <a:ln>
                  <a:noFill/>
                </a:ln>
                <a:solidFill>
                  <a:schemeClr val="bg1"/>
                </a:solidFill>
                <a:effectLst/>
                <a:latin typeface="Arial" charset="0"/>
                <a:ea typeface="SimSun" pitchFamily="2" charset="-122"/>
              </a:rPr>
              <a:t>Prompt</a:t>
            </a:r>
            <a:r>
              <a:rPr kumimoji="0" lang="zh-CN" altLang="en-US" sz="1800" b="1" i="0" u="none" strike="noStrike" cap="none" normalizeH="0" baseline="0" dirty="0">
                <a:ln>
                  <a:noFill/>
                </a:ln>
                <a:solidFill>
                  <a:schemeClr val="bg1"/>
                </a:solidFill>
                <a:effectLst/>
                <a:latin typeface="Arial" charset="0"/>
                <a:ea typeface="SimSun" pitchFamily="2" charset="-122"/>
              </a:rPr>
              <a:t> </a:t>
            </a:r>
            <a:r>
              <a:rPr kumimoji="0" lang="en-US" altLang="zh-CN" sz="1800" b="1" i="0" u="none" strike="noStrike" cap="none" normalizeH="0" baseline="0" dirty="0">
                <a:ln>
                  <a:noFill/>
                </a:ln>
                <a:solidFill>
                  <a:schemeClr val="bg1"/>
                </a:solidFill>
                <a:effectLst/>
                <a:latin typeface="Arial" charset="0"/>
                <a:ea typeface="SimSun" pitchFamily="2" charset="-122"/>
              </a:rPr>
              <a:t>+</a:t>
            </a:r>
            <a:r>
              <a:rPr lang="zh-CN" altLang="en-US" b="1" dirty="0">
                <a:solidFill>
                  <a:schemeClr val="bg1"/>
                </a:solidFill>
                <a:latin typeface="Arial" charset="0"/>
                <a:ea typeface="SimSun" pitchFamily="2" charset="-122"/>
              </a:rPr>
              <a:t> </a:t>
            </a:r>
            <a:r>
              <a:rPr lang="en-US" altLang="zh-CN" b="1" dirty="0">
                <a:solidFill>
                  <a:schemeClr val="bg1"/>
                </a:solidFill>
                <a:latin typeface="Arial" charset="0"/>
                <a:ea typeface="SimSun" pitchFamily="2" charset="-122"/>
              </a:rPr>
              <a:t>Context</a:t>
            </a:r>
            <a:r>
              <a:rPr lang="zh-CN" altLang="en-US" b="1" dirty="0">
                <a:solidFill>
                  <a:schemeClr val="bg1"/>
                </a:solidFill>
                <a:latin typeface="Arial" charset="0"/>
                <a:ea typeface="SimSun" pitchFamily="2" charset="-122"/>
              </a:rPr>
              <a:t> </a:t>
            </a:r>
            <a:r>
              <a:rPr lang="en-US" altLang="zh-CN" b="1" dirty="0">
                <a:solidFill>
                  <a:schemeClr val="bg1"/>
                </a:solidFill>
                <a:latin typeface="Arial" charset="0"/>
                <a:ea typeface="SimSun" pitchFamily="2" charset="-122"/>
              </a:rPr>
              <a:t>Learning</a:t>
            </a:r>
            <a:endParaRPr kumimoji="0" lang="zh-CN" altLang="en-US" sz="1800" b="1" i="0" u="none" strike="noStrike" cap="none" normalizeH="0" baseline="0" dirty="0">
              <a:ln>
                <a:noFill/>
              </a:ln>
              <a:solidFill>
                <a:schemeClr val="bg1"/>
              </a:solidFill>
              <a:effectLst/>
              <a:latin typeface="Arial" charset="0"/>
              <a:ea typeface="SimSun" pitchFamily="2" charset="-122"/>
            </a:endParaRPr>
          </a:p>
        </p:txBody>
      </p:sp>
      <p:cxnSp>
        <p:nvCxnSpPr>
          <p:cNvPr id="7" name="直线箭头连接符 6">
            <a:extLst>
              <a:ext uri="{FF2B5EF4-FFF2-40B4-BE49-F238E27FC236}">
                <a16:creationId xmlns:a16="http://schemas.microsoft.com/office/drawing/2014/main" id="{5FB681C9-D08F-A44E-A4E5-1F2E2A7629B8}"/>
              </a:ext>
            </a:extLst>
          </p:cNvPr>
          <p:cNvCxnSpPr>
            <a:cxnSpLocks/>
          </p:cNvCxnSpPr>
          <p:nvPr/>
        </p:nvCxnSpPr>
        <p:spPr bwMode="auto">
          <a:xfrm>
            <a:off x="2645381" y="3917625"/>
            <a:ext cx="996503" cy="0"/>
          </a:xfrm>
          <a:prstGeom prst="straightConnector1">
            <a:avLst/>
          </a:prstGeom>
          <a:noFill/>
          <a:ln w="28575" cap="flat" cmpd="sng" algn="ctr">
            <a:solidFill>
              <a:srgbClr val="374154"/>
            </a:solidFill>
            <a:prstDash val="solid"/>
            <a:round/>
            <a:headEnd type="none" w="med" len="med"/>
            <a:tailEnd type="triangle"/>
          </a:ln>
          <a:effectLst/>
        </p:spPr>
      </p:cxnSp>
      <p:cxnSp>
        <p:nvCxnSpPr>
          <p:cNvPr id="15" name="直线箭头连接符 14">
            <a:extLst>
              <a:ext uri="{FF2B5EF4-FFF2-40B4-BE49-F238E27FC236}">
                <a16:creationId xmlns:a16="http://schemas.microsoft.com/office/drawing/2014/main" id="{60E296A8-2EE1-5B46-88FE-75999DF049EC}"/>
              </a:ext>
            </a:extLst>
          </p:cNvPr>
          <p:cNvCxnSpPr>
            <a:cxnSpLocks/>
          </p:cNvCxnSpPr>
          <p:nvPr/>
        </p:nvCxnSpPr>
        <p:spPr bwMode="auto">
          <a:xfrm>
            <a:off x="5589484" y="3917625"/>
            <a:ext cx="996503" cy="0"/>
          </a:xfrm>
          <a:prstGeom prst="straightConnector1">
            <a:avLst/>
          </a:prstGeom>
          <a:noFill/>
          <a:ln w="28575" cap="flat" cmpd="sng" algn="ctr">
            <a:solidFill>
              <a:srgbClr val="374154"/>
            </a:solidFill>
            <a:prstDash val="solid"/>
            <a:round/>
            <a:headEnd type="none" w="med" len="med"/>
            <a:tailEnd type="triangle"/>
          </a:ln>
          <a:effectLst/>
        </p:spPr>
      </p:cxnSp>
      <p:cxnSp>
        <p:nvCxnSpPr>
          <p:cNvPr id="16" name="直线箭头连接符 15">
            <a:extLst>
              <a:ext uri="{FF2B5EF4-FFF2-40B4-BE49-F238E27FC236}">
                <a16:creationId xmlns:a16="http://schemas.microsoft.com/office/drawing/2014/main" id="{64B96152-1B3F-4D4A-B255-ADA0B0E34A72}"/>
              </a:ext>
            </a:extLst>
          </p:cNvPr>
          <p:cNvCxnSpPr>
            <a:cxnSpLocks/>
          </p:cNvCxnSpPr>
          <p:nvPr/>
        </p:nvCxnSpPr>
        <p:spPr bwMode="auto">
          <a:xfrm>
            <a:off x="8533586" y="3917625"/>
            <a:ext cx="996503" cy="0"/>
          </a:xfrm>
          <a:prstGeom prst="straightConnector1">
            <a:avLst/>
          </a:prstGeom>
          <a:noFill/>
          <a:ln w="28575" cap="flat" cmpd="sng" algn="ctr">
            <a:solidFill>
              <a:srgbClr val="374154"/>
            </a:solidFill>
            <a:prstDash val="solid"/>
            <a:round/>
            <a:headEnd type="none" w="med" len="med"/>
            <a:tailEnd type="triangle"/>
          </a:ln>
          <a:effectLst/>
        </p:spPr>
      </p:cxnSp>
    </p:spTree>
    <p:extLst>
      <p:ext uri="{BB962C8B-B14F-4D97-AF65-F5344CB8AC3E}">
        <p14:creationId xmlns:p14="http://schemas.microsoft.com/office/powerpoint/2010/main" val="76333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advClick="0">
        <p159:morph option="byObject"/>
      </p:transition>
    </mc:Choice>
    <mc:Fallback xmlns="">
      <p:transition spd="med"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17065</TotalTime>
  <Words>451</Words>
  <Application>Microsoft Macintosh PowerPoint</Application>
  <PresentationFormat>自定义</PresentationFormat>
  <Paragraphs>48</Paragraphs>
  <Slides>9</Slides>
  <Notes>3</Notes>
  <HiddenSlides>0</HiddenSlides>
  <MMClips>0</MMClips>
  <ScaleCrop>false</ScaleCrop>
  <HeadingPairs>
    <vt:vector size="6" baseType="variant">
      <vt:variant>
        <vt:lpstr>已用的字体</vt:lpstr>
      </vt:variant>
      <vt:variant>
        <vt:i4>13</vt:i4>
      </vt:variant>
      <vt:variant>
        <vt:lpstr>主题</vt:lpstr>
      </vt:variant>
      <vt:variant>
        <vt:i4>6</vt:i4>
      </vt:variant>
      <vt:variant>
        <vt:lpstr>幻灯片标题</vt:lpstr>
      </vt:variant>
      <vt:variant>
        <vt:i4>9</vt:i4>
      </vt:variant>
    </vt:vector>
  </HeadingPairs>
  <TitlesOfParts>
    <vt:vector size="28" baseType="lpstr">
      <vt:lpstr>黑体</vt:lpstr>
      <vt:lpstr>华文细黑</vt:lpstr>
      <vt:lpstr>Microsoft YaHei</vt:lpstr>
      <vt:lpstr>Microsoft YaHei</vt:lpstr>
      <vt:lpstr>FrutigerNext LT Bold</vt:lpstr>
      <vt:lpstr>FrutigerNext LT Light</vt:lpstr>
      <vt:lpstr>FrutigerNext LT Medium</vt:lpstr>
      <vt:lpstr>GEETYPE-SkyGB-Flash Reguar</vt:lpstr>
      <vt:lpstr>Arial</vt:lpstr>
      <vt:lpstr>Calibri</vt:lpstr>
      <vt:lpstr>Futura Medium</vt:lpstr>
      <vt:lpstr>Gill Sans MT</vt:lpstr>
      <vt:lpstr>Wingdings</vt:lpstr>
      <vt:lpstr>Title1</vt:lpstr>
      <vt:lpstr>Title2</vt:lpstr>
      <vt:lpstr>content01</vt:lpstr>
      <vt:lpstr>Content02</vt:lpstr>
      <vt:lpstr>code01</vt:lpstr>
      <vt:lpstr>Thankyou</vt:lpstr>
      <vt:lpstr>大模型算法</vt:lpstr>
      <vt:lpstr>PowerPoint 演示文稿</vt:lpstr>
      <vt:lpstr>PowerPoint 演示文稿</vt:lpstr>
      <vt:lpstr>PowerPoint 演示文稿</vt:lpstr>
      <vt:lpstr>GPT3 with 175B Parameters</vt:lpstr>
      <vt:lpstr>Inference</vt:lpstr>
      <vt:lpstr>PowerPoint 演示文稿</vt:lpstr>
      <vt:lpstr>Scaling Up &amp; Prompt</vt:lpstr>
      <vt:lpstr>Limitations of Pre-training to Fine-tuning like BERT</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2300</cp:revision>
  <dcterms:created xsi:type="dcterms:W3CDTF">2015-01-14T10:38:57Z</dcterms:created>
  <dcterms:modified xsi:type="dcterms:W3CDTF">2022-10-30T15:11:49Z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