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3"/>
  </p:notesMasterIdLst>
  <p:handoutMasterIdLst>
    <p:handoutMasterId r:id="rId14"/>
  </p:handoutMasterIdLst>
  <p:sldIdLst>
    <p:sldId id="1779" r:id="rId7"/>
    <p:sldId id="1792" r:id="rId8"/>
    <p:sldId id="1786" r:id="rId9"/>
    <p:sldId id="1791" r:id="rId10"/>
    <p:sldId id="1718" r:id="rId11"/>
    <p:sldId id="680" r:id="rId12"/>
  </p:sldIdLst>
  <p:sldSz cx="12196763" cy="6858000"/>
  <p:notesSz cx="6805613" cy="9939338"/>
  <p:custDataLst>
    <p:tags r:id="rId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A00"/>
    <a:srgbClr val="374154"/>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autoAdjust="0"/>
    <p:restoredTop sz="96291" autoAdjust="0"/>
  </p:normalViewPr>
  <p:slideViewPr>
    <p:cSldViewPr showGuides="1">
      <p:cViewPr varScale="1">
        <p:scale>
          <a:sx n="116" d="100"/>
          <a:sy n="116" d="100"/>
        </p:scale>
        <p:origin x="216" y="21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cbrise.github.io/cs294-rise-fa16/prediction_serving.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https://ucbrise.github.io/cs294-rise-fa16/prediction_serving.html</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1/6/23 11:21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94253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1/6/23 11:21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2.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4697297" cy="953563"/>
          </a:xfrm>
          <a:noFill/>
        </p:spPr>
        <p:txBody>
          <a:bodyPr anchor="ctr">
            <a:noAutofit/>
          </a:bodyPr>
          <a:lstStyle/>
          <a:p>
            <a:pPr algn="dist"/>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zh-CN" altLang="en-US" sz="4000" dirty="0">
                <a:solidFill>
                  <a:schemeClr val="bg1"/>
                </a:solidFill>
                <a:latin typeface="Microsoft YaHei" panose="020B0503020204020204" pitchFamily="34" charset="-122"/>
                <a:ea typeface="Microsoft YaHei" panose="020B0503020204020204" pitchFamily="34" charset="-122"/>
              </a:rPr>
              <a:t>系列</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推理引擎介绍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4761656"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推理系统的工作流程</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推理系统生命周期管理</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NAS</a:t>
            </a:r>
            <a:r>
              <a:rPr lang="zh-CN" altLang="en-US" sz="2000" dirty="0">
                <a:solidFill>
                  <a:srgbClr val="374154"/>
                </a:solidFill>
                <a:latin typeface="Gill Sans MT" panose="020B0502020104020203" pitchFamily="34" charset="0"/>
              </a:rPr>
              <a:t>神经网络搜索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400" b="1" dirty="0">
              <a:solidFill>
                <a:srgbClr val="374154"/>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二值化网络</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模型模型剪枝</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模型模型蒸馏</a:t>
            </a:r>
            <a:endParaRPr lang="en-US" altLang="zh-CN" sz="2000" dirty="0">
              <a:solidFill>
                <a:srgbClr val="374154"/>
              </a:solidFill>
              <a:latin typeface="Gill Sans MT" panose="020B0502020104020203" pitchFamily="34" charset="0"/>
            </a:endParaRPr>
          </a:p>
          <a:p>
            <a:pPr marL="457200" indent="-457200">
              <a:buFont typeface="+mj-lt"/>
              <a:buAutoNum type="arabicPeriod" startAt="3"/>
            </a:pPr>
            <a:r>
              <a:rPr lang="zh-CN" altLang="en-US" sz="2400" b="1" dirty="0">
                <a:solidFill>
                  <a:srgbClr val="374154"/>
                </a:solidFill>
                <a:latin typeface="Gill Sans MT" panose="020B0502020104020203" pitchFamily="34" charset="0"/>
              </a:rPr>
              <a:t>部署和运行优化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图转换优化（算子融合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并发执行与内存分配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r>
              <a:rPr lang="zh-CN" altLang="en-US" sz="2000" dirty="0">
                <a:solidFill>
                  <a:srgbClr val="374154"/>
                </a:solidFill>
                <a:latin typeface="Gill Sans MT" panose="020B0502020104020203" pitchFamily="34" charset="0"/>
              </a:rPr>
              <a:t>与</a:t>
            </a: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Tree>
    <p:extLst>
      <p:ext uri="{BB962C8B-B14F-4D97-AF65-F5344CB8AC3E}">
        <p14:creationId xmlns:p14="http://schemas.microsoft.com/office/powerpoint/2010/main" val="26192831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5175-C69A-4C5A-B4CA-333937C6CBA8}"/>
              </a:ext>
            </a:extLst>
          </p:cNvPr>
          <p:cNvSpPr>
            <a:spLocks noGrp="1"/>
          </p:cNvSpPr>
          <p:nvPr>
            <p:ph type="title"/>
          </p:nvPr>
        </p:nvSpPr>
        <p:spPr/>
        <p:txBody>
          <a:bodyPr/>
          <a:lstStyle/>
          <a:p>
            <a:r>
              <a:rPr lang="en-US" altLang="zh-CN" dirty="0"/>
              <a:t>Where</a:t>
            </a:r>
            <a:r>
              <a:rPr lang="zh-CN" altLang="en-US" dirty="0"/>
              <a:t> </a:t>
            </a:r>
            <a:r>
              <a:rPr lang="en-US" altLang="zh-CN" dirty="0"/>
              <a:t>are</a:t>
            </a:r>
            <a:r>
              <a:rPr lang="zh-CN" altLang="en-US" dirty="0"/>
              <a:t> </a:t>
            </a:r>
            <a:r>
              <a:rPr lang="en-US" altLang="zh-CN" dirty="0"/>
              <a:t>we?</a:t>
            </a:r>
            <a:endParaRPr lang="en-US" dirty="0"/>
          </a:p>
        </p:txBody>
      </p:sp>
      <p:pic>
        <p:nvPicPr>
          <p:cNvPr id="3" name="图片 2">
            <a:extLst>
              <a:ext uri="{FF2B5EF4-FFF2-40B4-BE49-F238E27FC236}">
                <a16:creationId xmlns:a16="http://schemas.microsoft.com/office/drawing/2014/main" id="{03F3555B-A20C-D848-B732-A22D10D47593}"/>
              </a:ext>
            </a:extLst>
          </p:cNvPr>
          <p:cNvPicPr>
            <a:picLocks noChangeAspect="1"/>
          </p:cNvPicPr>
          <p:nvPr/>
        </p:nvPicPr>
        <p:blipFill>
          <a:blip r:embed="rId3"/>
          <a:stretch>
            <a:fillRect/>
          </a:stretch>
        </p:blipFill>
        <p:spPr>
          <a:xfrm>
            <a:off x="2001515" y="1340768"/>
            <a:ext cx="8193732" cy="4918656"/>
          </a:xfrm>
          <a:prstGeom prst="rect">
            <a:avLst/>
          </a:prstGeom>
        </p:spPr>
      </p:pic>
    </p:spTree>
    <p:extLst>
      <p:ext uri="{BB962C8B-B14F-4D97-AF65-F5344CB8AC3E}">
        <p14:creationId xmlns:p14="http://schemas.microsoft.com/office/powerpoint/2010/main" val="353207740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0233E5A-0422-FB49-9ABB-D1C069090FC2}"/>
              </a:ext>
            </a:extLst>
          </p:cNvPr>
          <p:cNvSpPr>
            <a:spLocks noGrp="1"/>
          </p:cNvSpPr>
          <p:nvPr>
            <p:ph type="title"/>
          </p:nvPr>
        </p:nvSpPr>
        <p:spPr/>
        <p:txBody>
          <a:bodyPr/>
          <a:lstStyle/>
          <a:p>
            <a:r>
              <a:rPr lang="zh-CN" altLang="en-US" dirty="0"/>
              <a:t>深度学习模型的生命周期</a:t>
            </a:r>
          </a:p>
        </p:txBody>
      </p:sp>
      <p:sp>
        <p:nvSpPr>
          <p:cNvPr id="6" name="内容占位符 5">
            <a:extLst>
              <a:ext uri="{FF2B5EF4-FFF2-40B4-BE49-F238E27FC236}">
                <a16:creationId xmlns:a16="http://schemas.microsoft.com/office/drawing/2014/main" id="{D0D6B6B4-CBDE-7443-A586-B1186FED7CDB}"/>
              </a:ext>
            </a:extLst>
          </p:cNvPr>
          <p:cNvSpPr>
            <a:spLocks noGrp="1"/>
          </p:cNvSpPr>
          <p:nvPr>
            <p:ph sz="half" idx="1"/>
          </p:nvPr>
        </p:nvSpPr>
        <p:spPr/>
        <p:txBody>
          <a:bodyPr/>
          <a:lstStyle/>
          <a:p>
            <a:pPr>
              <a:lnSpc>
                <a:spcPct val="150000"/>
              </a:lnSpc>
            </a:pPr>
            <a:r>
              <a:rPr lang="zh-CN" altLang="en-US" b="1" dirty="0">
                <a:latin typeface="Gill Sans MT" panose="020B0502020104020203" pitchFamily="34" charset="0"/>
              </a:rPr>
              <a:t>训练任务：</a:t>
            </a:r>
            <a:r>
              <a:rPr lang="zh-CN" altLang="en-US" dirty="0">
                <a:latin typeface="Gill Sans MT" panose="020B0502020104020203" pitchFamily="34" charset="0"/>
              </a:rPr>
              <a:t>数据中心中更像是传统的批处理任务，需要执行数小时，数天才能完成，其一般配置较大的批尺寸追求较大的吞吐，将模型训练达到指定的准确度或错误率。</a:t>
            </a:r>
            <a:endParaRPr lang="en-US" altLang="zh-CN" dirty="0">
              <a:latin typeface="Gill Sans MT" panose="020B0502020104020203" pitchFamily="34" charset="0"/>
            </a:endParaRPr>
          </a:p>
          <a:p>
            <a:pPr>
              <a:lnSpc>
                <a:spcPct val="150000"/>
              </a:lnSpc>
            </a:pPr>
            <a:r>
              <a:rPr lang="zh-CN" altLang="en-US" b="1" dirty="0">
                <a:latin typeface="Gill Sans MT" panose="020B0502020104020203" pitchFamily="34" charset="0"/>
              </a:rPr>
              <a:t>推理任务：</a:t>
            </a:r>
            <a:r>
              <a:rPr lang="zh-CN" altLang="en-US" dirty="0">
                <a:latin typeface="Gill Sans MT" panose="020B0502020104020203" pitchFamily="34" charset="0"/>
              </a:rPr>
              <a:t>执行 </a:t>
            </a:r>
            <a:r>
              <a:rPr lang="en-US" altLang="zh-CN" dirty="0">
                <a:latin typeface="Gill Sans MT" panose="020B0502020104020203" pitchFamily="34" charset="0"/>
              </a:rPr>
              <a:t>7 X</a:t>
            </a:r>
            <a:r>
              <a:rPr lang="zh-CN" altLang="en-US" dirty="0">
                <a:latin typeface="Gill Sans MT" panose="020B0502020104020203" pitchFamily="34" charset="0"/>
              </a:rPr>
              <a:t> </a:t>
            </a:r>
            <a:r>
              <a:rPr lang="en-US" altLang="zh-CN" dirty="0">
                <a:latin typeface="Gill Sans MT" panose="020B0502020104020203" pitchFamily="34" charset="0"/>
              </a:rPr>
              <a:t>24 </a:t>
            </a:r>
            <a:r>
              <a:rPr lang="zh-CN" altLang="en-US" dirty="0">
                <a:latin typeface="Gill Sans MT" panose="020B0502020104020203" pitchFamily="34" charset="0"/>
              </a:rPr>
              <a:t>的服务，其常常受到响应延迟的约束，配置的批尺寸更小，模型已经稳定一般不再被训练。</a:t>
            </a:r>
          </a:p>
          <a:p>
            <a:endParaRPr lang="zh-CN" altLang="en-US" dirty="0">
              <a:latin typeface="Gill Sans MT" panose="020B0502020104020203" pitchFamily="34" charset="0"/>
            </a:endParaRPr>
          </a:p>
        </p:txBody>
      </p:sp>
    </p:spTree>
    <p:extLst>
      <p:ext uri="{BB962C8B-B14F-4D97-AF65-F5344CB8AC3E}">
        <p14:creationId xmlns:p14="http://schemas.microsoft.com/office/powerpoint/2010/main" val="86234600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参考文献</a:t>
            </a:r>
            <a:endParaRPr lang="en-US" dirty="0"/>
          </a:p>
        </p:txBody>
      </p:sp>
      <p:sp>
        <p:nvSpPr>
          <p:cNvPr id="6" name="Text Placeholder 5"/>
          <p:cNvSpPr>
            <a:spLocks noGrp="1"/>
          </p:cNvSpPr>
          <p:nvPr>
            <p:ph sz="half" idx="1"/>
          </p:nvPr>
        </p:nvSpPr>
        <p:spPr/>
        <p:txBody>
          <a:bodyPr/>
          <a:lstStyle/>
          <a:p>
            <a:pPr marL="404813" indent="-395288">
              <a:buFont typeface="+mj-lt"/>
              <a:buAutoNum type="arabicPeriod"/>
            </a:pPr>
            <a:endParaRPr lang="en-US" sz="1200" dirty="0"/>
          </a:p>
        </p:txBody>
      </p:sp>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29931</TotalTime>
  <Words>253</Words>
  <Application>Microsoft Macintosh PowerPoint</Application>
  <PresentationFormat>自定义</PresentationFormat>
  <Paragraphs>35</Paragraphs>
  <Slides>6</Slides>
  <Notes>3</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6</vt:i4>
      </vt:variant>
    </vt:vector>
  </HeadingPairs>
  <TitlesOfParts>
    <vt:vector size="28" baseType="lpstr">
      <vt:lpstr>黑体</vt:lpstr>
      <vt:lpstr>华文细黑</vt:lpstr>
      <vt:lpstr>Microsoft YaHei</vt:lpstr>
      <vt:lpstr>Microsoft YaHei</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推理引擎系列</vt:lpstr>
      <vt:lpstr>PowerPoint 演示文稿</vt:lpstr>
      <vt:lpstr>Where are we?</vt:lpstr>
      <vt:lpstr>深度学习模型的生命周期</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4706</cp:revision>
  <dcterms:created xsi:type="dcterms:W3CDTF">2015-01-14T10:38:57Z</dcterms:created>
  <dcterms:modified xsi:type="dcterms:W3CDTF">2023-01-06T03:21:58Z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