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6"/>
  </p:notesMasterIdLst>
  <p:handoutMasterIdLst>
    <p:handoutMasterId r:id="rId27"/>
  </p:handoutMasterIdLst>
  <p:sldIdLst>
    <p:sldId id="1779" r:id="rId7"/>
    <p:sldId id="1792" r:id="rId8"/>
    <p:sldId id="1811" r:id="rId9"/>
    <p:sldId id="1795" r:id="rId10"/>
    <p:sldId id="1807" r:id="rId11"/>
    <p:sldId id="1812" r:id="rId12"/>
    <p:sldId id="1813" r:id="rId13"/>
    <p:sldId id="1814" r:id="rId14"/>
    <p:sldId id="1815" r:id="rId15"/>
    <p:sldId id="1816" r:id="rId16"/>
    <p:sldId id="1817" r:id="rId17"/>
    <p:sldId id="1818" r:id="rId18"/>
    <p:sldId id="1819" r:id="rId19"/>
    <p:sldId id="1796" r:id="rId20"/>
    <p:sldId id="1808" r:id="rId21"/>
    <p:sldId id="1810" r:id="rId22"/>
    <p:sldId id="1809" r:id="rId23"/>
    <p:sldId id="1718" r:id="rId24"/>
    <p:sldId id="680" r:id="rId25"/>
  </p:sldIdLst>
  <p:sldSz cx="12196763" cy="6858000"/>
  <p:notesSz cx="6805613" cy="9939338"/>
  <p:custDataLst>
    <p:tags r:id="rId2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6223"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1/9/23 1:52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4697297" cy="953563"/>
          </a:xfrm>
          <a:noFill/>
        </p:spPr>
        <p:txBody>
          <a:bodyPr anchor="ctr">
            <a:noAutofit/>
          </a:bodyPr>
          <a:lstStyle/>
          <a:p>
            <a:pPr algn="dist"/>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zh-CN" altLang="en-US" sz="4000" dirty="0">
                <a:solidFill>
                  <a:schemeClr val="bg1"/>
                </a:solidFill>
                <a:latin typeface="Microsoft YaHei" panose="020B0503020204020204" pitchFamily="34" charset="-122"/>
                <a:ea typeface="Microsoft YaHei" panose="020B0503020204020204" pitchFamily="34" charset="-122"/>
              </a:rPr>
              <a:t>系列</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推理引擎</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8402637" y="1484784"/>
            <a:ext cx="1080120" cy="2124000"/>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flipH="1">
            <a:off x="9626773" y="1484784"/>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0202837" y="1684142"/>
            <a:ext cx="1454244" cy="1289905"/>
          </a:xfrm>
          <a:prstGeom prst="rect">
            <a:avLst/>
          </a:prstGeom>
        </p:spPr>
        <p:txBody>
          <a:bodyPr wrap="none">
            <a:spAutoFit/>
          </a:bodyPr>
          <a:lstStyle/>
          <a:p>
            <a:pPr>
              <a:lnSpc>
                <a:spcPct val="150000"/>
              </a:lnSpc>
            </a:pPr>
            <a:r>
              <a:rPr lang="zh-CN" altLang="en-US" dirty="0">
                <a:solidFill>
                  <a:srgbClr val="374154"/>
                </a:solidFill>
                <a:latin typeface="Microsoft YaHei" panose="020B0503020204020204" pitchFamily="34" charset="-122"/>
                <a:ea typeface="Microsoft YaHei" panose="020B0503020204020204" pitchFamily="34" charset="-122"/>
              </a:rPr>
              <a:t>其他模块</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性能对比</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集成模块</a:t>
            </a:r>
          </a:p>
        </p:txBody>
      </p:sp>
    </p:spTree>
    <p:extLst>
      <p:ext uri="{BB962C8B-B14F-4D97-AF65-F5344CB8AC3E}">
        <p14:creationId xmlns:p14="http://schemas.microsoft.com/office/powerpoint/2010/main" val="136204553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516499" y="3093687"/>
            <a:ext cx="5894250" cy="515097"/>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968410" y="3037734"/>
            <a:ext cx="360040" cy="60729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248189" y="2636912"/>
            <a:ext cx="1470274" cy="1289969"/>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中间表达</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en-US" altLang="zh-CN" dirty="0">
                <a:solidFill>
                  <a:srgbClr val="374154"/>
                </a:solidFill>
                <a:latin typeface="Gill Sans MT" panose="020B0502020104020203" pitchFamily="34" charset="0"/>
                <a:ea typeface="Microsoft YaHei" panose="020B0503020204020204" pitchFamily="34" charset="-122"/>
              </a:rPr>
              <a:t>Schema</a:t>
            </a: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统一表达</a:t>
            </a:r>
          </a:p>
        </p:txBody>
      </p:sp>
    </p:spTree>
    <p:extLst>
      <p:ext uri="{BB962C8B-B14F-4D97-AF65-F5344CB8AC3E}">
        <p14:creationId xmlns:p14="http://schemas.microsoft.com/office/powerpoint/2010/main" val="361524173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3573015"/>
            <a:ext cx="6029352" cy="774117"/>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3632647"/>
            <a:ext cx="360040" cy="60729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238528" y="3093687"/>
            <a:ext cx="1454244" cy="1286955"/>
          </a:xfrm>
          <a:prstGeom prst="rect">
            <a:avLst/>
          </a:prstGeom>
        </p:spPr>
        <p:txBody>
          <a:bodyPr wrap="none">
            <a:spAutoFit/>
          </a:bodyPr>
          <a:lstStyle/>
          <a:p>
            <a:pPr>
              <a:lnSpc>
                <a:spcPct val="150000"/>
              </a:lnSpc>
            </a:pPr>
            <a:r>
              <a:rPr lang="en-US" altLang="zh-CN" dirty="0">
                <a:solidFill>
                  <a:srgbClr val="374154"/>
                </a:solidFill>
                <a:latin typeface="Gill Sans MT" panose="020B0502020104020203" pitchFamily="34" charset="0"/>
                <a:ea typeface="Microsoft YaHei" panose="020B0503020204020204" pitchFamily="34" charset="-122"/>
              </a:rPr>
              <a:t>Runtime</a:t>
            </a:r>
          </a:p>
          <a:p>
            <a:pPr marL="342900" indent="-342900">
              <a:lnSpc>
                <a:spcPct val="150000"/>
              </a:lnSpc>
              <a:buFont typeface="Arial" panose="020B0604020202020204" pitchFamily="34" charset="0"/>
              <a:buChar char="•"/>
            </a:pPr>
            <a:r>
              <a:rPr lang="zh-CN" altLang="en-US" dirty="0">
                <a:latin typeface="Gill Sans MT" panose="020B0502020104020203" pitchFamily="34" charset="0"/>
                <a:ea typeface="Microsoft YaHei" panose="020B0503020204020204" pitchFamily="34" charset="-122"/>
              </a:rPr>
              <a:t>模型加载</a:t>
            </a:r>
            <a:endParaRPr lang="en-US" altLang="zh-CN" dirty="0">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latin typeface="Gill Sans MT" panose="020B0502020104020203" pitchFamily="34" charset="0"/>
                <a:ea typeface="Microsoft YaHei" panose="020B0503020204020204" pitchFamily="34" charset="-122"/>
              </a:rPr>
              <a:t>模型执行</a:t>
            </a:r>
            <a:endParaRPr lang="zh-CN" altLang="en-US" dirty="0">
              <a:solidFill>
                <a:srgbClr val="374154"/>
              </a:solidFill>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26179016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185381857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400600"/>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工作流程</a:t>
            </a:r>
            <a:endParaRPr lang="en-US" altLang="zh-CN"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endParaRPr>
          </a:p>
          <a:p>
            <a:pPr algn="ctr"/>
            <a:r>
              <a:rPr kumimoji="1" lang="en-US" altLang="zh-CN" sz="9600" b="0" dirty="0" err="1">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Worflow</a:t>
            </a:r>
            <a:endParaRPr kumimoji="1" lang="zh-CN" altLang="en-US" sz="9600" b="0" dirty="0">
              <a:solidFill>
                <a:srgbClr val="FFC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68550980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F0D61-01DC-A748-85FD-57E602300C09}"/>
              </a:ext>
            </a:extLst>
          </p:cNvPr>
          <p:cNvSpPr>
            <a:spLocks noGrp="1"/>
          </p:cNvSpPr>
          <p:nvPr>
            <p:ph type="title"/>
          </p:nvPr>
        </p:nvSpPr>
        <p:spPr/>
        <p:txBody>
          <a:bodyPr/>
          <a:lstStyle/>
          <a:p>
            <a:r>
              <a:rPr lang="zh-CN" altLang="en-US" dirty="0"/>
              <a:t>推理流程</a:t>
            </a:r>
          </a:p>
        </p:txBody>
      </p:sp>
      <p:pic>
        <p:nvPicPr>
          <p:cNvPr id="9" name="图片 8">
            <a:extLst>
              <a:ext uri="{FF2B5EF4-FFF2-40B4-BE49-F238E27FC236}">
                <a16:creationId xmlns:a16="http://schemas.microsoft.com/office/drawing/2014/main" id="{2D16B74B-5DF2-C440-8FF5-CF8AC7BD95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7597" y="1700808"/>
            <a:ext cx="11081568" cy="4361894"/>
          </a:xfrm>
          <a:prstGeom prst="rect">
            <a:avLst/>
          </a:prstGeom>
        </p:spPr>
      </p:pic>
    </p:spTree>
    <p:extLst>
      <p:ext uri="{BB962C8B-B14F-4D97-AF65-F5344CB8AC3E}">
        <p14:creationId xmlns:p14="http://schemas.microsoft.com/office/powerpoint/2010/main" val="24806717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79ACAFB-AD3F-A440-9972-37A68BA4A943}"/>
              </a:ext>
            </a:extLst>
          </p:cNvPr>
          <p:cNvSpPr>
            <a:spLocks noGrp="1"/>
          </p:cNvSpPr>
          <p:nvPr>
            <p:ph type="title"/>
          </p:nvPr>
        </p:nvSpPr>
        <p:spPr/>
        <p:txBody>
          <a:bodyPr/>
          <a:lstStyle/>
          <a:p>
            <a:r>
              <a:rPr lang="zh-CN" altLang="en-US" dirty="0"/>
              <a:t>开发推理程序</a:t>
            </a:r>
          </a:p>
        </p:txBody>
      </p:sp>
      <p:sp>
        <p:nvSpPr>
          <p:cNvPr id="6" name="内容占位符 5">
            <a:extLst>
              <a:ext uri="{FF2B5EF4-FFF2-40B4-BE49-F238E27FC236}">
                <a16:creationId xmlns:a16="http://schemas.microsoft.com/office/drawing/2014/main" id="{1965F625-4728-8144-8B8C-F3B56670C4B1}"/>
              </a:ext>
            </a:extLst>
          </p:cNvPr>
          <p:cNvSpPr>
            <a:spLocks noGrp="1"/>
          </p:cNvSpPr>
          <p:nvPr>
            <p:ph sz="half" idx="1"/>
          </p:nvPr>
        </p:nvSpPr>
        <p:spPr>
          <a:xfrm>
            <a:off x="623635" y="1196752"/>
            <a:ext cx="10963473" cy="5040560"/>
          </a:xfrm>
        </p:spPr>
        <p:txBody>
          <a:bodyPr/>
          <a:lstStyle/>
          <a:p>
            <a:pPr marL="457200" indent="-457200">
              <a:lnSpc>
                <a:spcPct val="150000"/>
              </a:lnSpc>
              <a:buFont typeface="+mj-lt"/>
              <a:buAutoNum type="arabicPeriod"/>
            </a:pPr>
            <a:r>
              <a:rPr lang="zh-CN" altLang="en-US" sz="1800" dirty="0">
                <a:latin typeface="Gill Sans MT" panose="020B0502020104020203" pitchFamily="34" charset="0"/>
              </a:rPr>
              <a:t>配置推理选项 </a:t>
            </a:r>
            <a:r>
              <a:rPr lang="en-US" altLang="zh-CN" sz="1800" dirty="0">
                <a:latin typeface="Gill Sans MT" panose="020B0502020104020203" pitchFamily="34" charset="0"/>
              </a:rPr>
              <a:t>::Config</a:t>
            </a:r>
            <a:r>
              <a:rPr lang="zh-CN" altLang="en-US" sz="1800" dirty="0">
                <a:latin typeface="Gill Sans MT" panose="020B0502020104020203" pitchFamily="34" charset="0"/>
              </a:rPr>
              <a:t>，包括设置模型路径、运行设备、开启</a:t>
            </a:r>
            <a:r>
              <a:rPr lang="en-US" altLang="zh-CN" sz="1800" dirty="0">
                <a:latin typeface="Gill Sans MT" panose="020B0502020104020203" pitchFamily="34" charset="0"/>
              </a:rPr>
              <a:t>/</a:t>
            </a:r>
            <a:r>
              <a:rPr lang="zh-CN" altLang="en-US" sz="1800" dirty="0">
                <a:latin typeface="Gill Sans MT" panose="020B0502020104020203" pitchFamily="34" charset="0"/>
              </a:rPr>
              <a:t>关闭计算图优化等</a:t>
            </a:r>
          </a:p>
          <a:p>
            <a:pPr marL="457200" indent="-457200">
              <a:lnSpc>
                <a:spcPct val="150000"/>
              </a:lnSpc>
              <a:buFont typeface="+mj-lt"/>
              <a:buAutoNum type="arabicPeriod"/>
            </a:pPr>
            <a:r>
              <a:rPr lang="zh-CN" altLang="en-US" sz="1800" dirty="0">
                <a:latin typeface="Gill Sans MT" panose="020B0502020104020203" pitchFamily="34" charset="0"/>
              </a:rPr>
              <a:t>创建推理引擎对象 </a:t>
            </a:r>
            <a:r>
              <a:rPr lang="en-US" altLang="zh-CN" sz="1800" dirty="0">
                <a:latin typeface="Gill Sans MT" panose="020B0502020104020203" pitchFamily="34" charset="0"/>
              </a:rPr>
              <a:t>::Predictor(Config)</a:t>
            </a:r>
            <a:r>
              <a:rPr lang="zh-CN" altLang="en-US" sz="1800" dirty="0">
                <a:latin typeface="Gill Sans MT" panose="020B0502020104020203" pitchFamily="34" charset="0"/>
              </a:rPr>
              <a:t>，其中 </a:t>
            </a:r>
            <a:r>
              <a:rPr lang="en-US" altLang="zh-CN" sz="1800" dirty="0">
                <a:latin typeface="Gill Sans MT" panose="020B0502020104020203" pitchFamily="34" charset="0"/>
              </a:rPr>
              <a:t>Config </a:t>
            </a:r>
            <a:r>
              <a:rPr lang="zh-CN" altLang="en-US" sz="1800" dirty="0">
                <a:latin typeface="Gill Sans MT" panose="020B0502020104020203" pitchFamily="34" charset="0"/>
              </a:rPr>
              <a:t>为配置推理选项</a:t>
            </a:r>
          </a:p>
          <a:p>
            <a:pPr marL="457200" indent="-457200">
              <a:lnSpc>
                <a:spcPct val="150000"/>
              </a:lnSpc>
              <a:buFont typeface="+mj-lt"/>
              <a:buAutoNum type="arabicPeriod"/>
            </a:pPr>
            <a:r>
              <a:rPr lang="zh-CN" altLang="en-US" sz="1800" dirty="0">
                <a:latin typeface="Gill Sans MT" panose="020B0502020104020203" pitchFamily="34" charset="0"/>
              </a:rPr>
              <a:t>准备输入数据</a:t>
            </a:r>
          </a:p>
          <a:p>
            <a:pPr lvl="2">
              <a:lnSpc>
                <a:spcPct val="150000"/>
              </a:lnSpc>
            </a:pPr>
            <a:r>
              <a:rPr lang="zh-CN" altLang="en-US" sz="1400" dirty="0">
                <a:latin typeface="Gill Sans MT" panose="020B0502020104020203" pitchFamily="34" charset="0"/>
              </a:rPr>
              <a:t>将原始输入数据根据模型需要做相应的预处理（比如减均值等标准化操作）</a:t>
            </a:r>
          </a:p>
          <a:p>
            <a:pPr lvl="2">
              <a:lnSpc>
                <a:spcPct val="150000"/>
              </a:lnSpc>
            </a:pPr>
            <a:r>
              <a:rPr lang="zh-CN" altLang="en-US" sz="1400" dirty="0">
                <a:latin typeface="Gill Sans MT" panose="020B0502020104020203" pitchFamily="34" charset="0"/>
              </a:rPr>
              <a:t>先通过 </a:t>
            </a:r>
            <a:r>
              <a:rPr lang="en-US" altLang="zh-CN" sz="1400" dirty="0">
                <a:latin typeface="Gill Sans MT" panose="020B0502020104020203" pitchFamily="34" charset="0"/>
              </a:rPr>
              <a:t>auto input_names = predictor-&gt;GetInputNames() </a:t>
            </a:r>
            <a:r>
              <a:rPr lang="zh-CN" altLang="en-US" sz="1400" dirty="0">
                <a:latin typeface="Gill Sans MT" panose="020B0502020104020203" pitchFamily="34" charset="0"/>
              </a:rPr>
              <a:t>获取模型所有输入 </a:t>
            </a:r>
            <a:r>
              <a:rPr lang="en-US" altLang="zh-CN" sz="1400" dirty="0">
                <a:latin typeface="Gill Sans MT" panose="020B0502020104020203" pitchFamily="34" charset="0"/>
              </a:rPr>
              <a:t>Tensor </a:t>
            </a:r>
            <a:r>
              <a:rPr lang="zh-CN" altLang="en-US" sz="1400" dirty="0">
                <a:latin typeface="Gill Sans MT" panose="020B0502020104020203" pitchFamily="34" charset="0"/>
              </a:rPr>
              <a:t>名称</a:t>
            </a:r>
          </a:p>
          <a:p>
            <a:pPr lvl="2">
              <a:lnSpc>
                <a:spcPct val="150000"/>
              </a:lnSpc>
            </a:pPr>
            <a:r>
              <a:rPr lang="zh-CN" altLang="en-US" sz="1400" dirty="0">
                <a:latin typeface="Gill Sans MT" panose="020B0502020104020203" pitchFamily="34" charset="0"/>
              </a:rPr>
              <a:t>通过 </a:t>
            </a:r>
            <a:r>
              <a:rPr lang="en-US" altLang="zh-CN" sz="1400" dirty="0">
                <a:latin typeface="Gill Sans MT" panose="020B0502020104020203" pitchFamily="34" charset="0"/>
              </a:rPr>
              <a:t>auto tensor = predictor-&gt;GetInputTensor(input_names[i]) </a:t>
            </a:r>
            <a:r>
              <a:rPr lang="zh-CN" altLang="en-US" sz="1400" dirty="0">
                <a:latin typeface="Gill Sans MT" panose="020B0502020104020203" pitchFamily="34" charset="0"/>
              </a:rPr>
              <a:t>获取输入 </a:t>
            </a:r>
            <a:r>
              <a:rPr lang="en-US" altLang="zh-CN" sz="1400" dirty="0">
                <a:latin typeface="Gill Sans MT" panose="020B0502020104020203" pitchFamily="34" charset="0"/>
              </a:rPr>
              <a:t>Tensor </a:t>
            </a:r>
            <a:r>
              <a:rPr lang="zh-CN" altLang="en-US" sz="1400" dirty="0">
                <a:latin typeface="Gill Sans MT" panose="020B0502020104020203" pitchFamily="34" charset="0"/>
              </a:rPr>
              <a:t>的指针</a:t>
            </a:r>
          </a:p>
          <a:p>
            <a:pPr lvl="2">
              <a:lnSpc>
                <a:spcPct val="150000"/>
              </a:lnSpc>
            </a:pPr>
            <a:r>
              <a:rPr lang="zh-CN" altLang="en-US" sz="1400" dirty="0">
                <a:latin typeface="Gill Sans MT" panose="020B0502020104020203" pitchFamily="34" charset="0"/>
              </a:rPr>
              <a:t>通过 </a:t>
            </a:r>
            <a:r>
              <a:rPr lang="en-US" altLang="zh-CN" sz="1400" dirty="0">
                <a:latin typeface="Gill Sans MT" panose="020B0502020104020203" pitchFamily="34" charset="0"/>
              </a:rPr>
              <a:t>tensor-&gt;copy(data)</a:t>
            </a:r>
            <a:r>
              <a:rPr lang="zh-CN" altLang="en-US" sz="1400" dirty="0">
                <a:latin typeface="Gill Sans MT" panose="020B0502020104020203" pitchFamily="34" charset="0"/>
              </a:rPr>
              <a:t>，将预处理之后的数据 </a:t>
            </a:r>
            <a:r>
              <a:rPr lang="en-US" altLang="zh-CN" sz="1400" dirty="0">
                <a:latin typeface="Gill Sans MT" panose="020B0502020104020203" pitchFamily="34" charset="0"/>
              </a:rPr>
              <a:t>data </a:t>
            </a:r>
            <a:r>
              <a:rPr lang="zh-CN" altLang="en-US" sz="1400" dirty="0">
                <a:latin typeface="Gill Sans MT" panose="020B0502020104020203" pitchFamily="34" charset="0"/>
              </a:rPr>
              <a:t>拷贝</a:t>
            </a:r>
            <a:r>
              <a:rPr lang="en-US" altLang="zh-CN" sz="1400" dirty="0">
                <a:latin typeface="Gill Sans MT" panose="020B0502020104020203" pitchFamily="34" charset="0"/>
              </a:rPr>
              <a:t>/</a:t>
            </a:r>
            <a:r>
              <a:rPr lang="zh-CN" altLang="en-US" sz="1400" dirty="0">
                <a:latin typeface="Gill Sans MT" panose="020B0502020104020203" pitchFamily="34" charset="0"/>
              </a:rPr>
              <a:t>转换到 </a:t>
            </a:r>
            <a:r>
              <a:rPr lang="en-US" altLang="zh-CN" sz="1400" dirty="0">
                <a:latin typeface="Gill Sans MT" panose="020B0502020104020203" pitchFamily="34" charset="0"/>
              </a:rPr>
              <a:t>tensor </a:t>
            </a:r>
            <a:r>
              <a:rPr lang="zh-CN" altLang="en-US" sz="1400" dirty="0">
                <a:latin typeface="Gill Sans MT" panose="020B0502020104020203" pitchFamily="34" charset="0"/>
              </a:rPr>
              <a:t>中</a:t>
            </a:r>
          </a:p>
          <a:p>
            <a:pPr marL="457200" indent="-457200">
              <a:lnSpc>
                <a:spcPct val="150000"/>
              </a:lnSpc>
              <a:buFont typeface="+mj-lt"/>
              <a:buAutoNum type="arabicPeriod"/>
            </a:pPr>
            <a:r>
              <a:rPr lang="zh-CN" altLang="en-US" sz="1800" dirty="0">
                <a:latin typeface="Gill Sans MT" panose="020B0502020104020203" pitchFamily="34" charset="0"/>
              </a:rPr>
              <a:t>执行推理，运行 </a:t>
            </a:r>
            <a:r>
              <a:rPr lang="en-US" altLang="zh-CN" sz="1800" dirty="0">
                <a:latin typeface="Gill Sans MT" panose="020B0502020104020203" pitchFamily="34" charset="0"/>
              </a:rPr>
              <a:t>predictor-&gt;Run() </a:t>
            </a:r>
            <a:r>
              <a:rPr lang="zh-CN" altLang="en-US" sz="1800" dirty="0">
                <a:latin typeface="Gill Sans MT" panose="020B0502020104020203" pitchFamily="34" charset="0"/>
              </a:rPr>
              <a:t>完成推理执行</a:t>
            </a:r>
          </a:p>
          <a:p>
            <a:pPr marL="457200" indent="-457200">
              <a:lnSpc>
                <a:spcPct val="150000"/>
              </a:lnSpc>
              <a:buFont typeface="+mj-lt"/>
              <a:buAutoNum type="arabicPeriod"/>
            </a:pPr>
            <a:r>
              <a:rPr lang="zh-CN" altLang="en-US" sz="1800" dirty="0">
                <a:latin typeface="Gill Sans MT" panose="020B0502020104020203" pitchFamily="34" charset="0"/>
              </a:rPr>
              <a:t>获得推理结果并进行后处理</a:t>
            </a:r>
          </a:p>
          <a:p>
            <a:pPr lvl="2">
              <a:lnSpc>
                <a:spcPct val="150000"/>
              </a:lnSpc>
            </a:pPr>
            <a:r>
              <a:rPr lang="zh-CN" altLang="en-US" sz="1400" dirty="0">
                <a:latin typeface="Gill Sans MT" panose="020B0502020104020203" pitchFamily="34" charset="0"/>
              </a:rPr>
              <a:t>通过 </a:t>
            </a:r>
            <a:r>
              <a:rPr lang="en-US" altLang="zh-CN" sz="1400" dirty="0">
                <a:latin typeface="Gill Sans MT" panose="020B0502020104020203" pitchFamily="34" charset="0"/>
              </a:rPr>
              <a:t>auto </a:t>
            </a:r>
            <a:r>
              <a:rPr lang="en-US" altLang="zh-CN" sz="1400" dirty="0" err="1">
                <a:latin typeface="Gill Sans MT" panose="020B0502020104020203" pitchFamily="34" charset="0"/>
              </a:rPr>
              <a:t>out_names</a:t>
            </a:r>
            <a:r>
              <a:rPr lang="en-US" altLang="zh-CN" sz="1400" dirty="0">
                <a:latin typeface="Gill Sans MT" panose="020B0502020104020203" pitchFamily="34" charset="0"/>
              </a:rPr>
              <a:t> = predictor-&gt;</a:t>
            </a:r>
            <a:r>
              <a:rPr lang="en-US" altLang="zh-CN" sz="1400" dirty="0" err="1">
                <a:latin typeface="Gill Sans MT" panose="020B0502020104020203" pitchFamily="34" charset="0"/>
              </a:rPr>
              <a:t>GetOutputNames</a:t>
            </a:r>
            <a:r>
              <a:rPr lang="en-US" altLang="zh-CN" sz="1400" dirty="0">
                <a:latin typeface="Gill Sans MT" panose="020B0502020104020203" pitchFamily="34" charset="0"/>
              </a:rPr>
              <a:t>() </a:t>
            </a:r>
            <a:r>
              <a:rPr lang="zh-CN" altLang="en-US" sz="1400" dirty="0">
                <a:latin typeface="Gill Sans MT" panose="020B0502020104020203" pitchFamily="34" charset="0"/>
              </a:rPr>
              <a:t>获取模型所有输出 </a:t>
            </a:r>
            <a:r>
              <a:rPr lang="en-US" altLang="zh-CN" sz="1400" dirty="0">
                <a:latin typeface="Gill Sans MT" panose="020B0502020104020203" pitchFamily="34" charset="0"/>
              </a:rPr>
              <a:t>Tensor </a:t>
            </a:r>
            <a:r>
              <a:rPr lang="zh-CN" altLang="en-US" sz="1400" dirty="0">
                <a:latin typeface="Gill Sans MT" panose="020B0502020104020203" pitchFamily="34" charset="0"/>
              </a:rPr>
              <a:t>名称</a:t>
            </a:r>
          </a:p>
          <a:p>
            <a:pPr lvl="2">
              <a:lnSpc>
                <a:spcPct val="150000"/>
              </a:lnSpc>
            </a:pPr>
            <a:r>
              <a:rPr lang="zh-CN" altLang="en-US" sz="1400" dirty="0">
                <a:latin typeface="Gill Sans MT" panose="020B0502020104020203" pitchFamily="34" charset="0"/>
              </a:rPr>
              <a:t>通过 </a:t>
            </a:r>
            <a:r>
              <a:rPr lang="en-US" altLang="zh-CN" sz="1400" dirty="0">
                <a:latin typeface="Gill Sans MT" panose="020B0502020104020203" pitchFamily="34" charset="0"/>
              </a:rPr>
              <a:t>auto tensor = predictor-&gt;GetOutputTensor(out_names[i]) </a:t>
            </a:r>
            <a:r>
              <a:rPr lang="zh-CN" altLang="en-US" sz="1400" dirty="0">
                <a:latin typeface="Gill Sans MT" panose="020B0502020104020203" pitchFamily="34" charset="0"/>
              </a:rPr>
              <a:t>获取输出 </a:t>
            </a:r>
            <a:r>
              <a:rPr lang="en-US" altLang="zh-CN" sz="1400" dirty="0">
                <a:latin typeface="Gill Sans MT" panose="020B0502020104020203" pitchFamily="34" charset="0"/>
              </a:rPr>
              <a:t>Tensor</a:t>
            </a:r>
            <a:r>
              <a:rPr lang="zh-CN" altLang="en-US" sz="1400" dirty="0">
                <a:latin typeface="Gill Sans MT" panose="020B0502020104020203" pitchFamily="34" charset="0"/>
              </a:rPr>
              <a:t> 指针</a:t>
            </a:r>
          </a:p>
          <a:p>
            <a:pPr lvl="2">
              <a:lnSpc>
                <a:spcPct val="150000"/>
              </a:lnSpc>
            </a:pPr>
            <a:r>
              <a:rPr lang="zh-CN" altLang="en-US" sz="1400" dirty="0">
                <a:latin typeface="Gill Sans MT" panose="020B0502020104020203" pitchFamily="34" charset="0"/>
              </a:rPr>
              <a:t>通过 </a:t>
            </a:r>
            <a:r>
              <a:rPr lang="en-US" altLang="zh-CN" sz="1400" dirty="0">
                <a:latin typeface="Gill Sans MT" panose="020B0502020104020203" pitchFamily="34" charset="0"/>
              </a:rPr>
              <a:t>tensor-&gt;copy(data)</a:t>
            </a:r>
            <a:r>
              <a:rPr lang="zh-CN" altLang="en-US" sz="1400" dirty="0">
                <a:latin typeface="Gill Sans MT" panose="020B0502020104020203" pitchFamily="34" charset="0"/>
              </a:rPr>
              <a:t>，将 </a:t>
            </a:r>
            <a:r>
              <a:rPr lang="en-US" altLang="zh-CN" sz="1400" dirty="0">
                <a:latin typeface="Gill Sans MT" panose="020B0502020104020203" pitchFamily="34" charset="0"/>
              </a:rPr>
              <a:t>tensor </a:t>
            </a:r>
            <a:r>
              <a:rPr lang="zh-CN" altLang="en-US" sz="1400" dirty="0">
                <a:latin typeface="Gill Sans MT" panose="020B0502020104020203" pitchFamily="34" charset="0"/>
              </a:rPr>
              <a:t>数据拷贝</a:t>
            </a:r>
            <a:r>
              <a:rPr lang="en-US" altLang="zh-CN" sz="1400" dirty="0">
                <a:latin typeface="Gill Sans MT" panose="020B0502020104020203" pitchFamily="34" charset="0"/>
              </a:rPr>
              <a:t>/</a:t>
            </a:r>
            <a:r>
              <a:rPr lang="zh-CN" altLang="en-US" sz="1400" dirty="0">
                <a:latin typeface="Gill Sans MT" panose="020B0502020104020203" pitchFamily="34" charset="0"/>
              </a:rPr>
              <a:t>转换到 </a:t>
            </a:r>
            <a:r>
              <a:rPr lang="en-US" altLang="zh-CN" sz="1400" dirty="0">
                <a:latin typeface="Gill Sans MT" panose="020B0502020104020203" pitchFamily="34" charset="0"/>
              </a:rPr>
              <a:t>data </a:t>
            </a:r>
            <a:r>
              <a:rPr lang="zh-CN" altLang="en-US" sz="1400" dirty="0">
                <a:latin typeface="Gill Sans MT" panose="020B0502020104020203" pitchFamily="34" charset="0"/>
              </a:rPr>
              <a:t>指针上</a:t>
            </a:r>
          </a:p>
          <a:p>
            <a:pPr lvl="2">
              <a:lnSpc>
                <a:spcPct val="150000"/>
              </a:lnSpc>
            </a:pPr>
            <a:r>
              <a:rPr lang="zh-CN" altLang="en-US" sz="1400" dirty="0">
                <a:latin typeface="Gill Sans MT" panose="020B0502020104020203" pitchFamily="34" charset="0"/>
              </a:rPr>
              <a:t>批量推理验证数据集并计算模型精度判断推理结果的正确性</a:t>
            </a:r>
          </a:p>
          <a:p>
            <a:pPr lvl="2">
              <a:lnSpc>
                <a:spcPct val="150000"/>
              </a:lnSpc>
            </a:pPr>
            <a:r>
              <a:rPr lang="zh-CN" altLang="en-US" sz="1400" dirty="0">
                <a:latin typeface="Gill Sans MT" panose="020B0502020104020203" pitchFamily="34" charset="0"/>
              </a:rPr>
              <a:t>将模型推理输出数据进行后处理（根据检测框位置裁剪图像等）</a:t>
            </a:r>
            <a:endParaRPr lang="zh-CN" altLang="en-US" dirty="0">
              <a:latin typeface="Gill Sans MT" panose="020B0502020104020203" pitchFamily="34" charset="0"/>
            </a:endParaRPr>
          </a:p>
        </p:txBody>
      </p:sp>
    </p:spTree>
    <p:extLst>
      <p:ext uri="{BB962C8B-B14F-4D97-AF65-F5344CB8AC3E}">
        <p14:creationId xmlns:p14="http://schemas.microsoft.com/office/powerpoint/2010/main" val="129992298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开发推理程序</a:t>
            </a:r>
          </a:p>
        </p:txBody>
      </p:sp>
      <p:pic>
        <p:nvPicPr>
          <p:cNvPr id="7" name="图片 6">
            <a:extLst>
              <a:ext uri="{FF2B5EF4-FFF2-40B4-BE49-F238E27FC236}">
                <a16:creationId xmlns:a16="http://schemas.microsoft.com/office/drawing/2014/main" id="{23078A01-FF3C-A947-A100-7F077DBBD46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2946" y="1686228"/>
            <a:ext cx="10490870" cy="4459390"/>
          </a:xfrm>
          <a:prstGeom prst="rect">
            <a:avLst/>
          </a:prstGeom>
        </p:spPr>
      </p:pic>
    </p:spTree>
    <p:extLst>
      <p:ext uri="{BB962C8B-B14F-4D97-AF65-F5344CB8AC3E}">
        <p14:creationId xmlns:p14="http://schemas.microsoft.com/office/powerpoint/2010/main" val="148747370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6" name="Text Placeholder 5"/>
          <p:cNvSpPr>
            <a:spLocks noGrp="1"/>
          </p:cNvSpPr>
          <p:nvPr>
            <p:ph sz="half" idx="1"/>
          </p:nvPr>
        </p:nvSpPr>
        <p:spPr/>
        <p:txBody>
          <a:bodyPr/>
          <a:lstStyle/>
          <a:p>
            <a:pPr marL="404813" indent="-395288">
              <a:buFont typeface="+mj-lt"/>
              <a:buAutoNum type="arabicPeriod"/>
            </a:pPr>
            <a:endParaRPr lang="en-US" sz="1200" dirty="0"/>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推理系统的工作流程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推理系统生命周期管理</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推理引擎介绍</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NAS</a:t>
            </a:r>
            <a:r>
              <a:rPr lang="zh-CN" altLang="en-US" sz="2000" dirty="0">
                <a:solidFill>
                  <a:srgbClr val="374154"/>
                </a:solidFill>
                <a:latin typeface="Gill Sans MT" panose="020B0502020104020203" pitchFamily="34" charset="0"/>
              </a:rPr>
              <a:t>神经网络搜索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400" b="1" dirty="0">
              <a:solidFill>
                <a:srgbClr val="374154"/>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二值化网络</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模型模型剪枝</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模型模型蒸馏</a:t>
            </a:r>
            <a:endParaRPr lang="en-US" altLang="zh-CN" sz="2000" dirty="0">
              <a:solidFill>
                <a:srgbClr val="374154"/>
              </a:solidFill>
              <a:latin typeface="Gill Sans MT" panose="020B0502020104020203" pitchFamily="34" charset="0"/>
            </a:endParaRPr>
          </a:p>
          <a:p>
            <a:pPr marL="457200" indent="-457200">
              <a:buFont typeface="+mj-lt"/>
              <a:buAutoNum type="arabicPeriod" startAt="3"/>
            </a:pPr>
            <a:r>
              <a:rPr lang="zh-CN" altLang="en-US" sz="2400" b="1" dirty="0">
                <a:solidFill>
                  <a:srgbClr val="374154"/>
                </a:solidFill>
                <a:latin typeface="Gill Sans MT" panose="020B0502020104020203" pitchFamily="34" charset="0"/>
              </a:rPr>
              <a:t>部署和运行优化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图转换优化（算子融合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并发执行与内存分配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Tree>
    <p:extLst>
      <p:ext uri="{BB962C8B-B14F-4D97-AF65-F5344CB8AC3E}">
        <p14:creationId xmlns:p14="http://schemas.microsoft.com/office/powerpoint/2010/main" val="26192831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chemeClr val="bg1">
                    <a:lumMod val="65000"/>
                  </a:schemeClr>
                </a:solidFill>
                <a:latin typeface="Gill Sans MT" panose="020B0502020104020203" pitchFamily="34" charset="0"/>
              </a:rPr>
              <a:t>推理系统与推理引擎</a:t>
            </a:r>
            <a:endParaRPr lang="en-US" altLang="zh-CN" sz="2400" b="1" dirty="0">
              <a:solidFill>
                <a:schemeClr val="bg1">
                  <a:lumMod val="65000"/>
                </a:schemeClr>
              </a:solidFill>
              <a:latin typeface="Gill Sans MT" panose="020B0502020104020203" pitchFamily="34" charset="0"/>
            </a:endParaRPr>
          </a:p>
          <a:p>
            <a:pPr marL="457200" lvl="1" indent="-457200">
              <a:buFont typeface="+mj-lt"/>
              <a:buAutoNum type="arabicPeriod"/>
            </a:pPr>
            <a:r>
              <a:rPr lang="zh-CN" altLang="en-US" sz="2400" b="1" dirty="0">
                <a:solidFill>
                  <a:schemeClr val="bg1">
                    <a:lumMod val="65000"/>
                  </a:schemeClr>
                </a:solidFill>
                <a:latin typeface="Gill Sans MT" panose="020B0502020104020203" pitchFamily="34" charset="0"/>
              </a:rPr>
              <a:t>推理系统的工作流程</a:t>
            </a:r>
            <a:endParaRPr lang="en-US" altLang="zh-CN" sz="2400" b="1" dirty="0">
              <a:solidFill>
                <a:schemeClr val="bg1">
                  <a:lumMod val="65000"/>
                </a:schemeClr>
              </a:solidFill>
              <a:latin typeface="Gill Sans MT" panose="020B0502020104020203" pitchFamily="34" charset="0"/>
            </a:endParaRPr>
          </a:p>
          <a:p>
            <a:pPr marL="457200" lvl="1" indent="-457200">
              <a:buFont typeface="+mj-lt"/>
              <a:buAutoNum type="arabicPeriod"/>
            </a:pPr>
            <a:r>
              <a:rPr lang="zh-CN" altLang="en-US" sz="2400" b="1" dirty="0">
                <a:solidFill>
                  <a:schemeClr val="bg1">
                    <a:lumMod val="65000"/>
                  </a:schemeClr>
                </a:solidFill>
                <a:latin typeface="Gill Sans MT" panose="020B0502020104020203" pitchFamily="34" charset="0"/>
              </a:rPr>
              <a:t>推理系统生命周期管理</a:t>
            </a:r>
            <a:endParaRPr lang="en-US" altLang="zh-CN" sz="2400" b="1" dirty="0">
              <a:solidFill>
                <a:schemeClr val="bg1">
                  <a:lumMod val="65000"/>
                </a:schemeClr>
              </a:solidFill>
              <a:latin typeface="Gill Sans MT" panose="020B0502020104020203" pitchFamily="34" charset="0"/>
            </a:endParaRPr>
          </a:p>
          <a:p>
            <a:pPr marL="457200" lvl="1" indent="-457200">
              <a:buFont typeface="+mj-lt"/>
              <a:buAutoNum type="arabicPeriod"/>
            </a:pPr>
            <a:r>
              <a:rPr lang="zh-CN" altLang="en-US" sz="2400" b="1" dirty="0">
                <a:solidFill>
                  <a:srgbClr val="374154"/>
                </a:solidFill>
                <a:latin typeface="Gill Sans MT" panose="020B0502020104020203" pitchFamily="34" charset="0"/>
              </a:rPr>
              <a:t>推理引擎介绍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推理引擎特点</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技术挑战</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整体架构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工作流程</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1263517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400600"/>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整体架构</a:t>
            </a:r>
            <a:endParaRPr lang="en-US" altLang="zh-CN"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endParaRPr>
          </a:p>
          <a:p>
            <a:pPr algn="ctr"/>
            <a:r>
              <a:rPr kumimoji="1" lang="en-US" altLang="zh-CN" sz="9600"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Architecture</a:t>
            </a:r>
            <a:endParaRPr kumimoji="1" lang="zh-CN" altLang="en-US" sz="9600" b="0" dirty="0">
              <a:solidFill>
                <a:srgbClr val="FFC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096104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sp>
        <p:nvSpPr>
          <p:cNvPr id="6" name="内容占位符 5">
            <a:extLst>
              <a:ext uri="{FF2B5EF4-FFF2-40B4-BE49-F238E27FC236}">
                <a16:creationId xmlns:a16="http://schemas.microsoft.com/office/drawing/2014/main" id="{D731A698-D657-254C-89BC-77B565670FC2}"/>
              </a:ext>
            </a:extLst>
          </p:cNvPr>
          <p:cNvSpPr>
            <a:spLocks noGrp="1"/>
          </p:cNvSpPr>
          <p:nvPr>
            <p:ph sz="half" idx="1"/>
          </p:nvPr>
        </p:nvSpPr>
        <p:spPr>
          <a:xfrm>
            <a:off x="623636" y="1495552"/>
            <a:ext cx="4322618" cy="4525736"/>
          </a:xfrm>
        </p:spPr>
        <p:txBody>
          <a:bodyPr/>
          <a:lstStyle/>
          <a:p>
            <a:pPr>
              <a:lnSpc>
                <a:spcPct val="150000"/>
              </a:lnSpc>
            </a:pPr>
            <a:r>
              <a:rPr lang="zh-CN" altLang="en-US" b="1" dirty="0">
                <a:latin typeface="Gill Sans MT" panose="020B0502020104020203" pitchFamily="34" charset="0"/>
              </a:rPr>
              <a:t>优化阶段</a:t>
            </a:r>
            <a:endParaRPr lang="en-US" altLang="zh-CN" b="1" dirty="0">
              <a:latin typeface="Gill Sans MT" panose="020B0502020104020203" pitchFamily="34" charset="0"/>
            </a:endParaRPr>
          </a:p>
          <a:p>
            <a:pPr marL="239106" lvl="1" indent="0">
              <a:lnSpc>
                <a:spcPct val="150000"/>
              </a:lnSpc>
              <a:buNone/>
            </a:pPr>
            <a:r>
              <a:rPr lang="zh-CN" altLang="en-US" dirty="0"/>
              <a:t>模型转换工具，由转换和图优化构成；模型压缩工具、端侧学习和其他组件组成。</a:t>
            </a:r>
            <a:endParaRPr lang="en-US" altLang="zh-CN" dirty="0">
              <a:latin typeface="Gill Sans MT" panose="020B0502020104020203" pitchFamily="34" charset="0"/>
            </a:endParaRPr>
          </a:p>
          <a:p>
            <a:pPr>
              <a:lnSpc>
                <a:spcPct val="150000"/>
              </a:lnSpc>
            </a:pPr>
            <a:r>
              <a:rPr lang="zh-CN" altLang="en-US" b="1" dirty="0">
                <a:latin typeface="Gill Sans MT" panose="020B0502020104020203" pitchFamily="34" charset="0"/>
              </a:rPr>
              <a:t>运行阶段</a:t>
            </a:r>
            <a:endParaRPr lang="en-US" altLang="zh-CN" b="1" dirty="0">
              <a:latin typeface="Gill Sans MT" panose="020B0502020104020203" pitchFamily="34" charset="0"/>
            </a:endParaRPr>
          </a:p>
          <a:p>
            <a:pPr marL="239106" lvl="1" indent="0">
              <a:lnSpc>
                <a:spcPct val="150000"/>
              </a:lnSpc>
              <a:buNone/>
            </a:pPr>
            <a:r>
              <a:rPr lang="zh-CN" altLang="en-US" dirty="0">
                <a:latin typeface="Gill Sans MT" panose="020B0502020104020203" pitchFamily="34" charset="0"/>
              </a:rPr>
              <a:t>即推理引擎，负责</a:t>
            </a:r>
            <a:r>
              <a:rPr lang="en-US" altLang="zh-CN" dirty="0">
                <a:latin typeface="Gill Sans MT" panose="020B0502020104020203" pitchFamily="34" charset="0"/>
              </a:rPr>
              <a:t>AI</a:t>
            </a:r>
            <a:r>
              <a:rPr lang="zh-CN" altLang="en-US" dirty="0">
                <a:latin typeface="Gill Sans MT" panose="020B0502020104020203" pitchFamily="34" charset="0"/>
              </a:rPr>
              <a:t>模型的加载与执行，可分为调度与执行两层。</a:t>
            </a:r>
            <a:endParaRPr lang="en-US" altLang="zh-CN" dirty="0">
              <a:latin typeface="Gill Sans MT" panose="020B0502020104020203" pitchFamily="34" charset="0"/>
            </a:endParaRPr>
          </a:p>
          <a:p>
            <a:pPr lvl="1">
              <a:lnSpc>
                <a:spcPct val="150000"/>
              </a:lnSpc>
            </a:pPr>
            <a:endParaRPr lang="zh-CN" altLang="en-US" dirty="0">
              <a:latin typeface="Gill Sans MT" panose="020B0502020104020203" pitchFamily="34" charset="0"/>
            </a:endParaRP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78301" y="1124744"/>
            <a:ext cx="5961801" cy="5053686"/>
          </a:xfrm>
          <a:prstGeom prst="rect">
            <a:avLst/>
          </a:prstGeom>
        </p:spPr>
      </p:pic>
    </p:spTree>
    <p:extLst>
      <p:ext uri="{BB962C8B-B14F-4D97-AF65-F5344CB8AC3E}">
        <p14:creationId xmlns:p14="http://schemas.microsoft.com/office/powerpoint/2010/main" val="130269758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4491" y="1484784"/>
            <a:ext cx="2808312" cy="2124000"/>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786013" y="1484784"/>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654080" y="1878748"/>
            <a:ext cx="1915909" cy="1336071"/>
          </a:xfrm>
          <a:prstGeom prst="rect">
            <a:avLst/>
          </a:prstGeom>
        </p:spPr>
        <p:txBody>
          <a:bodyPr wrap="non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模型转换工具</a:t>
            </a:r>
            <a:endParaRPr lang="en-US" altLang="zh-CN" sz="2000"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模型格式转换</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计算图优化</a:t>
            </a:r>
          </a:p>
        </p:txBody>
      </p:sp>
    </p:spTree>
    <p:extLst>
      <p:ext uri="{BB962C8B-B14F-4D97-AF65-F5344CB8AC3E}">
        <p14:creationId xmlns:p14="http://schemas.microsoft.com/office/powerpoint/2010/main" val="118016661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4491" y="1484784"/>
            <a:ext cx="2808312" cy="2124000"/>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786013" y="1484784"/>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654080" y="1878748"/>
            <a:ext cx="1915909" cy="1336071"/>
          </a:xfrm>
          <a:prstGeom prst="rect">
            <a:avLst/>
          </a:prstGeom>
        </p:spPr>
        <p:txBody>
          <a:bodyPr wrap="non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模型转换工具</a:t>
            </a:r>
            <a:endParaRPr lang="en-US" altLang="zh-CN" sz="2000"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模型格式转换</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计算图优化</a:t>
            </a:r>
          </a:p>
        </p:txBody>
      </p:sp>
    </p:spTree>
    <p:extLst>
      <p:ext uri="{BB962C8B-B14F-4D97-AF65-F5344CB8AC3E}">
        <p14:creationId xmlns:p14="http://schemas.microsoft.com/office/powerpoint/2010/main" val="389990543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6242397" y="1484784"/>
            <a:ext cx="1080120" cy="2124000"/>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786013" y="1484784"/>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576062" y="1753439"/>
            <a:ext cx="1915909" cy="1705403"/>
          </a:xfrm>
          <a:prstGeom prst="rect">
            <a:avLst/>
          </a:prstGeom>
        </p:spPr>
        <p:txBody>
          <a:bodyPr wrap="none">
            <a:spAutoFit/>
          </a:bodyPr>
          <a:lstStyle/>
          <a:p>
            <a:pPr>
              <a:lnSpc>
                <a:spcPct val="150000"/>
              </a:lnSpc>
            </a:pPr>
            <a:r>
              <a:rPr lang="zh-CN" altLang="en-US" dirty="0">
                <a:solidFill>
                  <a:srgbClr val="374154"/>
                </a:solidFill>
                <a:latin typeface="Microsoft YaHei" panose="020B0503020204020204" pitchFamily="34" charset="-122"/>
                <a:ea typeface="Microsoft YaHei" panose="020B0503020204020204" pitchFamily="34" charset="-122"/>
              </a:rPr>
              <a:t>对模型进行压缩</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减少模型大小</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加快训练速度</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保持相同精度</a:t>
            </a:r>
          </a:p>
        </p:txBody>
      </p:sp>
    </p:spTree>
    <p:extLst>
      <p:ext uri="{BB962C8B-B14F-4D97-AF65-F5344CB8AC3E}">
        <p14:creationId xmlns:p14="http://schemas.microsoft.com/office/powerpoint/2010/main" val="111716594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7322517" y="1484784"/>
            <a:ext cx="1080120" cy="2124000"/>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flipH="1">
            <a:off x="9554765" y="1484784"/>
            <a:ext cx="360040" cy="2124000"/>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0202837" y="1684142"/>
            <a:ext cx="1454244" cy="1289905"/>
          </a:xfrm>
          <a:prstGeom prst="rect">
            <a:avLst/>
          </a:prstGeom>
        </p:spPr>
        <p:txBody>
          <a:bodyPr wrap="none">
            <a:spAutoFit/>
          </a:bodyPr>
          <a:lstStyle/>
          <a:p>
            <a:pPr>
              <a:lnSpc>
                <a:spcPct val="150000"/>
              </a:lnSpc>
            </a:pPr>
            <a:r>
              <a:rPr lang="zh-CN" altLang="en-US" dirty="0">
                <a:solidFill>
                  <a:srgbClr val="374154"/>
                </a:solidFill>
                <a:latin typeface="Microsoft YaHei" panose="020B0503020204020204" pitchFamily="34" charset="-122"/>
                <a:ea typeface="Microsoft YaHei" panose="020B0503020204020204" pitchFamily="34" charset="-122"/>
              </a:rPr>
              <a:t>端侧学习</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增量学习</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联邦学习</a:t>
            </a:r>
          </a:p>
        </p:txBody>
      </p:sp>
    </p:spTree>
    <p:extLst>
      <p:ext uri="{BB962C8B-B14F-4D97-AF65-F5344CB8AC3E}">
        <p14:creationId xmlns:p14="http://schemas.microsoft.com/office/powerpoint/2010/main" val="71262374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30339</TotalTime>
  <Words>518</Words>
  <Application>Microsoft Macintosh PowerPoint</Application>
  <PresentationFormat>自定义</PresentationFormat>
  <Paragraphs>97</Paragraphs>
  <Slides>19</Slides>
  <Notes>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19</vt:i4>
      </vt:variant>
    </vt:vector>
  </HeadingPairs>
  <TitlesOfParts>
    <vt:vector size="41" baseType="lpstr">
      <vt:lpstr>黑体</vt:lpstr>
      <vt:lpstr>华文细黑</vt:lpstr>
      <vt:lpstr>Microsoft YaHei</vt:lpstr>
      <vt:lpstr>Microsoft YaHei</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推理系统系列</vt:lpstr>
      <vt:lpstr>PowerPoint 演示文稿</vt:lpstr>
      <vt:lpstr>PowerPoint 演示文稿</vt:lpstr>
      <vt:lpstr>PowerPoint 演示文稿</vt:lpstr>
      <vt:lpstr>推理引擎架构</vt:lpstr>
      <vt:lpstr>推理引擎架构</vt:lpstr>
      <vt:lpstr>推理引擎架构</vt:lpstr>
      <vt:lpstr>推理引擎架构</vt:lpstr>
      <vt:lpstr>推理引擎架构</vt:lpstr>
      <vt:lpstr>推理引擎架构</vt:lpstr>
      <vt:lpstr>推理引擎架构</vt:lpstr>
      <vt:lpstr>推理引擎架构</vt:lpstr>
      <vt:lpstr>推理引擎架构</vt:lpstr>
      <vt:lpstr>PowerPoint 演示文稿</vt:lpstr>
      <vt:lpstr>推理流程</vt:lpstr>
      <vt:lpstr>开发推理程序</vt:lpstr>
      <vt:lpstr>开发推理程序</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4847</cp:revision>
  <dcterms:created xsi:type="dcterms:W3CDTF">2015-01-14T10:38:57Z</dcterms:created>
  <dcterms:modified xsi:type="dcterms:W3CDTF">2023-01-09T05:52:21Z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