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5"/>
  </p:notesMasterIdLst>
  <p:handoutMasterIdLst>
    <p:handoutMasterId r:id="rId16"/>
  </p:handoutMasterIdLst>
  <p:sldIdLst>
    <p:sldId id="1779" r:id="rId7"/>
    <p:sldId id="739" r:id="rId8"/>
    <p:sldId id="1744" r:id="rId9"/>
    <p:sldId id="2058" r:id="rId10"/>
    <p:sldId id="2059" r:id="rId11"/>
    <p:sldId id="2068" r:id="rId12"/>
    <p:sldId id="2061" r:id="rId13"/>
    <p:sldId id="680" r:id="rId14"/>
  </p:sldIdLst>
  <p:sldSz cx="12196763" cy="6858000"/>
  <p:notesSz cx="6805613" cy="9939338"/>
  <p:custDataLst>
    <p:tags r:id="rId17"/>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C00000"/>
    <a:srgbClr val="4E9AEE"/>
    <a:srgbClr val="59595A"/>
    <a:srgbClr val="00FA00"/>
    <a:srgbClr val="FFFFFF"/>
    <a:srgbClr val="6FC4F7"/>
    <a:srgbClr val="FFC000"/>
    <a:srgbClr val="F78898"/>
    <a:srgbClr val="3439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6291"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2023/1/6</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5190CEF9-362C-4F6D-B9B0-1E4FED2139D6}" type="datetime8">
              <a:rPr lang="en-US" smtClean="0"/>
              <a:t>1/6/23 10:52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491692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5190CEF9-362C-4F6D-B9B0-1E4FED2139D6}" type="datetime8">
              <a:rPr lang="en-US" smtClean="0"/>
              <a:t>1/6/23 10:52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81125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8</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8</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eaLnBrk="1" latinLnBrk="1" hangingPunct="1">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eaLnBrk="1" latinLnBrk="1" hangingPunct="1">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eaLnBrk="1" latinLnBrk="1" hangingPunct="1">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eaLnBrk="1" latinLnBrk="1" hangingPunct="1">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20688"/>
            <a:ext cx="10963473" cy="589190"/>
          </a:xfrm>
          <a:prstGeom prst="rect">
            <a:avLst/>
          </a:prstGeom>
        </p:spPr>
        <p:txBody>
          <a:bodyPr/>
          <a:lstStyle>
            <a:lvl1pPr>
              <a:defRPr kumimoji="0" lang="zh-CN" altLang="en-US" sz="2800" b="1" i="0" u="none" strike="noStrike" kern="0" cap="none" spc="0" normalizeH="0" baseline="0" dirty="0">
                <a:ln>
                  <a:noFill/>
                </a:ln>
                <a:solidFill>
                  <a:srgbClr val="F78898"/>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7213892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eaLnBrk="1" latinLnBrk="1" hangingPunct="1">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eaLnBrk="1" latinLnBrk="1" hangingPunct="1">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72DAD91E-1176-6C4C-9900-614D82F668FD}"/>
              </a:ext>
            </a:extLst>
          </p:cNvPr>
          <p:cNvSpPr>
            <a:spLocks noGrp="1"/>
          </p:cNvSpPr>
          <p:nvPr>
            <p:ph sz="half" idx="1" hasCustomPrompt="1"/>
          </p:nvPr>
        </p:nvSpPr>
        <p:spPr>
          <a:xfrm>
            <a:off x="623635" y="980728"/>
            <a:ext cx="10731328" cy="5029792"/>
          </a:xfrm>
          <a:prstGeom prst="rect">
            <a:avLst/>
          </a:prstGeom>
          <a:noFill/>
        </p:spPr>
        <p:txBody>
          <a:bodyPr anchor="ctr"/>
          <a:lstStyle>
            <a:lvl1pPr marL="0" marR="0" indent="0" algn="ctr" defTabSz="1218804" rtl="0" eaLnBrk="0" fontAlgn="base" latinLnBrk="0" hangingPunct="0">
              <a:lnSpc>
                <a:spcPct val="120000"/>
              </a:lnSpc>
              <a:spcBef>
                <a:spcPts val="0"/>
              </a:spcBef>
              <a:spcAft>
                <a:spcPct val="0"/>
              </a:spcAft>
              <a:buClr>
                <a:srgbClr val="71B2FF"/>
              </a:buClr>
              <a:buNone/>
              <a:tabLst/>
              <a:defRPr kumimoji="0" lang="zh-CN" altLang="en-US" sz="9600" b="0"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标题</a:t>
            </a:r>
          </a:p>
        </p:txBody>
      </p:sp>
    </p:spTree>
    <p:extLst>
      <p:ext uri="{BB962C8B-B14F-4D97-AF65-F5344CB8AC3E}">
        <p14:creationId xmlns:p14="http://schemas.microsoft.com/office/powerpoint/2010/main" val="21454351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4" r:id="rId2"/>
    <p:sldLayoutId id="2147483905" r:id="rId3"/>
    <p:sldLayoutId id="2147483919"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15" r:id="rId1"/>
    <p:sldLayoutId id="2147483906"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err="1">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zh-CN" altLang="en-US" sz="6600" dirty="0">
                <a:solidFill>
                  <a:schemeClr val="bg1"/>
                </a:solidFill>
                <a:latin typeface="Microsoft YaHei" panose="020B0503020204020204" pitchFamily="34" charset="-122"/>
                <a:ea typeface="Microsoft YaHei" panose="020B0503020204020204" pitchFamily="34" charset="-122"/>
              </a:rPr>
              <a:t>推理系统</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模型小型化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8856984"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CNN</a:t>
            </a:r>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 小型化</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4761656"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74154"/>
                </a:solidFill>
                <a:latin typeface="Gill Sans MT" panose="020B0502020104020203" pitchFamily="34" charset="0"/>
              </a:rPr>
              <a:t>推理系统介绍</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推理系统与推理引擎</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推理系统的工作流程</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推理系统生命周期管理</a:t>
            </a:r>
            <a:endParaRPr lang="en-US" altLang="zh-CN" sz="2000" dirty="0">
              <a:solidFill>
                <a:srgbClr val="374154"/>
              </a:solidFill>
              <a:latin typeface="Gill Sans MT" panose="020B0502020104020203" pitchFamily="34" charset="0"/>
            </a:endParaRPr>
          </a:p>
          <a:p>
            <a:pPr marL="457200" indent="-457200">
              <a:buFont typeface="+mj-lt"/>
              <a:buAutoNum type="arabicPeriod"/>
            </a:pPr>
            <a:r>
              <a:rPr lang="zh-CN" altLang="en-US" sz="2400" b="1" dirty="0">
                <a:solidFill>
                  <a:srgbClr val="374154"/>
                </a:solidFill>
                <a:latin typeface="Gill Sans MT" panose="020B0502020104020203" pitchFamily="34" charset="0"/>
              </a:rPr>
              <a:t>模型小型化</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NAS</a:t>
            </a:r>
            <a:r>
              <a:rPr lang="zh-CN" altLang="en-US" sz="2000" dirty="0">
                <a:solidFill>
                  <a:srgbClr val="374154"/>
                </a:solidFill>
                <a:latin typeface="Gill Sans MT" panose="020B0502020104020203" pitchFamily="34" charset="0"/>
              </a:rPr>
              <a:t>神经网络搜索</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CNN</a:t>
            </a:r>
            <a:r>
              <a:rPr lang="zh-CN" altLang="en-US" sz="2000" dirty="0">
                <a:solidFill>
                  <a:srgbClr val="374154"/>
                </a:solidFill>
                <a:latin typeface="Gill Sans MT" panose="020B0502020104020203" pitchFamily="34" charset="0"/>
              </a:rPr>
              <a:t>小型化结构</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Transform</a:t>
            </a:r>
            <a:r>
              <a:rPr lang="zh-CN" altLang="en-US" sz="2000" dirty="0">
                <a:solidFill>
                  <a:srgbClr val="374154"/>
                </a:solidFill>
                <a:latin typeface="Gill Sans MT" panose="020B0502020104020203" pitchFamily="34" charset="0"/>
              </a:rPr>
              <a:t>小型化结构</a:t>
            </a:r>
            <a:endParaRPr lang="en-US" altLang="zh-CN" sz="2400" b="1" dirty="0">
              <a:solidFill>
                <a:srgbClr val="374154"/>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r>
              <a:rPr lang="zh-CN" altLang="en-US" sz="2400" b="1" dirty="0">
                <a:solidFill>
                  <a:srgbClr val="374154"/>
                </a:solidFill>
                <a:latin typeface="Gill Sans MT" panose="020B0502020104020203" pitchFamily="34" charset="0"/>
              </a:rPr>
              <a:t>离线优化压缩</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低比特量化</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二值化网络</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模型模型剪枝</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模型模型蒸馏</a:t>
            </a:r>
            <a:endParaRPr lang="en-US" altLang="zh-CN" sz="2000" dirty="0">
              <a:solidFill>
                <a:srgbClr val="374154"/>
              </a:solidFill>
              <a:latin typeface="Gill Sans MT" panose="020B0502020104020203" pitchFamily="34" charset="0"/>
            </a:endParaRPr>
          </a:p>
          <a:p>
            <a:pPr marL="457200" indent="-457200">
              <a:buFont typeface="+mj-lt"/>
              <a:buAutoNum type="arabicPeriod" startAt="3"/>
            </a:pPr>
            <a:r>
              <a:rPr lang="zh-CN" altLang="en-US" sz="2400" b="1" dirty="0">
                <a:solidFill>
                  <a:srgbClr val="374154"/>
                </a:solidFill>
                <a:latin typeface="Gill Sans MT" panose="020B0502020104020203" pitchFamily="34" charset="0"/>
              </a:rPr>
              <a:t>部署和运行优化</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图转换优化（算子融合</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重排</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替换）</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并发执行与内存分配</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动态</a:t>
            </a:r>
            <a:r>
              <a:rPr lang="en-US" altLang="zh-CN" sz="2000" dirty="0">
                <a:solidFill>
                  <a:srgbClr val="374154"/>
                </a:solidFill>
                <a:latin typeface="Gill Sans MT" panose="020B0502020104020203" pitchFamily="34" charset="0"/>
              </a:rPr>
              <a:t>batch</a:t>
            </a:r>
            <a:r>
              <a:rPr lang="zh-CN" altLang="en-US" sz="2000" dirty="0">
                <a:solidFill>
                  <a:srgbClr val="374154"/>
                </a:solidFill>
                <a:latin typeface="Gill Sans MT" panose="020B0502020104020203" pitchFamily="34" charset="0"/>
              </a:rPr>
              <a:t>与</a:t>
            </a:r>
            <a:r>
              <a:rPr lang="en-US" altLang="zh-CN" sz="2000" dirty="0">
                <a:solidFill>
                  <a:srgbClr val="374154"/>
                </a:solidFill>
                <a:latin typeface="Gill Sans MT" panose="020B0502020104020203" pitchFamily="34" charset="0"/>
              </a:rPr>
              <a:t>bin</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Packing</a:t>
            </a:r>
          </a:p>
        </p:txBody>
      </p:sp>
    </p:spTree>
    <p:extLst>
      <p:ext uri="{BB962C8B-B14F-4D97-AF65-F5344CB8AC3E}">
        <p14:creationId xmlns:p14="http://schemas.microsoft.com/office/powerpoint/2010/main" val="167021898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4912-0C3A-456C-9ADB-CB2688F40E57}"/>
              </a:ext>
            </a:extLst>
          </p:cNvPr>
          <p:cNvSpPr>
            <a:spLocks noGrp="1"/>
          </p:cNvSpPr>
          <p:nvPr>
            <p:ph type="title"/>
          </p:nvPr>
        </p:nvSpPr>
        <p:spPr/>
        <p:txBody>
          <a:bodyPr/>
          <a:lstStyle/>
          <a:p>
            <a:r>
              <a:rPr lang="zh-CN" altLang="en-US" dirty="0"/>
              <a:t>深度学习模型发展</a:t>
            </a:r>
            <a:endParaRPr lang="en-US" dirty="0"/>
          </a:p>
        </p:txBody>
      </p:sp>
      <p:pic>
        <p:nvPicPr>
          <p:cNvPr id="7" name="图片 6">
            <a:extLst>
              <a:ext uri="{FF2B5EF4-FFF2-40B4-BE49-F238E27FC236}">
                <a16:creationId xmlns:a16="http://schemas.microsoft.com/office/drawing/2014/main" id="{C2FB011B-6EA2-0245-AF45-0CAF7BAC401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50736" y="1412776"/>
            <a:ext cx="7291816" cy="4379362"/>
          </a:xfrm>
          <a:prstGeom prst="rect">
            <a:avLst/>
          </a:prstGeom>
        </p:spPr>
      </p:pic>
      <p:pic>
        <p:nvPicPr>
          <p:cNvPr id="5" name="Picture 2" descr="SE-ResNeXt-101(32x4d) &#10;95 &#10;SE-ResNeX -50(32x4d) &#10;aeption &#10;SE-ResNet 1 &#10;NASNet-A-Large &#10;Ilnception-ResNet-v2 &#10;SENet-154 &#10;IPathNet-131 &#10;eXt-101(64x4d) &#10;DenseNet-2010 &#10;sNet-152 &#10;FB-ResNet-152 &#10;'ResNet-50 &#10;nseNet-169 &#10;DualPathNet-68 &#10;Caffe-ResNet-101 &#10;DenseNet-121 &#10;CNAS t- -Mobile &#10;• ResNet-34 &#10;BN-lnception &#10;MobileNet-v2 &#10;90 &#10;esNet-18 &#10;MobileNet-v1 &#10;GoogLeNet &#10;ShuffleNet &#10;SqueezeNet-v1.1 &#10;SqueezeNet-v 1.0 &#10;80 &#10;AlexNet &#10;5 &#10;VGG-13 BN &#10;VGG-II &#10;BN &#10;VGG-19 BN &#10;VGG-16 BN &#10;VGG-19 &#10;VGG-16 &#10;VGG-II &#10;10 &#10;VGG-13 &#10;IM &#10;5M IOM &#10;15 &#10;50M 75M IOOM &#10;150M &#10;20 &#10;25 &#10;Operations [G-FLOPs]">
            <a:extLst>
              <a:ext uri="{FF2B5EF4-FFF2-40B4-BE49-F238E27FC236}">
                <a16:creationId xmlns:a16="http://schemas.microsoft.com/office/drawing/2014/main" id="{B7419B06-E662-864A-B66A-18B112D0C4DF}"/>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93726" y="1727060"/>
            <a:ext cx="4217381" cy="4065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058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4912-0C3A-456C-9ADB-CB2688F40E57}"/>
              </a:ext>
            </a:extLst>
          </p:cNvPr>
          <p:cNvSpPr>
            <a:spLocks noGrp="1"/>
          </p:cNvSpPr>
          <p:nvPr>
            <p:ph type="title"/>
          </p:nvPr>
        </p:nvSpPr>
        <p:spPr/>
        <p:txBody>
          <a:bodyPr/>
          <a:lstStyle/>
          <a:p>
            <a:r>
              <a:rPr lang="zh-CN" altLang="en-US" dirty="0"/>
              <a:t>深度学习模型发展</a:t>
            </a:r>
            <a:endParaRPr lang="en-US" dirty="0"/>
          </a:p>
        </p:txBody>
      </p:sp>
      <p:pic>
        <p:nvPicPr>
          <p:cNvPr id="5" name="Picture 2" descr="SE-ResNeXt-101(32x4d) &#10;95 &#10;SE-ResNeX -50(32x4d) &#10;aeption &#10;SE-ResNet 1 &#10;NASNet-A-Large &#10;Ilnception-ResNet-v2 &#10;SENet-154 &#10;IPathNet-131 &#10;eXt-101(64x4d) &#10;DenseNet-2010 &#10;sNet-152 &#10;FB-ResNet-152 &#10;'ResNet-50 &#10;nseNet-169 &#10;DualPathNet-68 &#10;Caffe-ResNet-101 &#10;DenseNet-121 &#10;CNAS t- -Mobile &#10;• ResNet-34 &#10;BN-lnception &#10;MobileNet-v2 &#10;90 &#10;esNet-18 &#10;MobileNet-v1 &#10;GoogLeNet &#10;ShuffleNet &#10;SqueezeNet-v1.1 &#10;SqueezeNet-v 1.0 &#10;80 &#10;AlexNet &#10;5 &#10;VGG-13 BN &#10;VGG-II &#10;BN &#10;VGG-19 BN &#10;VGG-16 BN &#10;VGG-19 &#10;VGG-16 &#10;VGG-II &#10;10 &#10;VGG-13 &#10;IM &#10;5M IOM &#10;15 &#10;50M 75M IOOM &#10;150M &#10;20 &#10;25 &#10;Operations [G-FLOPs]">
            <a:extLst>
              <a:ext uri="{FF2B5EF4-FFF2-40B4-BE49-F238E27FC236}">
                <a16:creationId xmlns:a16="http://schemas.microsoft.com/office/drawing/2014/main" id="{B7419B06-E662-864A-B66A-18B112D0C4D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218061" y="1124744"/>
            <a:ext cx="5760640" cy="555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16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8D908-F081-E240-B5E3-82E49A14CDDD}"/>
              </a:ext>
            </a:extLst>
          </p:cNvPr>
          <p:cNvSpPr>
            <a:spLocks noGrp="1"/>
          </p:cNvSpPr>
          <p:nvPr>
            <p:ph type="title"/>
          </p:nvPr>
        </p:nvSpPr>
        <p:spPr/>
        <p:txBody>
          <a:bodyPr/>
          <a:lstStyle/>
          <a:p>
            <a:r>
              <a:rPr kumimoji="1" lang="zh-CN" altLang="en-US" dirty="0"/>
              <a:t>轻量级模型</a:t>
            </a:r>
          </a:p>
        </p:txBody>
      </p:sp>
      <p:sp>
        <p:nvSpPr>
          <p:cNvPr id="3" name="内容占位符 2">
            <a:extLst>
              <a:ext uri="{FF2B5EF4-FFF2-40B4-BE49-F238E27FC236}">
                <a16:creationId xmlns:a16="http://schemas.microsoft.com/office/drawing/2014/main" id="{EF3E4633-CE2D-534F-8D66-17C3A91EC87D}"/>
              </a:ext>
            </a:extLst>
          </p:cNvPr>
          <p:cNvSpPr>
            <a:spLocks noGrp="1"/>
          </p:cNvSpPr>
          <p:nvPr>
            <p:ph sz="half" idx="1"/>
          </p:nvPr>
        </p:nvSpPr>
        <p:spPr/>
        <p:txBody>
          <a:bodyPr/>
          <a:lstStyle/>
          <a:p>
            <a:pPr marL="457200" indent="-457200">
              <a:buFont typeface="+mj-lt"/>
              <a:buAutoNum type="arabicPeriod"/>
            </a:pPr>
            <a:r>
              <a:rPr lang="en-US" altLang="zh-CN" dirty="0">
                <a:solidFill>
                  <a:srgbClr val="C00000"/>
                </a:solidFill>
                <a:latin typeface="Gill Sans MT" panose="020B0502020104020203" pitchFamily="34" charset="0"/>
              </a:rPr>
              <a:t>SqueezeNet</a:t>
            </a:r>
            <a:r>
              <a:rPr kumimoji="1" lang="zh-CN" altLang="en-US" dirty="0">
                <a:solidFill>
                  <a:srgbClr val="C00000"/>
                </a:solidFill>
                <a:latin typeface="Gill Sans MT" panose="020B0502020104020203" pitchFamily="34" charset="0"/>
              </a:rPr>
              <a:t> 系列（</a:t>
            </a:r>
            <a:r>
              <a:rPr kumimoji="1" lang="en-US" altLang="zh-CN" dirty="0">
                <a:solidFill>
                  <a:srgbClr val="C00000"/>
                </a:solidFill>
                <a:latin typeface="Gill Sans MT" panose="020B0502020104020203" pitchFamily="34" charset="0"/>
              </a:rPr>
              <a:t>2016</a:t>
            </a:r>
            <a:r>
              <a:rPr kumimoji="1" lang="zh-CN" altLang="en-US" dirty="0">
                <a:solidFill>
                  <a:srgbClr val="C00000"/>
                </a:solidFill>
                <a:latin typeface="Gill Sans MT" panose="020B0502020104020203" pitchFamily="34" charset="0"/>
              </a:rPr>
              <a:t>）</a:t>
            </a:r>
            <a:endParaRPr kumimoji="1" lang="en-US" altLang="zh-CN" dirty="0">
              <a:solidFill>
                <a:srgbClr val="C00000"/>
              </a:solidFill>
              <a:latin typeface="Gill Sans MT" panose="020B0502020104020203" pitchFamily="34" charset="0"/>
            </a:endParaRPr>
          </a:p>
          <a:p>
            <a:pPr marL="457200" indent="-457200">
              <a:buFont typeface="+mj-lt"/>
              <a:buAutoNum type="arabicPeriod"/>
            </a:pPr>
            <a:r>
              <a:rPr lang="en-US" altLang="zh-CN" dirty="0">
                <a:solidFill>
                  <a:srgbClr val="C00000"/>
                </a:solidFill>
                <a:latin typeface="Gill Sans MT" panose="020B0502020104020203" pitchFamily="34" charset="0"/>
              </a:rPr>
              <a:t>ShuffleNet</a:t>
            </a:r>
            <a:r>
              <a:rPr lang="zh-CN" altLang="en-US" dirty="0">
                <a:solidFill>
                  <a:srgbClr val="C00000"/>
                </a:solidFill>
                <a:latin typeface="Gill Sans MT" panose="020B0502020104020203" pitchFamily="34" charset="0"/>
              </a:rPr>
              <a:t> 系列（</a:t>
            </a:r>
            <a:r>
              <a:rPr lang="en-US" altLang="zh-CN" dirty="0">
                <a:solidFill>
                  <a:srgbClr val="C00000"/>
                </a:solidFill>
                <a:latin typeface="Gill Sans MT" panose="020B0502020104020203" pitchFamily="34" charset="0"/>
              </a:rPr>
              <a:t>2017</a:t>
            </a:r>
            <a:r>
              <a:rPr lang="zh-CN" altLang="en-US" dirty="0">
                <a:solidFill>
                  <a:srgbClr val="C00000"/>
                </a:solidFill>
                <a:latin typeface="Gill Sans MT" panose="020B0502020104020203" pitchFamily="34" charset="0"/>
              </a:rPr>
              <a:t>）</a:t>
            </a:r>
            <a:endParaRPr lang="en-US" altLang="zh-CN" dirty="0">
              <a:solidFill>
                <a:srgbClr val="C00000"/>
              </a:solidFill>
              <a:latin typeface="Gill Sans MT" panose="020B0502020104020203" pitchFamily="34" charset="0"/>
            </a:endParaRPr>
          </a:p>
          <a:p>
            <a:pPr marL="457200" indent="-457200">
              <a:buFont typeface="+mj-lt"/>
              <a:buAutoNum type="arabicPeriod"/>
            </a:pPr>
            <a:r>
              <a:rPr lang="en-US" altLang="zh-CN" dirty="0">
                <a:solidFill>
                  <a:srgbClr val="C00000"/>
                </a:solidFill>
                <a:latin typeface="Gill Sans MT" panose="020B0502020104020203" pitchFamily="34" charset="0"/>
              </a:rPr>
              <a:t>MobileNet</a:t>
            </a:r>
            <a:r>
              <a:rPr lang="zh-CN" altLang="en-US" dirty="0">
                <a:solidFill>
                  <a:srgbClr val="C00000"/>
                </a:solidFill>
                <a:latin typeface="Gill Sans MT" panose="020B0502020104020203" pitchFamily="34" charset="0"/>
              </a:rPr>
              <a:t> 系列（</a:t>
            </a:r>
            <a:r>
              <a:rPr lang="en-US" altLang="zh-CN" dirty="0">
                <a:solidFill>
                  <a:srgbClr val="C00000"/>
                </a:solidFill>
                <a:latin typeface="Gill Sans MT" panose="020B0502020104020203" pitchFamily="34" charset="0"/>
              </a:rPr>
              <a:t>2017</a:t>
            </a:r>
            <a:r>
              <a:rPr lang="zh-CN" altLang="en-US" dirty="0">
                <a:solidFill>
                  <a:srgbClr val="C00000"/>
                </a:solidFill>
                <a:latin typeface="Gill Sans MT" panose="020B0502020104020203" pitchFamily="34" charset="0"/>
              </a:rPr>
              <a:t>）</a:t>
            </a:r>
            <a:endParaRPr lang="en-US" altLang="zh-CN" dirty="0">
              <a:solidFill>
                <a:srgbClr val="C00000"/>
              </a:solidFill>
              <a:latin typeface="Gill Sans MT" panose="020B0502020104020203" pitchFamily="34" charset="0"/>
            </a:endParaRPr>
          </a:p>
          <a:p>
            <a:pPr marL="457200" indent="-457200">
              <a:buFont typeface="+mj-lt"/>
              <a:buAutoNum type="arabicPeriod"/>
            </a:pPr>
            <a:r>
              <a:rPr lang="en-US" altLang="zh-CN" dirty="0">
                <a:solidFill>
                  <a:srgbClr val="C00000"/>
                </a:solidFill>
                <a:latin typeface="Gill Sans MT" panose="020B0502020104020203" pitchFamily="34" charset="0"/>
              </a:rPr>
              <a:t>ESPnet</a:t>
            </a:r>
            <a:r>
              <a:rPr lang="zh-CN" altLang="en-US" dirty="0">
                <a:solidFill>
                  <a:srgbClr val="C00000"/>
                </a:solidFill>
                <a:latin typeface="Gill Sans MT" panose="020B0502020104020203" pitchFamily="34" charset="0"/>
              </a:rPr>
              <a:t> 系列（</a:t>
            </a:r>
            <a:r>
              <a:rPr lang="en-US" altLang="zh-CN" dirty="0">
                <a:solidFill>
                  <a:srgbClr val="C00000"/>
                </a:solidFill>
                <a:latin typeface="Gill Sans MT" panose="020B0502020104020203" pitchFamily="34" charset="0"/>
              </a:rPr>
              <a:t>2018</a:t>
            </a:r>
            <a:r>
              <a:rPr lang="zh-CN" altLang="en-US" dirty="0">
                <a:solidFill>
                  <a:srgbClr val="C00000"/>
                </a:solidFill>
                <a:latin typeface="Gill Sans MT" panose="020B0502020104020203" pitchFamily="34" charset="0"/>
              </a:rPr>
              <a:t>）</a:t>
            </a:r>
            <a:endParaRPr lang="en-US" altLang="zh-CN" dirty="0">
              <a:solidFill>
                <a:srgbClr val="C00000"/>
              </a:solidFill>
              <a:latin typeface="Gill Sans MT" panose="020B0502020104020203" pitchFamily="34" charset="0"/>
            </a:endParaRPr>
          </a:p>
          <a:p>
            <a:pPr marL="457200" indent="-457200">
              <a:buFont typeface="+mj-lt"/>
              <a:buAutoNum type="arabicPeriod"/>
            </a:pPr>
            <a:r>
              <a:rPr lang="en-US" altLang="zh-CN" dirty="0">
                <a:solidFill>
                  <a:srgbClr val="C00000"/>
                </a:solidFill>
                <a:latin typeface="Gill Sans MT" panose="020B0502020104020203" pitchFamily="34" charset="0"/>
              </a:rPr>
              <a:t>FBNet</a:t>
            </a:r>
            <a:r>
              <a:rPr lang="zh-CN" altLang="en-US" dirty="0">
                <a:solidFill>
                  <a:srgbClr val="C00000"/>
                </a:solidFill>
                <a:latin typeface="Gill Sans MT" panose="020B0502020104020203" pitchFamily="34" charset="0"/>
              </a:rPr>
              <a:t>系列（</a:t>
            </a:r>
            <a:r>
              <a:rPr lang="en-US" altLang="zh-CN" dirty="0">
                <a:solidFill>
                  <a:srgbClr val="C00000"/>
                </a:solidFill>
                <a:latin typeface="Gill Sans MT" panose="020B0502020104020203" pitchFamily="34" charset="0"/>
              </a:rPr>
              <a:t>2018</a:t>
            </a:r>
            <a:r>
              <a:rPr lang="zh-CN" altLang="en-US" dirty="0">
                <a:solidFill>
                  <a:srgbClr val="C00000"/>
                </a:solidFill>
                <a:latin typeface="Gill Sans MT" panose="020B0502020104020203" pitchFamily="34" charset="0"/>
              </a:rPr>
              <a:t>）</a:t>
            </a:r>
            <a:endParaRPr lang="en-US" altLang="zh-CN" dirty="0">
              <a:solidFill>
                <a:srgbClr val="C00000"/>
              </a:solidFill>
              <a:latin typeface="Gill Sans MT" panose="020B0502020104020203" pitchFamily="34" charset="0"/>
            </a:endParaRPr>
          </a:p>
          <a:p>
            <a:pPr marL="457200" indent="-457200">
              <a:buFont typeface="+mj-lt"/>
              <a:buAutoNum type="arabicPeriod"/>
            </a:pPr>
            <a:r>
              <a:rPr lang="en-US" altLang="zh-CN" dirty="0" err="1">
                <a:solidFill>
                  <a:srgbClr val="C00000"/>
                </a:solidFill>
                <a:latin typeface="Gill Sans MT" panose="020B0502020104020203" pitchFamily="34" charset="0"/>
              </a:rPr>
              <a:t>EfficientNet</a:t>
            </a:r>
            <a:r>
              <a:rPr lang="zh-CN" altLang="en-US" dirty="0">
                <a:solidFill>
                  <a:srgbClr val="C00000"/>
                </a:solidFill>
                <a:latin typeface="Gill Sans MT" panose="020B0502020104020203" pitchFamily="34" charset="0"/>
              </a:rPr>
              <a:t> 系列（</a:t>
            </a:r>
            <a:r>
              <a:rPr lang="en-US" altLang="zh-CN" dirty="0">
                <a:solidFill>
                  <a:srgbClr val="C00000"/>
                </a:solidFill>
                <a:latin typeface="Gill Sans MT" panose="020B0502020104020203" pitchFamily="34" charset="0"/>
              </a:rPr>
              <a:t>2019</a:t>
            </a:r>
            <a:r>
              <a:rPr lang="zh-CN" altLang="en-US" dirty="0">
                <a:solidFill>
                  <a:srgbClr val="C00000"/>
                </a:solidFill>
                <a:latin typeface="Gill Sans MT" panose="020B0502020104020203" pitchFamily="34" charset="0"/>
              </a:rPr>
              <a:t>）</a:t>
            </a:r>
            <a:endParaRPr lang="en-US" altLang="zh-CN" dirty="0">
              <a:solidFill>
                <a:srgbClr val="C00000"/>
              </a:solidFill>
              <a:latin typeface="Gill Sans MT" panose="020B0502020104020203" pitchFamily="34" charset="0"/>
            </a:endParaRPr>
          </a:p>
          <a:p>
            <a:pPr marL="457200" indent="-457200">
              <a:buFont typeface="+mj-lt"/>
              <a:buAutoNum type="arabicPeriod"/>
            </a:pPr>
            <a:r>
              <a:rPr lang="en-US" altLang="zh-CN" dirty="0" err="1">
                <a:solidFill>
                  <a:srgbClr val="C00000"/>
                </a:solidFill>
                <a:latin typeface="Gill Sans MT" panose="020B0502020104020203" pitchFamily="34" charset="0"/>
              </a:rPr>
              <a:t>GhostNet</a:t>
            </a:r>
            <a:r>
              <a:rPr lang="zh-CN" altLang="en-US" dirty="0">
                <a:solidFill>
                  <a:srgbClr val="C00000"/>
                </a:solidFill>
                <a:latin typeface="Gill Sans MT" panose="020B0502020104020203" pitchFamily="34" charset="0"/>
              </a:rPr>
              <a:t> 系列（</a:t>
            </a:r>
            <a:r>
              <a:rPr lang="en-US" altLang="zh-CN" dirty="0">
                <a:solidFill>
                  <a:srgbClr val="C00000"/>
                </a:solidFill>
                <a:latin typeface="Gill Sans MT" panose="020B0502020104020203" pitchFamily="34" charset="0"/>
              </a:rPr>
              <a:t>2019</a:t>
            </a:r>
            <a:r>
              <a:rPr lang="zh-CN" altLang="en-US" dirty="0">
                <a:solidFill>
                  <a:srgbClr val="C00000"/>
                </a:solidFill>
                <a:latin typeface="Gill Sans MT" panose="020B0502020104020203" pitchFamily="34" charset="0"/>
              </a:rPr>
              <a:t>）</a:t>
            </a:r>
            <a:endParaRPr lang="en-US" altLang="zh-CN" dirty="0">
              <a:solidFill>
                <a:srgbClr val="C00000"/>
              </a:solidFill>
              <a:latin typeface="Gill Sans MT" panose="020B0502020104020203" pitchFamily="34" charset="0"/>
            </a:endParaRPr>
          </a:p>
          <a:p>
            <a:pPr marL="457200" indent="-457200">
              <a:buFont typeface="+mj-lt"/>
              <a:buAutoNum type="arabicPeriod"/>
            </a:pPr>
            <a:endParaRPr lang="en-US" altLang="zh-CN" dirty="0">
              <a:solidFill>
                <a:srgbClr val="C00000"/>
              </a:solidFill>
              <a:latin typeface="Gill Sans MT" panose="020B0502020104020203" pitchFamily="34" charset="0"/>
            </a:endParaRPr>
          </a:p>
          <a:p>
            <a:pPr marL="457200" indent="-457200">
              <a:buFont typeface="+mj-lt"/>
              <a:buAutoNum type="arabicPeriod"/>
            </a:pPr>
            <a:endParaRPr lang="en-US" altLang="zh-CN" b="1" dirty="0"/>
          </a:p>
        </p:txBody>
      </p:sp>
    </p:spTree>
    <p:extLst>
      <p:ext uri="{BB962C8B-B14F-4D97-AF65-F5344CB8AC3E}">
        <p14:creationId xmlns:p14="http://schemas.microsoft.com/office/powerpoint/2010/main" val="4223857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DBE03-EA24-0B4C-BAA9-26B2274B2923}"/>
              </a:ext>
            </a:extLst>
          </p:cNvPr>
          <p:cNvSpPr>
            <a:spLocks noGrp="1"/>
          </p:cNvSpPr>
          <p:nvPr>
            <p:ph type="title"/>
          </p:nvPr>
        </p:nvSpPr>
        <p:spPr/>
        <p:txBody>
          <a:bodyPr/>
          <a:lstStyle/>
          <a:p>
            <a:r>
              <a:rPr kumimoji="1" lang="en-US" altLang="zh-CN" dirty="0"/>
              <a:t>CNN</a:t>
            </a:r>
            <a:r>
              <a:rPr kumimoji="1" lang="zh-CN" altLang="en-US" dirty="0"/>
              <a:t>轻量化网络总结</a:t>
            </a:r>
          </a:p>
        </p:txBody>
      </p:sp>
      <p:sp>
        <p:nvSpPr>
          <p:cNvPr id="3" name="内容占位符 2">
            <a:extLst>
              <a:ext uri="{FF2B5EF4-FFF2-40B4-BE49-F238E27FC236}">
                <a16:creationId xmlns:a16="http://schemas.microsoft.com/office/drawing/2014/main" id="{E9D7E5D3-00AA-9349-9F2B-F49926B1F291}"/>
              </a:ext>
            </a:extLst>
          </p:cNvPr>
          <p:cNvSpPr>
            <a:spLocks noGrp="1"/>
          </p:cNvSpPr>
          <p:nvPr>
            <p:ph sz="half" idx="1"/>
          </p:nvPr>
        </p:nvSpPr>
        <p:spPr/>
        <p:txBody>
          <a:bodyPr numCol="1"/>
          <a:lstStyle/>
          <a:p>
            <a:pPr marL="0" indent="0">
              <a:buNone/>
            </a:pPr>
            <a:r>
              <a:rPr lang="zh-CN" altLang="en-US" b="1" dirty="0">
                <a:latin typeface="Gill Sans MT" panose="020B0502020104020203" pitchFamily="34" charset="0"/>
              </a:rPr>
              <a:t>卷积核方面：</a:t>
            </a:r>
          </a:p>
          <a:p>
            <a:pPr marL="457200" indent="-457200">
              <a:buFont typeface="+mj-lt"/>
              <a:buAutoNum type="arabicPeriod"/>
            </a:pPr>
            <a:r>
              <a:rPr lang="zh-CN" altLang="en-US" dirty="0">
                <a:latin typeface="Gill Sans MT" panose="020B0502020104020203" pitchFamily="34" charset="0"/>
              </a:rPr>
              <a:t>大卷积核用多个小卷积核代替</a:t>
            </a:r>
          </a:p>
          <a:p>
            <a:pPr marL="457200" indent="-457200">
              <a:buFont typeface="+mj-lt"/>
              <a:buAutoNum type="arabicPeriod"/>
            </a:pPr>
            <a:r>
              <a:rPr lang="zh-CN" altLang="en-US" dirty="0">
                <a:latin typeface="Gill Sans MT" panose="020B0502020104020203" pitchFamily="34" charset="0"/>
              </a:rPr>
              <a:t>单一尺寸卷积核用多尺寸卷积核代替</a:t>
            </a:r>
          </a:p>
          <a:p>
            <a:pPr marL="457200" indent="-457200">
              <a:buFont typeface="+mj-lt"/>
              <a:buAutoNum type="arabicPeriod"/>
            </a:pPr>
            <a:r>
              <a:rPr lang="zh-CN" altLang="en-US" dirty="0">
                <a:latin typeface="Gill Sans MT" panose="020B0502020104020203" pitchFamily="34" charset="0"/>
              </a:rPr>
              <a:t>固定形状卷积核趋于使用可变形卷积核</a:t>
            </a:r>
          </a:p>
          <a:p>
            <a:pPr marL="457200" indent="-457200">
              <a:buFont typeface="+mj-lt"/>
              <a:buAutoNum type="arabicPeriod"/>
            </a:pPr>
            <a:r>
              <a:rPr lang="zh-CN" altLang="en-US" dirty="0">
                <a:latin typeface="Gill Sans MT" panose="020B0502020104020203" pitchFamily="34" charset="0"/>
              </a:rPr>
              <a:t>使用</a:t>
            </a:r>
            <a:r>
              <a:rPr lang="en-US" altLang="zh-CN" dirty="0">
                <a:latin typeface="Gill Sans MT" panose="020B0502020104020203" pitchFamily="34" charset="0"/>
              </a:rPr>
              <a:t>1×1</a:t>
            </a:r>
            <a:r>
              <a:rPr lang="zh-CN" altLang="en-US" dirty="0">
                <a:latin typeface="Gill Sans MT" panose="020B0502020104020203" pitchFamily="34" charset="0"/>
              </a:rPr>
              <a:t>卷积核 </a:t>
            </a:r>
            <a:r>
              <a:rPr lang="en-US" altLang="zh-CN" dirty="0">
                <a:latin typeface="Gill Sans MT" panose="020B0502020104020203" pitchFamily="34" charset="0"/>
              </a:rPr>
              <a:t>-</a:t>
            </a:r>
            <a:r>
              <a:rPr lang="zh-CN" altLang="en-US" dirty="0">
                <a:latin typeface="Gill Sans MT" panose="020B0502020104020203" pitchFamily="34" charset="0"/>
              </a:rPr>
              <a:t> </a:t>
            </a:r>
            <a:r>
              <a:rPr lang="en-US" altLang="zh-CN" dirty="0">
                <a:latin typeface="Gill Sans MT" panose="020B0502020104020203" pitchFamily="34" charset="0"/>
              </a:rPr>
              <a:t>bottleneck</a:t>
            </a:r>
            <a:r>
              <a:rPr lang="zh-CN" altLang="en-US" dirty="0">
                <a:latin typeface="Gill Sans MT" panose="020B0502020104020203" pitchFamily="34" charset="0"/>
              </a:rPr>
              <a:t>结构</a:t>
            </a:r>
          </a:p>
          <a:p>
            <a:pPr marL="0" indent="0">
              <a:buNone/>
            </a:pPr>
            <a:r>
              <a:rPr lang="zh-CN" altLang="en-US" b="1" dirty="0">
                <a:latin typeface="Gill Sans MT" panose="020B0502020104020203" pitchFamily="34" charset="0"/>
              </a:rPr>
              <a:t>卷积层通道方面：</a:t>
            </a:r>
          </a:p>
          <a:p>
            <a:pPr marL="457200" indent="-457200">
              <a:buFont typeface="+mj-lt"/>
              <a:buAutoNum type="arabicPeriod"/>
            </a:pPr>
            <a:r>
              <a:rPr lang="zh-CN" altLang="en-US" dirty="0">
                <a:latin typeface="Gill Sans MT" panose="020B0502020104020203" pitchFamily="34" charset="0"/>
              </a:rPr>
              <a:t>标准卷积用</a:t>
            </a:r>
            <a:r>
              <a:rPr lang="en-US" altLang="zh-CN" dirty="0">
                <a:latin typeface="Gill Sans MT" panose="020B0502020104020203" pitchFamily="34" charset="0"/>
              </a:rPr>
              <a:t>depthwise</a:t>
            </a:r>
            <a:r>
              <a:rPr lang="zh-CN" altLang="en-US" dirty="0">
                <a:latin typeface="Gill Sans MT" panose="020B0502020104020203" pitchFamily="34" charset="0"/>
              </a:rPr>
              <a:t>卷积代替</a:t>
            </a:r>
          </a:p>
          <a:p>
            <a:pPr marL="457200" indent="-457200">
              <a:buFont typeface="+mj-lt"/>
              <a:buAutoNum type="arabicPeriod"/>
            </a:pPr>
            <a:r>
              <a:rPr lang="zh-CN" altLang="en-US" dirty="0">
                <a:latin typeface="Gill Sans MT" panose="020B0502020104020203" pitchFamily="34" charset="0"/>
              </a:rPr>
              <a:t>使用分组卷积</a:t>
            </a:r>
          </a:p>
          <a:p>
            <a:pPr marL="457200" indent="-457200">
              <a:buFont typeface="+mj-lt"/>
              <a:buAutoNum type="arabicPeriod"/>
            </a:pPr>
            <a:r>
              <a:rPr lang="zh-CN" altLang="en-US" dirty="0">
                <a:latin typeface="Gill Sans MT" panose="020B0502020104020203" pitchFamily="34" charset="0"/>
              </a:rPr>
              <a:t>分组卷积前使用 </a:t>
            </a:r>
            <a:r>
              <a:rPr lang="en-US" altLang="zh-CN" dirty="0">
                <a:latin typeface="Gill Sans MT" panose="020B0502020104020203" pitchFamily="34" charset="0"/>
              </a:rPr>
              <a:t>channel shuffle</a:t>
            </a:r>
            <a:endParaRPr lang="zh-CN" altLang="en-US" dirty="0">
              <a:latin typeface="Gill Sans MT" panose="020B0502020104020203" pitchFamily="34" charset="0"/>
            </a:endParaRPr>
          </a:p>
          <a:p>
            <a:pPr marL="457200" indent="-457200">
              <a:buFont typeface="+mj-lt"/>
              <a:buAutoNum type="arabicPeriod"/>
            </a:pPr>
            <a:r>
              <a:rPr lang="en-US" altLang="zh-CN" dirty="0">
                <a:latin typeface="Gill Sans MT" panose="020B0502020104020203" pitchFamily="34" charset="0"/>
              </a:rPr>
              <a:t>4. </a:t>
            </a:r>
            <a:r>
              <a:rPr lang="zh-CN" altLang="en-US" dirty="0">
                <a:latin typeface="Gill Sans MT" panose="020B0502020104020203" pitchFamily="34" charset="0"/>
              </a:rPr>
              <a:t>通道加权计算</a:t>
            </a:r>
          </a:p>
        </p:txBody>
      </p:sp>
    </p:spTree>
    <p:extLst>
      <p:ext uri="{BB962C8B-B14F-4D97-AF65-F5344CB8AC3E}">
        <p14:creationId xmlns:p14="http://schemas.microsoft.com/office/powerpoint/2010/main" val="70056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DBE03-EA24-0B4C-BAA9-26B2274B2923}"/>
              </a:ext>
            </a:extLst>
          </p:cNvPr>
          <p:cNvSpPr>
            <a:spLocks noGrp="1"/>
          </p:cNvSpPr>
          <p:nvPr>
            <p:ph type="title"/>
          </p:nvPr>
        </p:nvSpPr>
        <p:spPr/>
        <p:txBody>
          <a:bodyPr/>
          <a:lstStyle/>
          <a:p>
            <a:r>
              <a:rPr kumimoji="1" lang="en-US" altLang="zh-CN" dirty="0"/>
              <a:t>CNN</a:t>
            </a:r>
            <a:r>
              <a:rPr kumimoji="1" lang="zh-CN" altLang="en-US" dirty="0"/>
              <a:t>轻量化网络总结</a:t>
            </a:r>
          </a:p>
        </p:txBody>
      </p:sp>
      <p:sp>
        <p:nvSpPr>
          <p:cNvPr id="3" name="内容占位符 2">
            <a:extLst>
              <a:ext uri="{FF2B5EF4-FFF2-40B4-BE49-F238E27FC236}">
                <a16:creationId xmlns:a16="http://schemas.microsoft.com/office/drawing/2014/main" id="{E9D7E5D3-00AA-9349-9F2B-F49926B1F291}"/>
              </a:ext>
            </a:extLst>
          </p:cNvPr>
          <p:cNvSpPr>
            <a:spLocks noGrp="1"/>
          </p:cNvSpPr>
          <p:nvPr>
            <p:ph sz="half" idx="1"/>
          </p:nvPr>
        </p:nvSpPr>
        <p:spPr/>
        <p:txBody>
          <a:bodyPr numCol="1"/>
          <a:lstStyle/>
          <a:p>
            <a:pPr marL="0" indent="0">
              <a:buNone/>
            </a:pPr>
            <a:r>
              <a:rPr lang="zh-CN" altLang="en-US" b="1" dirty="0">
                <a:latin typeface="Gill Sans MT" panose="020B0502020104020203" pitchFamily="34" charset="0"/>
              </a:rPr>
              <a:t>卷积层连接方面：</a:t>
            </a:r>
          </a:p>
          <a:p>
            <a:pPr marL="457200" indent="-457200">
              <a:buFont typeface="+mj-lt"/>
              <a:buAutoNum type="arabicPeriod"/>
            </a:pPr>
            <a:r>
              <a:rPr lang="zh-CN" altLang="en-US" dirty="0">
                <a:latin typeface="Gill Sans MT" panose="020B0502020104020203" pitchFamily="34" charset="0"/>
              </a:rPr>
              <a:t>使用</a:t>
            </a:r>
            <a:r>
              <a:rPr lang="en-US" altLang="zh-CN" dirty="0">
                <a:latin typeface="Gill Sans MT" panose="020B0502020104020203" pitchFamily="34" charset="0"/>
              </a:rPr>
              <a:t>skip connection</a:t>
            </a:r>
            <a:r>
              <a:rPr lang="zh-CN" altLang="en-US" dirty="0">
                <a:latin typeface="Gill Sans MT" panose="020B0502020104020203" pitchFamily="34" charset="0"/>
              </a:rPr>
              <a:t>，让模型更深</a:t>
            </a:r>
          </a:p>
          <a:p>
            <a:pPr marL="457200" indent="-457200">
              <a:buFont typeface="+mj-lt"/>
              <a:buAutoNum type="arabicPeriod"/>
            </a:pPr>
            <a:r>
              <a:rPr lang="en-US" altLang="zh-CN" dirty="0">
                <a:latin typeface="Gill Sans MT" panose="020B0502020104020203" pitchFamily="34" charset="0"/>
              </a:rPr>
              <a:t>densely connection</a:t>
            </a:r>
            <a:r>
              <a:rPr lang="zh-CN" altLang="en-US" dirty="0">
                <a:latin typeface="Gill Sans MT" panose="020B0502020104020203" pitchFamily="34" charset="0"/>
              </a:rPr>
              <a:t>，融合其它层</a:t>
            </a:r>
            <a:r>
              <a:rPr lang="zh-CN" altLang="en-US">
                <a:latin typeface="Gill Sans MT" panose="020B0502020104020203" pitchFamily="34" charset="0"/>
              </a:rPr>
              <a:t>特征输出</a:t>
            </a:r>
            <a:endParaRPr lang="en-US" altLang="zh-CN" dirty="0">
              <a:latin typeface="Gill Sans MT" panose="020B0502020104020203" pitchFamily="34" charset="0"/>
            </a:endParaRPr>
          </a:p>
        </p:txBody>
      </p:sp>
    </p:spTree>
    <p:extLst>
      <p:ext uri="{BB962C8B-B14F-4D97-AF65-F5344CB8AC3E}">
        <p14:creationId xmlns:p14="http://schemas.microsoft.com/office/powerpoint/2010/main" val="2931576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34945</TotalTime>
  <Words>287</Words>
  <Application>Microsoft Macintosh PowerPoint</Application>
  <PresentationFormat>自定义</PresentationFormat>
  <Paragraphs>54</Paragraphs>
  <Slides>8</Slides>
  <Notes>3</Notes>
  <HiddenSlides>0</HiddenSlides>
  <MMClips>0</MMClips>
  <ScaleCrop>false</ScaleCrop>
  <HeadingPairs>
    <vt:vector size="6" baseType="variant">
      <vt:variant>
        <vt:lpstr>已用的字体</vt:lpstr>
      </vt:variant>
      <vt:variant>
        <vt:i4>14</vt:i4>
      </vt:variant>
      <vt:variant>
        <vt:lpstr>主题</vt:lpstr>
      </vt:variant>
      <vt:variant>
        <vt:i4>6</vt:i4>
      </vt:variant>
      <vt:variant>
        <vt:lpstr>幻灯片标题</vt:lpstr>
      </vt:variant>
      <vt:variant>
        <vt:i4>8</vt:i4>
      </vt:variant>
    </vt:vector>
  </HeadingPairs>
  <TitlesOfParts>
    <vt:vector size="28" baseType="lpstr">
      <vt:lpstr>黑体</vt:lpstr>
      <vt:lpstr>华文细黑</vt:lpstr>
      <vt:lpstr>Microsoft YaHei</vt:lpstr>
      <vt:lpstr>Microsoft YaHei</vt:lpstr>
      <vt:lpstr>FrutigerNext LT Bold</vt:lpstr>
      <vt:lpstr>FrutigerNext LT Light</vt:lpstr>
      <vt:lpstr>FrutigerNext LT Medium</vt:lpstr>
      <vt:lpstr>Segoe UI</vt:lpstr>
      <vt:lpstr>Arial</vt:lpstr>
      <vt:lpstr>Calibri</vt:lpstr>
      <vt:lpstr>Futura Medium</vt:lpstr>
      <vt:lpstr>Gill Sans MT</vt:lpstr>
      <vt:lpstr>Stentiga</vt:lpstr>
      <vt:lpstr>Wingdings</vt:lpstr>
      <vt:lpstr>Title1</vt:lpstr>
      <vt:lpstr>Title2</vt:lpstr>
      <vt:lpstr>content01</vt:lpstr>
      <vt:lpstr>Content02</vt:lpstr>
      <vt:lpstr>code01</vt:lpstr>
      <vt:lpstr>Thankyou</vt:lpstr>
      <vt:lpstr>推理系统-模型小型化</vt:lpstr>
      <vt:lpstr>PowerPoint 演示文稿</vt:lpstr>
      <vt:lpstr>深度学习模型发展</vt:lpstr>
      <vt:lpstr>深度学习模型发展</vt:lpstr>
      <vt:lpstr>轻量级模型</vt:lpstr>
      <vt:lpstr>CNN轻量化网络总结</vt:lpstr>
      <vt:lpstr>CNN轻量化网络总结</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5744</cp:revision>
  <dcterms:created xsi:type="dcterms:W3CDTF">2015-01-14T10:38:57Z</dcterms:created>
  <dcterms:modified xsi:type="dcterms:W3CDTF">2023-01-06T02:52:44Z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