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0"/>
  </p:notesMasterIdLst>
  <p:handoutMasterIdLst>
    <p:handoutMasterId r:id="rId21"/>
  </p:handoutMasterIdLst>
  <p:sldIdLst>
    <p:sldId id="693" r:id="rId7"/>
    <p:sldId id="716" r:id="rId8"/>
    <p:sldId id="712" r:id="rId9"/>
    <p:sldId id="717" r:id="rId10"/>
    <p:sldId id="719" r:id="rId11"/>
    <p:sldId id="722" r:id="rId12"/>
    <p:sldId id="720" r:id="rId13"/>
    <p:sldId id="721" r:id="rId14"/>
    <p:sldId id="723" r:id="rId15"/>
    <p:sldId id="724" r:id="rId16"/>
    <p:sldId id="725" r:id="rId17"/>
    <p:sldId id="710" r:id="rId18"/>
    <p:sldId id="680" r:id="rId19"/>
  </p:sldIdLst>
  <p:sldSz cx="12196763" cy="6858000"/>
  <p:notesSz cx="6805613" cy="9939338"/>
  <p:custDataLst>
    <p:tags r:id="rId22"/>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384056"/>
    <a:srgbClr val="34393C"/>
    <a:srgbClr val="FFB8B8"/>
    <a:srgbClr val="FFF3D7"/>
    <a:srgbClr val="FFC000"/>
    <a:srgbClr val="DBF2FF"/>
    <a:srgbClr val="C5E5FF"/>
    <a:srgbClr val="2D7CC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0" autoAdjust="0"/>
    <p:restoredTop sz="91885" autoAdjust="0"/>
  </p:normalViewPr>
  <p:slideViewPr>
    <p:cSldViewPr showGuides="1">
      <p:cViewPr varScale="1">
        <p:scale>
          <a:sx n="112" d="100"/>
          <a:sy n="112" d="100"/>
        </p:scale>
        <p:origin x="224" y="41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2022/10/8</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2022/10/8</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13</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13</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12.emf"/><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2.emf"/><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2.emf"/><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429" y="1988840"/>
            <a:ext cx="8354272" cy="2207832"/>
          </a:xfrm>
          <a:solidFill>
            <a:srgbClr val="FFFFFF">
              <a:alpha val="50196"/>
            </a:srgbClr>
          </a:solidFill>
        </p:spPr>
        <p:txBody>
          <a:bodyPr/>
          <a:lstStyle/>
          <a:p>
            <a:pPr>
              <a:lnSpc>
                <a:spcPct val="100000"/>
              </a:lnSpc>
            </a:pPr>
            <a:r>
              <a:rPr lang="zh-CN" altLang="en-US" sz="9600" dirty="0"/>
              <a:t>微分基本概念</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What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AD</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5742278" cy="1289905"/>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自动微分：所有数值计算都由有限的基本运算组成</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基本运算的导数表达式是已知的</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通过链式法则将数值计算各部分组合成整体</a:t>
            </a:r>
            <a:endParaRPr lang="en-US" altLang="zh-CN" b="1" dirty="0">
              <a:solidFill>
                <a:srgbClr val="FFC000"/>
              </a:solidFill>
              <a:latin typeface="+mj-ea"/>
              <a:ea typeface="+mj-ea"/>
              <a:cs typeface="Apple Symbols" panose="02000000000000000000" pitchFamily="2" charset="-79"/>
            </a:endParaRPr>
          </a:p>
        </p:txBody>
      </p:sp>
      <p:sp>
        <p:nvSpPr>
          <p:cNvPr id="4" name="矩形 3">
            <a:extLst>
              <a:ext uri="{FF2B5EF4-FFF2-40B4-BE49-F238E27FC236}">
                <a16:creationId xmlns:a16="http://schemas.microsoft.com/office/drawing/2014/main" id="{A4D8586A-5C35-3745-945F-9130CEE89ABD}"/>
              </a:ext>
            </a:extLst>
          </p:cNvPr>
          <p:cNvSpPr/>
          <p:nvPr/>
        </p:nvSpPr>
        <p:spPr>
          <a:xfrm>
            <a:off x="658953" y="2826076"/>
            <a:ext cx="7048212"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表达式追踪（</a:t>
            </a:r>
            <a:r>
              <a:rPr lang="en-US" altLang="zh-CN" dirty="0">
                <a:solidFill>
                  <a:schemeClr val="bg2">
                    <a:lumMod val="50000"/>
                  </a:schemeClr>
                </a:solidFill>
                <a:latin typeface="+mj-ea"/>
                <a:ea typeface="+mj-ea"/>
                <a:cs typeface="Apple Symbols" panose="02000000000000000000" pitchFamily="2" charset="-79"/>
              </a:rPr>
              <a:t>Evaluation</a:t>
            </a:r>
            <a:r>
              <a:rPr lang="zh-CN" altLang="en-US" dirty="0">
                <a:solidFill>
                  <a:schemeClr val="bg2">
                    <a:lumMod val="50000"/>
                  </a:schemeClr>
                </a:solidFill>
                <a:latin typeface="+mj-ea"/>
                <a:ea typeface="+mj-ea"/>
                <a:cs typeface="Apple Symbols" panose="02000000000000000000" pitchFamily="2" charset="-79"/>
              </a:rPr>
              <a:t> </a:t>
            </a:r>
            <a:r>
              <a:rPr lang="en-US" altLang="zh-CN" dirty="0">
                <a:solidFill>
                  <a:schemeClr val="bg2">
                    <a:lumMod val="50000"/>
                  </a:schemeClr>
                </a:solidFill>
                <a:latin typeface="+mj-ea"/>
                <a:ea typeface="+mj-ea"/>
                <a:cs typeface="Apple Symbols" panose="02000000000000000000" pitchFamily="2" charset="-79"/>
              </a:rPr>
              <a:t>Trace</a:t>
            </a:r>
            <a:r>
              <a:rPr lang="zh-CN" altLang="en-US" dirty="0">
                <a:solidFill>
                  <a:schemeClr val="bg2">
                    <a:lumMod val="50000"/>
                  </a:schemeClr>
                </a:solidFill>
                <a:latin typeface="+mj-ea"/>
                <a:ea typeface="+mj-ea"/>
                <a:cs typeface="Apple Symbols" panose="02000000000000000000" pitchFamily="2" charset="-79"/>
              </a:rPr>
              <a:t>）：追踪数值计算过程的中间变量</a:t>
            </a:r>
            <a:endParaRPr lang="en-US" altLang="zh-CN" dirty="0">
              <a:solidFill>
                <a:schemeClr val="bg2">
                  <a:lumMod val="50000"/>
                </a:schemeClr>
              </a:solidFill>
              <a:latin typeface="+mj-ea"/>
              <a:ea typeface="+mj-ea"/>
              <a:cs typeface="Apple Symbols" panose="02000000000000000000" pitchFamily="2" charset="-79"/>
            </a:endParaRPr>
          </a:p>
        </p:txBody>
      </p:sp>
      <p:sp>
        <p:nvSpPr>
          <p:cNvPr id="5" name="矩形 4">
            <a:extLst>
              <a:ext uri="{FF2B5EF4-FFF2-40B4-BE49-F238E27FC236}">
                <a16:creationId xmlns:a16="http://schemas.microsoft.com/office/drawing/2014/main" id="{789A3335-0608-0846-99DE-988B913D929B}"/>
              </a:ext>
            </a:extLst>
          </p:cNvPr>
          <p:cNvSpPr/>
          <p:nvPr/>
        </p:nvSpPr>
        <p:spPr>
          <a:xfrm>
            <a:off x="1260698" y="4183724"/>
            <a:ext cx="1396536" cy="1289905"/>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输入变量</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中间变量</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输出变量</a:t>
            </a:r>
            <a:endParaRPr lang="en-US" altLang="zh-CN" dirty="0">
              <a:solidFill>
                <a:schemeClr val="bg2">
                  <a:lumMod val="50000"/>
                </a:schemeClr>
              </a:solidFill>
              <a:latin typeface="+mj-ea"/>
              <a:ea typeface="+mj-ea"/>
              <a:cs typeface="Apple Symbols" panose="02000000000000000000" pitchFamily="2" charset="-79"/>
            </a:endParaRPr>
          </a:p>
        </p:txBody>
      </p:sp>
      <p:pic>
        <p:nvPicPr>
          <p:cNvPr id="6" name="图片 5">
            <a:extLst>
              <a:ext uri="{FF2B5EF4-FFF2-40B4-BE49-F238E27FC236}">
                <a16:creationId xmlns:a16="http://schemas.microsoft.com/office/drawing/2014/main" id="{93CD73F7-E7DB-3C44-8FDC-43A23365A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0109" y="3522563"/>
            <a:ext cx="6587688" cy="2612228"/>
          </a:xfrm>
          <a:prstGeom prst="rect">
            <a:avLst/>
          </a:prstGeom>
        </p:spPr>
      </p:pic>
    </p:spTree>
    <p:extLst>
      <p:ext uri="{BB962C8B-B14F-4D97-AF65-F5344CB8AC3E}">
        <p14:creationId xmlns:p14="http://schemas.microsoft.com/office/powerpoint/2010/main" val="4293715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Overview</a:t>
            </a:r>
            <a:endParaRPr lang="zh-CN" altLang="en-US" dirty="0">
              <a:latin typeface="+mj-ea"/>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DE2E98F-C0F1-0A40-B03B-45E2AC426240}"/>
                  </a:ext>
                </a:extLst>
              </p:cNvPr>
              <p:cNvSpPr txBox="1"/>
              <p:nvPr/>
            </p:nvSpPr>
            <p:spPr>
              <a:xfrm>
                <a:off x="623636" y="944856"/>
                <a:ext cx="4178601" cy="1188000"/>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sSub>
                        <m:sSubPr>
                          <m:ctrlPr>
                            <a:rPr kumimoji="1" lang="en-US" altLang="zh-CN" sz="1400" b="0" i="1" smtClean="0">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𝑥</m:t>
                      </m:r>
                    </m:oMath>
                  </m:oMathPara>
                </a14:m>
                <a:endParaRPr kumimoji="1" lang="en-US" altLang="zh-CN" sz="14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𝑛</m:t>
                          </m:r>
                          <m:r>
                            <a:rPr kumimoji="1" lang="en-US" altLang="zh-CN" sz="1400" b="0" i="1" smtClean="0">
                              <a:solidFill>
                                <a:srgbClr val="384056"/>
                              </a:solidFill>
                              <a:latin typeface="Cambria Math" panose="02040503050406030204" pitchFamily="18" charset="0"/>
                            </a:rPr>
                            <m:t>+1</m:t>
                          </m:r>
                        </m:sub>
                      </m:sSub>
                      <m:r>
                        <a:rPr kumimoji="1" lang="en-US" altLang="zh-CN" sz="1400" i="1">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4</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𝑛</m:t>
                          </m:r>
                        </m:sub>
                      </m:sSub>
                      <m:r>
                        <a:rPr kumimoji="1" lang="en-US" altLang="zh-CN" sz="1400" b="0" i="1" smtClean="0">
                          <a:solidFill>
                            <a:srgbClr val="384056"/>
                          </a:solidFill>
                          <a:latin typeface="Cambria Math" panose="02040503050406030204" pitchFamily="18" charset="0"/>
                        </a:rPr>
                        <m:t>(1−</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oMath>
                  </m:oMathPara>
                </a14:m>
                <a:endParaRPr kumimoji="1" lang="en-US" altLang="zh-CN" sz="1400"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𝑓</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m:t>
                      </m:r>
                      <m:sSub>
                        <m:sSubPr>
                          <m:ctrlPr>
                            <a:rPr kumimoji="1" lang="en-US" altLang="zh-CN" sz="1400" i="1">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4</m:t>
                          </m:r>
                        </m:sub>
                      </m:sSub>
                      <m:r>
                        <a:rPr kumimoji="1" lang="en-US" altLang="zh-CN" sz="1400" b="0" i="1" smtClean="0">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b="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b="0" i="1" smtClean="0">
                              <a:solidFill>
                                <a:srgbClr val="384056"/>
                              </a:solidFill>
                              <a:latin typeface="Cambria Math" panose="02040503050406030204" pitchFamily="18" charset="0"/>
                            </a:rPr>
                            <m:t>2</m:t>
                          </m:r>
                        </m:sup>
                      </m:sSup>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b="0" i="1" smtClean="0">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3" name="文本框 2">
                <a:extLst>
                  <a:ext uri="{FF2B5EF4-FFF2-40B4-BE49-F238E27FC236}">
                    <a16:creationId xmlns:a16="http://schemas.microsoft.com/office/drawing/2014/main" id="{FDE2E98F-C0F1-0A40-B03B-45E2AC426240}"/>
                  </a:ext>
                </a:extLst>
              </p:cNvPr>
              <p:cNvSpPr txBox="1">
                <a:spLocks noRot="1" noChangeAspect="1" noMove="1" noResize="1" noEditPoints="1" noAdjustHandles="1" noChangeArrowheads="1" noChangeShapeType="1" noTextEdit="1"/>
              </p:cNvSpPr>
              <p:nvPr/>
            </p:nvSpPr>
            <p:spPr>
              <a:xfrm>
                <a:off x="623636" y="944856"/>
                <a:ext cx="4178601" cy="11880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60274AE9-7B17-2645-BFC6-4D2597892775}"/>
                  </a:ext>
                </a:extLst>
              </p:cNvPr>
              <p:cNvSpPr txBox="1"/>
              <p:nvPr/>
            </p:nvSpPr>
            <p:spPr>
              <a:xfrm>
                <a:off x="6946358" y="814585"/>
                <a:ext cx="5128687" cy="1376595"/>
              </a:xfrm>
              <a:prstGeom prst="rect">
                <a:avLst/>
              </a:prstGeom>
              <a:noFill/>
            </p:spPr>
            <p:txBody>
              <a:bodyPr wrap="square" rtlCol="0">
                <a:spAutoFit/>
              </a:bodyPr>
              <a:lstStyle/>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b="0" i="1" smtClean="0">
                              <a:solidFill>
                                <a:srgbClr val="384056"/>
                              </a:solidFill>
                              <a:latin typeface="Cambria Math" panose="02040503050406030204" pitchFamily="18" charset="0"/>
                            </a:rPr>
                          </m:ctrlPr>
                        </m:sSupPr>
                        <m:e>
                          <m:r>
                            <a:rPr kumimoji="1" lang="en-US" altLang="zh-CN" sz="1400" b="0" i="1" smtClean="0">
                              <a:solidFill>
                                <a:srgbClr val="384056"/>
                              </a:solidFill>
                              <a:latin typeface="Cambria Math" panose="02040503050406030204" pitchFamily="18" charset="0"/>
                            </a:rPr>
                            <m:t>𝑓</m:t>
                          </m:r>
                        </m:e>
                        <m:sup>
                          <m:r>
                            <a:rPr kumimoji="1" lang="en-US" altLang="zh-CN" sz="1400" b="0" i="1" smtClean="0">
                              <a:solidFill>
                                <a:srgbClr val="384056"/>
                              </a:solidFill>
                              <a:latin typeface="Cambria Math" panose="02040503050406030204" pitchFamily="18" charset="0"/>
                            </a:rPr>
                            <m:t>′</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=128</m:t>
                      </m:r>
                      <m:r>
                        <a:rPr kumimoji="1" lang="en-US" altLang="zh-CN" sz="1400" b="0" i="1" smtClean="0">
                          <a:solidFill>
                            <a:srgbClr val="384056"/>
                          </a:solidFill>
                          <a:latin typeface="Cambria Math" panose="02040503050406030204" pitchFamily="18" charset="0"/>
                        </a:rPr>
                        <m:t>𝑥</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e>
                      </m:d>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−8+16</m:t>
                          </m:r>
                          <m:r>
                            <a:rPr kumimoji="1" lang="en-US" altLang="zh-CN" sz="1400" b="0" i="1" smtClean="0">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1−8</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+8</m:t>
                          </m:r>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b="0" i="1" smtClean="0">
                                  <a:solidFill>
                                    <a:srgbClr val="384056"/>
                                  </a:solidFill>
                                  <a:latin typeface="Cambria Math" panose="02040503050406030204" pitchFamily="18" charset="0"/>
                                </a:rPr>
                                <m:t>2</m:t>
                              </m:r>
                            </m:sup>
                          </m:sSup>
                        </m:e>
                      </m:d>
                      <m:r>
                        <a:rPr kumimoji="1" lang="en-US" altLang="zh-CN" sz="1400" b="0" i="1" smtClean="0">
                          <a:solidFill>
                            <a:srgbClr val="384056"/>
                          </a:solidFill>
                          <a:latin typeface="Cambria Math" panose="02040503050406030204" pitchFamily="18" charset="0"/>
                        </a:rPr>
                        <m:t>+64</m:t>
                      </m:r>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m:t>
                          </m:r>
                          <m:r>
                            <a:rPr kumimoji="1" lang="en-US" altLang="zh-CN" sz="1400" i="1">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sSup>
                        <m:sSupPr>
                          <m:ctrlPr>
                            <a:rPr kumimoji="1" lang="en-US" altLang="zh-CN" sz="140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b="0" i="1" smtClean="0">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m:t>
                      </m:r>
                      <m:r>
                        <a:rPr kumimoji="1" lang="en-US" altLang="zh-CN" sz="1400" i="1">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i="1" dirty="0">
                  <a:solidFill>
                    <a:srgbClr val="384056"/>
                  </a:solidFill>
                  <a:latin typeface="Cambria Math" panose="02040503050406030204" pitchFamily="18" charset="0"/>
                </a:endParaRPr>
              </a:p>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−256</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)(1−2</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114" name="文本框 113">
                <a:extLst>
                  <a:ext uri="{FF2B5EF4-FFF2-40B4-BE49-F238E27FC236}">
                    <a16:creationId xmlns:a16="http://schemas.microsoft.com/office/drawing/2014/main" id="{60274AE9-7B17-2645-BFC6-4D2597892775}"/>
                  </a:ext>
                </a:extLst>
              </p:cNvPr>
              <p:cNvSpPr txBox="1">
                <a:spLocks noRot="1" noChangeAspect="1" noMove="1" noResize="1" noEditPoints="1" noAdjustHandles="1" noChangeArrowheads="1" noChangeShapeType="1" noTextEdit="1"/>
              </p:cNvSpPr>
              <p:nvPr/>
            </p:nvSpPr>
            <p:spPr>
              <a:xfrm>
                <a:off x="6946358" y="814585"/>
                <a:ext cx="5128687" cy="1376595"/>
              </a:xfrm>
              <a:prstGeom prst="rect">
                <a:avLst/>
              </a:prstGeom>
              <a:blipFill>
                <a:blip r:embed="rId3"/>
                <a:stretch>
                  <a:fillRect/>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E1B3A42-534A-4B45-A0E0-55514F312891}"/>
              </a:ext>
            </a:extLst>
          </p:cNvPr>
          <p:cNvPicPr>
            <a:picLocks noChangeAspect="1"/>
          </p:cNvPicPr>
          <p:nvPr/>
        </p:nvPicPr>
        <p:blipFill>
          <a:blip r:embed="rId4"/>
          <a:stretch>
            <a:fillRect/>
          </a:stretch>
        </p:blipFill>
        <p:spPr>
          <a:xfrm>
            <a:off x="5137621" y="1647534"/>
            <a:ext cx="1320800" cy="177800"/>
          </a:xfrm>
          <a:prstGeom prst="rect">
            <a:avLst/>
          </a:prstGeom>
        </p:spPr>
      </p:pic>
      <p:sp>
        <p:nvSpPr>
          <p:cNvPr id="7" name="文本框 6">
            <a:extLst>
              <a:ext uri="{FF2B5EF4-FFF2-40B4-BE49-F238E27FC236}">
                <a16:creationId xmlns:a16="http://schemas.microsoft.com/office/drawing/2014/main" id="{CDCF9048-C5BB-3A46-A22F-F95577948A66}"/>
              </a:ext>
            </a:extLst>
          </p:cNvPr>
          <p:cNvSpPr txBox="1"/>
          <p:nvPr/>
        </p:nvSpPr>
        <p:spPr>
          <a:xfrm>
            <a:off x="7018366" y="2727450"/>
            <a:ext cx="4581406" cy="1680204"/>
          </a:xfrm>
          <a:prstGeom prst="rect">
            <a:avLst/>
          </a:prstGeom>
          <a:noFill/>
        </p:spPr>
        <p:txBody>
          <a:bodyPr wrap="square" rtlCol="0">
            <a:spAutoFit/>
          </a:bodyPr>
          <a:lstStyle/>
          <a:p>
            <a:pPr>
              <a:lnSpc>
                <a:spcPct val="150000"/>
              </a:lnSpc>
              <a:buNone/>
            </a:pPr>
            <a:r>
              <a:rPr kumimoji="1" lang="en-US" altLang="zh-CN" sz="1400" dirty="0">
                <a:solidFill>
                  <a:srgbClr val="384056"/>
                </a:solidFill>
                <a:latin typeface="Avenir Book" panose="02000503020000020003" pitchFamily="2" charset="0"/>
              </a:rPr>
              <a:t>f’(x):</a:t>
            </a:r>
          </a:p>
          <a:p>
            <a:pPr>
              <a:lnSpc>
                <a:spcPct val="150000"/>
              </a:lnSpc>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128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(-8+16</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x)^2-256</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p>
        </p:txBody>
      </p:sp>
      <p:sp>
        <p:nvSpPr>
          <p:cNvPr id="8" name="矩形 7">
            <a:extLst>
              <a:ext uri="{FF2B5EF4-FFF2-40B4-BE49-F238E27FC236}">
                <a16:creationId xmlns:a16="http://schemas.microsoft.com/office/drawing/2014/main" id="{819DED37-2126-1E4A-A026-2023FFC92749}"/>
              </a:ext>
            </a:extLst>
          </p:cNvPr>
          <p:cNvSpPr/>
          <p:nvPr/>
        </p:nvSpPr>
        <p:spPr>
          <a:xfrm>
            <a:off x="9816806" y="2331509"/>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手动编写代码</a:t>
            </a:r>
            <a:endParaRPr lang="en-US" altLang="zh-CN" dirty="0">
              <a:solidFill>
                <a:schemeClr val="bg2">
                  <a:lumMod val="50000"/>
                </a:schemeClr>
              </a:solidFill>
              <a:latin typeface="+mj-ea"/>
              <a:ea typeface="+mj-ea"/>
              <a:cs typeface="Apple Symbols" panose="02000000000000000000" pitchFamily="2" charset="-79"/>
            </a:endParaRPr>
          </a:p>
        </p:txBody>
      </p:sp>
      <p:sp>
        <p:nvSpPr>
          <p:cNvPr id="4" name="矩形 3">
            <a:extLst>
              <a:ext uri="{FF2B5EF4-FFF2-40B4-BE49-F238E27FC236}">
                <a16:creationId xmlns:a16="http://schemas.microsoft.com/office/drawing/2014/main" id="{5929373F-2C48-ED43-A760-9F7F1283B905}"/>
              </a:ext>
            </a:extLst>
          </p:cNvPr>
          <p:cNvSpPr/>
          <p:nvPr/>
        </p:nvSpPr>
        <p:spPr>
          <a:xfrm>
            <a:off x="609041" y="2767333"/>
            <a:ext cx="4481228" cy="1600438"/>
          </a:xfrm>
          <a:prstGeom prst="rect">
            <a:avLst/>
          </a:prstGeom>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for</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i</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to</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3:</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p>
          <a:p>
            <a:pPr>
              <a:buNone/>
            </a:pPr>
            <a:endParaRPr kumimoji="1" lang="en-US" altLang="zh-CN" sz="1400" dirty="0">
              <a:solidFill>
                <a:srgbClr val="384056"/>
              </a:solidFill>
              <a:latin typeface="Avenir Book" panose="02000503020000020003" pitchFamily="2" charset="0"/>
            </a:endParaRPr>
          </a:p>
          <a:p>
            <a:pPr>
              <a:buNone/>
            </a:pP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p>
        </p:txBody>
      </p:sp>
      <p:sp>
        <p:nvSpPr>
          <p:cNvPr id="11" name="矩形 10">
            <a:extLst>
              <a:ext uri="{FF2B5EF4-FFF2-40B4-BE49-F238E27FC236}">
                <a16:creationId xmlns:a16="http://schemas.microsoft.com/office/drawing/2014/main" id="{D6B5A71A-9389-854D-A86B-E4E8CFF26B5A}"/>
              </a:ext>
            </a:extLst>
          </p:cNvPr>
          <p:cNvSpPr/>
          <p:nvPr/>
        </p:nvSpPr>
        <p:spPr>
          <a:xfrm>
            <a:off x="2698341" y="2214519"/>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手动编写代码</a:t>
            </a:r>
            <a:endParaRPr lang="en-US" altLang="zh-CN" dirty="0">
              <a:solidFill>
                <a:schemeClr val="bg2">
                  <a:lumMod val="50000"/>
                </a:schemeClr>
              </a:solidFill>
              <a:latin typeface="+mj-ea"/>
              <a:ea typeface="+mj-ea"/>
              <a:cs typeface="Apple Symbols" panose="02000000000000000000" pitchFamily="2" charset="-79"/>
            </a:endParaRPr>
          </a:p>
        </p:txBody>
      </p:sp>
      <p:pic>
        <p:nvPicPr>
          <p:cNvPr id="12" name="图片 11">
            <a:extLst>
              <a:ext uri="{FF2B5EF4-FFF2-40B4-BE49-F238E27FC236}">
                <a16:creationId xmlns:a16="http://schemas.microsoft.com/office/drawing/2014/main" id="{37FCCB9D-EABF-DE4E-AFA0-1F29C4AC0794}"/>
              </a:ext>
            </a:extLst>
          </p:cNvPr>
          <p:cNvPicPr>
            <a:picLocks noChangeAspect="1"/>
          </p:cNvPicPr>
          <p:nvPr/>
        </p:nvPicPr>
        <p:blipFill>
          <a:blip r:embed="rId4"/>
          <a:stretch>
            <a:fillRect/>
          </a:stretch>
        </p:blipFill>
        <p:spPr>
          <a:xfrm>
            <a:off x="5137621" y="3861048"/>
            <a:ext cx="1320800" cy="177800"/>
          </a:xfrm>
          <a:prstGeom prst="rect">
            <a:avLst/>
          </a:prstGeom>
        </p:spPr>
      </p:pic>
      <p:sp>
        <p:nvSpPr>
          <p:cNvPr id="13" name="矩形 12">
            <a:extLst>
              <a:ext uri="{FF2B5EF4-FFF2-40B4-BE49-F238E27FC236}">
                <a16:creationId xmlns:a16="http://schemas.microsoft.com/office/drawing/2014/main" id="{0C80FA02-A582-9842-B0CE-93F3045850F2}"/>
              </a:ext>
            </a:extLst>
          </p:cNvPr>
          <p:cNvSpPr/>
          <p:nvPr/>
        </p:nvSpPr>
        <p:spPr>
          <a:xfrm>
            <a:off x="5015819" y="2912903"/>
            <a:ext cx="1564403" cy="874407"/>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符号微分</a:t>
            </a:r>
            <a:endParaRPr lang="en-US" altLang="zh-CN" b="1" dirty="0">
              <a:solidFill>
                <a:srgbClr val="FFC000"/>
              </a:solidFill>
              <a:latin typeface="+mj-ea"/>
              <a:ea typeface="+mj-ea"/>
              <a:cs typeface="Apple Symbols" panose="02000000000000000000" pitchFamily="2" charset="-79"/>
            </a:endParaRPr>
          </a:p>
          <a:p>
            <a:pPr algn="ctr">
              <a:lnSpc>
                <a:spcPct val="150000"/>
              </a:lnSpc>
            </a:pPr>
            <a:r>
              <a:rPr lang="en-US" altLang="zh-CN" dirty="0">
                <a:solidFill>
                  <a:srgbClr val="FFC000"/>
                </a:solidFill>
                <a:latin typeface="+mj-ea"/>
                <a:ea typeface="+mj-ea"/>
                <a:cs typeface="Apple Symbols" panose="02000000000000000000" pitchFamily="2" charset="-79"/>
              </a:rPr>
              <a:t>Closed-form</a:t>
            </a:r>
          </a:p>
        </p:txBody>
      </p:sp>
      <p:sp>
        <p:nvSpPr>
          <p:cNvPr id="14" name="矩形 13">
            <a:extLst>
              <a:ext uri="{FF2B5EF4-FFF2-40B4-BE49-F238E27FC236}">
                <a16:creationId xmlns:a16="http://schemas.microsoft.com/office/drawing/2014/main" id="{CFA7874C-D5EF-C841-9F55-DD1D96FB5EB8}"/>
              </a:ext>
            </a:extLst>
          </p:cNvPr>
          <p:cNvSpPr/>
          <p:nvPr/>
        </p:nvSpPr>
        <p:spPr>
          <a:xfrm>
            <a:off x="7162382" y="5517232"/>
            <a:ext cx="4178601" cy="738664"/>
          </a:xfrm>
          <a:prstGeom prst="rect">
            <a:avLst/>
          </a:prstGeom>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0.000001</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p>
        </p:txBody>
      </p:sp>
      <p:sp>
        <p:nvSpPr>
          <p:cNvPr id="15" name="矩形 14">
            <a:extLst>
              <a:ext uri="{FF2B5EF4-FFF2-40B4-BE49-F238E27FC236}">
                <a16:creationId xmlns:a16="http://schemas.microsoft.com/office/drawing/2014/main" id="{A56F14A4-D09F-774B-89FC-2522D9FA3B85}"/>
              </a:ext>
            </a:extLst>
          </p:cNvPr>
          <p:cNvSpPr/>
          <p:nvPr/>
        </p:nvSpPr>
        <p:spPr>
          <a:xfrm>
            <a:off x="609041" y="5351114"/>
            <a:ext cx="4178601" cy="1169551"/>
          </a:xfrm>
          <a:prstGeom prst="rect">
            <a:avLst/>
          </a:prstGeom>
          <a:solidFill>
            <a:schemeClr val="bg1"/>
          </a:solidFill>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for</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i</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to</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3:</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dv-8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dv)</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p>
        </p:txBody>
      </p:sp>
      <p:sp>
        <p:nvSpPr>
          <p:cNvPr id="16" name="矩形 15">
            <a:extLst>
              <a:ext uri="{FF2B5EF4-FFF2-40B4-BE49-F238E27FC236}">
                <a16:creationId xmlns:a16="http://schemas.microsoft.com/office/drawing/2014/main" id="{D575A1BF-C718-BF44-A737-8E0A67E9BFB8}"/>
              </a:ext>
            </a:extLst>
          </p:cNvPr>
          <p:cNvSpPr/>
          <p:nvPr/>
        </p:nvSpPr>
        <p:spPr>
          <a:xfrm>
            <a:off x="5308233" y="4554268"/>
            <a:ext cx="1107997" cy="458908"/>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数值微分</a:t>
            </a:r>
            <a:endParaRPr lang="en-US" altLang="zh-CN" b="1" dirty="0">
              <a:solidFill>
                <a:srgbClr val="FFC000"/>
              </a:solidFill>
              <a:latin typeface="+mj-ea"/>
              <a:ea typeface="+mj-ea"/>
              <a:cs typeface="Apple Symbols" panose="02000000000000000000" pitchFamily="2" charset="-79"/>
            </a:endParaRPr>
          </a:p>
        </p:txBody>
      </p:sp>
      <p:sp>
        <p:nvSpPr>
          <p:cNvPr id="17" name="矩形 16">
            <a:extLst>
              <a:ext uri="{FF2B5EF4-FFF2-40B4-BE49-F238E27FC236}">
                <a16:creationId xmlns:a16="http://schemas.microsoft.com/office/drawing/2014/main" id="{0BA4462E-6269-434D-9E96-4CD5E45F9DEB}"/>
              </a:ext>
            </a:extLst>
          </p:cNvPr>
          <p:cNvSpPr/>
          <p:nvPr/>
        </p:nvSpPr>
        <p:spPr>
          <a:xfrm>
            <a:off x="1201837" y="4764175"/>
            <a:ext cx="1107997" cy="458908"/>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自动微分</a:t>
            </a:r>
            <a:endParaRPr lang="en-US" altLang="zh-CN" b="1" dirty="0">
              <a:solidFill>
                <a:srgbClr val="FFC000"/>
              </a:solidFill>
              <a:latin typeface="+mj-ea"/>
              <a:ea typeface="+mj-ea"/>
              <a:cs typeface="Apple Symbols" panose="02000000000000000000" pitchFamily="2" charset="-79"/>
            </a:endParaRPr>
          </a:p>
        </p:txBody>
      </p:sp>
      <p:sp>
        <p:nvSpPr>
          <p:cNvPr id="18" name="矩形 17">
            <a:extLst>
              <a:ext uri="{FF2B5EF4-FFF2-40B4-BE49-F238E27FC236}">
                <a16:creationId xmlns:a16="http://schemas.microsoft.com/office/drawing/2014/main" id="{F014C686-B0BF-024D-B21B-82AECD599134}"/>
              </a:ext>
            </a:extLst>
          </p:cNvPr>
          <p:cNvSpPr/>
          <p:nvPr/>
        </p:nvSpPr>
        <p:spPr>
          <a:xfrm>
            <a:off x="4971897" y="999272"/>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手动计算微分</a:t>
            </a:r>
            <a:endParaRPr lang="en-US" altLang="zh-CN" dirty="0">
              <a:solidFill>
                <a:schemeClr val="bg2">
                  <a:lumMod val="50000"/>
                </a:schemeClr>
              </a:solidFill>
              <a:latin typeface="+mj-ea"/>
              <a:ea typeface="+mj-ea"/>
              <a:cs typeface="Apple Symbols" panose="02000000000000000000" pitchFamily="2" charset="-79"/>
            </a:endParaRPr>
          </a:p>
        </p:txBody>
      </p:sp>
      <p:pic>
        <p:nvPicPr>
          <p:cNvPr id="5" name="图片 4">
            <a:extLst>
              <a:ext uri="{FF2B5EF4-FFF2-40B4-BE49-F238E27FC236}">
                <a16:creationId xmlns:a16="http://schemas.microsoft.com/office/drawing/2014/main" id="{03927154-548E-794F-8C92-BDF2BB2D1BEA}"/>
              </a:ext>
            </a:extLst>
          </p:cNvPr>
          <p:cNvPicPr>
            <a:picLocks noChangeAspect="1"/>
          </p:cNvPicPr>
          <p:nvPr/>
        </p:nvPicPr>
        <p:blipFill>
          <a:blip r:embed="rId5"/>
          <a:stretch>
            <a:fillRect/>
          </a:stretch>
        </p:blipFill>
        <p:spPr>
          <a:xfrm>
            <a:off x="9133650" y="2325798"/>
            <a:ext cx="143347" cy="604104"/>
          </a:xfrm>
          <a:prstGeom prst="rect">
            <a:avLst/>
          </a:prstGeom>
        </p:spPr>
      </p:pic>
      <p:pic>
        <p:nvPicPr>
          <p:cNvPr id="19" name="图片 18">
            <a:extLst>
              <a:ext uri="{FF2B5EF4-FFF2-40B4-BE49-F238E27FC236}">
                <a16:creationId xmlns:a16="http://schemas.microsoft.com/office/drawing/2014/main" id="{A25BC809-7ED4-184F-A27A-12CB3E409A0C}"/>
              </a:ext>
            </a:extLst>
          </p:cNvPr>
          <p:cNvPicPr>
            <a:picLocks noChangeAspect="1"/>
          </p:cNvPicPr>
          <p:nvPr/>
        </p:nvPicPr>
        <p:blipFill>
          <a:blip r:embed="rId5"/>
          <a:stretch>
            <a:fillRect/>
          </a:stretch>
        </p:blipFill>
        <p:spPr>
          <a:xfrm>
            <a:off x="2478321" y="4797152"/>
            <a:ext cx="143347" cy="604104"/>
          </a:xfrm>
          <a:prstGeom prst="rect">
            <a:avLst/>
          </a:prstGeom>
        </p:spPr>
      </p:pic>
      <p:pic>
        <p:nvPicPr>
          <p:cNvPr id="20" name="图片 19">
            <a:extLst>
              <a:ext uri="{FF2B5EF4-FFF2-40B4-BE49-F238E27FC236}">
                <a16:creationId xmlns:a16="http://schemas.microsoft.com/office/drawing/2014/main" id="{7CB13DB7-1D5B-9C40-B7BB-DB98C409A112}"/>
              </a:ext>
            </a:extLst>
          </p:cNvPr>
          <p:cNvPicPr>
            <a:picLocks noChangeAspect="1"/>
          </p:cNvPicPr>
          <p:nvPr/>
        </p:nvPicPr>
        <p:blipFill>
          <a:blip r:embed="rId5"/>
          <a:stretch>
            <a:fillRect/>
          </a:stretch>
        </p:blipFill>
        <p:spPr>
          <a:xfrm>
            <a:off x="2478321" y="2221172"/>
            <a:ext cx="143347" cy="604104"/>
          </a:xfrm>
          <a:prstGeom prst="rect">
            <a:avLst/>
          </a:prstGeom>
        </p:spPr>
      </p:pic>
      <p:pic>
        <p:nvPicPr>
          <p:cNvPr id="22" name="图片 21">
            <a:extLst>
              <a:ext uri="{FF2B5EF4-FFF2-40B4-BE49-F238E27FC236}">
                <a16:creationId xmlns:a16="http://schemas.microsoft.com/office/drawing/2014/main" id="{AC808C50-036E-CB45-BD00-DF74B9BE6165}"/>
              </a:ext>
            </a:extLst>
          </p:cNvPr>
          <p:cNvPicPr>
            <a:picLocks noChangeAspect="1"/>
          </p:cNvPicPr>
          <p:nvPr/>
        </p:nvPicPr>
        <p:blipFill>
          <a:blip r:embed="rId6"/>
          <a:stretch>
            <a:fillRect/>
          </a:stretch>
        </p:blipFill>
        <p:spPr>
          <a:xfrm>
            <a:off x="4658221" y="4780756"/>
            <a:ext cx="2108200" cy="952500"/>
          </a:xfrm>
          <a:prstGeom prst="rect">
            <a:avLst/>
          </a:prstGeom>
        </p:spPr>
      </p:pic>
    </p:spTree>
    <p:extLst>
      <p:ext uri="{BB962C8B-B14F-4D97-AF65-F5344CB8AC3E}">
        <p14:creationId xmlns:p14="http://schemas.microsoft.com/office/powerpoint/2010/main" val="288132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Conclusion</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000" dirty="0">
                <a:solidFill>
                  <a:srgbClr val="384056"/>
                </a:solidFill>
              </a:rPr>
              <a:t>了解计算机微分的三种形式：符号微分、数值微分、自动微分；</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学习了符号微分的基本原理和优缺点；</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学习了数值微分的基本原理和优缺点；</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学习了自动微分的基本原理和与另外两种微分的差异；</a:t>
            </a:r>
          </a:p>
        </p:txBody>
      </p:sp>
    </p:spTree>
    <p:extLst>
      <p:ext uri="{BB962C8B-B14F-4D97-AF65-F5344CB8AC3E}">
        <p14:creationId xmlns:p14="http://schemas.microsoft.com/office/powerpoint/2010/main" val="4184927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400" b="1" dirty="0">
                <a:solidFill>
                  <a:schemeClr val="bg2"/>
                </a:solidFill>
              </a:rPr>
              <a:t>课程背景</a:t>
            </a:r>
            <a:endParaRPr lang="en-US" altLang="zh-CN" sz="2400" b="1" dirty="0">
              <a:solidFill>
                <a:schemeClr val="bg2"/>
              </a:solidFill>
            </a:endParaRPr>
          </a:p>
          <a:p>
            <a:pPr marL="694190" lvl="1" indent="-457200">
              <a:buFont typeface="Arial" panose="020B0604020202020204" pitchFamily="34" charset="0"/>
              <a:buChar char="•"/>
            </a:pPr>
            <a:r>
              <a:rPr lang="en-US" altLang="zh-CN" sz="2000" dirty="0">
                <a:solidFill>
                  <a:schemeClr val="bg2"/>
                </a:solidFill>
              </a:rPr>
              <a:t>AI</a:t>
            </a:r>
            <a:r>
              <a:rPr lang="zh-CN" altLang="en-US" sz="2000" dirty="0">
                <a:solidFill>
                  <a:schemeClr val="bg2"/>
                </a:solidFill>
              </a:rPr>
              <a:t>框架中自动微分的重要性</a:t>
            </a:r>
          </a:p>
          <a:p>
            <a:pPr marL="457200" indent="-457200">
              <a:buFont typeface="+mj-lt"/>
              <a:buAutoNum type="arabicPeriod"/>
            </a:pPr>
            <a:r>
              <a:rPr lang="zh-CN" altLang="en-US" sz="2400" b="1" dirty="0">
                <a:solidFill>
                  <a:srgbClr val="34393C"/>
                </a:solidFill>
              </a:rPr>
              <a:t>课程内容</a:t>
            </a:r>
          </a:p>
          <a:p>
            <a:pPr lvl="1"/>
            <a:r>
              <a:rPr lang="zh-CN" altLang="en-US" sz="2000" dirty="0">
                <a:solidFill>
                  <a:srgbClr val="384056"/>
                </a:solidFill>
              </a:rPr>
              <a:t>微分基本概念：数值微分 </a:t>
            </a:r>
            <a:r>
              <a:rPr lang="en-US" altLang="zh-CN" sz="2000" dirty="0">
                <a:solidFill>
                  <a:srgbClr val="384056"/>
                </a:solidFill>
              </a:rPr>
              <a:t>-</a:t>
            </a:r>
            <a:r>
              <a:rPr lang="zh-CN" altLang="en-US" sz="2000" dirty="0">
                <a:solidFill>
                  <a:srgbClr val="384056"/>
                </a:solidFill>
              </a:rPr>
              <a:t> 符号微分 </a:t>
            </a:r>
            <a:r>
              <a:rPr lang="en-US" altLang="zh-CN" sz="2000" dirty="0">
                <a:solidFill>
                  <a:srgbClr val="384056"/>
                </a:solidFill>
              </a:rPr>
              <a:t>-</a:t>
            </a:r>
            <a:r>
              <a:rPr lang="zh-CN" altLang="en-US" sz="2000" dirty="0">
                <a:solidFill>
                  <a:srgbClr val="384056"/>
                </a:solidFill>
              </a:rPr>
              <a:t> 自动微分</a:t>
            </a:r>
            <a:endParaRPr lang="en-US" altLang="zh-CN" sz="2000" dirty="0">
              <a:solidFill>
                <a:srgbClr val="384056"/>
              </a:solidFill>
            </a:endParaRPr>
          </a:p>
          <a:p>
            <a:pPr lvl="1"/>
            <a:r>
              <a:rPr lang="zh-CN" altLang="en-US" sz="2000" dirty="0">
                <a:solidFill>
                  <a:schemeClr val="bg2"/>
                </a:solidFill>
              </a:rPr>
              <a:t>自动微分模式：前向微分 </a:t>
            </a:r>
            <a:r>
              <a:rPr lang="en-US" altLang="zh-CN" sz="2000" dirty="0">
                <a:solidFill>
                  <a:schemeClr val="bg2"/>
                </a:solidFill>
              </a:rPr>
              <a:t>–</a:t>
            </a:r>
            <a:r>
              <a:rPr lang="zh-CN" altLang="en-US" sz="2000" dirty="0">
                <a:solidFill>
                  <a:schemeClr val="bg2"/>
                </a:solidFill>
              </a:rPr>
              <a:t> 后向微分 </a:t>
            </a:r>
            <a:r>
              <a:rPr lang="en-US" altLang="zh-CN" sz="2000" dirty="0">
                <a:solidFill>
                  <a:schemeClr val="bg2"/>
                </a:solidFill>
              </a:rPr>
              <a:t>–</a:t>
            </a:r>
            <a:r>
              <a:rPr lang="zh-CN" altLang="en-US" sz="2000" dirty="0">
                <a:solidFill>
                  <a:schemeClr val="bg2"/>
                </a:solidFill>
              </a:rPr>
              <a:t> 雅克比原理</a:t>
            </a:r>
            <a:endParaRPr lang="en-US" altLang="zh-CN" sz="2000" dirty="0">
              <a:solidFill>
                <a:schemeClr val="bg2"/>
              </a:solidFill>
            </a:endParaRPr>
          </a:p>
          <a:p>
            <a:pPr lvl="1"/>
            <a:r>
              <a:rPr lang="zh-CN" altLang="en-US" sz="2000" dirty="0">
                <a:solidFill>
                  <a:schemeClr val="bg2"/>
                </a:solidFill>
              </a:rPr>
              <a:t>具体实现方式：表达式或图 </a:t>
            </a:r>
            <a:r>
              <a:rPr lang="en-US" altLang="zh-CN" sz="2000" dirty="0">
                <a:solidFill>
                  <a:schemeClr val="bg2"/>
                </a:solidFill>
              </a:rPr>
              <a:t>–</a:t>
            </a:r>
            <a:r>
              <a:rPr lang="zh-CN" altLang="en-US" sz="2000" dirty="0">
                <a:solidFill>
                  <a:schemeClr val="bg2"/>
                </a:solidFill>
              </a:rPr>
              <a:t> 操作符重载</a:t>
            </a:r>
            <a:r>
              <a:rPr lang="en-US" altLang="zh-CN" sz="2000" dirty="0">
                <a:solidFill>
                  <a:schemeClr val="bg2"/>
                </a:solidFill>
              </a:rPr>
              <a:t>OO</a:t>
            </a:r>
            <a:r>
              <a:rPr lang="zh-CN" altLang="en-US" sz="2000" dirty="0">
                <a:solidFill>
                  <a:schemeClr val="bg2"/>
                </a:solidFill>
              </a:rPr>
              <a:t> </a:t>
            </a:r>
            <a:r>
              <a:rPr lang="en-US" altLang="zh-CN" sz="2000" dirty="0">
                <a:solidFill>
                  <a:schemeClr val="bg2"/>
                </a:solidFill>
              </a:rPr>
              <a:t>–</a:t>
            </a:r>
            <a:r>
              <a:rPr lang="zh-CN" altLang="en-US" sz="2000" dirty="0">
                <a:solidFill>
                  <a:schemeClr val="bg2"/>
                </a:solidFill>
              </a:rPr>
              <a:t> 源码转换 </a:t>
            </a:r>
            <a:r>
              <a:rPr lang="en-US" altLang="zh-CN" sz="2000" dirty="0">
                <a:solidFill>
                  <a:schemeClr val="bg2"/>
                </a:solidFill>
              </a:rPr>
              <a:t>AST</a:t>
            </a:r>
          </a:p>
          <a:p>
            <a:pPr lvl="1"/>
            <a:r>
              <a:rPr lang="en-US" altLang="zh-CN" sz="2000" dirty="0">
                <a:solidFill>
                  <a:schemeClr val="bg2"/>
                </a:solidFill>
              </a:rPr>
              <a:t>MindSpore</a:t>
            </a:r>
            <a:r>
              <a:rPr lang="zh-CN" altLang="en-US" sz="2000" dirty="0">
                <a:solidFill>
                  <a:schemeClr val="bg2"/>
                </a:solidFill>
              </a:rPr>
              <a:t>实现：基于图表示的源码转换</a:t>
            </a:r>
            <a:r>
              <a:rPr lang="en-US" altLang="zh-CN" sz="2000" dirty="0">
                <a:solidFill>
                  <a:schemeClr val="bg2"/>
                </a:solidFill>
              </a:rPr>
              <a:t>Graph</a:t>
            </a:r>
            <a:r>
              <a:rPr lang="zh-CN" altLang="en-US" sz="2000" dirty="0">
                <a:solidFill>
                  <a:schemeClr val="bg2"/>
                </a:solidFill>
              </a:rPr>
              <a:t> </a:t>
            </a:r>
            <a:r>
              <a:rPr lang="en-US" altLang="zh-CN" sz="2000" dirty="0">
                <a:solidFill>
                  <a:schemeClr val="bg2"/>
                </a:solidFill>
              </a:rPr>
              <a:t>Base</a:t>
            </a:r>
            <a:r>
              <a:rPr lang="zh-CN" altLang="en-US" sz="2000" dirty="0">
                <a:solidFill>
                  <a:schemeClr val="bg2"/>
                </a:solidFill>
              </a:rPr>
              <a:t> </a:t>
            </a:r>
            <a:r>
              <a:rPr lang="en-US" altLang="zh-CN" sz="2000" dirty="0">
                <a:solidFill>
                  <a:schemeClr val="bg2"/>
                </a:solidFill>
              </a:rPr>
              <a:t>AST</a:t>
            </a:r>
          </a:p>
          <a:p>
            <a:pPr lvl="1"/>
            <a:r>
              <a:rPr lang="zh-CN" altLang="en-US" sz="2000" dirty="0">
                <a:solidFill>
                  <a:schemeClr val="bg2"/>
                </a:solidFill>
              </a:rPr>
              <a:t>自动微分的未来</a:t>
            </a:r>
            <a:endParaRPr lang="en-US" altLang="zh-CN" sz="2000" dirty="0">
              <a:solidFill>
                <a:schemeClr val="bg2"/>
              </a:solidFill>
            </a:endParaRPr>
          </a:p>
          <a:p>
            <a:pPr lvl="1"/>
            <a:r>
              <a:rPr lang="zh-CN" altLang="en-US" sz="2000" dirty="0">
                <a:solidFill>
                  <a:schemeClr val="bg2"/>
                </a:solidFill>
              </a:rPr>
              <a:t>自动微分的挑战</a:t>
            </a:r>
            <a:endParaRPr lang="en-US" altLang="zh-CN" sz="2000" dirty="0">
              <a:solidFill>
                <a:schemeClr val="bg2"/>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Overview</a:t>
            </a:r>
            <a:endParaRPr lang="zh-CN" altLang="en-US" dirty="0">
              <a:latin typeface="+mj-ea"/>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DE2E98F-C0F1-0A40-B03B-45E2AC426240}"/>
                  </a:ext>
                </a:extLst>
              </p:cNvPr>
              <p:cNvSpPr txBox="1"/>
              <p:nvPr/>
            </p:nvSpPr>
            <p:spPr>
              <a:xfrm>
                <a:off x="623636" y="1132526"/>
                <a:ext cx="10923815" cy="1338828"/>
              </a:xfrm>
              <a:prstGeom prst="rect">
                <a:avLst/>
              </a:prstGeom>
              <a:no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sSub>
                        <m:sSubPr>
                          <m:ctrlPr>
                            <a:rPr kumimoji="1" lang="en-US" altLang="zh-CN" b="0" i="1" smtClean="0">
                              <a:solidFill>
                                <a:srgbClr val="384056"/>
                              </a:solidFill>
                              <a:latin typeface="Cambria Math" panose="02040503050406030204" pitchFamily="18" charset="0"/>
                            </a:rPr>
                          </m:ctrlPr>
                        </m:sSubPr>
                        <m:e>
                          <m:r>
                            <a:rPr kumimoji="1" lang="en-US" altLang="zh-CN" b="0" i="1" smtClean="0">
                              <a:solidFill>
                                <a:srgbClr val="384056"/>
                              </a:solidFill>
                              <a:latin typeface="Cambria Math" panose="02040503050406030204" pitchFamily="18" charset="0"/>
                            </a:rPr>
                            <m:t>𝑙</m:t>
                          </m:r>
                        </m:e>
                        <m:sub>
                          <m:r>
                            <a:rPr kumimoji="1" lang="en-US" altLang="zh-CN" b="0" i="1" smtClean="0">
                              <a:solidFill>
                                <a:srgbClr val="384056"/>
                              </a:solidFill>
                              <a:latin typeface="Cambria Math" panose="02040503050406030204" pitchFamily="18" charset="0"/>
                            </a:rPr>
                            <m:t>1</m:t>
                          </m:r>
                        </m:sub>
                      </m:sSub>
                      <m:r>
                        <a:rPr kumimoji="1" lang="en-US" altLang="zh-CN" b="0" i="1" smtClean="0">
                          <a:solidFill>
                            <a:srgbClr val="384056"/>
                          </a:solidFill>
                          <a:latin typeface="Cambria Math" panose="02040503050406030204" pitchFamily="18" charset="0"/>
                        </a:rPr>
                        <m:t>=</m:t>
                      </m:r>
                      <m:r>
                        <a:rPr kumimoji="1" lang="en-US" altLang="zh-CN" b="0" i="1" smtClean="0">
                          <a:solidFill>
                            <a:srgbClr val="384056"/>
                          </a:solidFill>
                          <a:latin typeface="Cambria Math" panose="02040503050406030204" pitchFamily="18" charset="0"/>
                        </a:rPr>
                        <m:t>𝑥</m:t>
                      </m:r>
                    </m:oMath>
                  </m:oMathPara>
                </a14:m>
                <a:endParaRPr kumimoji="1" lang="en-US" altLang="zh-CN"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i="1">
                              <a:solidFill>
                                <a:srgbClr val="384056"/>
                              </a:solidFill>
                              <a:latin typeface="Cambria Math" panose="02040503050406030204" pitchFamily="18" charset="0"/>
                            </a:rPr>
                          </m:ctrlPr>
                        </m:sSubPr>
                        <m:e>
                          <m:r>
                            <a:rPr kumimoji="1" lang="en-US" altLang="zh-CN" i="1">
                              <a:solidFill>
                                <a:srgbClr val="384056"/>
                              </a:solidFill>
                              <a:latin typeface="Cambria Math" panose="02040503050406030204" pitchFamily="18" charset="0"/>
                            </a:rPr>
                            <m:t>𝑙</m:t>
                          </m:r>
                        </m:e>
                        <m:sub>
                          <m:r>
                            <a:rPr kumimoji="1" lang="en-US" altLang="zh-CN" b="0" i="1" smtClean="0">
                              <a:solidFill>
                                <a:srgbClr val="384056"/>
                              </a:solidFill>
                              <a:latin typeface="Cambria Math" panose="02040503050406030204" pitchFamily="18" charset="0"/>
                            </a:rPr>
                            <m:t>𝑛</m:t>
                          </m:r>
                          <m:r>
                            <a:rPr kumimoji="1" lang="en-US" altLang="zh-CN" b="0" i="1" smtClean="0">
                              <a:solidFill>
                                <a:srgbClr val="384056"/>
                              </a:solidFill>
                              <a:latin typeface="Cambria Math" panose="02040503050406030204" pitchFamily="18" charset="0"/>
                            </a:rPr>
                            <m:t>+1</m:t>
                          </m:r>
                        </m:sub>
                      </m:sSub>
                      <m:r>
                        <a:rPr kumimoji="1" lang="en-US" altLang="zh-CN" i="1">
                          <a:solidFill>
                            <a:srgbClr val="384056"/>
                          </a:solidFill>
                          <a:latin typeface="Cambria Math" panose="02040503050406030204" pitchFamily="18" charset="0"/>
                        </a:rPr>
                        <m:t>=</m:t>
                      </m:r>
                      <m:r>
                        <a:rPr kumimoji="1" lang="en-US" altLang="zh-CN" b="0" i="1" smtClean="0">
                          <a:solidFill>
                            <a:srgbClr val="384056"/>
                          </a:solidFill>
                          <a:latin typeface="Cambria Math" panose="02040503050406030204" pitchFamily="18" charset="0"/>
                        </a:rPr>
                        <m:t>4</m:t>
                      </m:r>
                      <m:sSub>
                        <m:sSubPr>
                          <m:ctrlPr>
                            <a:rPr kumimoji="1" lang="en-US" altLang="zh-CN" i="1">
                              <a:solidFill>
                                <a:srgbClr val="384056"/>
                              </a:solidFill>
                              <a:latin typeface="Cambria Math" panose="02040503050406030204" pitchFamily="18" charset="0"/>
                            </a:rPr>
                          </m:ctrlPr>
                        </m:sSubPr>
                        <m:e>
                          <m:r>
                            <a:rPr kumimoji="1" lang="en-US" altLang="zh-CN" i="1">
                              <a:solidFill>
                                <a:srgbClr val="384056"/>
                              </a:solidFill>
                              <a:latin typeface="Cambria Math" panose="02040503050406030204" pitchFamily="18" charset="0"/>
                            </a:rPr>
                            <m:t>𝑙</m:t>
                          </m:r>
                        </m:e>
                        <m:sub>
                          <m:r>
                            <a:rPr kumimoji="1" lang="en-US" altLang="zh-CN" i="1">
                              <a:solidFill>
                                <a:srgbClr val="384056"/>
                              </a:solidFill>
                              <a:latin typeface="Cambria Math" panose="02040503050406030204" pitchFamily="18" charset="0"/>
                            </a:rPr>
                            <m:t>𝑛</m:t>
                          </m:r>
                        </m:sub>
                      </m:sSub>
                      <m:r>
                        <a:rPr kumimoji="1" lang="en-US" altLang="zh-CN" b="0" i="1" smtClean="0">
                          <a:solidFill>
                            <a:srgbClr val="384056"/>
                          </a:solidFill>
                          <a:latin typeface="Cambria Math" panose="02040503050406030204" pitchFamily="18" charset="0"/>
                        </a:rPr>
                        <m:t>(1−</m:t>
                      </m:r>
                      <m:sSub>
                        <m:sSubPr>
                          <m:ctrlPr>
                            <a:rPr kumimoji="1" lang="en-US" altLang="zh-CN" i="1">
                              <a:solidFill>
                                <a:srgbClr val="384056"/>
                              </a:solidFill>
                              <a:latin typeface="Cambria Math" panose="02040503050406030204" pitchFamily="18" charset="0"/>
                            </a:rPr>
                          </m:ctrlPr>
                        </m:sSubPr>
                        <m:e>
                          <m:r>
                            <a:rPr kumimoji="1" lang="en-US" altLang="zh-CN" i="1">
                              <a:solidFill>
                                <a:srgbClr val="384056"/>
                              </a:solidFill>
                              <a:latin typeface="Cambria Math" panose="02040503050406030204" pitchFamily="18" charset="0"/>
                            </a:rPr>
                            <m:t>𝑙</m:t>
                          </m:r>
                        </m:e>
                        <m:sub>
                          <m:r>
                            <a:rPr kumimoji="1" lang="en-US" altLang="zh-CN" i="1">
                              <a:solidFill>
                                <a:srgbClr val="384056"/>
                              </a:solidFill>
                              <a:latin typeface="Cambria Math" panose="02040503050406030204" pitchFamily="18" charset="0"/>
                            </a:rPr>
                            <m:t>1</m:t>
                          </m:r>
                        </m:sub>
                      </m:sSub>
                      <m:r>
                        <a:rPr kumimoji="1" lang="en-US" altLang="zh-CN" b="0" i="1" smtClean="0">
                          <a:solidFill>
                            <a:srgbClr val="384056"/>
                          </a:solidFill>
                          <a:latin typeface="Cambria Math" panose="02040503050406030204" pitchFamily="18" charset="0"/>
                        </a:rPr>
                        <m:t>)</m:t>
                      </m:r>
                    </m:oMath>
                  </m:oMathPara>
                </a14:m>
                <a:endParaRPr kumimoji="1" lang="en-US" altLang="zh-CN"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b="0" i="1" smtClean="0">
                          <a:solidFill>
                            <a:srgbClr val="384056"/>
                          </a:solidFill>
                          <a:latin typeface="Cambria Math" panose="02040503050406030204" pitchFamily="18" charset="0"/>
                        </a:rPr>
                        <m:t>𝑓</m:t>
                      </m:r>
                      <m:d>
                        <m:dPr>
                          <m:ctrlPr>
                            <a:rPr kumimoji="1" lang="en-US" altLang="zh-CN" b="0" i="1" smtClean="0">
                              <a:solidFill>
                                <a:srgbClr val="384056"/>
                              </a:solidFill>
                              <a:latin typeface="Cambria Math" panose="02040503050406030204" pitchFamily="18" charset="0"/>
                            </a:rPr>
                          </m:ctrlPr>
                        </m:dPr>
                        <m:e>
                          <m:r>
                            <a:rPr kumimoji="1" lang="en-US" altLang="zh-CN" b="0" i="1" smtClean="0">
                              <a:solidFill>
                                <a:srgbClr val="384056"/>
                              </a:solidFill>
                              <a:latin typeface="Cambria Math" panose="02040503050406030204" pitchFamily="18" charset="0"/>
                            </a:rPr>
                            <m:t>𝑥</m:t>
                          </m:r>
                        </m:e>
                      </m:d>
                      <m:r>
                        <a:rPr kumimoji="1" lang="en-US" altLang="zh-CN" b="0" i="1" smtClean="0">
                          <a:solidFill>
                            <a:srgbClr val="384056"/>
                          </a:solidFill>
                          <a:latin typeface="Cambria Math" panose="02040503050406030204" pitchFamily="18" charset="0"/>
                        </a:rPr>
                        <m:t>=</m:t>
                      </m:r>
                      <m:sSub>
                        <m:sSubPr>
                          <m:ctrlPr>
                            <a:rPr kumimoji="1" lang="en-US" altLang="zh-CN" i="1">
                              <a:solidFill>
                                <a:srgbClr val="384056"/>
                              </a:solidFill>
                              <a:latin typeface="Cambria Math" panose="02040503050406030204" pitchFamily="18" charset="0"/>
                            </a:rPr>
                          </m:ctrlPr>
                        </m:sSubPr>
                        <m:e>
                          <m:r>
                            <a:rPr kumimoji="1" lang="en-US" altLang="zh-CN" b="0" i="1" smtClean="0">
                              <a:solidFill>
                                <a:srgbClr val="384056"/>
                              </a:solidFill>
                              <a:latin typeface="Cambria Math" panose="02040503050406030204" pitchFamily="18" charset="0"/>
                            </a:rPr>
                            <m:t>𝑙</m:t>
                          </m:r>
                        </m:e>
                        <m:sub>
                          <m:r>
                            <a:rPr kumimoji="1" lang="en-US" altLang="zh-CN" b="0" i="1" smtClean="0">
                              <a:solidFill>
                                <a:srgbClr val="384056"/>
                              </a:solidFill>
                              <a:latin typeface="Cambria Math" panose="02040503050406030204" pitchFamily="18" charset="0"/>
                            </a:rPr>
                            <m:t>4</m:t>
                          </m:r>
                        </m:sub>
                      </m:sSub>
                      <m:r>
                        <a:rPr kumimoji="1" lang="en-US" altLang="zh-CN" b="0" i="1" smtClean="0">
                          <a:solidFill>
                            <a:srgbClr val="384056"/>
                          </a:solidFill>
                          <a:latin typeface="Cambria Math" panose="02040503050406030204" pitchFamily="18" charset="0"/>
                        </a:rPr>
                        <m:t>=64</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(1−</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m:t>
                      </m:r>
                      <m:sSup>
                        <m:sSupPr>
                          <m:ctrlPr>
                            <a:rPr kumimoji="1" lang="en-US" altLang="zh-CN" b="0" i="1" smtClean="0">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1−2</m:t>
                              </m:r>
                              <m:r>
                                <a:rPr kumimoji="1" lang="en-US" altLang="zh-CN" i="1">
                                  <a:solidFill>
                                    <a:srgbClr val="384056"/>
                                  </a:solidFill>
                                  <a:latin typeface="Cambria Math" panose="02040503050406030204" pitchFamily="18" charset="0"/>
                                </a:rPr>
                                <m:t>𝑥</m:t>
                              </m:r>
                            </m:e>
                          </m:d>
                        </m:e>
                        <m:sup>
                          <m:r>
                            <a:rPr kumimoji="1" lang="en-US" altLang="zh-CN" b="0" i="1" smtClean="0">
                              <a:solidFill>
                                <a:srgbClr val="384056"/>
                              </a:solidFill>
                              <a:latin typeface="Cambria Math" panose="02040503050406030204" pitchFamily="18" charset="0"/>
                            </a:rPr>
                            <m:t>2</m:t>
                          </m:r>
                        </m:sup>
                      </m:sSup>
                      <m:sSup>
                        <m:sSupPr>
                          <m:ctrlPr>
                            <a:rPr kumimoji="1" lang="en-US" altLang="zh-CN" b="0" i="1" smtClean="0">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(1−8</m:t>
                          </m:r>
                          <m:r>
                            <a:rPr kumimoji="1" lang="en-US" altLang="zh-CN" i="1">
                              <a:solidFill>
                                <a:srgbClr val="384056"/>
                              </a:solidFill>
                              <a:latin typeface="Cambria Math" panose="02040503050406030204" pitchFamily="18" charset="0"/>
                            </a:rPr>
                            <m:t>𝑥</m:t>
                          </m:r>
                          <m:r>
                            <a:rPr kumimoji="1" lang="en-US" altLang="zh-CN" i="1">
                              <a:solidFill>
                                <a:srgbClr val="384056"/>
                              </a:solidFill>
                              <a:latin typeface="Cambria Math" panose="02040503050406030204" pitchFamily="18" charset="0"/>
                            </a:rPr>
                            <m:t>+8</m:t>
                          </m:r>
                          <m:sSup>
                            <m:sSupPr>
                              <m:ctrlPr>
                                <a:rPr kumimoji="1" lang="en-US" altLang="zh-CN" i="1">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𝑥</m:t>
                              </m:r>
                            </m:e>
                            <m:sup>
                              <m:r>
                                <a:rPr kumimoji="1" lang="en-US" altLang="zh-CN" i="1">
                                  <a:solidFill>
                                    <a:srgbClr val="384056"/>
                                  </a:solidFill>
                                  <a:latin typeface="Cambria Math" panose="02040503050406030204" pitchFamily="18" charset="0"/>
                                </a:rPr>
                                <m:t>2</m:t>
                              </m:r>
                            </m:sup>
                          </m:sSup>
                          <m:r>
                            <a:rPr kumimoji="1" lang="en-US" altLang="zh-CN" i="1">
                              <a:solidFill>
                                <a:srgbClr val="384056"/>
                              </a:solidFill>
                              <a:latin typeface="Cambria Math" panose="02040503050406030204" pitchFamily="18" charset="0"/>
                            </a:rPr>
                            <m:t>)</m:t>
                          </m:r>
                        </m:e>
                        <m:sup>
                          <m:r>
                            <a:rPr kumimoji="1" lang="en-US" altLang="zh-CN" b="0" i="1" smtClean="0">
                              <a:solidFill>
                                <a:srgbClr val="384056"/>
                              </a:solidFill>
                              <a:latin typeface="Cambria Math" panose="02040503050406030204" pitchFamily="18" charset="0"/>
                            </a:rPr>
                            <m:t>2</m:t>
                          </m:r>
                        </m:sup>
                      </m:sSup>
                    </m:oMath>
                  </m:oMathPara>
                </a14:m>
                <a:endParaRPr kumimoji="1" lang="en-US" altLang="zh-CN" dirty="0">
                  <a:solidFill>
                    <a:srgbClr val="384056"/>
                  </a:solidFill>
                </a:endParaRPr>
              </a:p>
            </p:txBody>
          </p:sp>
        </mc:Choice>
        <mc:Fallback xmlns="">
          <p:sp>
            <p:nvSpPr>
              <p:cNvPr id="3" name="文本框 2">
                <a:extLst>
                  <a:ext uri="{FF2B5EF4-FFF2-40B4-BE49-F238E27FC236}">
                    <a16:creationId xmlns:a16="http://schemas.microsoft.com/office/drawing/2014/main" id="{FDE2E98F-C0F1-0A40-B03B-45E2AC426240}"/>
                  </a:ext>
                </a:extLst>
              </p:cNvPr>
              <p:cNvSpPr txBox="1">
                <a:spLocks noRot="1" noChangeAspect="1" noMove="1" noResize="1" noEditPoints="1" noAdjustHandles="1" noChangeArrowheads="1" noChangeShapeType="1" noTextEdit="1"/>
              </p:cNvSpPr>
              <p:nvPr/>
            </p:nvSpPr>
            <p:spPr>
              <a:xfrm>
                <a:off x="623636" y="1132526"/>
                <a:ext cx="10923815" cy="1338828"/>
              </a:xfrm>
              <a:prstGeom prst="rect">
                <a:avLst/>
              </a:prstGeom>
              <a:blipFill>
                <a:blip r:embed="rId2"/>
                <a:stretch>
                  <a:fillRect l="-1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60274AE9-7B17-2645-BFC6-4D2597892775}"/>
                  </a:ext>
                </a:extLst>
              </p:cNvPr>
              <p:cNvSpPr txBox="1"/>
              <p:nvPr/>
            </p:nvSpPr>
            <p:spPr>
              <a:xfrm>
                <a:off x="623636" y="4368846"/>
                <a:ext cx="10963472" cy="1328120"/>
              </a:xfrm>
              <a:prstGeom prst="rect">
                <a:avLst/>
              </a:prstGeom>
              <a:noFill/>
            </p:spPr>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sSup>
                        <m:sSupPr>
                          <m:ctrlPr>
                            <a:rPr kumimoji="1" lang="en-US" altLang="zh-CN" b="0" i="1" smtClean="0">
                              <a:solidFill>
                                <a:srgbClr val="384056"/>
                              </a:solidFill>
                              <a:latin typeface="Cambria Math" panose="02040503050406030204" pitchFamily="18" charset="0"/>
                            </a:rPr>
                          </m:ctrlPr>
                        </m:sSupPr>
                        <m:e>
                          <m:r>
                            <a:rPr kumimoji="1" lang="en-US" altLang="zh-CN" b="0" i="1" smtClean="0">
                              <a:solidFill>
                                <a:srgbClr val="384056"/>
                              </a:solidFill>
                              <a:latin typeface="Cambria Math" panose="02040503050406030204" pitchFamily="18" charset="0"/>
                            </a:rPr>
                            <m:t>𝑓</m:t>
                          </m:r>
                        </m:e>
                        <m:sup>
                          <m:r>
                            <a:rPr kumimoji="1" lang="en-US" altLang="zh-CN" b="0" i="1" smtClean="0">
                              <a:solidFill>
                                <a:srgbClr val="384056"/>
                              </a:solidFill>
                              <a:latin typeface="Cambria Math" panose="02040503050406030204" pitchFamily="18" charset="0"/>
                            </a:rPr>
                            <m:t>′</m:t>
                          </m:r>
                        </m:sup>
                      </m:sSup>
                      <m:d>
                        <m:dPr>
                          <m:ctrlPr>
                            <a:rPr kumimoji="1" lang="en-US" altLang="zh-CN" b="0" i="1" smtClean="0">
                              <a:solidFill>
                                <a:srgbClr val="384056"/>
                              </a:solidFill>
                              <a:latin typeface="Cambria Math" panose="02040503050406030204" pitchFamily="18" charset="0"/>
                            </a:rPr>
                          </m:ctrlPr>
                        </m:dPr>
                        <m:e>
                          <m:r>
                            <a:rPr kumimoji="1" lang="en-US" altLang="zh-CN" b="0" i="1" smtClean="0">
                              <a:solidFill>
                                <a:srgbClr val="384056"/>
                              </a:solidFill>
                              <a:latin typeface="Cambria Math" panose="02040503050406030204" pitchFamily="18" charset="0"/>
                            </a:rPr>
                            <m:t>𝑥</m:t>
                          </m:r>
                        </m:e>
                      </m:d>
                      <m:r>
                        <a:rPr kumimoji="1" lang="en-US" altLang="zh-CN" b="0" i="1" smtClean="0">
                          <a:solidFill>
                            <a:srgbClr val="384056"/>
                          </a:solidFill>
                          <a:latin typeface="Cambria Math" panose="02040503050406030204" pitchFamily="18" charset="0"/>
                        </a:rPr>
                        <m:t>=128</m:t>
                      </m:r>
                      <m:r>
                        <a:rPr kumimoji="1" lang="en-US" altLang="zh-CN" b="0" i="1" smtClean="0">
                          <a:solidFill>
                            <a:srgbClr val="384056"/>
                          </a:solidFill>
                          <a:latin typeface="Cambria Math" panose="02040503050406030204" pitchFamily="18" charset="0"/>
                        </a:rPr>
                        <m:t>𝑥</m:t>
                      </m:r>
                      <m:d>
                        <m:dPr>
                          <m:ctrlPr>
                            <a:rPr kumimoji="1" lang="en-US" altLang="zh-CN" b="0" i="1" smtClean="0">
                              <a:solidFill>
                                <a:srgbClr val="384056"/>
                              </a:solidFill>
                              <a:latin typeface="Cambria Math" panose="02040503050406030204" pitchFamily="18" charset="0"/>
                            </a:rPr>
                          </m:ctrlPr>
                        </m:dPr>
                        <m:e>
                          <m:r>
                            <a:rPr kumimoji="1" lang="en-US" altLang="zh-CN" b="0" i="1" smtClean="0">
                              <a:solidFill>
                                <a:srgbClr val="384056"/>
                              </a:solidFill>
                              <a:latin typeface="Cambria Math" panose="02040503050406030204" pitchFamily="18" charset="0"/>
                            </a:rPr>
                            <m:t>1−</m:t>
                          </m:r>
                          <m:r>
                            <a:rPr kumimoji="1" lang="en-US" altLang="zh-CN" b="0" i="1" smtClean="0">
                              <a:solidFill>
                                <a:srgbClr val="384056"/>
                              </a:solidFill>
                              <a:latin typeface="Cambria Math" panose="02040503050406030204" pitchFamily="18" charset="0"/>
                            </a:rPr>
                            <m:t>𝑥</m:t>
                          </m:r>
                        </m:e>
                      </m:d>
                      <m:d>
                        <m:dPr>
                          <m:ctrlPr>
                            <a:rPr kumimoji="1" lang="en-US" altLang="zh-CN" b="0" i="1" smtClean="0">
                              <a:solidFill>
                                <a:srgbClr val="384056"/>
                              </a:solidFill>
                              <a:latin typeface="Cambria Math" panose="02040503050406030204" pitchFamily="18" charset="0"/>
                            </a:rPr>
                          </m:ctrlPr>
                        </m:dPr>
                        <m:e>
                          <m:r>
                            <a:rPr kumimoji="1" lang="en-US" altLang="zh-CN" b="0" i="1" smtClean="0">
                              <a:solidFill>
                                <a:srgbClr val="384056"/>
                              </a:solidFill>
                              <a:latin typeface="Cambria Math" panose="02040503050406030204" pitchFamily="18" charset="0"/>
                            </a:rPr>
                            <m:t>−8+16</m:t>
                          </m:r>
                          <m:r>
                            <a:rPr kumimoji="1" lang="en-US" altLang="zh-CN" b="0" i="1" smtClean="0">
                              <a:solidFill>
                                <a:srgbClr val="384056"/>
                              </a:solidFill>
                              <a:latin typeface="Cambria Math" panose="02040503050406030204" pitchFamily="18" charset="0"/>
                            </a:rPr>
                            <m:t>𝑥</m:t>
                          </m:r>
                        </m:e>
                      </m:d>
                      <m:sSup>
                        <m:sSupPr>
                          <m:ctrlPr>
                            <a:rPr kumimoji="1" lang="en-US" altLang="zh-CN" i="1">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1−2</m:t>
                              </m:r>
                              <m:r>
                                <a:rPr kumimoji="1" lang="en-US" altLang="zh-CN" i="1">
                                  <a:solidFill>
                                    <a:srgbClr val="384056"/>
                                  </a:solidFill>
                                  <a:latin typeface="Cambria Math" panose="02040503050406030204" pitchFamily="18" charset="0"/>
                                </a:rPr>
                                <m:t>𝑥</m:t>
                              </m:r>
                            </m:e>
                          </m:d>
                        </m:e>
                        <m:sup>
                          <m:r>
                            <a:rPr kumimoji="1" lang="en-US" altLang="zh-CN" i="1">
                              <a:solidFill>
                                <a:srgbClr val="384056"/>
                              </a:solidFill>
                              <a:latin typeface="Cambria Math" panose="02040503050406030204" pitchFamily="18" charset="0"/>
                            </a:rPr>
                            <m:t>2</m:t>
                          </m:r>
                        </m:sup>
                      </m:sSup>
                      <m:d>
                        <m:dPr>
                          <m:ctrlPr>
                            <a:rPr kumimoji="1" lang="en-US" altLang="zh-CN" b="0" i="1" smtClean="0">
                              <a:solidFill>
                                <a:srgbClr val="384056"/>
                              </a:solidFill>
                              <a:latin typeface="Cambria Math" panose="02040503050406030204" pitchFamily="18" charset="0"/>
                            </a:rPr>
                          </m:ctrlPr>
                        </m:dPr>
                        <m:e>
                          <m:r>
                            <a:rPr kumimoji="1" lang="en-US" altLang="zh-CN" b="0" i="1" smtClean="0">
                              <a:solidFill>
                                <a:srgbClr val="384056"/>
                              </a:solidFill>
                              <a:latin typeface="Cambria Math" panose="02040503050406030204" pitchFamily="18" charset="0"/>
                            </a:rPr>
                            <m:t>1−8</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+8</m:t>
                          </m:r>
                          <m:sSup>
                            <m:sSupPr>
                              <m:ctrlPr>
                                <a:rPr kumimoji="1" lang="en-US" altLang="zh-CN" b="0" i="1" smtClean="0">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𝑥</m:t>
                              </m:r>
                            </m:e>
                            <m:sup>
                              <m:r>
                                <a:rPr kumimoji="1" lang="en-US" altLang="zh-CN" b="0" i="1" smtClean="0">
                                  <a:solidFill>
                                    <a:srgbClr val="384056"/>
                                  </a:solidFill>
                                  <a:latin typeface="Cambria Math" panose="02040503050406030204" pitchFamily="18" charset="0"/>
                                </a:rPr>
                                <m:t>2</m:t>
                              </m:r>
                            </m:sup>
                          </m:sSup>
                        </m:e>
                      </m:d>
                      <m:r>
                        <a:rPr kumimoji="1" lang="en-US" altLang="zh-CN" b="0" i="1" smtClean="0">
                          <a:solidFill>
                            <a:srgbClr val="384056"/>
                          </a:solidFill>
                          <a:latin typeface="Cambria Math" panose="02040503050406030204" pitchFamily="18" charset="0"/>
                        </a:rPr>
                        <m:t>+64</m:t>
                      </m:r>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m:t>
                          </m:r>
                          <m:r>
                            <a:rPr kumimoji="1" lang="en-US" altLang="zh-CN" i="1">
                              <a:solidFill>
                                <a:srgbClr val="384056"/>
                              </a:solidFill>
                              <a:latin typeface="Cambria Math" panose="02040503050406030204" pitchFamily="18" charset="0"/>
                            </a:rPr>
                            <m:t>𝑥</m:t>
                          </m:r>
                        </m:e>
                      </m:d>
                      <m:sSup>
                        <m:sSupPr>
                          <m:ctrlPr>
                            <a:rPr kumimoji="1" lang="en-US" altLang="zh-CN" i="1">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1−2</m:t>
                              </m:r>
                              <m:r>
                                <a:rPr kumimoji="1" lang="en-US" altLang="zh-CN" i="1">
                                  <a:solidFill>
                                    <a:srgbClr val="384056"/>
                                  </a:solidFill>
                                  <a:latin typeface="Cambria Math" panose="02040503050406030204" pitchFamily="18" charset="0"/>
                                </a:rPr>
                                <m:t>𝑥</m:t>
                              </m:r>
                            </m:e>
                          </m:d>
                        </m:e>
                        <m:sup>
                          <m:r>
                            <a:rPr kumimoji="1" lang="en-US" altLang="zh-CN" i="1">
                              <a:solidFill>
                                <a:srgbClr val="384056"/>
                              </a:solidFill>
                              <a:latin typeface="Cambria Math" panose="02040503050406030204" pitchFamily="18" charset="0"/>
                            </a:rPr>
                            <m:t>2</m:t>
                          </m:r>
                        </m:sup>
                      </m:sSup>
                      <m:sSup>
                        <m:sSupPr>
                          <m:ctrlPr>
                            <a:rPr kumimoji="1" lang="en-US" altLang="zh-CN" i="1" smtClean="0">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1−8</m:t>
                              </m:r>
                              <m:r>
                                <a:rPr kumimoji="1" lang="en-US" altLang="zh-CN" i="1">
                                  <a:solidFill>
                                    <a:srgbClr val="384056"/>
                                  </a:solidFill>
                                  <a:latin typeface="Cambria Math" panose="02040503050406030204" pitchFamily="18" charset="0"/>
                                </a:rPr>
                                <m:t>𝑥</m:t>
                              </m:r>
                              <m:r>
                                <a:rPr kumimoji="1" lang="en-US" altLang="zh-CN" i="1">
                                  <a:solidFill>
                                    <a:srgbClr val="384056"/>
                                  </a:solidFill>
                                  <a:latin typeface="Cambria Math" panose="02040503050406030204" pitchFamily="18" charset="0"/>
                                </a:rPr>
                                <m:t>+8</m:t>
                              </m:r>
                              <m:sSup>
                                <m:sSupPr>
                                  <m:ctrlPr>
                                    <a:rPr kumimoji="1" lang="en-US" altLang="zh-CN" i="1">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𝑥</m:t>
                                  </m:r>
                                </m:e>
                                <m:sup>
                                  <m:r>
                                    <a:rPr kumimoji="1" lang="en-US" altLang="zh-CN" i="1">
                                      <a:solidFill>
                                        <a:srgbClr val="384056"/>
                                      </a:solidFill>
                                      <a:latin typeface="Cambria Math" panose="02040503050406030204" pitchFamily="18" charset="0"/>
                                    </a:rPr>
                                    <m:t>2</m:t>
                                  </m:r>
                                </m:sup>
                              </m:sSup>
                            </m:e>
                          </m:d>
                        </m:e>
                        <m:sup>
                          <m:r>
                            <a:rPr kumimoji="1" lang="en-US" altLang="zh-CN" b="0" i="1" smtClean="0">
                              <a:solidFill>
                                <a:srgbClr val="384056"/>
                              </a:solidFill>
                              <a:latin typeface="Cambria Math" panose="02040503050406030204" pitchFamily="18" charset="0"/>
                            </a:rPr>
                            <m:t>2</m:t>
                          </m:r>
                        </m:sup>
                      </m:sSup>
                      <m:r>
                        <a:rPr kumimoji="1" lang="en-US" altLang="zh-CN" b="0" i="1" smtClean="0">
                          <a:solidFill>
                            <a:srgbClr val="384056"/>
                          </a:solidFill>
                          <a:latin typeface="Cambria Math" panose="02040503050406030204" pitchFamily="18" charset="0"/>
                        </a:rPr>
                        <m:t>−</m:t>
                      </m:r>
                      <m:r>
                        <a:rPr kumimoji="1" lang="en-US" altLang="zh-CN" i="1">
                          <a:solidFill>
                            <a:srgbClr val="384056"/>
                          </a:solidFill>
                          <a:latin typeface="Cambria Math" panose="02040503050406030204" pitchFamily="18" charset="0"/>
                        </a:rPr>
                        <m:t>64</m:t>
                      </m:r>
                      <m:r>
                        <a:rPr kumimoji="1" lang="en-US" altLang="zh-CN" b="0" i="1" smtClean="0">
                          <a:solidFill>
                            <a:srgbClr val="384056"/>
                          </a:solidFill>
                          <a:latin typeface="Cambria Math" panose="02040503050406030204" pitchFamily="18" charset="0"/>
                        </a:rPr>
                        <m:t>𝑥</m:t>
                      </m:r>
                      <m:sSup>
                        <m:sSupPr>
                          <m:ctrlPr>
                            <a:rPr kumimoji="1" lang="en-US" altLang="zh-CN" i="1">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1−2</m:t>
                              </m:r>
                              <m:r>
                                <a:rPr kumimoji="1" lang="en-US" altLang="zh-CN" i="1">
                                  <a:solidFill>
                                    <a:srgbClr val="384056"/>
                                  </a:solidFill>
                                  <a:latin typeface="Cambria Math" panose="02040503050406030204" pitchFamily="18" charset="0"/>
                                </a:rPr>
                                <m:t>𝑥</m:t>
                              </m:r>
                            </m:e>
                          </m:d>
                        </m:e>
                        <m:sup>
                          <m:r>
                            <a:rPr kumimoji="1" lang="en-US" altLang="zh-CN" i="1">
                              <a:solidFill>
                                <a:srgbClr val="384056"/>
                              </a:solidFill>
                              <a:latin typeface="Cambria Math" panose="02040503050406030204" pitchFamily="18" charset="0"/>
                            </a:rPr>
                            <m:t>2</m:t>
                          </m:r>
                        </m:sup>
                      </m:sSup>
                      <m:sSup>
                        <m:sSupPr>
                          <m:ctrlPr>
                            <a:rPr kumimoji="1" lang="en-US" altLang="zh-CN" i="1">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1−8</m:t>
                              </m:r>
                              <m:r>
                                <a:rPr kumimoji="1" lang="en-US" altLang="zh-CN" i="1">
                                  <a:solidFill>
                                    <a:srgbClr val="384056"/>
                                  </a:solidFill>
                                  <a:latin typeface="Cambria Math" panose="02040503050406030204" pitchFamily="18" charset="0"/>
                                </a:rPr>
                                <m:t>𝑥</m:t>
                              </m:r>
                              <m:r>
                                <a:rPr kumimoji="1" lang="en-US" altLang="zh-CN" i="1">
                                  <a:solidFill>
                                    <a:srgbClr val="384056"/>
                                  </a:solidFill>
                                  <a:latin typeface="Cambria Math" panose="02040503050406030204" pitchFamily="18" charset="0"/>
                                </a:rPr>
                                <m:t>+8</m:t>
                              </m:r>
                              <m:sSup>
                                <m:sSupPr>
                                  <m:ctrlPr>
                                    <a:rPr kumimoji="1" lang="en-US" altLang="zh-CN" i="1">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𝑥</m:t>
                                  </m:r>
                                </m:e>
                                <m:sup>
                                  <m:r>
                                    <a:rPr kumimoji="1" lang="en-US" altLang="zh-CN" i="1">
                                      <a:solidFill>
                                        <a:srgbClr val="384056"/>
                                      </a:solidFill>
                                      <a:latin typeface="Cambria Math" panose="02040503050406030204" pitchFamily="18" charset="0"/>
                                    </a:rPr>
                                    <m:t>2</m:t>
                                  </m:r>
                                </m:sup>
                              </m:sSup>
                            </m:e>
                          </m:d>
                        </m:e>
                        <m:sup>
                          <m:r>
                            <a:rPr kumimoji="1" lang="en-US" altLang="zh-CN" i="1">
                              <a:solidFill>
                                <a:srgbClr val="384056"/>
                              </a:solidFill>
                              <a:latin typeface="Cambria Math" panose="02040503050406030204" pitchFamily="18" charset="0"/>
                            </a:rPr>
                            <m:t>2</m:t>
                          </m:r>
                        </m:sup>
                      </m:sSup>
                      <m:r>
                        <a:rPr kumimoji="1" lang="en-US" altLang="zh-CN" b="0" i="1" smtClean="0">
                          <a:solidFill>
                            <a:srgbClr val="384056"/>
                          </a:solidFill>
                          <a:latin typeface="Cambria Math" panose="02040503050406030204" pitchFamily="18" charset="0"/>
                        </a:rPr>
                        <m:t>−256</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(1−</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)(1−2</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m:t>
                      </m:r>
                      <m:sSup>
                        <m:sSupPr>
                          <m:ctrlPr>
                            <a:rPr kumimoji="1" lang="en-US" altLang="zh-CN" i="1">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1−8</m:t>
                              </m:r>
                              <m:r>
                                <a:rPr kumimoji="1" lang="en-US" altLang="zh-CN" i="1">
                                  <a:solidFill>
                                    <a:srgbClr val="384056"/>
                                  </a:solidFill>
                                  <a:latin typeface="Cambria Math" panose="02040503050406030204" pitchFamily="18" charset="0"/>
                                </a:rPr>
                                <m:t>𝑥</m:t>
                              </m:r>
                              <m:r>
                                <a:rPr kumimoji="1" lang="en-US" altLang="zh-CN" i="1">
                                  <a:solidFill>
                                    <a:srgbClr val="384056"/>
                                  </a:solidFill>
                                  <a:latin typeface="Cambria Math" panose="02040503050406030204" pitchFamily="18" charset="0"/>
                                </a:rPr>
                                <m:t>+8</m:t>
                              </m:r>
                              <m:sSup>
                                <m:sSupPr>
                                  <m:ctrlPr>
                                    <a:rPr kumimoji="1" lang="en-US" altLang="zh-CN" i="1">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𝑥</m:t>
                                  </m:r>
                                </m:e>
                                <m:sup>
                                  <m:r>
                                    <a:rPr kumimoji="1" lang="en-US" altLang="zh-CN" i="1">
                                      <a:solidFill>
                                        <a:srgbClr val="384056"/>
                                      </a:solidFill>
                                      <a:latin typeface="Cambria Math" panose="02040503050406030204" pitchFamily="18" charset="0"/>
                                    </a:rPr>
                                    <m:t>2</m:t>
                                  </m:r>
                                </m:sup>
                              </m:sSup>
                            </m:e>
                          </m:d>
                        </m:e>
                        <m:sup>
                          <m:r>
                            <a:rPr kumimoji="1" lang="en-US" altLang="zh-CN" i="1">
                              <a:solidFill>
                                <a:srgbClr val="384056"/>
                              </a:solidFill>
                              <a:latin typeface="Cambria Math" panose="02040503050406030204" pitchFamily="18" charset="0"/>
                            </a:rPr>
                            <m:t>2</m:t>
                          </m:r>
                        </m:sup>
                      </m:sSup>
                    </m:oMath>
                  </m:oMathPara>
                </a14:m>
                <a:endParaRPr kumimoji="1" lang="en-US" altLang="zh-CN" dirty="0">
                  <a:solidFill>
                    <a:srgbClr val="384056"/>
                  </a:solidFill>
                </a:endParaRPr>
              </a:p>
            </p:txBody>
          </p:sp>
        </mc:Choice>
        <mc:Fallback xmlns="">
          <p:sp>
            <p:nvSpPr>
              <p:cNvPr id="114" name="文本框 113">
                <a:extLst>
                  <a:ext uri="{FF2B5EF4-FFF2-40B4-BE49-F238E27FC236}">
                    <a16:creationId xmlns:a16="http://schemas.microsoft.com/office/drawing/2014/main" id="{60274AE9-7B17-2645-BFC6-4D2597892775}"/>
                  </a:ext>
                </a:extLst>
              </p:cNvPr>
              <p:cNvSpPr txBox="1">
                <a:spLocks noRot="1" noChangeAspect="1" noMove="1" noResize="1" noEditPoints="1" noAdjustHandles="1" noChangeArrowheads="1" noChangeShapeType="1" noTextEdit="1"/>
              </p:cNvSpPr>
              <p:nvPr/>
            </p:nvSpPr>
            <p:spPr>
              <a:xfrm>
                <a:off x="623636" y="4368846"/>
                <a:ext cx="10963472" cy="1328120"/>
              </a:xfrm>
              <a:prstGeom prst="rect">
                <a:avLst/>
              </a:prstGeom>
              <a:blipFill>
                <a:blip r:embed="rId3"/>
                <a:stretch>
                  <a:fillRect l="-116"/>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E1B3A42-534A-4B45-A0E0-55514F312891}"/>
              </a:ext>
            </a:extLst>
          </p:cNvPr>
          <p:cNvPicPr>
            <a:picLocks noChangeAspect="1"/>
          </p:cNvPicPr>
          <p:nvPr/>
        </p:nvPicPr>
        <p:blipFill>
          <a:blip r:embed="rId4"/>
          <a:stretch>
            <a:fillRect/>
          </a:stretch>
        </p:blipFill>
        <p:spPr>
          <a:xfrm rot="5400000">
            <a:off x="308826" y="3340100"/>
            <a:ext cx="1320800" cy="177800"/>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479231E4-C16C-264A-B050-DA3B413151F8}"/>
                  </a:ext>
                </a:extLst>
              </p:cNvPr>
              <p:cNvSpPr/>
              <p:nvPr/>
            </p:nvSpPr>
            <p:spPr>
              <a:xfrm>
                <a:off x="1345853" y="3142075"/>
                <a:ext cx="4322017" cy="556050"/>
              </a:xfrm>
              <a:prstGeom prst="rect">
                <a:avLst/>
              </a:prstGeom>
            </p:spPr>
            <p:txBody>
              <a:bodyPr wrap="none">
                <a:spAutoFit/>
              </a:bodyPr>
              <a:lstStyle/>
              <a:p>
                <a:pPr>
                  <a:lnSpc>
                    <a:spcPct val="150000"/>
                  </a:lnSpc>
                </a:pPr>
                <a14:m>
                  <m:oMathPara xmlns:m="http://schemas.openxmlformats.org/officeDocument/2006/math">
                    <m:oMathParaPr>
                      <m:jc m:val="left"/>
                    </m:oMathParaPr>
                    <m:oMath xmlns:m="http://schemas.openxmlformats.org/officeDocument/2006/math">
                      <m:r>
                        <a:rPr lang="zh-CN" altLang="en-US" sz="2000" b="1" smtClean="0">
                          <a:solidFill>
                            <a:schemeClr val="bg2">
                              <a:lumMod val="50000"/>
                            </a:schemeClr>
                          </a:solidFill>
                          <a:latin typeface="Cambria Math" panose="02040503050406030204" pitchFamily="18" charset="0"/>
                          <a:ea typeface="+mj-ea"/>
                        </a:rPr>
                        <m:t>手动计算微分</m:t>
                      </m:r>
                      <m:r>
                        <a:rPr lang="zh-CN" altLang="en-US" sz="2000" b="1" smtClean="0">
                          <a:solidFill>
                            <a:schemeClr val="bg2">
                              <a:lumMod val="50000"/>
                            </a:schemeClr>
                          </a:solidFill>
                          <a:latin typeface="Cambria Math" panose="02040503050406030204" pitchFamily="18" charset="0"/>
                          <a:ea typeface="+mj-ea"/>
                        </a:rPr>
                        <m:t> </m:t>
                      </m:r>
                      <m:r>
                        <m:rPr>
                          <m:sty m:val="p"/>
                        </m:rPr>
                        <a:rPr lang="en-US" altLang="zh-CN" sz="2000" b="0" i="0">
                          <a:solidFill>
                            <a:schemeClr val="bg2">
                              <a:lumMod val="50000"/>
                            </a:schemeClr>
                          </a:solidFill>
                          <a:latin typeface="Cambria Math" panose="02040503050406030204" pitchFamily="18" charset="0"/>
                          <a:ea typeface="+mj-ea"/>
                        </a:rPr>
                        <m:t>Manual</m:t>
                      </m:r>
                      <m:r>
                        <a:rPr lang="zh-CN" altLang="en-US" sz="2000" b="0" i="0">
                          <a:solidFill>
                            <a:schemeClr val="bg2">
                              <a:lumMod val="50000"/>
                            </a:schemeClr>
                          </a:solidFill>
                          <a:latin typeface="Cambria Math" panose="02040503050406030204" pitchFamily="18" charset="0"/>
                          <a:ea typeface="+mj-ea"/>
                        </a:rPr>
                        <m:t> </m:t>
                      </m:r>
                      <m:r>
                        <m:rPr>
                          <m:sty m:val="p"/>
                        </m:rPr>
                        <a:rPr lang="en-US" altLang="zh-CN" sz="2000" b="0" i="0">
                          <a:solidFill>
                            <a:schemeClr val="bg2">
                              <a:lumMod val="50000"/>
                            </a:schemeClr>
                          </a:solidFill>
                          <a:latin typeface="Cambria Math" panose="02040503050406030204" pitchFamily="18" charset="0"/>
                          <a:ea typeface="+mj-ea"/>
                        </a:rPr>
                        <m:t>Differentiation</m:t>
                      </m:r>
                    </m:oMath>
                  </m:oMathPara>
                </a14:m>
                <a:endParaRPr lang="en-US" altLang="zh-CN" sz="2000" dirty="0">
                  <a:solidFill>
                    <a:schemeClr val="bg2">
                      <a:lumMod val="50000"/>
                    </a:schemeClr>
                  </a:solidFill>
                  <a:latin typeface="+mj-ea"/>
                  <a:ea typeface="+mj-ea"/>
                  <a:cs typeface="Apple Symbols" panose="02000000000000000000" pitchFamily="2" charset="-79"/>
                </a:endParaRPr>
              </a:p>
            </p:txBody>
          </p:sp>
        </mc:Choice>
        <mc:Fallback xmlns="">
          <p:sp>
            <p:nvSpPr>
              <p:cNvPr id="10" name="矩形 9">
                <a:extLst>
                  <a:ext uri="{FF2B5EF4-FFF2-40B4-BE49-F238E27FC236}">
                    <a16:creationId xmlns:a16="http://schemas.microsoft.com/office/drawing/2014/main" id="{479231E4-C16C-264A-B050-DA3B413151F8}"/>
                  </a:ext>
                </a:extLst>
              </p:cNvPr>
              <p:cNvSpPr>
                <a:spLocks noRot="1" noChangeAspect="1" noMove="1" noResize="1" noEditPoints="1" noAdjustHandles="1" noChangeArrowheads="1" noChangeShapeType="1" noTextEdit="1"/>
              </p:cNvSpPr>
              <p:nvPr/>
            </p:nvSpPr>
            <p:spPr>
              <a:xfrm>
                <a:off x="1345853" y="3142075"/>
                <a:ext cx="4322017" cy="556050"/>
              </a:xfrm>
              <a:prstGeom prst="rect">
                <a:avLst/>
              </a:prstGeom>
              <a:blipFill>
                <a:blip r:embed="rId5"/>
                <a:stretch>
                  <a:fillRect l="-880" b="-2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593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Overview</a:t>
            </a:r>
            <a:endParaRPr lang="zh-CN" altLang="en-US" dirty="0">
              <a:latin typeface="+mj-ea"/>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DE2E98F-C0F1-0A40-B03B-45E2AC426240}"/>
                  </a:ext>
                </a:extLst>
              </p:cNvPr>
              <p:cNvSpPr txBox="1"/>
              <p:nvPr/>
            </p:nvSpPr>
            <p:spPr>
              <a:xfrm>
                <a:off x="623636" y="944856"/>
                <a:ext cx="4178601" cy="1188000"/>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sSub>
                        <m:sSubPr>
                          <m:ctrlPr>
                            <a:rPr kumimoji="1" lang="en-US" altLang="zh-CN" sz="1400" b="0" i="1" smtClean="0">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𝑥</m:t>
                      </m:r>
                    </m:oMath>
                  </m:oMathPara>
                </a14:m>
                <a:endParaRPr kumimoji="1" lang="en-US" altLang="zh-CN" sz="14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𝑛</m:t>
                          </m:r>
                          <m:r>
                            <a:rPr kumimoji="1" lang="en-US" altLang="zh-CN" sz="1400" b="0" i="1" smtClean="0">
                              <a:solidFill>
                                <a:srgbClr val="384056"/>
                              </a:solidFill>
                              <a:latin typeface="Cambria Math" panose="02040503050406030204" pitchFamily="18" charset="0"/>
                            </a:rPr>
                            <m:t>+1</m:t>
                          </m:r>
                        </m:sub>
                      </m:sSub>
                      <m:r>
                        <a:rPr kumimoji="1" lang="en-US" altLang="zh-CN" sz="1400" i="1">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4</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𝑛</m:t>
                          </m:r>
                        </m:sub>
                      </m:sSub>
                      <m:r>
                        <a:rPr kumimoji="1" lang="en-US" altLang="zh-CN" sz="1400" b="0" i="1" smtClean="0">
                          <a:solidFill>
                            <a:srgbClr val="384056"/>
                          </a:solidFill>
                          <a:latin typeface="Cambria Math" panose="02040503050406030204" pitchFamily="18" charset="0"/>
                        </a:rPr>
                        <m:t>(1−</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oMath>
                  </m:oMathPara>
                </a14:m>
                <a:endParaRPr kumimoji="1" lang="en-US" altLang="zh-CN" sz="1400"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𝑓</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m:t>
                      </m:r>
                      <m:sSub>
                        <m:sSubPr>
                          <m:ctrlPr>
                            <a:rPr kumimoji="1" lang="en-US" altLang="zh-CN" sz="1400" i="1">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4</m:t>
                          </m:r>
                        </m:sub>
                      </m:sSub>
                      <m:r>
                        <a:rPr kumimoji="1" lang="en-US" altLang="zh-CN" sz="1400" b="0" i="1" smtClean="0">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b="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b="0" i="1" smtClean="0">
                              <a:solidFill>
                                <a:srgbClr val="384056"/>
                              </a:solidFill>
                              <a:latin typeface="Cambria Math" panose="02040503050406030204" pitchFamily="18" charset="0"/>
                            </a:rPr>
                            <m:t>2</m:t>
                          </m:r>
                        </m:sup>
                      </m:sSup>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b="0" i="1" smtClean="0">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3" name="文本框 2">
                <a:extLst>
                  <a:ext uri="{FF2B5EF4-FFF2-40B4-BE49-F238E27FC236}">
                    <a16:creationId xmlns:a16="http://schemas.microsoft.com/office/drawing/2014/main" id="{FDE2E98F-C0F1-0A40-B03B-45E2AC426240}"/>
                  </a:ext>
                </a:extLst>
              </p:cNvPr>
              <p:cNvSpPr txBox="1">
                <a:spLocks noRot="1" noChangeAspect="1" noMove="1" noResize="1" noEditPoints="1" noAdjustHandles="1" noChangeArrowheads="1" noChangeShapeType="1" noTextEdit="1"/>
              </p:cNvSpPr>
              <p:nvPr/>
            </p:nvSpPr>
            <p:spPr>
              <a:xfrm>
                <a:off x="623636" y="944856"/>
                <a:ext cx="4178601" cy="11880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60274AE9-7B17-2645-BFC6-4D2597892775}"/>
                  </a:ext>
                </a:extLst>
              </p:cNvPr>
              <p:cNvSpPr txBox="1"/>
              <p:nvPr/>
            </p:nvSpPr>
            <p:spPr>
              <a:xfrm>
                <a:off x="6946358" y="814585"/>
                <a:ext cx="5128687" cy="1376595"/>
              </a:xfrm>
              <a:prstGeom prst="rect">
                <a:avLst/>
              </a:prstGeom>
              <a:noFill/>
            </p:spPr>
            <p:txBody>
              <a:bodyPr wrap="square" rtlCol="0">
                <a:spAutoFit/>
              </a:bodyPr>
              <a:lstStyle/>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b="0" i="1" smtClean="0">
                              <a:solidFill>
                                <a:srgbClr val="384056"/>
                              </a:solidFill>
                              <a:latin typeface="Cambria Math" panose="02040503050406030204" pitchFamily="18" charset="0"/>
                            </a:rPr>
                          </m:ctrlPr>
                        </m:sSupPr>
                        <m:e>
                          <m:r>
                            <a:rPr kumimoji="1" lang="en-US" altLang="zh-CN" sz="1400" b="0" i="1" smtClean="0">
                              <a:solidFill>
                                <a:srgbClr val="384056"/>
                              </a:solidFill>
                              <a:latin typeface="Cambria Math" panose="02040503050406030204" pitchFamily="18" charset="0"/>
                            </a:rPr>
                            <m:t>𝑓</m:t>
                          </m:r>
                        </m:e>
                        <m:sup>
                          <m:r>
                            <a:rPr kumimoji="1" lang="en-US" altLang="zh-CN" sz="1400" b="0" i="1" smtClean="0">
                              <a:solidFill>
                                <a:srgbClr val="384056"/>
                              </a:solidFill>
                              <a:latin typeface="Cambria Math" panose="02040503050406030204" pitchFamily="18" charset="0"/>
                            </a:rPr>
                            <m:t>′</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=128</m:t>
                      </m:r>
                      <m:r>
                        <a:rPr kumimoji="1" lang="en-US" altLang="zh-CN" sz="1400" b="0" i="1" smtClean="0">
                          <a:solidFill>
                            <a:srgbClr val="384056"/>
                          </a:solidFill>
                          <a:latin typeface="Cambria Math" panose="02040503050406030204" pitchFamily="18" charset="0"/>
                        </a:rPr>
                        <m:t>𝑥</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e>
                      </m:d>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−8+16</m:t>
                          </m:r>
                          <m:r>
                            <a:rPr kumimoji="1" lang="en-US" altLang="zh-CN" sz="1400" b="0" i="1" smtClean="0">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1−8</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+8</m:t>
                          </m:r>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b="0" i="1" smtClean="0">
                                  <a:solidFill>
                                    <a:srgbClr val="384056"/>
                                  </a:solidFill>
                                  <a:latin typeface="Cambria Math" panose="02040503050406030204" pitchFamily="18" charset="0"/>
                                </a:rPr>
                                <m:t>2</m:t>
                              </m:r>
                            </m:sup>
                          </m:sSup>
                        </m:e>
                      </m:d>
                      <m:r>
                        <a:rPr kumimoji="1" lang="en-US" altLang="zh-CN" sz="1400" b="0" i="1" smtClean="0">
                          <a:solidFill>
                            <a:srgbClr val="384056"/>
                          </a:solidFill>
                          <a:latin typeface="Cambria Math" panose="02040503050406030204" pitchFamily="18" charset="0"/>
                        </a:rPr>
                        <m:t>+64</m:t>
                      </m:r>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m:t>
                          </m:r>
                          <m:r>
                            <a:rPr kumimoji="1" lang="en-US" altLang="zh-CN" sz="1400" i="1">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sSup>
                        <m:sSupPr>
                          <m:ctrlPr>
                            <a:rPr kumimoji="1" lang="en-US" altLang="zh-CN" sz="140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b="0" i="1" smtClean="0">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m:t>
                      </m:r>
                      <m:r>
                        <a:rPr kumimoji="1" lang="en-US" altLang="zh-CN" sz="1400" i="1">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i="1" dirty="0">
                  <a:solidFill>
                    <a:srgbClr val="384056"/>
                  </a:solidFill>
                  <a:latin typeface="Cambria Math" panose="02040503050406030204" pitchFamily="18" charset="0"/>
                </a:endParaRPr>
              </a:p>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−256</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)(1−2</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114" name="文本框 113">
                <a:extLst>
                  <a:ext uri="{FF2B5EF4-FFF2-40B4-BE49-F238E27FC236}">
                    <a16:creationId xmlns:a16="http://schemas.microsoft.com/office/drawing/2014/main" id="{60274AE9-7B17-2645-BFC6-4D2597892775}"/>
                  </a:ext>
                </a:extLst>
              </p:cNvPr>
              <p:cNvSpPr txBox="1">
                <a:spLocks noRot="1" noChangeAspect="1" noMove="1" noResize="1" noEditPoints="1" noAdjustHandles="1" noChangeArrowheads="1" noChangeShapeType="1" noTextEdit="1"/>
              </p:cNvSpPr>
              <p:nvPr/>
            </p:nvSpPr>
            <p:spPr>
              <a:xfrm>
                <a:off x="6946358" y="814585"/>
                <a:ext cx="5128687" cy="1376595"/>
              </a:xfrm>
              <a:prstGeom prst="rect">
                <a:avLst/>
              </a:prstGeom>
              <a:blipFill>
                <a:blip r:embed="rId3"/>
                <a:stretch>
                  <a:fillRect/>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E1B3A42-534A-4B45-A0E0-55514F312891}"/>
              </a:ext>
            </a:extLst>
          </p:cNvPr>
          <p:cNvPicPr>
            <a:picLocks noChangeAspect="1"/>
          </p:cNvPicPr>
          <p:nvPr/>
        </p:nvPicPr>
        <p:blipFill>
          <a:blip r:embed="rId4"/>
          <a:stretch>
            <a:fillRect/>
          </a:stretch>
        </p:blipFill>
        <p:spPr>
          <a:xfrm>
            <a:off x="5137621" y="1647534"/>
            <a:ext cx="1320800" cy="177800"/>
          </a:xfrm>
          <a:prstGeom prst="rect">
            <a:avLst/>
          </a:prstGeom>
        </p:spPr>
      </p:pic>
      <p:sp>
        <p:nvSpPr>
          <p:cNvPr id="7" name="文本框 6">
            <a:extLst>
              <a:ext uri="{FF2B5EF4-FFF2-40B4-BE49-F238E27FC236}">
                <a16:creationId xmlns:a16="http://schemas.microsoft.com/office/drawing/2014/main" id="{CDCF9048-C5BB-3A46-A22F-F95577948A66}"/>
              </a:ext>
            </a:extLst>
          </p:cNvPr>
          <p:cNvSpPr txBox="1"/>
          <p:nvPr/>
        </p:nvSpPr>
        <p:spPr>
          <a:xfrm>
            <a:off x="7018366" y="2727450"/>
            <a:ext cx="4581406" cy="1680204"/>
          </a:xfrm>
          <a:prstGeom prst="rect">
            <a:avLst/>
          </a:prstGeom>
          <a:noFill/>
        </p:spPr>
        <p:txBody>
          <a:bodyPr wrap="square" rtlCol="0">
            <a:spAutoFit/>
          </a:bodyPr>
          <a:lstStyle/>
          <a:p>
            <a:pPr>
              <a:lnSpc>
                <a:spcPct val="150000"/>
              </a:lnSpc>
              <a:buNone/>
            </a:pPr>
            <a:r>
              <a:rPr kumimoji="1" lang="en-US" altLang="zh-CN" sz="1400" dirty="0">
                <a:solidFill>
                  <a:srgbClr val="384056"/>
                </a:solidFill>
                <a:latin typeface="Avenir Book" panose="02000503020000020003" pitchFamily="2" charset="0"/>
              </a:rPr>
              <a:t>f’(x):</a:t>
            </a:r>
          </a:p>
          <a:p>
            <a:pPr>
              <a:lnSpc>
                <a:spcPct val="150000"/>
              </a:lnSpc>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128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(-8+16</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x)^2-256</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p>
        </p:txBody>
      </p:sp>
      <p:sp>
        <p:nvSpPr>
          <p:cNvPr id="8" name="矩形 7">
            <a:extLst>
              <a:ext uri="{FF2B5EF4-FFF2-40B4-BE49-F238E27FC236}">
                <a16:creationId xmlns:a16="http://schemas.microsoft.com/office/drawing/2014/main" id="{819DED37-2126-1E4A-A026-2023FFC92749}"/>
              </a:ext>
            </a:extLst>
          </p:cNvPr>
          <p:cNvSpPr/>
          <p:nvPr/>
        </p:nvSpPr>
        <p:spPr>
          <a:xfrm>
            <a:off x="9816806" y="2331509"/>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手动编写代码</a:t>
            </a:r>
            <a:endParaRPr lang="en-US" altLang="zh-CN" dirty="0">
              <a:solidFill>
                <a:schemeClr val="bg2">
                  <a:lumMod val="50000"/>
                </a:schemeClr>
              </a:solidFill>
              <a:latin typeface="+mj-ea"/>
              <a:ea typeface="+mj-ea"/>
              <a:cs typeface="Apple Symbols" panose="02000000000000000000" pitchFamily="2" charset="-79"/>
            </a:endParaRPr>
          </a:p>
        </p:txBody>
      </p:sp>
      <p:sp>
        <p:nvSpPr>
          <p:cNvPr id="4" name="矩形 3">
            <a:extLst>
              <a:ext uri="{FF2B5EF4-FFF2-40B4-BE49-F238E27FC236}">
                <a16:creationId xmlns:a16="http://schemas.microsoft.com/office/drawing/2014/main" id="{5929373F-2C48-ED43-A760-9F7F1283B905}"/>
              </a:ext>
            </a:extLst>
          </p:cNvPr>
          <p:cNvSpPr/>
          <p:nvPr/>
        </p:nvSpPr>
        <p:spPr>
          <a:xfrm>
            <a:off x="609041" y="2767333"/>
            <a:ext cx="4481228" cy="1600438"/>
          </a:xfrm>
          <a:prstGeom prst="rect">
            <a:avLst/>
          </a:prstGeom>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for</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i</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to</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3:</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p>
          <a:p>
            <a:pPr>
              <a:buNone/>
            </a:pPr>
            <a:endParaRPr kumimoji="1" lang="en-US" altLang="zh-CN" sz="1400" dirty="0">
              <a:solidFill>
                <a:srgbClr val="384056"/>
              </a:solidFill>
              <a:latin typeface="Avenir Book" panose="02000503020000020003" pitchFamily="2" charset="0"/>
            </a:endParaRPr>
          </a:p>
          <a:p>
            <a:pPr>
              <a:buNone/>
            </a:pP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p>
        </p:txBody>
      </p:sp>
      <p:sp>
        <p:nvSpPr>
          <p:cNvPr id="11" name="矩形 10">
            <a:extLst>
              <a:ext uri="{FF2B5EF4-FFF2-40B4-BE49-F238E27FC236}">
                <a16:creationId xmlns:a16="http://schemas.microsoft.com/office/drawing/2014/main" id="{D6B5A71A-9389-854D-A86B-E4E8CFF26B5A}"/>
              </a:ext>
            </a:extLst>
          </p:cNvPr>
          <p:cNvSpPr/>
          <p:nvPr/>
        </p:nvSpPr>
        <p:spPr>
          <a:xfrm>
            <a:off x="2698341" y="2214519"/>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手动编写代码</a:t>
            </a:r>
            <a:endParaRPr lang="en-US" altLang="zh-CN" dirty="0">
              <a:solidFill>
                <a:schemeClr val="bg2">
                  <a:lumMod val="50000"/>
                </a:schemeClr>
              </a:solidFill>
              <a:latin typeface="+mj-ea"/>
              <a:ea typeface="+mj-ea"/>
              <a:cs typeface="Apple Symbols" panose="02000000000000000000" pitchFamily="2" charset="-79"/>
            </a:endParaRPr>
          </a:p>
        </p:txBody>
      </p:sp>
      <p:pic>
        <p:nvPicPr>
          <p:cNvPr id="12" name="图片 11">
            <a:extLst>
              <a:ext uri="{FF2B5EF4-FFF2-40B4-BE49-F238E27FC236}">
                <a16:creationId xmlns:a16="http://schemas.microsoft.com/office/drawing/2014/main" id="{37FCCB9D-EABF-DE4E-AFA0-1F29C4AC0794}"/>
              </a:ext>
            </a:extLst>
          </p:cNvPr>
          <p:cNvPicPr>
            <a:picLocks noChangeAspect="1"/>
          </p:cNvPicPr>
          <p:nvPr/>
        </p:nvPicPr>
        <p:blipFill>
          <a:blip r:embed="rId4"/>
          <a:stretch>
            <a:fillRect/>
          </a:stretch>
        </p:blipFill>
        <p:spPr>
          <a:xfrm>
            <a:off x="5137621" y="3861048"/>
            <a:ext cx="1320800" cy="177800"/>
          </a:xfrm>
          <a:prstGeom prst="rect">
            <a:avLst/>
          </a:prstGeom>
        </p:spPr>
      </p:pic>
      <p:sp>
        <p:nvSpPr>
          <p:cNvPr id="13" name="矩形 12">
            <a:extLst>
              <a:ext uri="{FF2B5EF4-FFF2-40B4-BE49-F238E27FC236}">
                <a16:creationId xmlns:a16="http://schemas.microsoft.com/office/drawing/2014/main" id="{0C80FA02-A582-9842-B0CE-93F3045850F2}"/>
              </a:ext>
            </a:extLst>
          </p:cNvPr>
          <p:cNvSpPr/>
          <p:nvPr/>
        </p:nvSpPr>
        <p:spPr>
          <a:xfrm>
            <a:off x="5015819" y="2912903"/>
            <a:ext cx="1564403" cy="874407"/>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符号微分</a:t>
            </a:r>
            <a:endParaRPr lang="en-US" altLang="zh-CN" b="1" dirty="0">
              <a:solidFill>
                <a:srgbClr val="FFC000"/>
              </a:solidFill>
              <a:latin typeface="+mj-ea"/>
              <a:ea typeface="+mj-ea"/>
              <a:cs typeface="Apple Symbols" panose="02000000000000000000" pitchFamily="2" charset="-79"/>
            </a:endParaRPr>
          </a:p>
          <a:p>
            <a:pPr algn="ctr">
              <a:lnSpc>
                <a:spcPct val="150000"/>
              </a:lnSpc>
            </a:pPr>
            <a:r>
              <a:rPr lang="en-US" altLang="zh-CN" dirty="0">
                <a:solidFill>
                  <a:srgbClr val="FFC000"/>
                </a:solidFill>
                <a:latin typeface="+mj-ea"/>
                <a:ea typeface="+mj-ea"/>
                <a:cs typeface="Apple Symbols" panose="02000000000000000000" pitchFamily="2" charset="-79"/>
              </a:rPr>
              <a:t>Closed-form</a:t>
            </a:r>
          </a:p>
        </p:txBody>
      </p:sp>
      <p:sp>
        <p:nvSpPr>
          <p:cNvPr id="14" name="矩形 13">
            <a:extLst>
              <a:ext uri="{FF2B5EF4-FFF2-40B4-BE49-F238E27FC236}">
                <a16:creationId xmlns:a16="http://schemas.microsoft.com/office/drawing/2014/main" id="{CFA7874C-D5EF-C841-9F55-DD1D96FB5EB8}"/>
              </a:ext>
            </a:extLst>
          </p:cNvPr>
          <p:cNvSpPr/>
          <p:nvPr/>
        </p:nvSpPr>
        <p:spPr>
          <a:xfrm>
            <a:off x="7162382" y="5517232"/>
            <a:ext cx="4178601" cy="738664"/>
          </a:xfrm>
          <a:prstGeom prst="rect">
            <a:avLst/>
          </a:prstGeom>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0.000001</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p>
        </p:txBody>
      </p:sp>
      <p:sp>
        <p:nvSpPr>
          <p:cNvPr id="15" name="矩形 14">
            <a:extLst>
              <a:ext uri="{FF2B5EF4-FFF2-40B4-BE49-F238E27FC236}">
                <a16:creationId xmlns:a16="http://schemas.microsoft.com/office/drawing/2014/main" id="{A56F14A4-D09F-774B-89FC-2522D9FA3B85}"/>
              </a:ext>
            </a:extLst>
          </p:cNvPr>
          <p:cNvSpPr/>
          <p:nvPr/>
        </p:nvSpPr>
        <p:spPr>
          <a:xfrm>
            <a:off x="609041" y="5351114"/>
            <a:ext cx="4178601" cy="1169551"/>
          </a:xfrm>
          <a:prstGeom prst="rect">
            <a:avLst/>
          </a:prstGeom>
          <a:solidFill>
            <a:schemeClr val="bg1"/>
          </a:solidFill>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for</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i</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to</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3:</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dv-8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dv)</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p>
        </p:txBody>
      </p:sp>
      <p:sp>
        <p:nvSpPr>
          <p:cNvPr id="16" name="矩形 15">
            <a:extLst>
              <a:ext uri="{FF2B5EF4-FFF2-40B4-BE49-F238E27FC236}">
                <a16:creationId xmlns:a16="http://schemas.microsoft.com/office/drawing/2014/main" id="{D575A1BF-C718-BF44-A737-8E0A67E9BFB8}"/>
              </a:ext>
            </a:extLst>
          </p:cNvPr>
          <p:cNvSpPr/>
          <p:nvPr/>
        </p:nvSpPr>
        <p:spPr>
          <a:xfrm>
            <a:off x="5308233" y="4554268"/>
            <a:ext cx="1107997" cy="458908"/>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数值微分</a:t>
            </a:r>
            <a:endParaRPr lang="en-US" altLang="zh-CN" b="1" dirty="0">
              <a:solidFill>
                <a:srgbClr val="FFC000"/>
              </a:solidFill>
              <a:latin typeface="+mj-ea"/>
              <a:ea typeface="+mj-ea"/>
              <a:cs typeface="Apple Symbols" panose="02000000000000000000" pitchFamily="2" charset="-79"/>
            </a:endParaRPr>
          </a:p>
        </p:txBody>
      </p:sp>
      <p:sp>
        <p:nvSpPr>
          <p:cNvPr id="17" name="矩形 16">
            <a:extLst>
              <a:ext uri="{FF2B5EF4-FFF2-40B4-BE49-F238E27FC236}">
                <a16:creationId xmlns:a16="http://schemas.microsoft.com/office/drawing/2014/main" id="{0BA4462E-6269-434D-9E96-4CD5E45F9DEB}"/>
              </a:ext>
            </a:extLst>
          </p:cNvPr>
          <p:cNvSpPr/>
          <p:nvPr/>
        </p:nvSpPr>
        <p:spPr>
          <a:xfrm>
            <a:off x="1201837" y="4764175"/>
            <a:ext cx="1107997" cy="458908"/>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自动微分</a:t>
            </a:r>
            <a:endParaRPr lang="en-US" altLang="zh-CN" b="1" dirty="0">
              <a:solidFill>
                <a:srgbClr val="FFC000"/>
              </a:solidFill>
              <a:latin typeface="+mj-ea"/>
              <a:ea typeface="+mj-ea"/>
              <a:cs typeface="Apple Symbols" panose="02000000000000000000" pitchFamily="2" charset="-79"/>
            </a:endParaRPr>
          </a:p>
        </p:txBody>
      </p:sp>
      <p:sp>
        <p:nvSpPr>
          <p:cNvPr id="18" name="矩形 17">
            <a:extLst>
              <a:ext uri="{FF2B5EF4-FFF2-40B4-BE49-F238E27FC236}">
                <a16:creationId xmlns:a16="http://schemas.microsoft.com/office/drawing/2014/main" id="{F014C686-B0BF-024D-B21B-82AECD599134}"/>
              </a:ext>
            </a:extLst>
          </p:cNvPr>
          <p:cNvSpPr/>
          <p:nvPr/>
        </p:nvSpPr>
        <p:spPr>
          <a:xfrm>
            <a:off x="4971897" y="999272"/>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手动计算微分</a:t>
            </a:r>
            <a:endParaRPr lang="en-US" altLang="zh-CN" dirty="0">
              <a:solidFill>
                <a:schemeClr val="bg2">
                  <a:lumMod val="50000"/>
                </a:schemeClr>
              </a:solidFill>
              <a:latin typeface="+mj-ea"/>
              <a:ea typeface="+mj-ea"/>
              <a:cs typeface="Apple Symbols" panose="02000000000000000000" pitchFamily="2" charset="-79"/>
            </a:endParaRPr>
          </a:p>
        </p:txBody>
      </p:sp>
      <p:pic>
        <p:nvPicPr>
          <p:cNvPr id="5" name="图片 4">
            <a:extLst>
              <a:ext uri="{FF2B5EF4-FFF2-40B4-BE49-F238E27FC236}">
                <a16:creationId xmlns:a16="http://schemas.microsoft.com/office/drawing/2014/main" id="{03927154-548E-794F-8C92-BDF2BB2D1BEA}"/>
              </a:ext>
            </a:extLst>
          </p:cNvPr>
          <p:cNvPicPr>
            <a:picLocks noChangeAspect="1"/>
          </p:cNvPicPr>
          <p:nvPr/>
        </p:nvPicPr>
        <p:blipFill>
          <a:blip r:embed="rId5"/>
          <a:stretch>
            <a:fillRect/>
          </a:stretch>
        </p:blipFill>
        <p:spPr>
          <a:xfrm>
            <a:off x="9133650" y="2325798"/>
            <a:ext cx="143347" cy="604104"/>
          </a:xfrm>
          <a:prstGeom prst="rect">
            <a:avLst/>
          </a:prstGeom>
        </p:spPr>
      </p:pic>
      <p:pic>
        <p:nvPicPr>
          <p:cNvPr id="19" name="图片 18">
            <a:extLst>
              <a:ext uri="{FF2B5EF4-FFF2-40B4-BE49-F238E27FC236}">
                <a16:creationId xmlns:a16="http://schemas.microsoft.com/office/drawing/2014/main" id="{A25BC809-7ED4-184F-A27A-12CB3E409A0C}"/>
              </a:ext>
            </a:extLst>
          </p:cNvPr>
          <p:cNvPicPr>
            <a:picLocks noChangeAspect="1"/>
          </p:cNvPicPr>
          <p:nvPr/>
        </p:nvPicPr>
        <p:blipFill>
          <a:blip r:embed="rId5"/>
          <a:stretch>
            <a:fillRect/>
          </a:stretch>
        </p:blipFill>
        <p:spPr>
          <a:xfrm>
            <a:off x="2478321" y="4797152"/>
            <a:ext cx="143347" cy="604104"/>
          </a:xfrm>
          <a:prstGeom prst="rect">
            <a:avLst/>
          </a:prstGeom>
        </p:spPr>
      </p:pic>
      <p:pic>
        <p:nvPicPr>
          <p:cNvPr id="20" name="图片 19">
            <a:extLst>
              <a:ext uri="{FF2B5EF4-FFF2-40B4-BE49-F238E27FC236}">
                <a16:creationId xmlns:a16="http://schemas.microsoft.com/office/drawing/2014/main" id="{7CB13DB7-1D5B-9C40-B7BB-DB98C409A112}"/>
              </a:ext>
            </a:extLst>
          </p:cNvPr>
          <p:cNvPicPr>
            <a:picLocks noChangeAspect="1"/>
          </p:cNvPicPr>
          <p:nvPr/>
        </p:nvPicPr>
        <p:blipFill>
          <a:blip r:embed="rId5"/>
          <a:stretch>
            <a:fillRect/>
          </a:stretch>
        </p:blipFill>
        <p:spPr>
          <a:xfrm>
            <a:off x="2478321" y="2221172"/>
            <a:ext cx="143347" cy="604104"/>
          </a:xfrm>
          <a:prstGeom prst="rect">
            <a:avLst/>
          </a:prstGeom>
        </p:spPr>
      </p:pic>
      <p:pic>
        <p:nvPicPr>
          <p:cNvPr id="22" name="图片 21">
            <a:extLst>
              <a:ext uri="{FF2B5EF4-FFF2-40B4-BE49-F238E27FC236}">
                <a16:creationId xmlns:a16="http://schemas.microsoft.com/office/drawing/2014/main" id="{AC808C50-036E-CB45-BD00-DF74B9BE6165}"/>
              </a:ext>
            </a:extLst>
          </p:cNvPr>
          <p:cNvPicPr>
            <a:picLocks noChangeAspect="1"/>
          </p:cNvPicPr>
          <p:nvPr/>
        </p:nvPicPr>
        <p:blipFill>
          <a:blip r:embed="rId6"/>
          <a:stretch>
            <a:fillRect/>
          </a:stretch>
        </p:blipFill>
        <p:spPr>
          <a:xfrm>
            <a:off x="4658221" y="4780756"/>
            <a:ext cx="2108200" cy="952500"/>
          </a:xfrm>
          <a:prstGeom prst="rect">
            <a:avLst/>
          </a:prstGeom>
        </p:spPr>
      </p:pic>
    </p:spTree>
    <p:extLst>
      <p:ext uri="{BB962C8B-B14F-4D97-AF65-F5344CB8AC3E}">
        <p14:creationId xmlns:p14="http://schemas.microsoft.com/office/powerpoint/2010/main" val="224094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not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Symbolic</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Differentiation</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4801314"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符号微分：通过求导法则指定表达式变换规则</a:t>
            </a:r>
            <a:endParaRPr lang="en-US" altLang="zh-CN" b="1" dirty="0">
              <a:solidFill>
                <a:srgbClr val="FFC000"/>
              </a:solidFill>
              <a:latin typeface="+mj-ea"/>
              <a:ea typeface="+mj-ea"/>
              <a:cs typeface="Apple Symbols" panose="02000000000000000000" pitchFamily="2" charset="-79"/>
            </a:endParaRPr>
          </a:p>
        </p:txBody>
      </p:sp>
      <p:sp>
        <p:nvSpPr>
          <p:cNvPr id="8" name="矩形 7">
            <a:extLst>
              <a:ext uri="{FF2B5EF4-FFF2-40B4-BE49-F238E27FC236}">
                <a16:creationId xmlns:a16="http://schemas.microsoft.com/office/drawing/2014/main" id="{FD7F8A86-2673-0045-B52D-A2C23F3F01BF}"/>
              </a:ext>
            </a:extLst>
          </p:cNvPr>
          <p:cNvSpPr/>
          <p:nvPr/>
        </p:nvSpPr>
        <p:spPr>
          <a:xfrm>
            <a:off x="658953" y="1772816"/>
            <a:ext cx="3416320"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将原表达式转换为导师表达式：</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7F499E8-3E4A-3D4B-AE90-45BB25E0BFE8}"/>
                  </a:ext>
                </a:extLst>
              </p:cNvPr>
              <p:cNvSpPr/>
              <p:nvPr/>
            </p:nvSpPr>
            <p:spPr>
              <a:xfrm>
                <a:off x="3938141" y="2316107"/>
                <a:ext cx="4055597"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𝑔</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𝑔</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oMath>
                  </m:oMathPara>
                </a14:m>
                <a:endParaRPr lang="zh-CN" altLang="en-US" dirty="0"/>
              </a:p>
            </p:txBody>
          </p:sp>
        </mc:Choice>
        <mc:Fallback xmlns="">
          <p:sp>
            <p:nvSpPr>
              <p:cNvPr id="4" name="矩形 3">
                <a:extLst>
                  <a:ext uri="{FF2B5EF4-FFF2-40B4-BE49-F238E27FC236}">
                    <a16:creationId xmlns:a16="http://schemas.microsoft.com/office/drawing/2014/main" id="{57F499E8-3E4A-3D4B-AE90-45BB25E0BFE8}"/>
                  </a:ext>
                </a:extLst>
              </p:cNvPr>
              <p:cNvSpPr>
                <a:spLocks noRot="1" noChangeAspect="1" noMove="1" noResize="1" noEditPoints="1" noAdjustHandles="1" noChangeArrowheads="1" noChangeShapeType="1" noTextEdit="1"/>
              </p:cNvSpPr>
              <p:nvPr/>
            </p:nvSpPr>
            <p:spPr>
              <a:xfrm>
                <a:off x="3938141" y="2316107"/>
                <a:ext cx="4055597" cy="618246"/>
              </a:xfrm>
              <a:prstGeom prst="rect">
                <a:avLst/>
              </a:prstGeom>
              <a:blipFill>
                <a:blip r:embed="rId2"/>
                <a:stretch>
                  <a:fillRect b="-4000"/>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39B8D846-0C6D-834F-AD3E-CCD19DEFD529}"/>
              </a:ext>
            </a:extLst>
          </p:cNvPr>
          <p:cNvSpPr/>
          <p:nvPr/>
        </p:nvSpPr>
        <p:spPr>
          <a:xfrm>
            <a:off x="805106" y="4293096"/>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优势</a:t>
            </a:r>
            <a:endParaRPr lang="en-US" altLang="zh-CN" b="1" dirty="0">
              <a:solidFill>
                <a:srgbClr val="FFC000"/>
              </a:solidFill>
              <a:latin typeface="+mj-ea"/>
              <a:ea typeface="+mj-ea"/>
              <a:cs typeface="Apple Symbols" panose="02000000000000000000" pitchFamily="2" charset="-79"/>
            </a:endParaRPr>
          </a:p>
        </p:txBody>
      </p:sp>
      <p:sp>
        <p:nvSpPr>
          <p:cNvPr id="14" name="矩形 13">
            <a:extLst>
              <a:ext uri="{FF2B5EF4-FFF2-40B4-BE49-F238E27FC236}">
                <a16:creationId xmlns:a16="http://schemas.microsoft.com/office/drawing/2014/main" id="{E79C4112-0F5C-B049-A9BA-5F86210DF67A}"/>
              </a:ext>
            </a:extLst>
          </p:cNvPr>
          <p:cNvSpPr/>
          <p:nvPr/>
        </p:nvSpPr>
        <p:spPr>
          <a:xfrm>
            <a:off x="3692274" y="4293096"/>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缺点</a:t>
            </a:r>
            <a:endParaRPr lang="en-US" altLang="zh-CN" b="1" dirty="0">
              <a:solidFill>
                <a:srgbClr val="FFC000"/>
              </a:solidFill>
              <a:latin typeface="+mj-ea"/>
              <a:ea typeface="+mj-ea"/>
              <a:cs typeface="Apple Symbols" panose="02000000000000000000" pitchFamily="2" charset="-79"/>
            </a:endParaRPr>
          </a:p>
        </p:txBody>
      </p:sp>
      <p:sp>
        <p:nvSpPr>
          <p:cNvPr id="15" name="矩形 14">
            <a:extLst>
              <a:ext uri="{FF2B5EF4-FFF2-40B4-BE49-F238E27FC236}">
                <a16:creationId xmlns:a16="http://schemas.microsoft.com/office/drawing/2014/main" id="{DC289FAA-D5D8-0E4A-BB60-0CF750B73B95}"/>
              </a:ext>
            </a:extLst>
          </p:cNvPr>
          <p:cNvSpPr/>
          <p:nvPr/>
        </p:nvSpPr>
        <p:spPr>
          <a:xfrm>
            <a:off x="1489869" y="4293096"/>
            <a:ext cx="1858201"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精确数值结果</a:t>
            </a:r>
            <a:endParaRPr lang="en-US" altLang="zh-CN" dirty="0">
              <a:solidFill>
                <a:schemeClr val="bg2">
                  <a:lumMod val="50000"/>
                </a:schemeClr>
              </a:solidFill>
              <a:latin typeface="+mj-ea"/>
              <a:ea typeface="+mj-ea"/>
              <a:cs typeface="Apple Symbols" panose="02000000000000000000" pitchFamily="2" charset="-79"/>
            </a:endParaRPr>
          </a:p>
        </p:txBody>
      </p:sp>
      <p:sp>
        <p:nvSpPr>
          <p:cNvPr id="16" name="矩形 15">
            <a:extLst>
              <a:ext uri="{FF2B5EF4-FFF2-40B4-BE49-F238E27FC236}">
                <a16:creationId xmlns:a16="http://schemas.microsoft.com/office/drawing/2014/main" id="{A4D5F58A-FE8F-164E-9A46-B754541E06EB}"/>
              </a:ext>
            </a:extLst>
          </p:cNvPr>
          <p:cNvSpPr/>
          <p:nvPr/>
        </p:nvSpPr>
        <p:spPr>
          <a:xfrm>
            <a:off x="4585412" y="4293096"/>
            <a:ext cx="1627369"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表达式膨胀</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2300CCDC-62FD-654B-A8C9-6504B48A612E}"/>
                  </a:ext>
                </a:extLst>
              </p:cNvPr>
              <p:cNvSpPr/>
              <p:nvPr/>
            </p:nvSpPr>
            <p:spPr>
              <a:xfrm>
                <a:off x="3290069" y="3143567"/>
                <a:ext cx="5511060" cy="8082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𝑔</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𝑔</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d>
                        <m:d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𝑔</m:t>
                          </m:r>
                          <m:d>
                            <m:d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e>
                      </m:d>
                    </m:oMath>
                  </m:oMathPara>
                </a14:m>
                <a:endParaRPr lang="zh-CN" altLang="en-US" dirty="0"/>
              </a:p>
            </p:txBody>
          </p:sp>
        </mc:Choice>
        <mc:Fallback xmlns="">
          <p:sp>
            <p:nvSpPr>
              <p:cNvPr id="17" name="矩形 16">
                <a:extLst>
                  <a:ext uri="{FF2B5EF4-FFF2-40B4-BE49-F238E27FC236}">
                    <a16:creationId xmlns:a16="http://schemas.microsoft.com/office/drawing/2014/main" id="{2300CCDC-62FD-654B-A8C9-6504B48A612E}"/>
                  </a:ext>
                </a:extLst>
              </p:cNvPr>
              <p:cNvSpPr>
                <a:spLocks noRot="1" noChangeAspect="1" noMove="1" noResize="1" noEditPoints="1" noAdjustHandles="1" noChangeArrowheads="1" noChangeShapeType="1" noTextEdit="1"/>
              </p:cNvSpPr>
              <p:nvPr/>
            </p:nvSpPr>
            <p:spPr>
              <a:xfrm>
                <a:off x="3290069" y="3143567"/>
                <a:ext cx="5511060" cy="80823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7C6B42C-49E7-194A-B5B3-8C0BAD6AA4A6}"/>
                  </a:ext>
                </a:extLst>
              </p:cNvPr>
              <p:cNvSpPr/>
              <p:nvPr/>
            </p:nvSpPr>
            <p:spPr>
              <a:xfrm>
                <a:off x="832711" y="5249213"/>
                <a:ext cx="3647033" cy="415498"/>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kumimoji="1" lang="en-US" altLang="zh-CN" sz="1400" i="1">
                          <a:solidFill>
                            <a:srgbClr val="384056"/>
                          </a:solidFill>
                          <a:latin typeface="Cambria Math" panose="02040503050406030204" pitchFamily="18" charset="0"/>
                        </a:rPr>
                        <m:t>𝑓</m:t>
                      </m:r>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𝑥</m:t>
                          </m:r>
                        </m:e>
                      </m:d>
                      <m:r>
                        <a:rPr kumimoji="1" lang="en-US" altLang="zh-CN" sz="1400" i="1">
                          <a:solidFill>
                            <a:srgbClr val="384056"/>
                          </a:solidFill>
                          <a:latin typeface="Cambria Math" panose="02040503050406030204" pitchFamily="18" charset="0"/>
                        </a:rPr>
                        <m:t>=64</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(1−</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i="1">
                              <a:solidFill>
                                <a:srgbClr val="384056"/>
                              </a:solidFill>
                              <a:latin typeface="Cambria Math" panose="02040503050406030204" pitchFamily="18" charset="0"/>
                            </a:rPr>
                            <m:t>2</m:t>
                          </m:r>
                        </m:sup>
                      </m:sSup>
                    </m:oMath>
                  </m:oMathPara>
                </a14:m>
                <a:endParaRPr kumimoji="1" lang="en-US" altLang="zh-CN" sz="1600" dirty="0">
                  <a:solidFill>
                    <a:srgbClr val="384056"/>
                  </a:solidFill>
                </a:endParaRPr>
              </a:p>
            </p:txBody>
          </p:sp>
        </mc:Choice>
        <mc:Fallback xmlns="">
          <p:sp>
            <p:nvSpPr>
              <p:cNvPr id="5" name="矩形 4">
                <a:extLst>
                  <a:ext uri="{FF2B5EF4-FFF2-40B4-BE49-F238E27FC236}">
                    <a16:creationId xmlns:a16="http://schemas.microsoft.com/office/drawing/2014/main" id="{C7C6B42C-49E7-194A-B5B3-8C0BAD6AA4A6}"/>
                  </a:ext>
                </a:extLst>
              </p:cNvPr>
              <p:cNvSpPr>
                <a:spLocks noRot="1" noChangeAspect="1" noMove="1" noResize="1" noEditPoints="1" noAdjustHandles="1" noChangeArrowheads="1" noChangeShapeType="1" noTextEdit="1"/>
              </p:cNvSpPr>
              <p:nvPr/>
            </p:nvSpPr>
            <p:spPr>
              <a:xfrm>
                <a:off x="832711" y="5249213"/>
                <a:ext cx="3647033" cy="415498"/>
              </a:xfrm>
              <a:prstGeom prst="rect">
                <a:avLst/>
              </a:prstGeom>
              <a:blipFill>
                <a:blip r:embed="rId4"/>
                <a:stretch>
                  <a:fillRect/>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1FA8EB95-29C5-6A41-A810-D1A081E5D9D4}"/>
              </a:ext>
            </a:extLst>
          </p:cNvPr>
          <p:cNvPicPr>
            <a:picLocks noChangeAspect="1"/>
          </p:cNvPicPr>
          <p:nvPr/>
        </p:nvPicPr>
        <p:blipFill>
          <a:blip r:embed="rId5"/>
          <a:stretch>
            <a:fillRect/>
          </a:stretch>
        </p:blipFill>
        <p:spPr>
          <a:xfrm>
            <a:off x="4886518" y="5409399"/>
            <a:ext cx="706653" cy="95127"/>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BA4D5AE-ADF4-374D-8F9C-30805BBB3112}"/>
                  </a:ext>
                </a:extLst>
              </p:cNvPr>
              <p:cNvSpPr txBox="1"/>
              <p:nvPr/>
            </p:nvSpPr>
            <p:spPr>
              <a:xfrm>
                <a:off x="5999945" y="4926048"/>
                <a:ext cx="5112567" cy="1061829"/>
              </a:xfrm>
              <a:prstGeom prst="rect">
                <a:avLst/>
              </a:prstGeom>
              <a:noFill/>
            </p:spPr>
            <p:txBody>
              <a:bodyPr wrap="square" rtlCol="0">
                <a:spAutoFit/>
              </a:bodyPr>
              <a:lstStyle/>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b="0" i="1" smtClean="0">
                              <a:solidFill>
                                <a:srgbClr val="384056"/>
                              </a:solidFill>
                              <a:latin typeface="Cambria Math" panose="02040503050406030204" pitchFamily="18" charset="0"/>
                            </a:rPr>
                          </m:ctrlPr>
                        </m:sSupPr>
                        <m:e>
                          <m:r>
                            <a:rPr kumimoji="1" lang="en-US" altLang="zh-CN" sz="1400" b="0" i="1" smtClean="0">
                              <a:solidFill>
                                <a:srgbClr val="384056"/>
                              </a:solidFill>
                              <a:latin typeface="Cambria Math" panose="02040503050406030204" pitchFamily="18" charset="0"/>
                            </a:rPr>
                            <m:t>𝑓</m:t>
                          </m:r>
                        </m:e>
                        <m:sup>
                          <m:r>
                            <a:rPr kumimoji="1" lang="en-US" altLang="zh-CN" sz="1400" b="0" i="1" smtClean="0">
                              <a:solidFill>
                                <a:srgbClr val="384056"/>
                              </a:solidFill>
                              <a:latin typeface="Cambria Math" panose="02040503050406030204" pitchFamily="18" charset="0"/>
                            </a:rPr>
                            <m:t>′</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=128</m:t>
                      </m:r>
                      <m:r>
                        <a:rPr kumimoji="1" lang="en-US" altLang="zh-CN" sz="1400" b="0" i="1" smtClean="0">
                          <a:solidFill>
                            <a:srgbClr val="384056"/>
                          </a:solidFill>
                          <a:latin typeface="Cambria Math" panose="02040503050406030204" pitchFamily="18" charset="0"/>
                        </a:rPr>
                        <m:t>𝑥</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e>
                      </m:d>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−8+16</m:t>
                          </m:r>
                          <m:r>
                            <a:rPr kumimoji="1" lang="en-US" altLang="zh-CN" sz="1400" b="0" i="1" smtClean="0">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1−8</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+8</m:t>
                          </m:r>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b="0" i="1" smtClean="0">
                                  <a:solidFill>
                                    <a:srgbClr val="384056"/>
                                  </a:solidFill>
                                  <a:latin typeface="Cambria Math" panose="02040503050406030204" pitchFamily="18" charset="0"/>
                                </a:rPr>
                                <m:t>2</m:t>
                              </m:r>
                            </m:sup>
                          </m:sSup>
                        </m:e>
                      </m:d>
                    </m:oMath>
                  </m:oMathPara>
                </a14:m>
                <a:endParaRPr kumimoji="1" lang="en-US" altLang="zh-CN" sz="1400" b="0" i="1" dirty="0">
                  <a:solidFill>
                    <a:srgbClr val="384056"/>
                  </a:solidFill>
                  <a:latin typeface="Cambria Math" panose="02040503050406030204" pitchFamily="18" charset="0"/>
                </a:endParaRPr>
              </a:p>
              <a:p>
                <a:pPr latinLnBrk="1">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+64</m:t>
                      </m:r>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m:t>
                          </m:r>
                          <m:r>
                            <a:rPr kumimoji="1" lang="en-US" altLang="zh-CN" sz="1400" i="1">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sSup>
                        <m:sSupPr>
                          <m:ctrlPr>
                            <a:rPr kumimoji="1" lang="en-US" altLang="zh-CN" sz="140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b="0" i="1" smtClean="0">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m:t>
                      </m:r>
                      <m:r>
                        <a:rPr kumimoji="1" lang="en-US" altLang="zh-CN" sz="1400" i="1">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i="1" dirty="0">
                  <a:solidFill>
                    <a:srgbClr val="384056"/>
                  </a:solidFill>
                  <a:latin typeface="Cambria Math" panose="02040503050406030204" pitchFamily="18" charset="0"/>
                </a:endParaRPr>
              </a:p>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−256</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)(1−2</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19" name="文本框 18">
                <a:extLst>
                  <a:ext uri="{FF2B5EF4-FFF2-40B4-BE49-F238E27FC236}">
                    <a16:creationId xmlns:a16="http://schemas.microsoft.com/office/drawing/2014/main" id="{6BA4D5AE-ADF4-374D-8F9C-30805BBB3112}"/>
                  </a:ext>
                </a:extLst>
              </p:cNvPr>
              <p:cNvSpPr txBox="1">
                <a:spLocks noRot="1" noChangeAspect="1" noMove="1" noResize="1" noEditPoints="1" noAdjustHandles="1" noChangeArrowheads="1" noChangeShapeType="1" noTextEdit="1"/>
              </p:cNvSpPr>
              <p:nvPr/>
            </p:nvSpPr>
            <p:spPr>
              <a:xfrm>
                <a:off x="5999945" y="4926048"/>
                <a:ext cx="5112567" cy="1061829"/>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9424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not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Numerical</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Differentiation</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3647152"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数值微分：使用有限差分进行近似</a:t>
            </a:r>
            <a:endParaRPr lang="en-US" altLang="zh-CN" b="1" dirty="0">
              <a:solidFill>
                <a:srgbClr val="FFC000"/>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D7F8A86-2673-0045-B52D-A2C23F3F01BF}"/>
                  </a:ext>
                </a:extLst>
              </p:cNvPr>
              <p:cNvSpPr/>
              <p:nvPr/>
            </p:nvSpPr>
            <p:spPr>
              <a:xfrm>
                <a:off x="658953" y="1772816"/>
                <a:ext cx="4043030"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对于多元函数 </a:t>
                </a:r>
                <a14:m>
                  <m:oMath xmlns:m="http://schemas.openxmlformats.org/officeDocument/2006/math">
                    <m:r>
                      <a:rPr lang="en-US" altLang="zh-CN" i="1" dirty="0" smtClean="0">
                        <a:solidFill>
                          <a:schemeClr val="bg2">
                            <a:lumMod val="50000"/>
                          </a:schemeClr>
                        </a:solidFill>
                        <a:latin typeface="Cambria Math" panose="02040503050406030204" pitchFamily="18" charset="0"/>
                        <a:ea typeface="+mj-ea"/>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m:t>
                    </m:r>
                    <m:sSup>
                      <m:sSupPr>
                        <m:ctrlP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ctrlPr>
                      </m:sSup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e>
                      <m:sup>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𝑛</m:t>
                        </m:r>
                      </m:sup>
                    </m:sSup>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oMath>
                </a14:m>
                <a:r>
                  <a:rPr lang="zh-CN" altLang="en-US" dirty="0">
                    <a:solidFill>
                      <a:schemeClr val="bg2">
                        <a:lumMod val="50000"/>
                      </a:schemeClr>
                    </a:solidFill>
                    <a:latin typeface="+mj-ea"/>
                    <a:ea typeface="+mj-ea"/>
                    <a:cs typeface="Apple Symbols" panose="02000000000000000000" pitchFamily="2" charset="-79"/>
                  </a:rPr>
                  <a:t>，其梯度为：</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8" name="矩形 7">
                <a:extLst>
                  <a:ext uri="{FF2B5EF4-FFF2-40B4-BE49-F238E27FC236}">
                    <a16:creationId xmlns:a16="http://schemas.microsoft.com/office/drawing/2014/main" id="{FD7F8A86-2673-0045-B52D-A2C23F3F01BF}"/>
                  </a:ext>
                </a:extLst>
              </p:cNvPr>
              <p:cNvSpPr>
                <a:spLocks noRot="1" noChangeAspect="1" noMove="1" noResize="1" noEditPoints="1" noAdjustHandles="1" noChangeArrowheads="1" noChangeShapeType="1" noTextEdit="1"/>
              </p:cNvSpPr>
              <p:nvPr/>
            </p:nvSpPr>
            <p:spPr>
              <a:xfrm>
                <a:off x="658953" y="1772816"/>
                <a:ext cx="4043030" cy="458908"/>
              </a:xfrm>
              <a:prstGeom prst="rect">
                <a:avLst/>
              </a:prstGeom>
              <a:blipFill>
                <a:blip r:embed="rId2"/>
                <a:stretch>
                  <a:fillRect l="-940" r="-313" b="-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7F499E8-3E4A-3D4B-AE90-45BB25E0BFE8}"/>
                  </a:ext>
                </a:extLst>
              </p:cNvPr>
              <p:cNvSpPr/>
              <p:nvPr/>
            </p:nvSpPr>
            <p:spPr>
              <a:xfrm>
                <a:off x="5090269" y="2404611"/>
                <a:ext cx="2205540" cy="6643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b="0"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1</m:t>
                              </m:r>
                            </m:sub>
                          </m:sSub>
                        </m:den>
                      </m:f>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𝑛</m:t>
                              </m:r>
                            </m:sub>
                          </m:sSub>
                        </m:den>
                      </m:f>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oMath>
                  </m:oMathPara>
                </a14:m>
                <a:endParaRPr lang="zh-CN" altLang="en-US" dirty="0"/>
              </a:p>
            </p:txBody>
          </p:sp>
        </mc:Choice>
        <mc:Fallback xmlns="">
          <p:sp>
            <p:nvSpPr>
              <p:cNvPr id="4" name="矩形 3">
                <a:extLst>
                  <a:ext uri="{FF2B5EF4-FFF2-40B4-BE49-F238E27FC236}">
                    <a16:creationId xmlns:a16="http://schemas.microsoft.com/office/drawing/2014/main" id="{57F499E8-3E4A-3D4B-AE90-45BB25E0BFE8}"/>
                  </a:ext>
                </a:extLst>
              </p:cNvPr>
              <p:cNvSpPr>
                <a:spLocks noRot="1" noChangeAspect="1" noMove="1" noResize="1" noEditPoints="1" noAdjustHandles="1" noChangeArrowheads="1" noChangeShapeType="1" noTextEdit="1"/>
              </p:cNvSpPr>
              <p:nvPr/>
            </p:nvSpPr>
            <p:spPr>
              <a:xfrm>
                <a:off x="5090269" y="2404611"/>
                <a:ext cx="2205540" cy="664349"/>
              </a:xfrm>
              <a:prstGeom prst="rect">
                <a:avLst/>
              </a:prstGeom>
              <a:blipFill>
                <a:blip r:embed="rId3"/>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11054AE0-B6D9-4448-87CD-04D82515148D}"/>
              </a:ext>
            </a:extLst>
          </p:cNvPr>
          <p:cNvSpPr/>
          <p:nvPr/>
        </p:nvSpPr>
        <p:spPr>
          <a:xfrm>
            <a:off x="658953" y="2896073"/>
            <a:ext cx="2954655"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可以使用有限差分来近似：</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97F3191-277C-1543-8DC6-8E3C523566EB}"/>
                  </a:ext>
                </a:extLst>
              </p:cNvPr>
              <p:cNvSpPr/>
              <p:nvPr/>
            </p:nvSpPr>
            <p:spPr>
              <a:xfrm>
                <a:off x="4416422" y="3546475"/>
                <a:ext cx="4274247"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den>
                      </m:f>
                      <m: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f>
                        <m:f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sSub>
                                <m:sSub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𝑒</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num>
                        <m:den>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𝑤h𝑒𝑟𝑒</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&gt;0</m:t>
                      </m:r>
                    </m:oMath>
                  </m:oMathPara>
                </a14:m>
                <a:endParaRPr lang="zh-CN" altLang="en-US" dirty="0"/>
              </a:p>
            </p:txBody>
          </p:sp>
        </mc:Choice>
        <mc:Fallback xmlns="">
          <p:sp>
            <p:nvSpPr>
              <p:cNvPr id="12" name="矩形 11">
                <a:extLst>
                  <a:ext uri="{FF2B5EF4-FFF2-40B4-BE49-F238E27FC236}">
                    <a16:creationId xmlns:a16="http://schemas.microsoft.com/office/drawing/2014/main" id="{E97F3191-277C-1543-8DC6-8E3C523566EB}"/>
                  </a:ext>
                </a:extLst>
              </p:cNvPr>
              <p:cNvSpPr>
                <a:spLocks noRot="1" noChangeAspect="1" noMove="1" noResize="1" noEditPoints="1" noAdjustHandles="1" noChangeArrowheads="1" noChangeShapeType="1" noTextEdit="1"/>
              </p:cNvSpPr>
              <p:nvPr/>
            </p:nvSpPr>
            <p:spPr>
              <a:xfrm>
                <a:off x="4416422" y="3546475"/>
                <a:ext cx="4274247" cy="676724"/>
              </a:xfrm>
              <a:prstGeom prst="rect">
                <a:avLst/>
              </a:prstGeom>
              <a:blipFill>
                <a:blip r:embed="rId4"/>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39B8D846-0C6D-834F-AD3E-CCD19DEFD529}"/>
              </a:ext>
            </a:extLst>
          </p:cNvPr>
          <p:cNvSpPr/>
          <p:nvPr/>
        </p:nvSpPr>
        <p:spPr>
          <a:xfrm>
            <a:off x="805106"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优势</a:t>
            </a:r>
            <a:endParaRPr lang="en-US" altLang="zh-CN" b="1" dirty="0">
              <a:solidFill>
                <a:srgbClr val="FFC000"/>
              </a:solidFill>
              <a:latin typeface="+mj-ea"/>
              <a:ea typeface="+mj-ea"/>
              <a:cs typeface="Apple Symbols" panose="02000000000000000000" pitchFamily="2" charset="-79"/>
            </a:endParaRPr>
          </a:p>
        </p:txBody>
      </p:sp>
      <p:sp>
        <p:nvSpPr>
          <p:cNvPr id="14" name="矩形 13">
            <a:extLst>
              <a:ext uri="{FF2B5EF4-FFF2-40B4-BE49-F238E27FC236}">
                <a16:creationId xmlns:a16="http://schemas.microsoft.com/office/drawing/2014/main" id="{E79C4112-0F5C-B049-A9BA-5F86210DF67A}"/>
              </a:ext>
            </a:extLst>
          </p:cNvPr>
          <p:cNvSpPr/>
          <p:nvPr/>
        </p:nvSpPr>
        <p:spPr>
          <a:xfrm>
            <a:off x="3290069"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缺点</a:t>
            </a:r>
            <a:endParaRPr lang="en-US" altLang="zh-CN" b="1" dirty="0">
              <a:solidFill>
                <a:srgbClr val="FFC000"/>
              </a:solidFill>
              <a:latin typeface="+mj-ea"/>
              <a:ea typeface="+mj-ea"/>
              <a:cs typeface="Apple Symbols" panose="02000000000000000000" pitchFamily="2" charset="-79"/>
            </a:endParaRPr>
          </a:p>
        </p:txBody>
      </p:sp>
      <p:sp>
        <p:nvSpPr>
          <p:cNvPr id="15" name="矩形 14">
            <a:extLst>
              <a:ext uri="{FF2B5EF4-FFF2-40B4-BE49-F238E27FC236}">
                <a16:creationId xmlns:a16="http://schemas.microsoft.com/office/drawing/2014/main" id="{DC289FAA-D5D8-0E4A-BB60-0CF750B73B95}"/>
              </a:ext>
            </a:extLst>
          </p:cNvPr>
          <p:cNvSpPr/>
          <p:nvPr/>
        </p:nvSpPr>
        <p:spPr>
          <a:xfrm>
            <a:off x="1489869" y="4731383"/>
            <a:ext cx="1396536"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容易实现</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4D5F58A-FE8F-164E-9A46-B754541E06EB}"/>
                  </a:ext>
                </a:extLst>
              </p:cNvPr>
              <p:cNvSpPr/>
              <p:nvPr/>
            </p:nvSpPr>
            <p:spPr>
              <a:xfrm>
                <a:off x="4183207" y="4731383"/>
                <a:ext cx="2089033" cy="1289905"/>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计算结果不精确</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计算复杂度高</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对 </a:t>
                </a:r>
                <a14:m>
                  <m:oMath xmlns:m="http://schemas.openxmlformats.org/officeDocument/2006/math">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oMath>
                </a14:m>
                <a:r>
                  <a:rPr lang="zh-CN" altLang="en-US" dirty="0">
                    <a:solidFill>
                      <a:schemeClr val="bg2">
                        <a:lumMod val="50000"/>
                      </a:schemeClr>
                    </a:solidFill>
                    <a:latin typeface="+mj-ea"/>
                    <a:ea typeface="+mj-ea"/>
                    <a:cs typeface="Apple Symbols" panose="02000000000000000000" pitchFamily="2" charset="-79"/>
                  </a:rPr>
                  <a:t> 的要求高</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16" name="矩形 15">
                <a:extLst>
                  <a:ext uri="{FF2B5EF4-FFF2-40B4-BE49-F238E27FC236}">
                    <a16:creationId xmlns:a16="http://schemas.microsoft.com/office/drawing/2014/main" id="{A4D5F58A-FE8F-164E-9A46-B754541E06EB}"/>
                  </a:ext>
                </a:extLst>
              </p:cNvPr>
              <p:cNvSpPr>
                <a:spLocks noRot="1" noChangeAspect="1" noMove="1" noResize="1" noEditPoints="1" noAdjustHandles="1" noChangeArrowheads="1" noChangeShapeType="1" noTextEdit="1"/>
              </p:cNvSpPr>
              <p:nvPr/>
            </p:nvSpPr>
            <p:spPr>
              <a:xfrm>
                <a:off x="4183207" y="4731383"/>
                <a:ext cx="2089033" cy="1289905"/>
              </a:xfrm>
              <a:prstGeom prst="rect">
                <a:avLst/>
              </a:prstGeom>
              <a:blipFill>
                <a:blip r:embed="rId5"/>
                <a:stretch>
                  <a:fillRect l="-1205" r="-1205" b="-58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016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not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Numerical</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Differentiation</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3647152"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数值微分：使用有限差分进行近似</a:t>
            </a:r>
            <a:endParaRPr lang="en-US" altLang="zh-CN" b="1" dirty="0">
              <a:solidFill>
                <a:srgbClr val="FFC000"/>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D7F8A86-2673-0045-B52D-A2C23F3F01BF}"/>
                  </a:ext>
                </a:extLst>
              </p:cNvPr>
              <p:cNvSpPr/>
              <p:nvPr/>
            </p:nvSpPr>
            <p:spPr>
              <a:xfrm>
                <a:off x="658953" y="1772816"/>
                <a:ext cx="4043030"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对于多元函数 </a:t>
                </a:r>
                <a14:m>
                  <m:oMath xmlns:m="http://schemas.openxmlformats.org/officeDocument/2006/math">
                    <m:r>
                      <a:rPr lang="en-US" altLang="zh-CN" i="1" dirty="0" smtClean="0">
                        <a:solidFill>
                          <a:schemeClr val="bg2">
                            <a:lumMod val="50000"/>
                          </a:schemeClr>
                        </a:solidFill>
                        <a:latin typeface="Cambria Math" panose="02040503050406030204" pitchFamily="18" charset="0"/>
                        <a:ea typeface="+mj-ea"/>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m:t>
                    </m:r>
                    <m:sSup>
                      <m:sSupPr>
                        <m:ctrlP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ctrlPr>
                      </m:sSup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e>
                      <m:sup>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𝑛</m:t>
                        </m:r>
                      </m:sup>
                    </m:sSup>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oMath>
                </a14:m>
                <a:r>
                  <a:rPr lang="zh-CN" altLang="en-US" dirty="0">
                    <a:solidFill>
                      <a:schemeClr val="bg2">
                        <a:lumMod val="50000"/>
                      </a:schemeClr>
                    </a:solidFill>
                    <a:latin typeface="+mj-ea"/>
                    <a:ea typeface="+mj-ea"/>
                    <a:cs typeface="Apple Symbols" panose="02000000000000000000" pitchFamily="2" charset="-79"/>
                  </a:rPr>
                  <a:t>，其梯度为：</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8" name="矩形 7">
                <a:extLst>
                  <a:ext uri="{FF2B5EF4-FFF2-40B4-BE49-F238E27FC236}">
                    <a16:creationId xmlns:a16="http://schemas.microsoft.com/office/drawing/2014/main" id="{FD7F8A86-2673-0045-B52D-A2C23F3F01BF}"/>
                  </a:ext>
                </a:extLst>
              </p:cNvPr>
              <p:cNvSpPr>
                <a:spLocks noRot="1" noChangeAspect="1" noMove="1" noResize="1" noEditPoints="1" noAdjustHandles="1" noChangeArrowheads="1" noChangeShapeType="1" noTextEdit="1"/>
              </p:cNvSpPr>
              <p:nvPr/>
            </p:nvSpPr>
            <p:spPr>
              <a:xfrm>
                <a:off x="658953" y="1772816"/>
                <a:ext cx="4043030" cy="458908"/>
              </a:xfrm>
              <a:prstGeom prst="rect">
                <a:avLst/>
              </a:prstGeom>
              <a:blipFill>
                <a:blip r:embed="rId2"/>
                <a:stretch>
                  <a:fillRect l="-940" r="-313" b="-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7F499E8-3E4A-3D4B-AE90-45BB25E0BFE8}"/>
                  </a:ext>
                </a:extLst>
              </p:cNvPr>
              <p:cNvSpPr/>
              <p:nvPr/>
            </p:nvSpPr>
            <p:spPr>
              <a:xfrm>
                <a:off x="5090269" y="2404611"/>
                <a:ext cx="2205540" cy="6643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b="0"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1</m:t>
                              </m:r>
                            </m:sub>
                          </m:sSub>
                        </m:den>
                      </m:f>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𝑛</m:t>
                              </m:r>
                            </m:sub>
                          </m:sSub>
                        </m:den>
                      </m:f>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oMath>
                  </m:oMathPara>
                </a14:m>
                <a:endParaRPr lang="zh-CN" altLang="en-US" dirty="0"/>
              </a:p>
            </p:txBody>
          </p:sp>
        </mc:Choice>
        <mc:Fallback xmlns="">
          <p:sp>
            <p:nvSpPr>
              <p:cNvPr id="4" name="矩形 3">
                <a:extLst>
                  <a:ext uri="{FF2B5EF4-FFF2-40B4-BE49-F238E27FC236}">
                    <a16:creationId xmlns:a16="http://schemas.microsoft.com/office/drawing/2014/main" id="{57F499E8-3E4A-3D4B-AE90-45BB25E0BFE8}"/>
                  </a:ext>
                </a:extLst>
              </p:cNvPr>
              <p:cNvSpPr>
                <a:spLocks noRot="1" noChangeAspect="1" noMove="1" noResize="1" noEditPoints="1" noAdjustHandles="1" noChangeArrowheads="1" noChangeShapeType="1" noTextEdit="1"/>
              </p:cNvSpPr>
              <p:nvPr/>
            </p:nvSpPr>
            <p:spPr>
              <a:xfrm>
                <a:off x="5090269" y="2404611"/>
                <a:ext cx="2205540" cy="664349"/>
              </a:xfrm>
              <a:prstGeom prst="rect">
                <a:avLst/>
              </a:prstGeom>
              <a:blipFill>
                <a:blip r:embed="rId3"/>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11054AE0-B6D9-4448-87CD-04D82515148D}"/>
              </a:ext>
            </a:extLst>
          </p:cNvPr>
          <p:cNvSpPr/>
          <p:nvPr/>
        </p:nvSpPr>
        <p:spPr>
          <a:xfrm>
            <a:off x="658953" y="2896073"/>
            <a:ext cx="2954655"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可以使用有限差分来近似：</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97F3191-277C-1543-8DC6-8E3C523566EB}"/>
                  </a:ext>
                </a:extLst>
              </p:cNvPr>
              <p:cNvSpPr/>
              <p:nvPr/>
            </p:nvSpPr>
            <p:spPr>
              <a:xfrm>
                <a:off x="4416422" y="3546475"/>
                <a:ext cx="4274247"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den>
                      </m:f>
                      <m: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f>
                        <m:f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sSub>
                                <m:sSub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𝑒</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num>
                        <m:den>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𝑤h𝑒𝑟𝑒</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&gt;0</m:t>
                      </m:r>
                    </m:oMath>
                  </m:oMathPara>
                </a14:m>
                <a:endParaRPr lang="zh-CN" altLang="en-US" dirty="0"/>
              </a:p>
            </p:txBody>
          </p:sp>
        </mc:Choice>
        <mc:Fallback xmlns="">
          <p:sp>
            <p:nvSpPr>
              <p:cNvPr id="12" name="矩形 11">
                <a:extLst>
                  <a:ext uri="{FF2B5EF4-FFF2-40B4-BE49-F238E27FC236}">
                    <a16:creationId xmlns:a16="http://schemas.microsoft.com/office/drawing/2014/main" id="{E97F3191-277C-1543-8DC6-8E3C523566EB}"/>
                  </a:ext>
                </a:extLst>
              </p:cNvPr>
              <p:cNvSpPr>
                <a:spLocks noRot="1" noChangeAspect="1" noMove="1" noResize="1" noEditPoints="1" noAdjustHandles="1" noChangeArrowheads="1" noChangeShapeType="1" noTextEdit="1"/>
              </p:cNvSpPr>
              <p:nvPr/>
            </p:nvSpPr>
            <p:spPr>
              <a:xfrm>
                <a:off x="4416422" y="3546475"/>
                <a:ext cx="4274247" cy="676724"/>
              </a:xfrm>
              <a:prstGeom prst="rect">
                <a:avLst/>
              </a:prstGeom>
              <a:blipFill>
                <a:blip r:embed="rId4"/>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39B8D846-0C6D-834F-AD3E-CCD19DEFD529}"/>
              </a:ext>
            </a:extLst>
          </p:cNvPr>
          <p:cNvSpPr/>
          <p:nvPr/>
        </p:nvSpPr>
        <p:spPr>
          <a:xfrm>
            <a:off x="805106"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优势</a:t>
            </a:r>
            <a:endParaRPr lang="en-US" altLang="zh-CN" b="1" dirty="0">
              <a:solidFill>
                <a:srgbClr val="FFC000"/>
              </a:solidFill>
              <a:latin typeface="+mj-ea"/>
              <a:ea typeface="+mj-ea"/>
              <a:cs typeface="Apple Symbols" panose="02000000000000000000" pitchFamily="2" charset="-79"/>
            </a:endParaRPr>
          </a:p>
        </p:txBody>
      </p:sp>
      <p:sp>
        <p:nvSpPr>
          <p:cNvPr id="14" name="矩形 13">
            <a:extLst>
              <a:ext uri="{FF2B5EF4-FFF2-40B4-BE49-F238E27FC236}">
                <a16:creationId xmlns:a16="http://schemas.microsoft.com/office/drawing/2014/main" id="{E79C4112-0F5C-B049-A9BA-5F86210DF67A}"/>
              </a:ext>
            </a:extLst>
          </p:cNvPr>
          <p:cNvSpPr/>
          <p:nvPr/>
        </p:nvSpPr>
        <p:spPr>
          <a:xfrm>
            <a:off x="3290069"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缺点</a:t>
            </a:r>
            <a:endParaRPr lang="en-US" altLang="zh-CN" b="1" dirty="0">
              <a:solidFill>
                <a:srgbClr val="FFC000"/>
              </a:solidFill>
              <a:latin typeface="+mj-ea"/>
              <a:ea typeface="+mj-ea"/>
              <a:cs typeface="Apple Symbols" panose="02000000000000000000" pitchFamily="2" charset="-79"/>
            </a:endParaRPr>
          </a:p>
        </p:txBody>
      </p:sp>
      <p:sp>
        <p:nvSpPr>
          <p:cNvPr id="15" name="矩形 14">
            <a:extLst>
              <a:ext uri="{FF2B5EF4-FFF2-40B4-BE49-F238E27FC236}">
                <a16:creationId xmlns:a16="http://schemas.microsoft.com/office/drawing/2014/main" id="{DC289FAA-D5D8-0E4A-BB60-0CF750B73B95}"/>
              </a:ext>
            </a:extLst>
          </p:cNvPr>
          <p:cNvSpPr/>
          <p:nvPr/>
        </p:nvSpPr>
        <p:spPr>
          <a:xfrm>
            <a:off x="1489869" y="4731383"/>
            <a:ext cx="1396536"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容易实现</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4D5F58A-FE8F-164E-9A46-B754541E06EB}"/>
                  </a:ext>
                </a:extLst>
              </p:cNvPr>
              <p:cNvSpPr/>
              <p:nvPr/>
            </p:nvSpPr>
            <p:spPr>
              <a:xfrm>
                <a:off x="4183207" y="4731383"/>
                <a:ext cx="2089033" cy="1289905"/>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计算结果不精确</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计算复杂度高</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对 </a:t>
                </a:r>
                <a14:m>
                  <m:oMath xmlns:m="http://schemas.openxmlformats.org/officeDocument/2006/math">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oMath>
                </a14:m>
                <a:r>
                  <a:rPr lang="zh-CN" altLang="en-US" dirty="0">
                    <a:solidFill>
                      <a:schemeClr val="bg2">
                        <a:lumMod val="50000"/>
                      </a:schemeClr>
                    </a:solidFill>
                    <a:latin typeface="+mj-ea"/>
                    <a:ea typeface="+mj-ea"/>
                    <a:cs typeface="Apple Symbols" panose="02000000000000000000" pitchFamily="2" charset="-79"/>
                  </a:rPr>
                  <a:t> 的要求高</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16" name="矩形 15">
                <a:extLst>
                  <a:ext uri="{FF2B5EF4-FFF2-40B4-BE49-F238E27FC236}">
                    <a16:creationId xmlns:a16="http://schemas.microsoft.com/office/drawing/2014/main" id="{A4D5F58A-FE8F-164E-9A46-B754541E06EB}"/>
                  </a:ext>
                </a:extLst>
              </p:cNvPr>
              <p:cNvSpPr>
                <a:spLocks noRot="1" noChangeAspect="1" noMove="1" noResize="1" noEditPoints="1" noAdjustHandles="1" noChangeArrowheads="1" noChangeShapeType="1" noTextEdit="1"/>
              </p:cNvSpPr>
              <p:nvPr/>
            </p:nvSpPr>
            <p:spPr>
              <a:xfrm>
                <a:off x="4183207" y="4731383"/>
                <a:ext cx="2089033" cy="1289905"/>
              </a:xfrm>
              <a:prstGeom prst="rect">
                <a:avLst/>
              </a:prstGeom>
              <a:blipFill>
                <a:blip r:embed="rId5"/>
                <a:stretch>
                  <a:fillRect l="-1205" r="-1205" b="-5882"/>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C3561908-502F-2544-9C1C-30B49FC4B6C0}"/>
              </a:ext>
            </a:extLst>
          </p:cNvPr>
          <p:cNvPicPr>
            <a:picLocks noChangeAspect="1"/>
          </p:cNvPicPr>
          <p:nvPr/>
        </p:nvPicPr>
        <p:blipFill>
          <a:blip r:embed="rId6"/>
          <a:stretch>
            <a:fillRect/>
          </a:stretch>
        </p:blipFill>
        <p:spPr>
          <a:xfrm>
            <a:off x="6413121" y="4941168"/>
            <a:ext cx="909396" cy="122419"/>
          </a:xfrm>
          <a:prstGeom prst="rect">
            <a:avLst/>
          </a:prstGeom>
        </p:spPr>
      </p:pic>
      <p:sp>
        <p:nvSpPr>
          <p:cNvPr id="3" name="矩形 2">
            <a:extLst>
              <a:ext uri="{FF2B5EF4-FFF2-40B4-BE49-F238E27FC236}">
                <a16:creationId xmlns:a16="http://schemas.microsoft.com/office/drawing/2014/main" id="{1C8B9889-4004-E443-9DD8-FE301B30DB31}"/>
              </a:ext>
            </a:extLst>
          </p:cNvPr>
          <p:cNvSpPr/>
          <p:nvPr/>
        </p:nvSpPr>
        <p:spPr>
          <a:xfrm>
            <a:off x="7538541" y="4774430"/>
            <a:ext cx="3593676" cy="874407"/>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截断误差（</a:t>
            </a:r>
            <a:r>
              <a:rPr lang="en-US" altLang="zh-CN" dirty="0">
                <a:solidFill>
                  <a:schemeClr val="bg2">
                    <a:lumMod val="50000"/>
                  </a:schemeClr>
                </a:solidFill>
                <a:latin typeface="+mj-ea"/>
                <a:ea typeface="+mj-ea"/>
                <a:cs typeface="Apple Symbols" panose="02000000000000000000" pitchFamily="2" charset="-79"/>
              </a:rPr>
              <a:t>Truncation</a:t>
            </a:r>
            <a:r>
              <a:rPr lang="zh-CN" altLang="en-US" dirty="0">
                <a:solidFill>
                  <a:schemeClr val="bg2">
                    <a:lumMod val="50000"/>
                  </a:schemeClr>
                </a:solidFill>
                <a:latin typeface="+mj-ea"/>
                <a:ea typeface="+mj-ea"/>
                <a:cs typeface="Apple Symbols" panose="02000000000000000000" pitchFamily="2" charset="-79"/>
              </a:rPr>
              <a:t> </a:t>
            </a:r>
            <a:r>
              <a:rPr lang="en-US" altLang="zh-CN" dirty="0">
                <a:solidFill>
                  <a:schemeClr val="bg2">
                    <a:lumMod val="50000"/>
                  </a:schemeClr>
                </a:solidFill>
                <a:latin typeface="+mj-ea"/>
                <a:ea typeface="+mj-ea"/>
                <a:cs typeface="Apple Symbols" panose="02000000000000000000" pitchFamily="2" charset="-79"/>
              </a:rPr>
              <a:t>Error</a:t>
            </a:r>
            <a:r>
              <a:rPr lang="zh-CN" altLang="en-US" dirty="0">
                <a:solidFill>
                  <a:schemeClr val="bg2">
                    <a:lumMod val="50000"/>
                  </a:schemeClr>
                </a:solidFill>
                <a:latin typeface="+mj-ea"/>
                <a:ea typeface="+mj-ea"/>
                <a:cs typeface="Apple Symbols" panose="02000000000000000000" pitchFamily="2" charset="-79"/>
              </a:rPr>
              <a:t>）</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舍入误差（</a:t>
            </a:r>
            <a:r>
              <a:rPr lang="en-US" altLang="zh-CN" dirty="0">
                <a:solidFill>
                  <a:schemeClr val="bg2">
                    <a:lumMod val="50000"/>
                  </a:schemeClr>
                </a:solidFill>
                <a:latin typeface="+mj-ea"/>
                <a:ea typeface="+mj-ea"/>
                <a:cs typeface="Apple Symbols" panose="02000000000000000000" pitchFamily="2" charset="-79"/>
              </a:rPr>
              <a:t>Round-off</a:t>
            </a:r>
            <a:r>
              <a:rPr lang="zh-CN" altLang="en-US" dirty="0">
                <a:solidFill>
                  <a:schemeClr val="bg2">
                    <a:lumMod val="50000"/>
                  </a:schemeClr>
                </a:solidFill>
                <a:latin typeface="+mj-ea"/>
                <a:ea typeface="+mj-ea"/>
                <a:cs typeface="Apple Symbols" panose="02000000000000000000" pitchFamily="2" charset="-79"/>
              </a:rPr>
              <a:t> </a:t>
            </a:r>
            <a:r>
              <a:rPr lang="en-US" altLang="zh-CN" dirty="0">
                <a:solidFill>
                  <a:schemeClr val="bg2">
                    <a:lumMod val="50000"/>
                  </a:schemeClr>
                </a:solidFill>
                <a:latin typeface="+mj-ea"/>
                <a:ea typeface="+mj-ea"/>
                <a:cs typeface="Apple Symbols" panose="02000000000000000000" pitchFamily="2" charset="-79"/>
              </a:rPr>
              <a:t>Error</a:t>
            </a:r>
            <a:r>
              <a:rPr lang="zh-CN" altLang="en-US" dirty="0">
                <a:solidFill>
                  <a:schemeClr val="bg2">
                    <a:lumMod val="50000"/>
                  </a:schemeClr>
                </a:solidFill>
                <a:latin typeface="+mj-ea"/>
                <a:ea typeface="+mj-ea"/>
                <a:cs typeface="Apple Symbols" panose="02000000000000000000" pitchFamily="2" charset="-79"/>
              </a:rPr>
              <a:t>）</a:t>
            </a:r>
            <a:endParaRPr lang="en-US" altLang="zh-CN" dirty="0">
              <a:solidFill>
                <a:schemeClr val="bg2">
                  <a:lumMod val="50000"/>
                </a:schemeClr>
              </a:solidFill>
              <a:latin typeface="+mj-ea"/>
              <a:ea typeface="+mj-ea"/>
              <a:cs typeface="Apple Symbols" panose="02000000000000000000" pitchFamily="2" charset="-79"/>
            </a:endParaRPr>
          </a:p>
        </p:txBody>
      </p:sp>
    </p:spTree>
    <p:extLst>
      <p:ext uri="{BB962C8B-B14F-4D97-AF65-F5344CB8AC3E}">
        <p14:creationId xmlns:p14="http://schemas.microsoft.com/office/powerpoint/2010/main" val="1022142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not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Numerical</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Differentiation</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3647152"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数值微分：使用有限差分进行近似</a:t>
            </a:r>
            <a:endParaRPr lang="en-US" altLang="zh-CN" b="1" dirty="0">
              <a:solidFill>
                <a:srgbClr val="FFC000"/>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D7F8A86-2673-0045-B52D-A2C23F3F01BF}"/>
                  </a:ext>
                </a:extLst>
              </p:cNvPr>
              <p:cNvSpPr/>
              <p:nvPr/>
            </p:nvSpPr>
            <p:spPr>
              <a:xfrm>
                <a:off x="658953" y="1772816"/>
                <a:ext cx="4043030"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对于多元函数 </a:t>
                </a:r>
                <a14:m>
                  <m:oMath xmlns:m="http://schemas.openxmlformats.org/officeDocument/2006/math">
                    <m:r>
                      <a:rPr lang="en-US" altLang="zh-CN" i="1" dirty="0" smtClean="0">
                        <a:solidFill>
                          <a:schemeClr val="bg2">
                            <a:lumMod val="50000"/>
                          </a:schemeClr>
                        </a:solidFill>
                        <a:latin typeface="Cambria Math" panose="02040503050406030204" pitchFamily="18" charset="0"/>
                        <a:ea typeface="+mj-ea"/>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m:t>
                    </m:r>
                    <m:sSup>
                      <m:sSupPr>
                        <m:ctrlP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ctrlPr>
                      </m:sSup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e>
                      <m:sup>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𝑛</m:t>
                        </m:r>
                      </m:sup>
                    </m:sSup>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oMath>
                </a14:m>
                <a:r>
                  <a:rPr lang="zh-CN" altLang="en-US" dirty="0">
                    <a:solidFill>
                      <a:schemeClr val="bg2">
                        <a:lumMod val="50000"/>
                      </a:schemeClr>
                    </a:solidFill>
                    <a:latin typeface="+mj-ea"/>
                    <a:ea typeface="+mj-ea"/>
                    <a:cs typeface="Apple Symbols" panose="02000000000000000000" pitchFamily="2" charset="-79"/>
                  </a:rPr>
                  <a:t>，其梯度为：</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8" name="矩形 7">
                <a:extLst>
                  <a:ext uri="{FF2B5EF4-FFF2-40B4-BE49-F238E27FC236}">
                    <a16:creationId xmlns:a16="http://schemas.microsoft.com/office/drawing/2014/main" id="{FD7F8A86-2673-0045-B52D-A2C23F3F01BF}"/>
                  </a:ext>
                </a:extLst>
              </p:cNvPr>
              <p:cNvSpPr>
                <a:spLocks noRot="1" noChangeAspect="1" noMove="1" noResize="1" noEditPoints="1" noAdjustHandles="1" noChangeArrowheads="1" noChangeShapeType="1" noTextEdit="1"/>
              </p:cNvSpPr>
              <p:nvPr/>
            </p:nvSpPr>
            <p:spPr>
              <a:xfrm>
                <a:off x="658953" y="1772816"/>
                <a:ext cx="4043030" cy="458908"/>
              </a:xfrm>
              <a:prstGeom prst="rect">
                <a:avLst/>
              </a:prstGeom>
              <a:blipFill>
                <a:blip r:embed="rId2"/>
                <a:stretch>
                  <a:fillRect l="-940" r="-313" b="-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7F499E8-3E4A-3D4B-AE90-45BB25E0BFE8}"/>
                  </a:ext>
                </a:extLst>
              </p:cNvPr>
              <p:cNvSpPr/>
              <p:nvPr/>
            </p:nvSpPr>
            <p:spPr>
              <a:xfrm>
                <a:off x="5090269" y="2404611"/>
                <a:ext cx="2205540" cy="6643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b="0"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1</m:t>
                              </m:r>
                            </m:sub>
                          </m:sSub>
                        </m:den>
                      </m:f>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𝑛</m:t>
                              </m:r>
                            </m:sub>
                          </m:sSub>
                        </m:den>
                      </m:f>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oMath>
                  </m:oMathPara>
                </a14:m>
                <a:endParaRPr lang="zh-CN" altLang="en-US" dirty="0"/>
              </a:p>
            </p:txBody>
          </p:sp>
        </mc:Choice>
        <mc:Fallback xmlns="">
          <p:sp>
            <p:nvSpPr>
              <p:cNvPr id="4" name="矩形 3">
                <a:extLst>
                  <a:ext uri="{FF2B5EF4-FFF2-40B4-BE49-F238E27FC236}">
                    <a16:creationId xmlns:a16="http://schemas.microsoft.com/office/drawing/2014/main" id="{57F499E8-3E4A-3D4B-AE90-45BB25E0BFE8}"/>
                  </a:ext>
                </a:extLst>
              </p:cNvPr>
              <p:cNvSpPr>
                <a:spLocks noRot="1" noChangeAspect="1" noMove="1" noResize="1" noEditPoints="1" noAdjustHandles="1" noChangeArrowheads="1" noChangeShapeType="1" noTextEdit="1"/>
              </p:cNvSpPr>
              <p:nvPr/>
            </p:nvSpPr>
            <p:spPr>
              <a:xfrm>
                <a:off x="5090269" y="2404611"/>
                <a:ext cx="2205540" cy="664349"/>
              </a:xfrm>
              <a:prstGeom prst="rect">
                <a:avLst/>
              </a:prstGeom>
              <a:blipFill>
                <a:blip r:embed="rId3"/>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11054AE0-B6D9-4448-87CD-04D82515148D}"/>
              </a:ext>
            </a:extLst>
          </p:cNvPr>
          <p:cNvSpPr/>
          <p:nvPr/>
        </p:nvSpPr>
        <p:spPr>
          <a:xfrm>
            <a:off x="658953" y="2896073"/>
            <a:ext cx="2954655"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可以使用有限差分来近似：</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97F3191-277C-1543-8DC6-8E3C523566EB}"/>
                  </a:ext>
                </a:extLst>
              </p:cNvPr>
              <p:cNvSpPr/>
              <p:nvPr/>
            </p:nvSpPr>
            <p:spPr>
              <a:xfrm>
                <a:off x="4416422" y="3546475"/>
                <a:ext cx="4274247"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den>
                      </m:f>
                      <m: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f>
                        <m:f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sSub>
                                <m:sSub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𝑒</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num>
                        <m:den>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𝑤h𝑒𝑟𝑒</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&gt;0</m:t>
                      </m:r>
                    </m:oMath>
                  </m:oMathPara>
                </a14:m>
                <a:endParaRPr lang="zh-CN" altLang="en-US" dirty="0"/>
              </a:p>
            </p:txBody>
          </p:sp>
        </mc:Choice>
        <mc:Fallback xmlns="">
          <p:sp>
            <p:nvSpPr>
              <p:cNvPr id="12" name="矩形 11">
                <a:extLst>
                  <a:ext uri="{FF2B5EF4-FFF2-40B4-BE49-F238E27FC236}">
                    <a16:creationId xmlns:a16="http://schemas.microsoft.com/office/drawing/2014/main" id="{E97F3191-277C-1543-8DC6-8E3C523566EB}"/>
                  </a:ext>
                </a:extLst>
              </p:cNvPr>
              <p:cNvSpPr>
                <a:spLocks noRot="1" noChangeAspect="1" noMove="1" noResize="1" noEditPoints="1" noAdjustHandles="1" noChangeArrowheads="1" noChangeShapeType="1" noTextEdit="1"/>
              </p:cNvSpPr>
              <p:nvPr/>
            </p:nvSpPr>
            <p:spPr>
              <a:xfrm>
                <a:off x="4416422" y="3546475"/>
                <a:ext cx="4274247" cy="676724"/>
              </a:xfrm>
              <a:prstGeom prst="rect">
                <a:avLst/>
              </a:prstGeom>
              <a:blipFill>
                <a:blip r:embed="rId4"/>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39B8D846-0C6D-834F-AD3E-CCD19DEFD529}"/>
              </a:ext>
            </a:extLst>
          </p:cNvPr>
          <p:cNvSpPr/>
          <p:nvPr/>
        </p:nvSpPr>
        <p:spPr>
          <a:xfrm>
            <a:off x="805106"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优势</a:t>
            </a:r>
            <a:endParaRPr lang="en-US" altLang="zh-CN" b="1" dirty="0">
              <a:solidFill>
                <a:srgbClr val="FFC000"/>
              </a:solidFill>
              <a:latin typeface="+mj-ea"/>
              <a:ea typeface="+mj-ea"/>
              <a:cs typeface="Apple Symbols" panose="02000000000000000000" pitchFamily="2" charset="-79"/>
            </a:endParaRPr>
          </a:p>
        </p:txBody>
      </p:sp>
      <p:sp>
        <p:nvSpPr>
          <p:cNvPr id="14" name="矩形 13">
            <a:extLst>
              <a:ext uri="{FF2B5EF4-FFF2-40B4-BE49-F238E27FC236}">
                <a16:creationId xmlns:a16="http://schemas.microsoft.com/office/drawing/2014/main" id="{E79C4112-0F5C-B049-A9BA-5F86210DF67A}"/>
              </a:ext>
            </a:extLst>
          </p:cNvPr>
          <p:cNvSpPr/>
          <p:nvPr/>
        </p:nvSpPr>
        <p:spPr>
          <a:xfrm>
            <a:off x="3290069"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缺点</a:t>
            </a:r>
            <a:endParaRPr lang="en-US" altLang="zh-CN" b="1" dirty="0">
              <a:solidFill>
                <a:srgbClr val="FFC000"/>
              </a:solidFill>
              <a:latin typeface="+mj-ea"/>
              <a:ea typeface="+mj-ea"/>
              <a:cs typeface="Apple Symbols" panose="02000000000000000000" pitchFamily="2" charset="-79"/>
            </a:endParaRPr>
          </a:p>
        </p:txBody>
      </p:sp>
      <p:sp>
        <p:nvSpPr>
          <p:cNvPr id="15" name="矩形 14">
            <a:extLst>
              <a:ext uri="{FF2B5EF4-FFF2-40B4-BE49-F238E27FC236}">
                <a16:creationId xmlns:a16="http://schemas.microsoft.com/office/drawing/2014/main" id="{DC289FAA-D5D8-0E4A-BB60-0CF750B73B95}"/>
              </a:ext>
            </a:extLst>
          </p:cNvPr>
          <p:cNvSpPr/>
          <p:nvPr/>
        </p:nvSpPr>
        <p:spPr>
          <a:xfrm>
            <a:off x="1489869" y="4731383"/>
            <a:ext cx="1396536"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容易实现</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4D5F58A-FE8F-164E-9A46-B754541E06EB}"/>
                  </a:ext>
                </a:extLst>
              </p:cNvPr>
              <p:cNvSpPr/>
              <p:nvPr/>
            </p:nvSpPr>
            <p:spPr>
              <a:xfrm>
                <a:off x="4183207" y="4731383"/>
                <a:ext cx="2089033" cy="1289905"/>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计算结果不精确</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计算复杂度高</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对 </a:t>
                </a:r>
                <a14:m>
                  <m:oMath xmlns:m="http://schemas.openxmlformats.org/officeDocument/2006/math">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oMath>
                </a14:m>
                <a:r>
                  <a:rPr lang="zh-CN" altLang="en-US" dirty="0">
                    <a:solidFill>
                      <a:schemeClr val="bg2">
                        <a:lumMod val="50000"/>
                      </a:schemeClr>
                    </a:solidFill>
                    <a:latin typeface="+mj-ea"/>
                    <a:ea typeface="+mj-ea"/>
                    <a:cs typeface="Apple Symbols" panose="02000000000000000000" pitchFamily="2" charset="-79"/>
                  </a:rPr>
                  <a:t> 的要求高</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16" name="矩形 15">
                <a:extLst>
                  <a:ext uri="{FF2B5EF4-FFF2-40B4-BE49-F238E27FC236}">
                    <a16:creationId xmlns:a16="http://schemas.microsoft.com/office/drawing/2014/main" id="{A4D5F58A-FE8F-164E-9A46-B754541E06EB}"/>
                  </a:ext>
                </a:extLst>
              </p:cNvPr>
              <p:cNvSpPr>
                <a:spLocks noRot="1" noChangeAspect="1" noMove="1" noResize="1" noEditPoints="1" noAdjustHandles="1" noChangeArrowheads="1" noChangeShapeType="1" noTextEdit="1"/>
              </p:cNvSpPr>
              <p:nvPr/>
            </p:nvSpPr>
            <p:spPr>
              <a:xfrm>
                <a:off x="4183207" y="4731383"/>
                <a:ext cx="2089033" cy="1289905"/>
              </a:xfrm>
              <a:prstGeom prst="rect">
                <a:avLst/>
              </a:prstGeom>
              <a:blipFill>
                <a:blip r:embed="rId5"/>
                <a:stretch>
                  <a:fillRect l="-1205" r="-1205" b="-5882"/>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C3561908-502F-2544-9C1C-30B49FC4B6C0}"/>
              </a:ext>
            </a:extLst>
          </p:cNvPr>
          <p:cNvPicPr>
            <a:picLocks noChangeAspect="1"/>
          </p:cNvPicPr>
          <p:nvPr/>
        </p:nvPicPr>
        <p:blipFill>
          <a:blip r:embed="rId6"/>
          <a:stretch>
            <a:fillRect/>
          </a:stretch>
        </p:blipFill>
        <p:spPr>
          <a:xfrm>
            <a:off x="6388086" y="5369236"/>
            <a:ext cx="909396" cy="122419"/>
          </a:xfrm>
          <a:prstGeom prst="rect">
            <a:avLst/>
          </a:prstGeom>
        </p:spPr>
      </p:pic>
      <p:sp>
        <p:nvSpPr>
          <p:cNvPr id="3" name="矩形 2">
            <a:extLst>
              <a:ext uri="{FF2B5EF4-FFF2-40B4-BE49-F238E27FC236}">
                <a16:creationId xmlns:a16="http://schemas.microsoft.com/office/drawing/2014/main" id="{1C8B9889-4004-E443-9DD8-FE301B30DB31}"/>
              </a:ext>
            </a:extLst>
          </p:cNvPr>
          <p:cNvSpPr/>
          <p:nvPr/>
        </p:nvSpPr>
        <p:spPr>
          <a:xfrm>
            <a:off x="7569009" y="5139782"/>
            <a:ext cx="2664512"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阻碍其在</a:t>
            </a:r>
            <a:r>
              <a:rPr lang="en-US" altLang="zh-CN" dirty="0">
                <a:solidFill>
                  <a:schemeClr val="bg2">
                    <a:lumMod val="50000"/>
                  </a:schemeClr>
                </a:solidFill>
                <a:latin typeface="+mj-ea"/>
                <a:ea typeface="+mj-ea"/>
                <a:cs typeface="Apple Symbols" panose="02000000000000000000" pitchFamily="2" charset="-79"/>
              </a:rPr>
              <a:t>ML</a:t>
            </a:r>
            <a:r>
              <a:rPr lang="zh-CN" altLang="en-US" dirty="0">
                <a:solidFill>
                  <a:schemeClr val="bg2">
                    <a:lumMod val="50000"/>
                  </a:schemeClr>
                </a:solidFill>
                <a:latin typeface="+mj-ea"/>
                <a:ea typeface="+mj-ea"/>
                <a:cs typeface="Apple Symbols" panose="02000000000000000000" pitchFamily="2" charset="-79"/>
              </a:rPr>
              <a:t>领域发展</a:t>
            </a:r>
            <a:endParaRPr lang="en-US" altLang="zh-CN" dirty="0">
              <a:solidFill>
                <a:schemeClr val="bg2">
                  <a:lumMod val="50000"/>
                </a:schemeClr>
              </a:solidFill>
              <a:latin typeface="+mj-ea"/>
              <a:ea typeface="+mj-ea"/>
              <a:cs typeface="Apple Symbols" panose="02000000000000000000" pitchFamily="2" charset="-79"/>
            </a:endParaRPr>
          </a:p>
        </p:txBody>
      </p:sp>
    </p:spTree>
    <p:extLst>
      <p:ext uri="{BB962C8B-B14F-4D97-AF65-F5344CB8AC3E}">
        <p14:creationId xmlns:p14="http://schemas.microsoft.com/office/powerpoint/2010/main" val="2354957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What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AD</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5742278" cy="1289905"/>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自动微分：所有数值计算都由有限的基本运算组成</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基本运算的导数表达式是已知的</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通过链式法则将数值计算各部分组合成整体</a:t>
            </a:r>
            <a:endParaRPr lang="en-US" altLang="zh-CN" b="1" dirty="0">
              <a:solidFill>
                <a:srgbClr val="FFC000"/>
              </a:solidFill>
              <a:latin typeface="+mj-ea"/>
              <a:ea typeface="+mj-ea"/>
              <a:cs typeface="Apple Symbols" panose="02000000000000000000" pitchFamily="2" charset="-79"/>
            </a:endParaRPr>
          </a:p>
        </p:txBody>
      </p:sp>
      <p:sp>
        <p:nvSpPr>
          <p:cNvPr id="5" name="矩形 4">
            <a:extLst>
              <a:ext uri="{FF2B5EF4-FFF2-40B4-BE49-F238E27FC236}">
                <a16:creationId xmlns:a16="http://schemas.microsoft.com/office/drawing/2014/main" id="{7CA4569B-8D02-6E4A-BB86-0B9DB7E2B131}"/>
              </a:ext>
            </a:extLst>
          </p:cNvPr>
          <p:cNvSpPr/>
          <p:nvPr/>
        </p:nvSpPr>
        <p:spPr>
          <a:xfrm>
            <a:off x="5810349" y="2924944"/>
            <a:ext cx="5519936" cy="3150542"/>
          </a:xfrm>
          <a:prstGeom prst="rect">
            <a:avLst/>
          </a:prstGeom>
          <a:solidFill>
            <a:srgbClr val="384056"/>
          </a:solidFill>
        </p:spPr>
        <p:txBody>
          <a:bodyPr wrap="square">
            <a:spAutoFit/>
          </a:bodyPr>
          <a:lstStyle/>
          <a:p>
            <a:pPr>
              <a:lnSpc>
                <a:spcPct val="130000"/>
              </a:lnSpc>
            </a:pPr>
            <a:r>
              <a:rPr lang="en-US" altLang="zh-CN" sz="1400" dirty="0">
                <a:solidFill>
                  <a:schemeClr val="bg1"/>
                </a:solidFill>
              </a:rPr>
              <a:t>@</a:t>
            </a:r>
            <a:r>
              <a:rPr lang="en-US" altLang="zh-CN" sz="1400" dirty="0" err="1">
                <a:solidFill>
                  <a:schemeClr val="bg1"/>
                </a:solidFill>
              </a:rPr>
              <a:t>bprop_getters.register</a:t>
            </a:r>
            <a:r>
              <a:rPr lang="en-US" altLang="zh-CN" sz="1400" dirty="0">
                <a:solidFill>
                  <a:schemeClr val="bg1"/>
                </a:solidFill>
              </a:rPr>
              <a:t>(</a:t>
            </a:r>
            <a:r>
              <a:rPr lang="en-US" altLang="zh-CN" sz="1400" dirty="0" err="1">
                <a:solidFill>
                  <a:schemeClr val="bg1"/>
                </a:solidFill>
              </a:rPr>
              <a:t>G.SigmoidGrad</a:t>
            </a:r>
            <a:r>
              <a:rPr lang="en-US" altLang="zh-CN" sz="1400" dirty="0">
                <a:solidFill>
                  <a:schemeClr val="bg1"/>
                </a:solidFill>
              </a:rPr>
              <a:t>) </a:t>
            </a:r>
          </a:p>
          <a:p>
            <a:pPr>
              <a:lnSpc>
                <a:spcPct val="130000"/>
              </a:lnSpc>
            </a:pPr>
            <a:r>
              <a:rPr lang="en-US" altLang="zh-CN" sz="1400" dirty="0">
                <a:solidFill>
                  <a:schemeClr val="bg1"/>
                </a:solidFill>
              </a:rPr>
              <a:t>def </a:t>
            </a:r>
            <a:r>
              <a:rPr lang="en-US" altLang="zh-CN" sz="1400" dirty="0" err="1">
                <a:solidFill>
                  <a:schemeClr val="bg1"/>
                </a:solidFill>
              </a:rPr>
              <a:t>get_bprop_sigmoid_grad</a:t>
            </a:r>
            <a:r>
              <a:rPr lang="en-US" altLang="zh-CN" sz="1400" dirty="0">
                <a:solidFill>
                  <a:schemeClr val="bg1"/>
                </a:solidFill>
              </a:rPr>
              <a:t>(self): </a:t>
            </a:r>
          </a:p>
          <a:p>
            <a:pPr>
              <a:lnSpc>
                <a:spcPct val="130000"/>
              </a:lnSpc>
            </a:pPr>
            <a:r>
              <a:rPr lang="zh-CN" altLang="en-US" sz="1400" dirty="0">
                <a:solidFill>
                  <a:schemeClr val="bg1"/>
                </a:solidFill>
              </a:rPr>
              <a:t>    </a:t>
            </a:r>
            <a:r>
              <a:rPr lang="en-US" altLang="zh-CN" sz="1400" dirty="0">
                <a:solidFill>
                  <a:schemeClr val="bg1"/>
                </a:solidFill>
              </a:rPr>
              <a:t>"""Grad definition for `</a:t>
            </a:r>
            <a:r>
              <a:rPr lang="en-US" altLang="zh-CN" sz="1400" dirty="0" err="1">
                <a:solidFill>
                  <a:schemeClr val="bg1"/>
                </a:solidFill>
              </a:rPr>
              <a:t>SigmoidGrad</a:t>
            </a:r>
            <a:r>
              <a:rPr lang="en-US" altLang="zh-CN" sz="1400" dirty="0">
                <a:solidFill>
                  <a:schemeClr val="bg1"/>
                </a:solidFill>
              </a:rPr>
              <a:t>` operation.""" </a:t>
            </a:r>
          </a:p>
          <a:p>
            <a:pPr>
              <a:lnSpc>
                <a:spcPct val="130000"/>
              </a:lnSpc>
            </a:pPr>
            <a:r>
              <a:rPr lang="zh-CN" altLang="en-US" sz="1400" dirty="0">
                <a:solidFill>
                  <a:schemeClr val="bg1"/>
                </a:solidFill>
              </a:rPr>
              <a:t>    </a:t>
            </a:r>
            <a:r>
              <a:rPr lang="en-US" altLang="zh-CN" sz="1400" dirty="0" err="1">
                <a:solidFill>
                  <a:schemeClr val="bg1"/>
                </a:solidFill>
              </a:rPr>
              <a:t>sigmoid_grad</a:t>
            </a:r>
            <a:r>
              <a:rPr lang="en-US" altLang="zh-CN" sz="1400" dirty="0">
                <a:solidFill>
                  <a:schemeClr val="bg1"/>
                </a:solidFill>
              </a:rPr>
              <a:t> = </a:t>
            </a:r>
            <a:r>
              <a:rPr lang="en-US" altLang="zh-CN" sz="1400" dirty="0" err="1">
                <a:solidFill>
                  <a:schemeClr val="bg1"/>
                </a:solidFill>
              </a:rPr>
              <a:t>G.SigmoidGrad</a:t>
            </a:r>
            <a:r>
              <a:rPr lang="en-US" altLang="zh-CN" sz="1400" dirty="0">
                <a:solidFill>
                  <a:schemeClr val="bg1"/>
                </a:solidFill>
              </a:rPr>
              <a:t>()</a:t>
            </a:r>
          </a:p>
          <a:p>
            <a:pPr>
              <a:lnSpc>
                <a:spcPct val="130000"/>
              </a:lnSpc>
            </a:pPr>
            <a:endParaRPr lang="en-US" altLang="zh-CN" sz="1400" dirty="0">
              <a:solidFill>
                <a:schemeClr val="bg1"/>
              </a:solidFill>
            </a:endParaRPr>
          </a:p>
          <a:p>
            <a:pPr>
              <a:lnSpc>
                <a:spcPct val="130000"/>
              </a:lnSpc>
            </a:pPr>
            <a:r>
              <a:rPr lang="zh-CN" altLang="en-US" sz="1400" dirty="0">
                <a:solidFill>
                  <a:schemeClr val="bg1"/>
                </a:solidFill>
              </a:rPr>
              <a:t>    </a:t>
            </a:r>
            <a:r>
              <a:rPr lang="en-US" altLang="zh-CN" sz="1400" dirty="0">
                <a:solidFill>
                  <a:schemeClr val="bg1"/>
                </a:solidFill>
              </a:rPr>
              <a:t>def </a:t>
            </a:r>
            <a:r>
              <a:rPr lang="en-US" altLang="zh-CN" sz="1400" dirty="0" err="1">
                <a:solidFill>
                  <a:schemeClr val="bg1"/>
                </a:solidFill>
              </a:rPr>
              <a:t>bprop</a:t>
            </a:r>
            <a:r>
              <a:rPr lang="en-US" altLang="zh-CN" sz="1400" dirty="0">
                <a:solidFill>
                  <a:schemeClr val="bg1"/>
                </a:solidFill>
              </a:rPr>
              <a:t>(y, grad, out, </a:t>
            </a:r>
            <a:r>
              <a:rPr lang="en-US" altLang="zh-CN" sz="1400" dirty="0" err="1">
                <a:solidFill>
                  <a:schemeClr val="bg1"/>
                </a:solidFill>
              </a:rPr>
              <a:t>dout</a:t>
            </a:r>
            <a:r>
              <a:rPr lang="en-US" altLang="zh-CN" sz="1400" dirty="0">
                <a:solidFill>
                  <a:schemeClr val="bg1"/>
                </a:solidFill>
              </a:rPr>
              <a:t>): </a:t>
            </a:r>
          </a:p>
          <a:p>
            <a:pPr>
              <a:lnSpc>
                <a:spcPct val="130000"/>
              </a:lnSpc>
            </a:pPr>
            <a:r>
              <a:rPr lang="zh-CN" altLang="en-US" sz="1400" dirty="0">
                <a:solidFill>
                  <a:schemeClr val="bg1"/>
                </a:solidFill>
              </a:rPr>
              <a:t>        </a:t>
            </a:r>
            <a:r>
              <a:rPr lang="en-US" altLang="zh-CN" sz="1400" dirty="0" err="1">
                <a:solidFill>
                  <a:schemeClr val="bg1"/>
                </a:solidFill>
              </a:rPr>
              <a:t>dy</a:t>
            </a:r>
            <a:r>
              <a:rPr lang="en-US" altLang="zh-CN" sz="1400" dirty="0">
                <a:solidFill>
                  <a:schemeClr val="bg1"/>
                </a:solidFill>
              </a:rPr>
              <a:t> = </a:t>
            </a:r>
            <a:r>
              <a:rPr lang="en-US" altLang="zh-CN" sz="1400" dirty="0" err="1">
                <a:solidFill>
                  <a:schemeClr val="bg1"/>
                </a:solidFill>
              </a:rPr>
              <a:t>dout</a:t>
            </a:r>
            <a:r>
              <a:rPr lang="en-US" altLang="zh-CN" sz="1400" dirty="0">
                <a:solidFill>
                  <a:schemeClr val="bg1"/>
                </a:solidFill>
              </a:rPr>
              <a:t> * grad * (1. - 2 * y) </a:t>
            </a:r>
          </a:p>
          <a:p>
            <a:pPr>
              <a:lnSpc>
                <a:spcPct val="130000"/>
              </a:lnSpc>
            </a:pPr>
            <a:r>
              <a:rPr lang="zh-CN" altLang="en-US" sz="1400" dirty="0">
                <a:solidFill>
                  <a:schemeClr val="bg1"/>
                </a:solidFill>
              </a:rPr>
              <a:t>        </a:t>
            </a:r>
            <a:r>
              <a:rPr lang="en-US" altLang="zh-CN" sz="1400" dirty="0" err="1">
                <a:solidFill>
                  <a:schemeClr val="bg1"/>
                </a:solidFill>
              </a:rPr>
              <a:t>dgrad</a:t>
            </a:r>
            <a:r>
              <a:rPr lang="en-US" altLang="zh-CN" sz="1400" dirty="0">
                <a:solidFill>
                  <a:schemeClr val="bg1"/>
                </a:solidFill>
              </a:rPr>
              <a:t> = </a:t>
            </a:r>
            <a:r>
              <a:rPr lang="en-US" altLang="zh-CN" sz="1400" dirty="0" err="1">
                <a:solidFill>
                  <a:schemeClr val="bg1"/>
                </a:solidFill>
              </a:rPr>
              <a:t>sigmoid_grad</a:t>
            </a:r>
            <a:r>
              <a:rPr lang="en-US" altLang="zh-CN" sz="1400" dirty="0">
                <a:solidFill>
                  <a:schemeClr val="bg1"/>
                </a:solidFill>
              </a:rPr>
              <a:t>(y, </a:t>
            </a:r>
            <a:r>
              <a:rPr lang="en-US" altLang="zh-CN" sz="1400" dirty="0" err="1">
                <a:solidFill>
                  <a:schemeClr val="bg1"/>
                </a:solidFill>
              </a:rPr>
              <a:t>dout</a:t>
            </a:r>
            <a:r>
              <a:rPr lang="en-US" altLang="zh-CN" sz="1400" dirty="0">
                <a:solidFill>
                  <a:schemeClr val="bg1"/>
                </a:solidFill>
              </a:rPr>
              <a:t>) </a:t>
            </a:r>
          </a:p>
          <a:p>
            <a:pPr>
              <a:lnSpc>
                <a:spcPct val="130000"/>
              </a:lnSpc>
            </a:pPr>
            <a:r>
              <a:rPr lang="zh-CN" altLang="en-US" sz="1400" dirty="0">
                <a:solidFill>
                  <a:schemeClr val="bg1"/>
                </a:solidFill>
              </a:rPr>
              <a:t>        </a:t>
            </a:r>
            <a:r>
              <a:rPr lang="en-US" altLang="zh-CN" sz="1400" dirty="0">
                <a:solidFill>
                  <a:schemeClr val="bg1"/>
                </a:solidFill>
              </a:rPr>
              <a:t>return </a:t>
            </a:r>
            <a:r>
              <a:rPr lang="en-US" altLang="zh-CN" sz="1400" dirty="0" err="1">
                <a:solidFill>
                  <a:schemeClr val="bg1"/>
                </a:solidFill>
              </a:rPr>
              <a:t>dy</a:t>
            </a:r>
            <a:r>
              <a:rPr lang="en-US" altLang="zh-CN" sz="1400" dirty="0">
                <a:solidFill>
                  <a:schemeClr val="bg1"/>
                </a:solidFill>
              </a:rPr>
              <a:t>, </a:t>
            </a:r>
            <a:r>
              <a:rPr lang="en-US" altLang="zh-CN" sz="1400" dirty="0" err="1">
                <a:solidFill>
                  <a:schemeClr val="bg1"/>
                </a:solidFill>
              </a:rPr>
              <a:t>dgrad</a:t>
            </a:r>
            <a:r>
              <a:rPr lang="en-US" altLang="zh-CN" sz="1400" dirty="0">
                <a:solidFill>
                  <a:schemeClr val="bg1"/>
                </a:solidFill>
              </a:rPr>
              <a:t> </a:t>
            </a:r>
          </a:p>
          <a:p>
            <a:pPr>
              <a:lnSpc>
                <a:spcPct val="130000"/>
              </a:lnSpc>
            </a:pPr>
            <a:endParaRPr lang="en-US" altLang="zh-CN" sz="1400" dirty="0">
              <a:solidFill>
                <a:schemeClr val="bg1"/>
              </a:solidFill>
            </a:endParaRPr>
          </a:p>
          <a:p>
            <a:pPr>
              <a:lnSpc>
                <a:spcPct val="130000"/>
              </a:lnSpc>
            </a:pPr>
            <a:r>
              <a:rPr lang="zh-CN" altLang="en-US" sz="1400" dirty="0">
                <a:solidFill>
                  <a:schemeClr val="bg1"/>
                </a:solidFill>
              </a:rPr>
              <a:t>    </a:t>
            </a:r>
            <a:r>
              <a:rPr lang="en-US" altLang="zh-CN" sz="1400" dirty="0">
                <a:solidFill>
                  <a:schemeClr val="bg1"/>
                </a:solidFill>
              </a:rPr>
              <a:t>return </a:t>
            </a:r>
            <a:r>
              <a:rPr lang="en-US" altLang="zh-CN" sz="1400" dirty="0" err="1">
                <a:solidFill>
                  <a:schemeClr val="bg1"/>
                </a:solidFill>
              </a:rPr>
              <a:t>bprop</a:t>
            </a:r>
            <a:r>
              <a:rPr lang="en-US" altLang="zh-CN" sz="1400" dirty="0">
                <a:solidFill>
                  <a:schemeClr val="bg1"/>
                </a:solidFill>
              </a:rPr>
              <a:t> </a:t>
            </a:r>
          </a:p>
        </p:txBody>
      </p:sp>
      <p:sp>
        <p:nvSpPr>
          <p:cNvPr id="18" name="矩形 17">
            <a:extLst>
              <a:ext uri="{FF2B5EF4-FFF2-40B4-BE49-F238E27FC236}">
                <a16:creationId xmlns:a16="http://schemas.microsoft.com/office/drawing/2014/main" id="{24665F6A-ACE6-BC48-8F3D-C0EDF2F8093E}"/>
              </a:ext>
            </a:extLst>
          </p:cNvPr>
          <p:cNvSpPr/>
          <p:nvPr/>
        </p:nvSpPr>
        <p:spPr>
          <a:xfrm>
            <a:off x="623636" y="2924944"/>
            <a:ext cx="4752528" cy="2202591"/>
          </a:xfrm>
          <a:prstGeom prst="rect">
            <a:avLst/>
          </a:prstGeom>
          <a:solidFill>
            <a:srgbClr val="384056"/>
          </a:solidFill>
        </p:spPr>
        <p:txBody>
          <a:bodyPr wrap="square">
            <a:spAutoFit/>
          </a:bodyPr>
          <a:lstStyle/>
          <a:p>
            <a:pPr>
              <a:lnSpc>
                <a:spcPct val="130000"/>
              </a:lnSpc>
            </a:pPr>
            <a:r>
              <a:rPr lang="en-US" altLang="zh-CN" sz="1400" dirty="0">
                <a:solidFill>
                  <a:schemeClr val="bg1"/>
                </a:solidFill>
              </a:rPr>
              <a:t>class Sigmoid(Primitive):</a:t>
            </a:r>
          </a:p>
          <a:p>
            <a:pPr>
              <a:lnSpc>
                <a:spcPct val="130000"/>
              </a:lnSpc>
            </a:pPr>
            <a:endParaRPr lang="en-US" altLang="zh-CN" sz="1400" dirty="0">
              <a:solidFill>
                <a:schemeClr val="bg1"/>
              </a:solidFill>
            </a:endParaRPr>
          </a:p>
          <a:p>
            <a:r>
              <a:rPr lang="zh-CN" altLang="en-US" sz="1400" dirty="0">
                <a:solidFill>
                  <a:schemeClr val="bg1"/>
                </a:solidFill>
              </a:rPr>
              <a:t>    </a:t>
            </a:r>
            <a:r>
              <a:rPr lang="en-US" altLang="zh-CN" sz="1400" dirty="0">
                <a:solidFill>
                  <a:schemeClr val="bg1"/>
                </a:solidFill>
              </a:rPr>
              <a:t>@</a:t>
            </a:r>
            <a:r>
              <a:rPr lang="en-US" altLang="zh-CN" sz="1400" dirty="0" err="1">
                <a:solidFill>
                  <a:schemeClr val="bg1"/>
                </a:solidFill>
              </a:rPr>
              <a:t>prim_attr_register</a:t>
            </a:r>
            <a:r>
              <a:rPr lang="en-US" altLang="zh-CN" sz="1400" dirty="0">
                <a:solidFill>
                  <a:schemeClr val="bg1"/>
                </a:solidFill>
              </a:rPr>
              <a:t> </a:t>
            </a:r>
          </a:p>
          <a:p>
            <a:r>
              <a:rPr lang="zh-CN" altLang="en-US" sz="1400" dirty="0">
                <a:solidFill>
                  <a:schemeClr val="bg1"/>
                </a:solidFill>
              </a:rPr>
              <a:t>    </a:t>
            </a:r>
            <a:r>
              <a:rPr lang="en-US" altLang="zh-CN" sz="1400" dirty="0">
                <a:solidFill>
                  <a:schemeClr val="bg1"/>
                </a:solidFill>
              </a:rPr>
              <a:t>def __</a:t>
            </a:r>
            <a:r>
              <a:rPr lang="en-US" altLang="zh-CN" sz="1400" dirty="0" err="1">
                <a:solidFill>
                  <a:schemeClr val="bg1"/>
                </a:solidFill>
              </a:rPr>
              <a:t>init</a:t>
            </a:r>
            <a:r>
              <a:rPr lang="en-US" altLang="zh-CN" sz="1400" dirty="0">
                <a:solidFill>
                  <a:schemeClr val="bg1"/>
                </a:solidFill>
              </a:rPr>
              <a:t>__(self,</a:t>
            </a:r>
            <a:r>
              <a:rPr lang="zh-CN" altLang="en-US" sz="1400" dirty="0">
                <a:solidFill>
                  <a:schemeClr val="bg1"/>
                </a:solidFill>
              </a:rPr>
              <a:t> </a:t>
            </a:r>
            <a:r>
              <a:rPr lang="en-US" altLang="zh-CN" sz="1400" dirty="0">
                <a:solidFill>
                  <a:schemeClr val="bg1"/>
                </a:solidFill>
              </a:rPr>
              <a:t>x): </a:t>
            </a:r>
          </a:p>
          <a:p>
            <a:r>
              <a:rPr lang="zh-CN" altLang="en-US" sz="1400" dirty="0">
                <a:solidFill>
                  <a:schemeClr val="bg1"/>
                </a:solidFill>
              </a:rPr>
              <a:t>        </a:t>
            </a:r>
            <a:r>
              <a:rPr lang="en-US" altLang="zh-CN" sz="1400" dirty="0">
                <a:solidFill>
                  <a:schemeClr val="bg1"/>
                </a:solidFill>
              </a:rPr>
              <a:t>"""Initialize Sigmoid.""" </a:t>
            </a:r>
          </a:p>
          <a:p>
            <a:endParaRPr lang="en-US" altLang="zh-CN" sz="1400" dirty="0">
              <a:solidFill>
                <a:schemeClr val="bg1"/>
              </a:solidFill>
            </a:endParaRPr>
          </a:p>
          <a:p>
            <a:r>
              <a:rPr lang="zh-CN" altLang="en-US" sz="1400" dirty="0">
                <a:solidFill>
                  <a:schemeClr val="bg1"/>
                </a:solidFill>
              </a:rPr>
              <a:t>        </a:t>
            </a:r>
            <a:r>
              <a:rPr lang="en-US" altLang="zh-CN" sz="1400" dirty="0">
                <a:solidFill>
                  <a:schemeClr val="bg1"/>
                </a:solidFill>
              </a:rPr>
              <a:t>output</a:t>
            </a:r>
            <a:r>
              <a:rPr lang="en-US" altLang="zh-CN" sz="1400" b="1" dirty="0">
                <a:solidFill>
                  <a:schemeClr val="bg1"/>
                </a:solidFill>
              </a:rPr>
              <a:t>=</a:t>
            </a:r>
            <a:r>
              <a:rPr lang="en-US" altLang="zh-CN" sz="1400" dirty="0">
                <a:solidFill>
                  <a:schemeClr val="bg1"/>
                </a:solidFill>
              </a:rPr>
              <a:t>1</a:t>
            </a:r>
            <a:r>
              <a:rPr lang="en-US" altLang="zh-CN" sz="1400" b="1" dirty="0">
                <a:solidFill>
                  <a:schemeClr val="bg1"/>
                </a:solidFill>
              </a:rPr>
              <a:t>/</a:t>
            </a:r>
            <a:r>
              <a:rPr lang="en-US" altLang="zh-CN" sz="1400" dirty="0">
                <a:solidFill>
                  <a:schemeClr val="bg1"/>
                </a:solidFill>
              </a:rPr>
              <a:t>(1</a:t>
            </a:r>
            <a:r>
              <a:rPr lang="en-US" altLang="zh-CN" sz="1400" b="1" dirty="0">
                <a:solidFill>
                  <a:schemeClr val="bg1"/>
                </a:solidFill>
              </a:rPr>
              <a:t>+</a:t>
            </a:r>
            <a:r>
              <a:rPr lang="en-US" altLang="zh-CN" sz="1400" dirty="0">
                <a:solidFill>
                  <a:schemeClr val="bg1"/>
                </a:solidFill>
              </a:rPr>
              <a:t>np</a:t>
            </a:r>
            <a:r>
              <a:rPr lang="en-US" altLang="zh-CN" sz="1400" b="1" dirty="0">
                <a:solidFill>
                  <a:schemeClr val="bg1"/>
                </a:solidFill>
              </a:rPr>
              <a:t>.</a:t>
            </a:r>
            <a:r>
              <a:rPr lang="en-US" altLang="zh-CN" sz="1400" dirty="0">
                <a:solidFill>
                  <a:schemeClr val="bg1"/>
                </a:solidFill>
              </a:rPr>
              <a:t>exp(</a:t>
            </a:r>
            <a:r>
              <a:rPr lang="en-US" altLang="zh-CN" sz="1400" b="1" dirty="0">
                <a:solidFill>
                  <a:schemeClr val="bg1"/>
                </a:solidFill>
              </a:rPr>
              <a:t>-</a:t>
            </a:r>
            <a:r>
              <a:rPr lang="en-US" altLang="zh-CN" sz="1400" dirty="0">
                <a:solidFill>
                  <a:schemeClr val="bg1"/>
                </a:solidFill>
              </a:rPr>
              <a:t>x))</a:t>
            </a:r>
            <a:r>
              <a:rPr lang="zh-CN" altLang="en-US" sz="1400" dirty="0">
                <a:solidFill>
                  <a:schemeClr val="bg1"/>
                </a:solidFill>
              </a:rPr>
              <a:t>        </a:t>
            </a:r>
            <a:endParaRPr lang="en-US" altLang="zh-CN" sz="1400" dirty="0">
              <a:solidFill>
                <a:schemeClr val="bg1"/>
              </a:solidFill>
            </a:endParaRPr>
          </a:p>
          <a:p>
            <a:r>
              <a:rPr lang="zh-CN" altLang="en-US" sz="1400" dirty="0">
                <a:solidFill>
                  <a:schemeClr val="bg1"/>
                </a:solidFill>
              </a:rPr>
              <a:t>        </a:t>
            </a:r>
            <a:r>
              <a:rPr lang="en-US" altLang="zh-CN" sz="1400" dirty="0" err="1">
                <a:solidFill>
                  <a:schemeClr val="bg1"/>
                </a:solidFill>
              </a:rPr>
              <a:t>self.init_prim_io_names</a:t>
            </a:r>
            <a:r>
              <a:rPr lang="en-US" altLang="zh-CN" sz="1400" dirty="0">
                <a:solidFill>
                  <a:schemeClr val="bg1"/>
                </a:solidFill>
              </a:rPr>
              <a:t>(inputs=['x'], outputs=['output'])</a:t>
            </a:r>
          </a:p>
          <a:p>
            <a:pPr>
              <a:lnSpc>
                <a:spcPct val="130000"/>
              </a:lnSpc>
            </a:pPr>
            <a:endParaRPr lang="en-US" altLang="zh-CN" sz="1400" dirty="0">
              <a:solidFill>
                <a:schemeClr val="bg1"/>
              </a:solidFill>
            </a:endParaRPr>
          </a:p>
        </p:txBody>
      </p:sp>
    </p:spTree>
    <p:extLst>
      <p:ext uri="{BB962C8B-B14F-4D97-AF65-F5344CB8AC3E}">
        <p14:creationId xmlns:p14="http://schemas.microsoft.com/office/powerpoint/2010/main" val="2077614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14521</TotalTime>
  <Words>1440</Words>
  <Application>Microsoft Macintosh PowerPoint</Application>
  <PresentationFormat>自定义</PresentationFormat>
  <Paragraphs>168</Paragraphs>
  <Slides>13</Slides>
  <Notes>1</Notes>
  <HiddenSlides>0</HiddenSlides>
  <MMClips>0</MMClips>
  <ScaleCrop>false</ScaleCrop>
  <HeadingPairs>
    <vt:vector size="6" baseType="variant">
      <vt:variant>
        <vt:lpstr>已用的字体</vt:lpstr>
      </vt:variant>
      <vt:variant>
        <vt:i4>12</vt:i4>
      </vt:variant>
      <vt:variant>
        <vt:lpstr>主题</vt:lpstr>
      </vt:variant>
      <vt:variant>
        <vt:i4>6</vt:i4>
      </vt:variant>
      <vt:variant>
        <vt:lpstr>幻灯片标题</vt:lpstr>
      </vt:variant>
      <vt:variant>
        <vt:i4>13</vt:i4>
      </vt:variant>
    </vt:vector>
  </HeadingPairs>
  <TitlesOfParts>
    <vt:vector size="31" baseType="lpstr">
      <vt:lpstr>黑体</vt:lpstr>
      <vt:lpstr>微软雅黑</vt:lpstr>
      <vt:lpstr>FrutigerNext LT Bold</vt:lpstr>
      <vt:lpstr>FrutigerNext LT Light</vt:lpstr>
      <vt:lpstr>FrutigerNext LT Medium</vt:lpstr>
      <vt:lpstr>Arial</vt:lpstr>
      <vt:lpstr>Avenir Book</vt:lpstr>
      <vt:lpstr>Calibri</vt:lpstr>
      <vt:lpstr>Cambria Math</vt:lpstr>
      <vt:lpstr>Franklin Gothic Book</vt:lpstr>
      <vt:lpstr>Franklin Gothic Medium</vt:lpstr>
      <vt:lpstr>Wingdings</vt:lpstr>
      <vt:lpstr>Title1</vt:lpstr>
      <vt:lpstr>Title2</vt:lpstr>
      <vt:lpstr>content01</vt:lpstr>
      <vt:lpstr>Content02</vt:lpstr>
      <vt:lpstr>code01</vt:lpstr>
      <vt:lpstr>Thankyou</vt:lpstr>
      <vt:lpstr>微分基本概念</vt:lpstr>
      <vt:lpstr>关于本课程</vt:lpstr>
      <vt:lpstr>Overview</vt:lpstr>
      <vt:lpstr>Overview</vt:lpstr>
      <vt:lpstr>AD is not Symbolic Differentiation</vt:lpstr>
      <vt:lpstr>AD is not Numerical Differentiation</vt:lpstr>
      <vt:lpstr>AD is not Numerical Differentiation</vt:lpstr>
      <vt:lpstr>AD is not Numerical Differentiation</vt:lpstr>
      <vt:lpstr>What is AD</vt:lpstr>
      <vt:lpstr>What is AD</vt:lpstr>
      <vt:lpstr>Overview</vt:lpstr>
      <vt:lpstr>Conclusion</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1200</cp:revision>
  <dcterms:created xsi:type="dcterms:W3CDTF">2015-01-14T10:38:57Z</dcterms:created>
  <dcterms:modified xsi:type="dcterms:W3CDTF">2022-10-08T03:26:05Z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