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0"/>
  </p:notesMasterIdLst>
  <p:handoutMasterIdLst>
    <p:handoutMasterId r:id="rId11"/>
  </p:handoutMasterIdLst>
  <p:sldIdLst>
    <p:sldId id="693" r:id="rId7"/>
    <p:sldId id="717" r:id="rId8"/>
    <p:sldId id="680" r:id="rId9"/>
  </p:sldIdLst>
  <p:sldSz cx="12196763" cy="6858000"/>
  <p:notesSz cx="6805613" cy="9939338"/>
  <p:custDataLst>
    <p:tags r:id="rId1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FFC000"/>
    <a:srgbClr val="0078D5"/>
    <a:srgbClr val="B1C0D4"/>
    <a:srgbClr val="FFFFFF"/>
    <a:srgbClr val="34393C"/>
    <a:srgbClr val="FFB8B8"/>
    <a:srgbClr val="FFF3D7"/>
    <a:srgbClr val="DBF2FF"/>
    <a:srgbClr val="C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2022/10/6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hyperlink" Target="http://www.mindspore.cn/"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7.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65223"/>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741" y="2060848"/>
            <a:ext cx="7418962" cy="2207832"/>
          </a:xfrm>
          <a:solidFill>
            <a:srgbClr val="FFFFFF">
              <a:alpha val="50196"/>
            </a:srgbClr>
          </a:solidFill>
        </p:spPr>
        <p:txBody>
          <a:bodyPr>
            <a:noAutofit/>
          </a:bodyPr>
          <a:lstStyle/>
          <a:p>
            <a:pPr>
              <a:lnSpc>
                <a:spcPct val="100000"/>
              </a:lnSpc>
            </a:pPr>
            <a:r>
              <a:rPr lang="zh-CN" altLang="en-US" sz="15000" dirty="0">
                <a:solidFill>
                  <a:srgbClr val="384056"/>
                </a:solidFill>
                <a:latin typeface="GEETYPE-SkyGB-Flash Reguar" panose="02010604000000000000" pitchFamily="2" charset="-122"/>
                <a:ea typeface="GEETYPE-SkyGB-Flash Reguar" panose="02010604000000000000" pitchFamily="2" charset="-122"/>
              </a:rPr>
              <a:t>计算图</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rgbClr val="384056"/>
                </a:solidFill>
                <a:latin typeface="GEETYPE-SkyGB-Flash Reguar" panose="02010604000000000000" pitchFamily="2" charset="-122"/>
                <a:ea typeface="GEETYPE-SkyGB-Flash Reguar" panose="02010604000000000000" pitchFamily="2" charset="-122"/>
              </a:rPr>
              <a:t>ZOMI</a:t>
            </a:r>
            <a:r>
              <a:rPr lang="zh-CN" altLang="en-US" sz="4400" b="1" dirty="0">
                <a:solidFill>
                  <a:srgbClr val="384056"/>
                </a:solidFill>
                <a:latin typeface="GEETYPE-SkyGB-Flash Reguar" panose="02010604000000000000" pitchFamily="2" charset="-122"/>
                <a:ea typeface="GEETYPE-SkyGB-Flash Reguar" panose="02010604000000000000" pitchFamily="2" charset="-122"/>
              </a:rPr>
              <a:t>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481758" y="1415522"/>
            <a:ext cx="763284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384056"/>
                </a:solidFill>
              </a:rPr>
              <a:t>计算图基础介绍</a:t>
            </a:r>
          </a:p>
          <a:p>
            <a:pPr marL="457200" indent="-457200">
              <a:buFont typeface="+mj-lt"/>
              <a:buAutoNum type="arabicPeriod"/>
            </a:pPr>
            <a:r>
              <a:rPr lang="zh-CN" altLang="en-US" sz="2400" b="1" dirty="0">
                <a:solidFill>
                  <a:srgbClr val="34393C"/>
                </a:solidFill>
              </a:rPr>
              <a:t>具体内容</a:t>
            </a:r>
          </a:p>
          <a:p>
            <a:pPr lvl="1"/>
            <a:r>
              <a:rPr lang="zh-CN" altLang="en-US" sz="2000" dirty="0">
                <a:solidFill>
                  <a:srgbClr val="384056"/>
                </a:solidFill>
              </a:rPr>
              <a:t>计算图（数据流图）：</a:t>
            </a:r>
            <a:r>
              <a:rPr lang="en-US" altLang="zh-CN" sz="2000" dirty="0">
                <a:solidFill>
                  <a:srgbClr val="384056"/>
                </a:solidFill>
              </a:rPr>
              <a:t>AI</a:t>
            </a:r>
            <a:r>
              <a:rPr lang="zh-CN" altLang="en-US" sz="2000" dirty="0">
                <a:solidFill>
                  <a:srgbClr val="384056"/>
                </a:solidFill>
              </a:rPr>
              <a:t>系统化问题 </a:t>
            </a:r>
            <a:r>
              <a:rPr lang="en-US" altLang="zh-CN" sz="2000" dirty="0">
                <a:solidFill>
                  <a:srgbClr val="384056"/>
                </a:solidFill>
              </a:rPr>
              <a:t>–</a:t>
            </a:r>
            <a:r>
              <a:rPr lang="zh-CN" altLang="en-US" sz="2000" dirty="0">
                <a:solidFill>
                  <a:srgbClr val="384056"/>
                </a:solidFill>
              </a:rPr>
              <a:t> 计算图的提出</a:t>
            </a:r>
            <a:endParaRPr lang="en-US" altLang="zh-CN" sz="2000" dirty="0">
              <a:solidFill>
                <a:srgbClr val="384056"/>
              </a:solidFill>
            </a:endParaRPr>
          </a:p>
          <a:p>
            <a:pPr lvl="1"/>
            <a:r>
              <a:rPr lang="zh-CN" altLang="en-US" sz="2000" dirty="0">
                <a:solidFill>
                  <a:srgbClr val="384056"/>
                </a:solidFill>
              </a:rPr>
              <a:t>计算图和自动微分：回顾自动微分 </a:t>
            </a:r>
            <a:r>
              <a:rPr lang="en-US" altLang="zh-CN" sz="2000" dirty="0">
                <a:solidFill>
                  <a:srgbClr val="384056"/>
                </a:solidFill>
              </a:rPr>
              <a:t>–</a:t>
            </a:r>
            <a:r>
              <a:rPr lang="zh-CN" altLang="en-US" sz="2000" dirty="0">
                <a:solidFill>
                  <a:srgbClr val="384056"/>
                </a:solidFill>
              </a:rPr>
              <a:t> 计算图表达自动微分</a:t>
            </a:r>
            <a:endParaRPr lang="en-US" altLang="zh-CN" sz="2000" dirty="0">
              <a:solidFill>
                <a:srgbClr val="384056"/>
              </a:solidFill>
            </a:endParaRPr>
          </a:p>
          <a:p>
            <a:pPr lvl="1"/>
            <a:r>
              <a:rPr lang="zh-CN" altLang="en-US" sz="2000" dirty="0">
                <a:solidFill>
                  <a:srgbClr val="384056"/>
                </a:solidFill>
              </a:rPr>
              <a:t>图的调度和执行：图切分与调度 </a:t>
            </a:r>
            <a:r>
              <a:rPr lang="en-US" altLang="zh-CN" sz="2000" dirty="0">
                <a:solidFill>
                  <a:srgbClr val="384056"/>
                </a:solidFill>
              </a:rPr>
              <a:t>–</a:t>
            </a:r>
            <a:r>
              <a:rPr lang="zh-CN" altLang="en-US" sz="2000" dirty="0">
                <a:solidFill>
                  <a:srgbClr val="384056"/>
                </a:solidFill>
              </a:rPr>
              <a:t> 图与控制流</a:t>
            </a:r>
            <a:endParaRPr lang="en-US" altLang="zh-CN" sz="2000" dirty="0">
              <a:solidFill>
                <a:srgbClr val="384056"/>
              </a:solidFill>
            </a:endParaRPr>
          </a:p>
          <a:p>
            <a:pPr lvl="1"/>
            <a:r>
              <a:rPr lang="zh-CN" altLang="en-US" sz="2000" dirty="0">
                <a:solidFill>
                  <a:srgbClr val="384056"/>
                </a:solidFill>
              </a:rPr>
              <a:t>计算图的挑战与未来</a:t>
            </a:r>
          </a:p>
        </p:txBody>
      </p:sp>
      <p:pic>
        <p:nvPicPr>
          <p:cNvPr id="7" name="图片 6">
            <a:extLst>
              <a:ext uri="{FF2B5EF4-FFF2-40B4-BE49-F238E27FC236}">
                <a16:creationId xmlns:a16="http://schemas.microsoft.com/office/drawing/2014/main" id="{EF798175-26C4-7E4C-AB6F-EC331B842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557" y="1340768"/>
            <a:ext cx="4194102" cy="4004894"/>
          </a:xfrm>
          <a:prstGeom prst="rect">
            <a:avLst/>
          </a:prstGeom>
        </p:spPr>
      </p:pic>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14648</TotalTime>
  <Words>70</Words>
  <Application>Microsoft Macintosh PowerPoint</Application>
  <PresentationFormat>自定义</PresentationFormat>
  <Paragraphs>12</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3</vt:i4>
      </vt:variant>
    </vt:vector>
  </HeadingPairs>
  <TitlesOfParts>
    <vt:vector size="20"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Wingdings</vt:lpstr>
      <vt:lpstr>Title1</vt:lpstr>
      <vt:lpstr>Title2</vt:lpstr>
      <vt:lpstr>content01</vt:lpstr>
      <vt:lpstr>Content02</vt:lpstr>
      <vt:lpstr>code01</vt:lpstr>
      <vt:lpstr>Thankyou</vt:lpstr>
      <vt:lpstr>计算图</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1378</cp:revision>
  <dcterms:created xsi:type="dcterms:W3CDTF">2015-01-14T10:38:57Z</dcterms:created>
  <dcterms:modified xsi:type="dcterms:W3CDTF">2022-10-06T10:09:33Z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