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2"/>
  </p:notesMasterIdLst>
  <p:handoutMasterIdLst>
    <p:handoutMasterId r:id="rId13"/>
  </p:handoutMasterIdLst>
  <p:sldIdLst>
    <p:sldId id="693" r:id="rId7"/>
    <p:sldId id="717" r:id="rId8"/>
    <p:sldId id="723" r:id="rId9"/>
    <p:sldId id="718" r:id="rId10"/>
    <p:sldId id="680" r:id="rId11"/>
  </p:sldIdLst>
  <p:sldSz cx="12196763" cy="6858000"/>
  <p:notesSz cx="6805613" cy="9939338"/>
  <p:custDataLst>
    <p:tags r:id="rId1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393C"/>
    <a:srgbClr val="F78898"/>
    <a:srgbClr val="59595A"/>
    <a:srgbClr val="FFC000"/>
    <a:srgbClr val="384056"/>
    <a:srgbClr val="FFFFFF"/>
    <a:srgbClr val="0078D5"/>
    <a:srgbClr val="B1C0D4"/>
    <a:srgbClr val="FFB8B8"/>
    <a:srgbClr val="FFF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2022/10/8</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2022/10/8</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PlaceHolder 1"/>
          <p:cNvSpPr>
            <a:spLocks noGrp="1" noRot="1" noChangeAspect="1"/>
          </p:cNvSpPr>
          <p:nvPr>
            <p:ph type="sldImg"/>
          </p:nvPr>
        </p:nvSpPr>
        <p:spPr>
          <a:xfrm>
            <a:off x="685800" y="1143000"/>
            <a:ext cx="5486400" cy="3086100"/>
          </a:xfrm>
          <a:prstGeom prst="rect">
            <a:avLst/>
          </a:prstGeom>
          <a:ln w="0">
            <a:noFill/>
          </a:ln>
        </p:spPr>
      </p:sp>
      <p:sp>
        <p:nvSpPr>
          <p:cNvPr id="2051"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2052"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4972D7B-4788-4011-AFF5-19D09FEE8B61}" type="slidenum">
              <a:rPr lang="en-US" sz="1200" b="0" strike="noStrike" spc="-1">
                <a:latin typeface="Times New Roman"/>
              </a:rPr>
              <a:t>3</a:t>
            </a:fld>
            <a:endParaRPr lang="en-US" sz="1200" b="0" strike="noStrike" spc="-1">
              <a:latin typeface="Times New Roman"/>
            </a:endParaRPr>
          </a:p>
        </p:txBody>
      </p:sp>
    </p:spTree>
    <p:extLst>
      <p:ext uri="{BB962C8B-B14F-4D97-AF65-F5344CB8AC3E}">
        <p14:creationId xmlns:p14="http://schemas.microsoft.com/office/powerpoint/2010/main" val="282857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19530"/>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271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636179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3199"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28800"/>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hyperlink" Target="http://www.mindspore.cn/"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7" r:id="rId3"/>
    <p:sldLayoutId id="2147483908"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9539" y="404664"/>
            <a:ext cx="5496874" cy="3096343"/>
          </a:xfrm>
          <a:solidFill>
            <a:srgbClr val="FFFFFF">
              <a:alpha val="9804"/>
            </a:srgbClr>
          </a:solidFill>
        </p:spPr>
        <p:txBody>
          <a:bodyPr anchor="ctr">
            <a:noAutofit/>
          </a:bodyPr>
          <a:lstStyle/>
          <a:p>
            <a:r>
              <a:rPr lang="zh-CN" altLang="en-US" sz="9600" dirty="0">
                <a:solidFill>
                  <a:schemeClr val="bg1"/>
                </a:solidFill>
                <a:latin typeface="Microsoft YaHei" panose="020B0503020204020204" pitchFamily="34" charset="-122"/>
                <a:ea typeface="Microsoft YaHei" panose="020B0503020204020204" pitchFamily="34" charset="-122"/>
              </a:rPr>
              <a:t>计算图与</a:t>
            </a:r>
            <a:br>
              <a:rPr lang="en-US" altLang="zh-CN" sz="9600" dirty="0">
                <a:solidFill>
                  <a:schemeClr val="bg1"/>
                </a:solidFill>
                <a:latin typeface="Microsoft YaHei" panose="020B0503020204020204" pitchFamily="34" charset="-122"/>
                <a:ea typeface="Microsoft YaHei" panose="020B0503020204020204" pitchFamily="34" charset="-122"/>
              </a:rPr>
            </a:br>
            <a:r>
              <a:rPr lang="zh-CN" altLang="en-US" sz="9600" dirty="0">
                <a:solidFill>
                  <a:schemeClr val="bg1"/>
                </a:solidFill>
                <a:latin typeface="Microsoft YaHei" panose="020B0503020204020204" pitchFamily="34" charset="-122"/>
                <a:ea typeface="Microsoft YaHei" panose="020B0503020204020204" pitchFamily="34" charset="-122"/>
              </a:rPr>
              <a:t>控制流</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4270252" y="3954787"/>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630" y="3933056"/>
            <a:ext cx="636527" cy="636527"/>
          </a:xfrm>
          <a:prstGeom prst="ellipse">
            <a:avLst/>
          </a:prstGeom>
          <a:ln w="28575" cap="rnd">
            <a:solidFill>
              <a:schemeClr val="bg1"/>
            </a:solidFill>
            <a:prstDash val="solid"/>
          </a:ln>
          <a:effectLst/>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423544"/>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384056"/>
                </a:solidFill>
              </a:rPr>
              <a:t>计算图基础介绍</a:t>
            </a:r>
          </a:p>
          <a:p>
            <a:pPr marL="457200" indent="-457200">
              <a:buFont typeface="+mj-lt"/>
              <a:buAutoNum type="arabicPeriod"/>
            </a:pPr>
            <a:r>
              <a:rPr lang="zh-CN" altLang="en-US" sz="2400" b="1" dirty="0">
                <a:solidFill>
                  <a:srgbClr val="34393C"/>
                </a:solidFill>
              </a:rPr>
              <a:t>具体内容</a:t>
            </a:r>
          </a:p>
          <a:p>
            <a:pPr lvl="1"/>
            <a:r>
              <a:rPr lang="zh-CN" altLang="en-US" sz="2000" dirty="0">
                <a:solidFill>
                  <a:schemeClr val="bg2"/>
                </a:solidFill>
              </a:rPr>
              <a:t>计算图（数据流图）：</a:t>
            </a:r>
            <a:r>
              <a:rPr lang="en-US" altLang="zh-CN" sz="2000" dirty="0">
                <a:solidFill>
                  <a:schemeClr val="bg2"/>
                </a:solidFill>
              </a:rPr>
              <a:t>AI</a:t>
            </a:r>
            <a:r>
              <a:rPr lang="zh-CN" altLang="en-US" sz="2000" dirty="0">
                <a:solidFill>
                  <a:schemeClr val="bg2"/>
                </a:solidFill>
              </a:rPr>
              <a:t>系统化问题 </a:t>
            </a:r>
            <a:r>
              <a:rPr lang="en-US" altLang="zh-CN" sz="2000" dirty="0">
                <a:solidFill>
                  <a:schemeClr val="bg2"/>
                </a:solidFill>
              </a:rPr>
              <a:t>–</a:t>
            </a:r>
            <a:r>
              <a:rPr lang="zh-CN" altLang="en-US" sz="2000" dirty="0">
                <a:solidFill>
                  <a:schemeClr val="bg2"/>
                </a:solidFill>
              </a:rPr>
              <a:t> 计算图的提出</a:t>
            </a:r>
            <a:endParaRPr lang="en-US" altLang="zh-CN" sz="2000" dirty="0">
              <a:solidFill>
                <a:schemeClr val="bg2"/>
              </a:solidFill>
            </a:endParaRPr>
          </a:p>
          <a:p>
            <a:pPr lvl="1"/>
            <a:r>
              <a:rPr lang="zh-CN" altLang="en-US" sz="2000" dirty="0">
                <a:solidFill>
                  <a:srgbClr val="384056"/>
                </a:solidFill>
              </a:rPr>
              <a:t>计算图和自动微分：深度学习与微分 </a:t>
            </a:r>
            <a:r>
              <a:rPr lang="en-US" altLang="zh-CN" sz="2000" dirty="0">
                <a:solidFill>
                  <a:srgbClr val="384056"/>
                </a:solidFill>
              </a:rPr>
              <a:t>-</a:t>
            </a:r>
            <a:r>
              <a:rPr lang="zh-CN" altLang="en-US" sz="2000" dirty="0">
                <a:solidFill>
                  <a:srgbClr val="384056"/>
                </a:solidFill>
              </a:rPr>
              <a:t> 回顾自动微分 </a:t>
            </a:r>
            <a:r>
              <a:rPr lang="en-US" altLang="zh-CN" sz="2000" dirty="0">
                <a:solidFill>
                  <a:srgbClr val="384056"/>
                </a:solidFill>
              </a:rPr>
              <a:t>–</a:t>
            </a:r>
            <a:r>
              <a:rPr lang="zh-CN" altLang="en-US" sz="2000" dirty="0">
                <a:solidFill>
                  <a:srgbClr val="384056"/>
                </a:solidFill>
              </a:rPr>
              <a:t> 计算图表达自动微分</a:t>
            </a:r>
            <a:endParaRPr lang="en-US" altLang="zh-CN" sz="2000" dirty="0">
              <a:solidFill>
                <a:srgbClr val="384056"/>
              </a:solidFill>
            </a:endParaRPr>
          </a:p>
          <a:p>
            <a:pPr lvl="1"/>
            <a:r>
              <a:rPr lang="zh-CN" altLang="en-US" sz="2000" dirty="0">
                <a:solidFill>
                  <a:schemeClr val="bg2"/>
                </a:solidFill>
              </a:rPr>
              <a:t>图的调度和执行：单算子调度 </a:t>
            </a:r>
            <a:r>
              <a:rPr lang="en-US" altLang="zh-CN" sz="2000" dirty="0">
                <a:solidFill>
                  <a:schemeClr val="bg2"/>
                </a:solidFill>
              </a:rPr>
              <a:t>–</a:t>
            </a:r>
            <a:r>
              <a:rPr lang="zh-CN" altLang="en-US" sz="2000" dirty="0">
                <a:solidFill>
                  <a:schemeClr val="bg2"/>
                </a:solidFill>
              </a:rPr>
              <a:t> 图切多设备调度 </a:t>
            </a:r>
            <a:r>
              <a:rPr lang="en-US" altLang="zh-CN" sz="2000" dirty="0">
                <a:solidFill>
                  <a:schemeClr val="bg2"/>
                </a:solidFill>
              </a:rPr>
              <a:t>–</a:t>
            </a:r>
            <a:r>
              <a:rPr lang="zh-CN" altLang="en-US" sz="2000" dirty="0">
                <a:solidFill>
                  <a:schemeClr val="bg2"/>
                </a:solidFill>
              </a:rPr>
              <a:t> 控制流控制</a:t>
            </a:r>
            <a:endParaRPr lang="en-US" altLang="zh-CN" sz="2000" dirty="0">
              <a:solidFill>
                <a:schemeClr val="bg2"/>
              </a:solidFill>
            </a:endParaRPr>
          </a:p>
          <a:p>
            <a:pPr lvl="1"/>
            <a:r>
              <a:rPr lang="zh-CN" altLang="en-US" sz="2000" dirty="0">
                <a:solidFill>
                  <a:schemeClr val="bg2"/>
                </a:solidFill>
              </a:rPr>
              <a:t>计算图的挑战与未来</a:t>
            </a:r>
            <a:br>
              <a:rPr lang="zh-CN" altLang="en-US" dirty="0"/>
            </a:br>
            <a:endParaRPr lang="zh-CN" altLang="en-US" sz="2000" dirty="0">
              <a:solidFill>
                <a:srgbClr val="384056"/>
              </a:solidFill>
            </a:endParaRPr>
          </a:p>
        </p:txBody>
      </p:sp>
    </p:spTree>
    <p:extLst>
      <p:ext uri="{BB962C8B-B14F-4D97-AF65-F5344CB8AC3E}">
        <p14:creationId xmlns:p14="http://schemas.microsoft.com/office/powerpoint/2010/main" val="429038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600677" y="468742"/>
            <a:ext cx="10963473" cy="589190"/>
          </a:xfrm>
          <a:prstGeom prst="rect">
            <a:avLst/>
          </a:prstGeom>
          <a:noFill/>
          <a:ln w="0">
            <a:noFill/>
          </a:ln>
        </p:spPr>
        <p:txBody>
          <a:bodyPr lIns="0" tIns="0" rIns="0" bIns="0" anchor="ctr">
            <a:noAutofit/>
          </a:bodyPr>
          <a:lstStyle/>
          <a:p>
            <a:pPr>
              <a:lnSpc>
                <a:spcPct val="100000"/>
              </a:lnSpc>
              <a:buNone/>
            </a:pPr>
            <a:r>
              <a:rPr lang="zh-CN" altLang="en-US" sz="2800" spc="-52" dirty="0">
                <a:solidFill>
                  <a:srgbClr val="F78898"/>
                </a:solidFill>
                <a:latin typeface="Segoe UI Semibold"/>
              </a:rPr>
              <a:t>深度学习训练流程：主要计算阶段</a:t>
            </a:r>
            <a:endParaRPr lang="en-US" sz="2800" spc="-52" dirty="0">
              <a:solidFill>
                <a:srgbClr val="F78898"/>
              </a:solidFill>
              <a:latin typeface="Segoe UI Semibold"/>
            </a:endParaRPr>
          </a:p>
        </p:txBody>
      </p:sp>
      <p:sp>
        <p:nvSpPr>
          <p:cNvPr id="396" name="PlaceHolder 2"/>
          <p:cNvSpPr>
            <a:spLocks noGrp="1"/>
          </p:cNvSpPr>
          <p:nvPr>
            <p:ph sz="half" idx="1"/>
          </p:nvPr>
        </p:nvSpPr>
        <p:spPr>
          <a:xfrm>
            <a:off x="623635" y="1600203"/>
            <a:ext cx="10963473" cy="316629"/>
          </a:xfrm>
          <a:prstGeom prst="rect">
            <a:avLst/>
          </a:prstGeom>
          <a:noFill/>
          <a:ln w="0">
            <a:noFill/>
          </a:ln>
        </p:spPr>
        <p:txBody>
          <a:bodyPr lIns="0" tIns="0" rIns="0" bIns="0" anchor="t">
            <a:noAutofit/>
          </a:bodyPr>
          <a:lstStyle/>
          <a:p>
            <a:pPr>
              <a:lnSpc>
                <a:spcPct val="100000"/>
              </a:lnSpc>
              <a:spcBef>
                <a:spcPts val="561"/>
              </a:spcBef>
              <a:buNone/>
              <a:tabLst>
                <a:tab pos="0" algn="l"/>
              </a:tabLst>
            </a:pPr>
            <a:r>
              <a:rPr lang="en-US" sz="1600" spc="-1" dirty="0">
                <a:solidFill>
                  <a:srgbClr val="384056"/>
                </a:solidFill>
                <a:latin typeface="Microsoft YaHei" panose="020B0503020204020204" pitchFamily="34" charset="-122"/>
                <a:ea typeface="Microsoft YaHei" panose="020B0503020204020204" pitchFamily="34" charset="-122"/>
              </a:rPr>
              <a:t>1. </a:t>
            </a:r>
            <a:r>
              <a:rPr lang="zh-CN" altLang="en-US" sz="1600" spc="-1" dirty="0">
                <a:solidFill>
                  <a:srgbClr val="384056"/>
                </a:solidFill>
                <a:latin typeface="Microsoft YaHei" panose="020B0503020204020204" pitchFamily="34" charset="-122"/>
                <a:ea typeface="Microsoft YaHei" panose="020B0503020204020204" pitchFamily="34" charset="-122"/>
              </a:rPr>
              <a:t>前向计算</a:t>
            </a:r>
            <a:r>
              <a:rPr lang="en-US" sz="1600" spc="-1" dirty="0">
                <a:solidFill>
                  <a:srgbClr val="384056"/>
                </a:solidFill>
                <a:latin typeface="Microsoft YaHei" panose="020B0503020204020204" pitchFamily="34" charset="-122"/>
                <a:ea typeface="Microsoft YaHei" panose="020B0503020204020204" pitchFamily="34" charset="-122"/>
              </a:rPr>
              <a:t>: </a:t>
            </a:r>
          </a:p>
        </p:txBody>
      </p:sp>
      <p:sp>
        <p:nvSpPr>
          <p:cNvPr id="577" name="Text Placeholder 198"/>
          <p:cNvSpPr/>
          <p:nvPr/>
        </p:nvSpPr>
        <p:spPr>
          <a:xfrm>
            <a:off x="623635" y="4063551"/>
            <a:ext cx="11018160" cy="246221"/>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a:spcBef>
                <a:spcPts val="561"/>
              </a:spcBef>
              <a:tabLst>
                <a:tab pos="0" algn="l"/>
              </a:tabLst>
            </a:pPr>
            <a:r>
              <a:rPr lang="en-US" sz="1600" spc="-1" dirty="0">
                <a:solidFill>
                  <a:srgbClr val="384056"/>
                </a:solidFill>
                <a:latin typeface="Microsoft YaHei" panose="020B0503020204020204" pitchFamily="34" charset="-122"/>
                <a:ea typeface="Microsoft YaHei" panose="020B0503020204020204" pitchFamily="34" charset="-122"/>
              </a:rPr>
              <a:t>2. </a:t>
            </a:r>
            <a:r>
              <a:rPr lang="zh-CN" altLang="en-US" sz="1600" spc="-1" dirty="0">
                <a:solidFill>
                  <a:srgbClr val="384056"/>
                </a:solidFill>
                <a:latin typeface="Microsoft YaHei" panose="020B0503020204020204" pitchFamily="34" charset="-122"/>
                <a:ea typeface="Microsoft YaHei" panose="020B0503020204020204" pitchFamily="34" charset="-122"/>
              </a:rPr>
              <a:t>反向计算：</a:t>
            </a:r>
            <a:endParaRPr lang="en-US" sz="1600" spc="-1" dirty="0">
              <a:solidFill>
                <a:srgbClr val="384056"/>
              </a:solidFill>
              <a:latin typeface="Microsoft YaHei" panose="020B0503020204020204" pitchFamily="34" charset="-122"/>
              <a:ea typeface="Microsoft YaHei" panose="020B0503020204020204" pitchFamily="34" charset="-122"/>
            </a:endParaRPr>
          </a:p>
        </p:txBody>
      </p:sp>
      <p:sp>
        <p:nvSpPr>
          <p:cNvPr id="586" name="Text Placeholder 198"/>
          <p:cNvSpPr/>
          <p:nvPr/>
        </p:nvSpPr>
        <p:spPr>
          <a:xfrm>
            <a:off x="573333" y="5661248"/>
            <a:ext cx="11018160" cy="246221"/>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a:spcBef>
                <a:spcPts val="561"/>
              </a:spcBef>
              <a:tabLst>
                <a:tab pos="0" algn="l"/>
              </a:tabLst>
            </a:pPr>
            <a:r>
              <a:rPr lang="en-US" sz="1600" spc="-1" dirty="0">
                <a:solidFill>
                  <a:srgbClr val="384056"/>
                </a:solidFill>
                <a:latin typeface="Microsoft YaHei" panose="020B0503020204020204" pitchFamily="34" charset="-122"/>
                <a:ea typeface="Microsoft YaHei" panose="020B0503020204020204" pitchFamily="34" charset="-122"/>
              </a:rPr>
              <a:t>3. </a:t>
            </a:r>
            <a:r>
              <a:rPr lang="zh-CN" altLang="en-US" sz="1600" spc="-1" dirty="0">
                <a:solidFill>
                  <a:srgbClr val="384056"/>
                </a:solidFill>
                <a:latin typeface="Microsoft YaHei" panose="020B0503020204020204" pitchFamily="34" charset="-122"/>
                <a:ea typeface="Microsoft YaHei" panose="020B0503020204020204" pitchFamily="34" charset="-122"/>
              </a:rPr>
              <a:t>更新可学习的权重参数：</a:t>
            </a:r>
            <a:r>
              <a:rPr lang="en-US" sz="1600" spc="-1" dirty="0">
                <a:solidFill>
                  <a:srgbClr val="384056"/>
                </a:solidFill>
                <a:latin typeface="Microsoft YaHei" panose="020B0503020204020204" pitchFamily="34" charset="-122"/>
                <a:ea typeface="Microsoft YaHei" panose="020B0503020204020204" pitchFamily="34" charset="-122"/>
              </a:rPr>
              <a:t> </a:t>
            </a:r>
          </a:p>
        </p:txBody>
      </p:sp>
      <p:pic>
        <p:nvPicPr>
          <p:cNvPr id="3" name="图片 2">
            <a:extLst>
              <a:ext uri="{FF2B5EF4-FFF2-40B4-BE49-F238E27FC236}">
                <a16:creationId xmlns:a16="http://schemas.microsoft.com/office/drawing/2014/main" id="{42F21462-3FB8-944C-AD62-0529D216B26A}"/>
              </a:ext>
            </a:extLst>
          </p:cNvPr>
          <p:cNvPicPr>
            <a:picLocks noChangeAspect="1"/>
          </p:cNvPicPr>
          <p:nvPr/>
        </p:nvPicPr>
        <p:blipFill>
          <a:blip r:embed="rId3"/>
          <a:stretch>
            <a:fillRect/>
          </a:stretch>
        </p:blipFill>
        <p:spPr>
          <a:xfrm>
            <a:off x="2858021" y="1196752"/>
            <a:ext cx="7234092" cy="2016224"/>
          </a:xfrm>
          <a:prstGeom prst="rect">
            <a:avLst/>
          </a:prstGeom>
        </p:spPr>
      </p:pic>
      <p:pic>
        <p:nvPicPr>
          <p:cNvPr id="2" name="图片 1">
            <a:extLst>
              <a:ext uri="{FF2B5EF4-FFF2-40B4-BE49-F238E27FC236}">
                <a16:creationId xmlns:a16="http://schemas.microsoft.com/office/drawing/2014/main" id="{8681B581-D06F-6B43-A708-6218458FD5F2}"/>
              </a:ext>
            </a:extLst>
          </p:cNvPr>
          <p:cNvPicPr>
            <a:picLocks noChangeAspect="1"/>
          </p:cNvPicPr>
          <p:nvPr/>
        </p:nvPicPr>
        <p:blipFill>
          <a:blip r:embed="rId4"/>
          <a:stretch>
            <a:fillRect/>
          </a:stretch>
        </p:blipFill>
        <p:spPr>
          <a:xfrm>
            <a:off x="4120873" y="3212976"/>
            <a:ext cx="7234092" cy="2895682"/>
          </a:xfrm>
          <a:prstGeom prst="rect">
            <a:avLst/>
          </a:prstGeom>
        </p:spPr>
      </p:pic>
    </p:spTree>
    <p:extLst>
      <p:ext uri="{BB962C8B-B14F-4D97-AF65-F5344CB8AC3E}">
        <p14:creationId xmlns:p14="http://schemas.microsoft.com/office/powerpoint/2010/main" val="2434486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r>
              <a:rPr lang="en-US" altLang="zh-CN" dirty="0">
                <a:latin typeface="Microsoft YaHei" panose="020B0503020204020204" pitchFamily="34" charset="-122"/>
                <a:ea typeface="Microsoft YaHei" panose="020B0503020204020204" pitchFamily="34" charset="-122"/>
                <a:sym typeface="Huawei Sans" panose="020C0503030203020204" pitchFamily="34" charset="0"/>
              </a:rPr>
              <a:t>Summary</a:t>
            </a:r>
            <a:endParaRPr lang="zh-CN" altLang="en-US" dirty="0">
              <a:latin typeface="Microsoft YaHei" panose="020B0503020204020204" pitchFamily="34" charset="-122"/>
              <a:ea typeface="Microsoft YaHei" panose="020B0503020204020204" pitchFamily="34" charset="-122"/>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457200" indent="-457200">
              <a:buFont typeface="+mj-lt"/>
              <a:buAutoNum type="arabicPeriod"/>
            </a:pPr>
            <a:r>
              <a:rPr lang="zh-CN" altLang="en-US" sz="2000" dirty="0">
                <a:solidFill>
                  <a:schemeClr val="tx1"/>
                </a:solidFill>
              </a:rPr>
              <a:t>了解神经网络</a:t>
            </a:r>
            <a:r>
              <a:rPr lang="en-US" altLang="zh-CN" sz="2000" dirty="0">
                <a:solidFill>
                  <a:schemeClr val="tx1"/>
                </a:solidFill>
              </a:rPr>
              <a:t>/AI</a:t>
            </a:r>
            <a:r>
              <a:rPr lang="zh-CN" altLang="en-US" sz="2000" dirty="0">
                <a:solidFill>
                  <a:schemeClr val="tx1"/>
                </a:solidFill>
              </a:rPr>
              <a:t>系统中训练流程跟微分之间的关系</a:t>
            </a:r>
            <a:endParaRPr lang="en-US" altLang="zh-CN" sz="2000" dirty="0">
              <a:solidFill>
                <a:schemeClr val="tx1"/>
              </a:solidFill>
            </a:endParaRPr>
          </a:p>
          <a:p>
            <a:pPr marL="457200" indent="-457200">
              <a:buFont typeface="+mj-lt"/>
              <a:buAutoNum type="arabicPeriod"/>
            </a:pPr>
            <a:r>
              <a:rPr lang="zh-CN" altLang="en-US" sz="2000" dirty="0">
                <a:solidFill>
                  <a:schemeClr val="tx1"/>
                </a:solidFill>
              </a:rPr>
              <a:t>回顾自动微分的正反向模式和计算图中的自动微分</a:t>
            </a:r>
            <a:endParaRPr lang="en-US" altLang="zh-CN" sz="2000" dirty="0">
              <a:solidFill>
                <a:schemeClr val="tx1"/>
              </a:solidFill>
            </a:endParaRPr>
          </a:p>
          <a:p>
            <a:pPr marL="457200" indent="-457200">
              <a:buFont typeface="+mj-lt"/>
              <a:buAutoNum type="arabicPeriod"/>
            </a:pPr>
            <a:r>
              <a:rPr lang="zh-CN" altLang="en-US" sz="2000" dirty="0">
                <a:solidFill>
                  <a:schemeClr val="tx1"/>
                </a:solidFill>
              </a:rPr>
              <a:t>了解自动微分在深度学习中的一个实现表示</a:t>
            </a:r>
            <a:endParaRPr lang="en-US" altLang="zh-CN" sz="2000" dirty="0">
              <a:solidFill>
                <a:schemeClr val="tx1"/>
              </a:solidFill>
            </a:endParaRPr>
          </a:p>
        </p:txBody>
      </p:sp>
    </p:spTree>
    <p:extLst>
      <p:ext uri="{BB962C8B-B14F-4D97-AF65-F5344CB8AC3E}">
        <p14:creationId xmlns:p14="http://schemas.microsoft.com/office/powerpoint/2010/main" val="4073866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15324</TotalTime>
  <Words>154</Words>
  <Application>Microsoft Macintosh PowerPoint</Application>
  <PresentationFormat>自定义</PresentationFormat>
  <Paragraphs>21</Paragraphs>
  <Slides>5</Slides>
  <Notes>2</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5</vt:i4>
      </vt:variant>
    </vt:vector>
  </HeadingPairs>
  <TitlesOfParts>
    <vt:vector size="24" baseType="lpstr">
      <vt:lpstr>黑体</vt:lpstr>
      <vt:lpstr>华文细黑</vt:lpstr>
      <vt:lpstr>微软雅黑</vt:lpstr>
      <vt:lpstr>微软雅黑</vt:lpstr>
      <vt:lpstr>FrutigerNext LT Bold</vt:lpstr>
      <vt:lpstr>FrutigerNext LT Light</vt:lpstr>
      <vt:lpstr>FrutigerNext LT Medium</vt:lpstr>
      <vt:lpstr>GEETYPE-SkyGB-Flash Reguar</vt:lpstr>
      <vt:lpstr>Segoe UI Semibold</vt:lpstr>
      <vt:lpstr>Arial</vt:lpstr>
      <vt:lpstr>Calibri</vt:lpstr>
      <vt:lpstr>Times New Roman</vt:lpstr>
      <vt:lpstr>Wingdings</vt:lpstr>
      <vt:lpstr>Title1</vt:lpstr>
      <vt:lpstr>Title2</vt:lpstr>
      <vt:lpstr>content01</vt:lpstr>
      <vt:lpstr>Content02</vt:lpstr>
      <vt:lpstr>code01</vt:lpstr>
      <vt:lpstr>Thankyou</vt:lpstr>
      <vt:lpstr>计算图与 控制流</vt:lpstr>
      <vt:lpstr>PowerPoint 演示文稿</vt:lpstr>
      <vt:lpstr>深度学习训练流程：主要计算阶段</vt:lpstr>
      <vt:lpstr>Summary</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1551</cp:revision>
  <dcterms:created xsi:type="dcterms:W3CDTF">2015-01-14T10:38:57Z</dcterms:created>
  <dcterms:modified xsi:type="dcterms:W3CDTF">2022-10-08T10:53:01Z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