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5"/>
  </p:notesMasterIdLst>
  <p:handoutMasterIdLst>
    <p:handoutMasterId r:id="rId26"/>
  </p:handoutMasterIdLst>
  <p:sldIdLst>
    <p:sldId id="1779" r:id="rId7"/>
    <p:sldId id="739" r:id="rId8"/>
    <p:sldId id="1798" r:id="rId9"/>
    <p:sldId id="2040" r:id="rId10"/>
    <p:sldId id="2036" r:id="rId11"/>
    <p:sldId id="2007" r:id="rId12"/>
    <p:sldId id="2037" r:id="rId13"/>
    <p:sldId id="2041" r:id="rId14"/>
    <p:sldId id="2038" r:id="rId15"/>
    <p:sldId id="2043" r:id="rId16"/>
    <p:sldId id="2044" r:id="rId17"/>
    <p:sldId id="2045" r:id="rId18"/>
    <p:sldId id="2046" r:id="rId19"/>
    <p:sldId id="2047" r:id="rId20"/>
    <p:sldId id="2048" r:id="rId21"/>
    <p:sldId id="2049" r:id="rId22"/>
    <p:sldId id="1998" r:id="rId23"/>
    <p:sldId id="680" r:id="rId24"/>
  </p:sldIdLst>
  <p:sldSz cx="12196763" cy="6858000"/>
  <p:notesSz cx="6805613" cy="9939338"/>
  <p:custDataLst>
    <p:tags r:id="rId2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2022/12/14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8.xml"/><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free1993/article/details/111480268" TargetMode="External"/><Relationship Id="rId2" Type="http://schemas.openxmlformats.org/officeDocument/2006/relationships/hyperlink" Target="https://blog.caoxudong.info/blog/2013/10/23/compiler_optimizations_constant_folding" TargetMode="External"/><Relationship Id="rId1" Type="http://schemas.openxmlformats.org/officeDocument/2006/relationships/slideLayout" Target="../slideLayouts/slideLayout4.xml"/><Relationship Id="rId4" Type="http://schemas.openxmlformats.org/officeDocument/2006/relationships/hyperlink" Target="https://en.wikipedia.org/wiki/Constant_foldi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26469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常量折叠</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err="1"/>
              <a:t>AddN</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t>对于两个形状大小为 </a:t>
            </a:r>
            <a:r>
              <a:rPr lang="en-US" altLang="zh-CN" dirty="0"/>
              <a:t>(N,C,H,W)</a:t>
            </a:r>
            <a:r>
              <a:rPr lang="zh-CN" altLang="en-US" dirty="0"/>
              <a:t> 四维常量</a:t>
            </a:r>
            <a:r>
              <a:rPr lang="en-US" altLang="zh-CN" dirty="0"/>
              <a:t>Tensor</a:t>
            </a:r>
            <a:r>
              <a:rPr lang="zh-CN" altLang="en-US" dirty="0"/>
              <a:t>，</a:t>
            </a:r>
            <a:r>
              <a:rPr lang="en-US" altLang="zh-CN" dirty="0"/>
              <a:t>Add</a:t>
            </a:r>
            <a:r>
              <a:rPr lang="zh-CN" altLang="en-US" dirty="0"/>
              <a:t> 结果是一定，可以将其合成一个常量放在编译器生成</a:t>
            </a:r>
            <a:endParaRPr lang="en-US" altLang="zh-CN" dirty="0"/>
          </a:p>
          <a:p>
            <a:pPr>
              <a:lnSpc>
                <a:spcPct val="150000"/>
              </a:lnSpc>
            </a:pPr>
            <a:r>
              <a:rPr lang="zh-CN" altLang="en-US" dirty="0"/>
              <a:t>不需要给 </a:t>
            </a:r>
            <a:r>
              <a:rPr lang="en-US" altLang="zh-CN" dirty="0"/>
              <a:t>Add</a:t>
            </a:r>
            <a:r>
              <a:rPr lang="zh-CN" altLang="en-US" dirty="0"/>
              <a:t> 节点分配额外的存储资源，在计算图执行的过程中，也不需要反复计算 </a:t>
            </a:r>
            <a:r>
              <a:rPr lang="en-US" altLang="zh-CN" dirty="0"/>
              <a:t>add</a:t>
            </a:r>
            <a:r>
              <a:rPr lang="zh-CN" altLang="en-US" dirty="0"/>
              <a:t> 这个操作，可直接进行访问结果</a:t>
            </a:r>
            <a:endParaRPr kumimoji="1" lang="zh-CN" altLang="en-US" dirty="0"/>
          </a:p>
        </p:txBody>
      </p:sp>
      <p:pic>
        <p:nvPicPr>
          <p:cNvPr id="5" name="图片 4">
            <a:extLst>
              <a:ext uri="{FF2B5EF4-FFF2-40B4-BE49-F238E27FC236}">
                <a16:creationId xmlns:a16="http://schemas.microsoft.com/office/drawing/2014/main" id="{72A84240-56A1-F34D-855E-685E8F3B61C6}"/>
              </a:ext>
            </a:extLst>
          </p:cNvPr>
          <p:cNvPicPr>
            <a:picLocks noChangeAspect="1"/>
          </p:cNvPicPr>
          <p:nvPr/>
        </p:nvPicPr>
        <p:blipFill>
          <a:blip r:embed="rId2"/>
          <a:stretch>
            <a:fillRect/>
          </a:stretch>
        </p:blipFill>
        <p:spPr>
          <a:xfrm>
            <a:off x="827770" y="3673160"/>
            <a:ext cx="5257238" cy="2243088"/>
          </a:xfrm>
          <a:prstGeom prst="rect">
            <a:avLst/>
          </a:prstGeom>
        </p:spPr>
      </p:pic>
      <p:pic>
        <p:nvPicPr>
          <p:cNvPr id="6" name="图片 5">
            <a:extLst>
              <a:ext uri="{FF2B5EF4-FFF2-40B4-BE49-F238E27FC236}">
                <a16:creationId xmlns:a16="http://schemas.microsoft.com/office/drawing/2014/main" id="{40683AC9-1DAB-674F-8216-7BCA7DD774B1}"/>
              </a:ext>
            </a:extLst>
          </p:cNvPr>
          <p:cNvPicPr>
            <a:picLocks noChangeAspect="1"/>
          </p:cNvPicPr>
          <p:nvPr/>
        </p:nvPicPr>
        <p:blipFill>
          <a:blip r:embed="rId3"/>
          <a:stretch>
            <a:fillRect/>
          </a:stretch>
        </p:blipFill>
        <p:spPr>
          <a:xfrm>
            <a:off x="7217694" y="4437112"/>
            <a:ext cx="4349364" cy="1479136"/>
          </a:xfrm>
          <a:prstGeom prst="rect">
            <a:avLst/>
          </a:prstGeom>
        </p:spPr>
      </p:pic>
    </p:spTree>
    <p:extLst>
      <p:ext uri="{BB962C8B-B14F-4D97-AF65-F5344CB8AC3E}">
        <p14:creationId xmlns:p14="http://schemas.microsoft.com/office/powerpoint/2010/main" val="405319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marL="0" indent="0" eaLnBrk="1" latinLnBrk="1" hangingPunct="1">
              <a:lnSpc>
                <a:spcPct val="150000"/>
              </a:lnSpc>
              <a:buNone/>
            </a:pPr>
            <a:r>
              <a:rPr lang="en-US" altLang="zh-CN" sz="1800" dirty="0"/>
              <a:t>Batch Normalization</a:t>
            </a:r>
            <a:r>
              <a:rPr lang="zh-CN" altLang="en-US" sz="1800" dirty="0"/>
              <a:t> 是将各层的输入进行归一化，使训练过程更快、更稳定的一种技术。在实践中，它是一个额外的层，通常添加在</a:t>
            </a:r>
            <a:r>
              <a:rPr lang="en-US" altLang="zh-CN" sz="1800" dirty="0"/>
              <a:t>Conv</a:t>
            </a:r>
            <a:r>
              <a:rPr lang="zh-CN" altLang="en-US" sz="1800" dirty="0"/>
              <a:t>、</a:t>
            </a:r>
            <a:r>
              <a:rPr lang="en-US" altLang="zh-CN" sz="1800" dirty="0"/>
              <a:t>MatMul</a:t>
            </a:r>
            <a:r>
              <a:rPr lang="zh-CN" altLang="en-US" sz="1800" dirty="0"/>
              <a:t>、</a:t>
            </a:r>
            <a:r>
              <a:rPr lang="en-US" altLang="zh-CN" sz="1800" dirty="0"/>
              <a:t>Transformer</a:t>
            </a:r>
            <a:r>
              <a:rPr lang="zh-CN" altLang="en-US" sz="1800" dirty="0"/>
              <a:t> 计算层之后，在非线性之前。它包括两个步骤：</a:t>
            </a:r>
          </a:p>
          <a:p>
            <a:pPr marL="342900" indent="-342900" eaLnBrk="1" latinLnBrk="1" hangingPunct="1">
              <a:lnSpc>
                <a:spcPct val="150000"/>
              </a:lnSpc>
              <a:buFont typeface="+mj-lt"/>
              <a:buAutoNum type="arabicPeriod"/>
            </a:pPr>
            <a:r>
              <a:rPr lang="zh-CN" altLang="en-US" sz="1800" dirty="0"/>
              <a:t>首先减去其平均值，然后除以其标准差</a:t>
            </a:r>
          </a:p>
          <a:p>
            <a:pPr marL="342900" indent="-342900" eaLnBrk="1" latinLnBrk="1" hangingPunct="1">
              <a:lnSpc>
                <a:spcPct val="150000"/>
              </a:lnSpc>
              <a:buFont typeface="+mj-lt"/>
              <a:buAutoNum type="arabicPeriod"/>
            </a:pPr>
            <a:r>
              <a:rPr lang="zh-CN" altLang="en-US" sz="1800" dirty="0"/>
              <a:t>通过 </a:t>
            </a:r>
            <a:r>
              <a:rPr lang="el-GR" altLang="zh-CN" sz="1800" dirty="0"/>
              <a:t>Gama</a:t>
            </a:r>
            <a:r>
              <a:rPr lang="zh-CN" altLang="en-US" sz="1800" dirty="0"/>
              <a:t> 缩放，通过 </a:t>
            </a:r>
            <a:r>
              <a:rPr lang="el-GR" altLang="zh-CN" sz="1800" dirty="0"/>
              <a:t>Beta</a:t>
            </a:r>
            <a:r>
              <a:rPr lang="zh-CN" altLang="en-US" sz="1800" dirty="0"/>
              <a:t> 偏移，当网络不需要数据的时候，均值为 </a:t>
            </a:r>
            <a:r>
              <a:rPr lang="en-US" altLang="zh-CN" sz="1800" dirty="0"/>
              <a:t>0</a:t>
            </a:r>
            <a:r>
              <a:rPr lang="zh-CN" altLang="en-US" sz="1800" dirty="0"/>
              <a:t>、标准差为 </a:t>
            </a:r>
            <a:r>
              <a:rPr lang="en-US" altLang="zh-CN" sz="1800" dirty="0"/>
              <a:t>1</a:t>
            </a:r>
            <a:endParaRPr lang="zh-CN" altLang="en-US" sz="1800" dirty="0"/>
          </a:p>
        </p:txBody>
      </p:sp>
      <p:pic>
        <p:nvPicPr>
          <p:cNvPr id="1026" name="Picture 2" descr="equation.pdf">
            <a:extLst>
              <a:ext uri="{FF2B5EF4-FFF2-40B4-BE49-F238E27FC236}">
                <a16:creationId xmlns:a16="http://schemas.microsoft.com/office/drawing/2014/main" id="{1CBE0322-B09B-254D-95CE-427FAA262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997" y="3645024"/>
            <a:ext cx="1701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quation.pdf">
            <a:extLst>
              <a:ext uri="{FF2B5EF4-FFF2-40B4-BE49-F238E27FC236}">
                <a16:creationId xmlns:a16="http://schemas.microsoft.com/office/drawing/2014/main" id="{DEC6A3C9-5FA0-F549-8A04-482586C10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415" y="3645024"/>
            <a:ext cx="27559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quation.pdf">
            <a:extLst>
              <a:ext uri="{FF2B5EF4-FFF2-40B4-BE49-F238E27FC236}">
                <a16:creationId xmlns:a16="http://schemas.microsoft.com/office/drawing/2014/main" id="{B95E24B9-2320-0D45-904A-05DFA1826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447" y="4936232"/>
            <a:ext cx="18669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quation.pdf">
            <a:extLst>
              <a:ext uri="{FF2B5EF4-FFF2-40B4-BE49-F238E27FC236}">
                <a16:creationId xmlns:a16="http://schemas.microsoft.com/office/drawing/2014/main" id="{D8703DB7-A68E-B147-9AC1-7912A57B8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0506" y="5025132"/>
            <a:ext cx="30099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85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一旦训练结束，每个</a:t>
            </a:r>
            <a:r>
              <a:rPr lang="en-US" altLang="zh-CN" dirty="0">
                <a:latin typeface="Gill Sans MT" panose="020B0502020104020203" pitchFamily="34" charset="0"/>
              </a:rPr>
              <a:t> BN </a:t>
            </a:r>
            <a:r>
              <a:rPr lang="zh-CN" altLang="en-US" dirty="0">
                <a:latin typeface="Gill Sans MT" panose="020B0502020104020203" pitchFamily="34" charset="0"/>
              </a:rPr>
              <a:t>层都拥有一组特定的</a:t>
            </a:r>
            <a:r>
              <a:rPr lang="el-GR" altLang="zh-CN" dirty="0"/>
              <a:t>γ</a:t>
            </a:r>
            <a:r>
              <a:rPr lang="zh-CN" altLang="en-US" dirty="0">
                <a:latin typeface="Gill Sans MT" panose="020B0502020104020203" pitchFamily="34" charset="0"/>
              </a:rPr>
              <a:t>和</a:t>
            </a:r>
            <a:r>
              <a:rPr lang="el-GR" altLang="zh-CN" dirty="0"/>
              <a:t>β</a:t>
            </a:r>
            <a:r>
              <a:rPr lang="zh-CN" altLang="el-GR" dirty="0">
                <a:latin typeface="Gill Sans MT" panose="020B0502020104020203" pitchFamily="34" charset="0"/>
              </a:rPr>
              <a:t>，</a:t>
            </a:r>
            <a:r>
              <a:rPr lang="zh-CN" altLang="en-US" dirty="0">
                <a:latin typeface="Gill Sans MT" panose="020B0502020104020203" pitchFamily="34" charset="0"/>
              </a:rPr>
              <a:t>还有</a:t>
            </a:r>
            <a:r>
              <a:rPr lang="el-GR" altLang="zh-CN" dirty="0"/>
              <a:t>μ</a:t>
            </a:r>
            <a:r>
              <a:rPr lang="zh-CN" altLang="en-US" dirty="0">
                <a:latin typeface="Gill Sans MT" panose="020B0502020104020203" pitchFamily="34" charset="0"/>
              </a:rPr>
              <a:t>和</a:t>
            </a:r>
            <a:r>
              <a:rPr lang="el-GR" altLang="zh-CN" dirty="0"/>
              <a:t>σ</a:t>
            </a:r>
            <a:r>
              <a:rPr lang="zh-CN" altLang="el-GR" dirty="0">
                <a:latin typeface="Gill Sans MT" panose="020B0502020104020203" pitchFamily="34" charset="0"/>
              </a:rPr>
              <a:t>，</a:t>
            </a:r>
            <a:r>
              <a:rPr lang="zh-CN" altLang="en-US" dirty="0">
                <a:latin typeface="Gill Sans MT" panose="020B0502020104020203" pitchFamily="34" charset="0"/>
              </a:rPr>
              <a:t>后者在训练过程中使用指数加权平均值进行计算。这意味着在推理过程中，</a:t>
            </a:r>
            <a:r>
              <a:rPr lang="en-US" altLang="zh-CN" dirty="0">
                <a:latin typeface="Gill Sans MT" panose="020B0502020104020203" pitchFamily="34" charset="0"/>
              </a:rPr>
              <a:t>BN </a:t>
            </a:r>
            <a:r>
              <a:rPr lang="zh-CN" altLang="en-US" dirty="0">
                <a:latin typeface="Gill Sans MT" panose="020B0502020104020203" pitchFamily="34" charset="0"/>
              </a:rPr>
              <a:t>就像是对上一层的结果进行简单的线性转换。</a:t>
            </a:r>
          </a:p>
          <a:p>
            <a:pPr>
              <a:lnSpc>
                <a:spcPct val="150000"/>
              </a:lnSpc>
            </a:pPr>
            <a:r>
              <a:rPr lang="zh-CN" altLang="en-US" dirty="0">
                <a:latin typeface="Gill Sans MT" panose="020B0502020104020203" pitchFamily="34" charset="0"/>
              </a:rPr>
              <a:t>由于卷积也是一个线性变换，这也意味着这两个操作可以合并成一个单一的线性变换，这将删除一些不必要的参数，但也会减少推理时要执行的操作数量。</a:t>
            </a:r>
          </a:p>
        </p:txBody>
      </p:sp>
      <p:pic>
        <p:nvPicPr>
          <p:cNvPr id="2050" name="Picture 2" descr="equation.pdf">
            <a:extLst>
              <a:ext uri="{FF2B5EF4-FFF2-40B4-BE49-F238E27FC236}">
                <a16:creationId xmlns:a16="http://schemas.microsoft.com/office/drawing/2014/main" id="{02CBEB31-8F6A-A344-B085-97058693B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531" y="4293096"/>
            <a:ext cx="16637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quation.pdf">
            <a:extLst>
              <a:ext uri="{FF2B5EF4-FFF2-40B4-BE49-F238E27FC236}">
                <a16:creationId xmlns:a16="http://schemas.microsoft.com/office/drawing/2014/main" id="{FDD1411C-E0A8-2A4A-885F-3EC75091F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131" y="5076924"/>
            <a:ext cx="2730500" cy="73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4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合并 </a:t>
            </a:r>
            <a:r>
              <a:rPr lang="en-US" altLang="zh-CN" dirty="0">
                <a:latin typeface="Gill Sans MT" panose="020B0502020104020203" pitchFamily="34" charset="0"/>
              </a:rPr>
              <a:t>BN </a:t>
            </a:r>
            <a:r>
              <a:rPr lang="zh-CN" altLang="en-US" dirty="0">
                <a:latin typeface="Gill Sans MT" panose="020B0502020104020203" pitchFamily="34" charset="0"/>
              </a:rPr>
              <a:t>层后的卷积层的权重和偏置可以表示为：</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一般 </a:t>
            </a:r>
            <a:r>
              <a:rPr lang="en-US" altLang="zh-CN" dirty="0">
                <a:latin typeface="Gill Sans MT" panose="020B0502020104020203" pitchFamily="34" charset="0"/>
              </a:rPr>
              <a:t>Conv </a:t>
            </a:r>
            <a:r>
              <a:rPr lang="zh-CN" altLang="en-US" dirty="0">
                <a:latin typeface="Gill Sans MT" panose="020B0502020104020203" pitchFamily="34" charset="0"/>
              </a:rPr>
              <a:t>后面接 </a:t>
            </a:r>
            <a:r>
              <a:rPr lang="en-US" altLang="zh-CN" dirty="0">
                <a:latin typeface="Gill Sans MT" panose="020B0502020104020203" pitchFamily="34" charset="0"/>
              </a:rPr>
              <a:t>BN </a:t>
            </a:r>
            <a:r>
              <a:rPr lang="zh-CN" altLang="en-US" dirty="0">
                <a:latin typeface="Gill Sans MT" panose="020B0502020104020203" pitchFamily="34" charset="0"/>
              </a:rPr>
              <a:t>的时候很多情况下是不带 </a:t>
            </a:r>
            <a:r>
              <a:rPr lang="en-US" altLang="zh-CN" dirty="0">
                <a:latin typeface="Gill Sans MT" panose="020B0502020104020203" pitchFamily="34" charset="0"/>
              </a:rPr>
              <a:t>Bias </a:t>
            </a:r>
            <a:r>
              <a:rPr lang="zh-CN" altLang="en-US" dirty="0">
                <a:latin typeface="Gill Sans MT" panose="020B0502020104020203" pitchFamily="34" charset="0"/>
              </a:rPr>
              <a:t>的，这个时候上面的公式就会少第二项。</a:t>
            </a:r>
          </a:p>
        </p:txBody>
      </p:sp>
      <p:pic>
        <p:nvPicPr>
          <p:cNvPr id="3074" name="Picture 2" descr="equation.pdf">
            <a:extLst>
              <a:ext uri="{FF2B5EF4-FFF2-40B4-BE49-F238E27FC236}">
                <a16:creationId xmlns:a16="http://schemas.microsoft.com/office/drawing/2014/main" id="{22DEC3A5-47D3-B14A-BAF2-C6A32BB7A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281" y="2132856"/>
            <a:ext cx="23622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quation.pdf">
            <a:extLst>
              <a:ext uri="{FF2B5EF4-FFF2-40B4-BE49-F238E27FC236}">
                <a16:creationId xmlns:a16="http://schemas.microsoft.com/office/drawing/2014/main" id="{7C27D07E-175D-C44D-8C59-1B857ECAF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031" y="3350642"/>
            <a:ext cx="28067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quation.pdf">
            <a:extLst>
              <a:ext uri="{FF2B5EF4-FFF2-40B4-BE49-F238E27FC236}">
                <a16:creationId xmlns:a16="http://schemas.microsoft.com/office/drawing/2014/main" id="{AD85B36F-4D80-184F-970E-0A03B0F9F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031" y="4581128"/>
            <a:ext cx="2298700" cy="29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39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8D356-5754-A542-9F22-46897D47DDD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graphicFrame>
        <p:nvGraphicFramePr>
          <p:cNvPr id="5" name="表格 4">
            <a:extLst>
              <a:ext uri="{FF2B5EF4-FFF2-40B4-BE49-F238E27FC236}">
                <a16:creationId xmlns:a16="http://schemas.microsoft.com/office/drawing/2014/main" id="{2B0696FF-F010-9D40-9073-D4452A842042}"/>
              </a:ext>
            </a:extLst>
          </p:cNvPr>
          <p:cNvGraphicFramePr>
            <a:graphicFrameLocks noGrp="1"/>
          </p:cNvGraphicFramePr>
          <p:nvPr>
            <p:extLst>
              <p:ext uri="{D42A27DB-BD31-4B8C-83A1-F6EECF244321}">
                <p14:modId xmlns:p14="http://schemas.microsoft.com/office/powerpoint/2010/main" val="2807322741"/>
              </p:ext>
            </p:extLst>
          </p:nvPr>
        </p:nvGraphicFramePr>
        <p:xfrm>
          <a:off x="1417860" y="2348880"/>
          <a:ext cx="9361041" cy="3096344"/>
        </p:xfrm>
        <a:graphic>
          <a:graphicData uri="http://schemas.openxmlformats.org/drawingml/2006/table">
            <a:tbl>
              <a:tblPr firstRow="1" bandRow="1">
                <a:tableStyleId>{D27102A9-8310-4765-A935-A1911B00CA55}</a:tableStyleId>
              </a:tblPr>
              <a:tblGrid>
                <a:gridCol w="3120347">
                  <a:extLst>
                    <a:ext uri="{9D8B030D-6E8A-4147-A177-3AD203B41FA5}">
                      <a16:colId xmlns:a16="http://schemas.microsoft.com/office/drawing/2014/main" val="1477443885"/>
                    </a:ext>
                  </a:extLst>
                </a:gridCol>
                <a:gridCol w="3120347">
                  <a:extLst>
                    <a:ext uri="{9D8B030D-6E8A-4147-A177-3AD203B41FA5}">
                      <a16:colId xmlns:a16="http://schemas.microsoft.com/office/drawing/2014/main" val="783032129"/>
                    </a:ext>
                  </a:extLst>
                </a:gridCol>
                <a:gridCol w="3120347">
                  <a:extLst>
                    <a:ext uri="{9D8B030D-6E8A-4147-A177-3AD203B41FA5}">
                      <a16:colId xmlns:a16="http://schemas.microsoft.com/office/drawing/2014/main" val="692752763"/>
                    </a:ext>
                  </a:extLst>
                </a:gridCol>
              </a:tblGrid>
              <a:tr h="774086">
                <a:tc>
                  <a:txBody>
                    <a:bodyPr/>
                    <a:lstStyle/>
                    <a:p>
                      <a:pPr algn="ctr" fontAlgn="t"/>
                      <a:r>
                        <a:rPr lang="zh-CN" altLang="en-US" sz="1200" b="0" dirty="0">
                          <a:effectLst/>
                          <a:latin typeface="Gill Sans MT" panose="020B0502020104020203" pitchFamily="34" charset="0"/>
                          <a:ea typeface="+mj-ea"/>
                        </a:rPr>
                        <a:t>模型</a:t>
                      </a:r>
                    </a:p>
                  </a:txBody>
                  <a:tcPr anchor="ctr"/>
                </a:tc>
                <a:tc>
                  <a:txBody>
                    <a:bodyPr/>
                    <a:lstStyle/>
                    <a:p>
                      <a:pPr algn="ctr" fontAlgn="t"/>
                      <a:r>
                        <a:rPr lang="en-US" sz="1200" b="0" dirty="0">
                          <a:effectLst/>
                          <a:latin typeface="Gill Sans MT" panose="020B0502020104020203" pitchFamily="34" charset="0"/>
                          <a:ea typeface="+mj-ea"/>
                        </a:rPr>
                        <a:t>CPU </a:t>
                      </a:r>
                      <a:r>
                        <a:rPr lang="zh-CN" altLang="en-US" sz="1200" b="0" dirty="0">
                          <a:effectLst/>
                          <a:latin typeface="Gill Sans MT" panose="020B0502020104020203" pitchFamily="34" charset="0"/>
                          <a:ea typeface="+mj-ea"/>
                        </a:rPr>
                        <a:t>前向时间</a:t>
                      </a:r>
                    </a:p>
                  </a:txBody>
                  <a:tcPr anchor="ctr"/>
                </a:tc>
                <a:tc>
                  <a:txBody>
                    <a:bodyPr/>
                    <a:lstStyle/>
                    <a:p>
                      <a:pPr algn="ctr" fontAlgn="t"/>
                      <a:r>
                        <a:rPr lang="en-US" sz="1200" b="0" dirty="0">
                          <a:effectLst/>
                          <a:latin typeface="Gill Sans MT" panose="020B0502020104020203" pitchFamily="34" charset="0"/>
                          <a:ea typeface="+mj-ea"/>
                        </a:rPr>
                        <a:t>GPU </a:t>
                      </a:r>
                      <a:r>
                        <a:rPr lang="zh-CN" altLang="en-US" sz="1200" b="0" dirty="0">
                          <a:effectLst/>
                          <a:latin typeface="Gill Sans MT" panose="020B0502020104020203" pitchFamily="34" charset="0"/>
                          <a:ea typeface="+mj-ea"/>
                        </a:rPr>
                        <a:t>前向时间</a:t>
                      </a:r>
                    </a:p>
                  </a:txBody>
                  <a:tcPr anchor="ctr"/>
                </a:tc>
                <a:extLst>
                  <a:ext uri="{0D108BD9-81ED-4DB2-BD59-A6C34878D82A}">
                    <a16:rowId xmlns:a16="http://schemas.microsoft.com/office/drawing/2014/main" val="2824374181"/>
                  </a:ext>
                </a:extLst>
              </a:tr>
              <a:tr h="774086">
                <a:tc>
                  <a:txBody>
                    <a:bodyPr/>
                    <a:lstStyle/>
                    <a:p>
                      <a:pPr algn="ctr" fontAlgn="t"/>
                      <a:r>
                        <a:rPr lang="en-US" sz="1200" b="0" dirty="0">
                          <a:effectLst/>
                          <a:latin typeface="Gill Sans MT" panose="020B0502020104020203" pitchFamily="34" charset="0"/>
                          <a:ea typeface="+mj-ea"/>
                        </a:rPr>
                        <a:t>Resnet50（</a:t>
                      </a:r>
                      <a:r>
                        <a:rPr lang="zh-CN" altLang="en-US" sz="1200" b="0" dirty="0">
                          <a:effectLst/>
                          <a:latin typeface="Gill Sans MT" panose="020B0502020104020203" pitchFamily="34" charset="0"/>
                          <a:ea typeface="+mj-ea"/>
                        </a:rPr>
                        <a:t>合并前）</a:t>
                      </a:r>
                    </a:p>
                  </a:txBody>
                  <a:tcPr anchor="ctr"/>
                </a:tc>
                <a:tc>
                  <a:txBody>
                    <a:bodyPr/>
                    <a:lstStyle/>
                    <a:p>
                      <a:pPr algn="ctr" fontAlgn="t"/>
                      <a:r>
                        <a:rPr lang="en-US" sz="1200" b="0" dirty="0">
                          <a:effectLst/>
                          <a:latin typeface="Gill Sans MT" panose="020B0502020104020203" pitchFamily="34" charset="0"/>
                          <a:ea typeface="+mj-ea"/>
                        </a:rPr>
                        <a:t>176.17ms</a:t>
                      </a:r>
                    </a:p>
                  </a:txBody>
                  <a:tcPr anchor="ctr"/>
                </a:tc>
                <a:tc>
                  <a:txBody>
                    <a:bodyPr/>
                    <a:lstStyle/>
                    <a:p>
                      <a:pPr algn="ctr" fontAlgn="t"/>
                      <a:r>
                        <a:rPr lang="en-US" sz="1200" b="0" dirty="0">
                          <a:effectLst/>
                          <a:latin typeface="Gill Sans MT" panose="020B0502020104020203" pitchFamily="34" charset="0"/>
                          <a:ea typeface="+mj-ea"/>
                        </a:rPr>
                        <a:t>11.03ms</a:t>
                      </a:r>
                    </a:p>
                  </a:txBody>
                  <a:tcPr anchor="ctr"/>
                </a:tc>
                <a:extLst>
                  <a:ext uri="{0D108BD9-81ED-4DB2-BD59-A6C34878D82A}">
                    <a16:rowId xmlns:a16="http://schemas.microsoft.com/office/drawing/2014/main" val="3043344262"/>
                  </a:ext>
                </a:extLst>
              </a:tr>
              <a:tr h="774086">
                <a:tc>
                  <a:txBody>
                    <a:bodyPr/>
                    <a:lstStyle/>
                    <a:p>
                      <a:pPr algn="ctr" fontAlgn="t"/>
                      <a:r>
                        <a:rPr lang="en-US" sz="1200" b="0" dirty="0">
                          <a:effectLst/>
                          <a:latin typeface="Gill Sans MT" panose="020B0502020104020203" pitchFamily="34" charset="0"/>
                          <a:ea typeface="+mj-ea"/>
                        </a:rPr>
                        <a:t>Resnet50（</a:t>
                      </a:r>
                      <a:r>
                        <a:rPr lang="zh-CN" altLang="en-US" sz="1200" b="0" dirty="0">
                          <a:effectLst/>
                          <a:latin typeface="Gill Sans MT" panose="020B0502020104020203" pitchFamily="34" charset="0"/>
                          <a:ea typeface="+mj-ea"/>
                        </a:rPr>
                        <a:t>合并后）</a:t>
                      </a:r>
                    </a:p>
                  </a:txBody>
                  <a:tcPr anchor="ctr"/>
                </a:tc>
                <a:tc>
                  <a:txBody>
                    <a:bodyPr/>
                    <a:lstStyle/>
                    <a:p>
                      <a:pPr algn="ctr" fontAlgn="t"/>
                      <a:r>
                        <a:rPr lang="en-US" sz="1200" b="0">
                          <a:effectLst/>
                          <a:latin typeface="Gill Sans MT" panose="020B0502020104020203" pitchFamily="34" charset="0"/>
                          <a:ea typeface="+mj-ea"/>
                        </a:rPr>
                        <a:t>161.69ms</a:t>
                      </a:r>
                    </a:p>
                  </a:txBody>
                  <a:tcPr anchor="ctr"/>
                </a:tc>
                <a:tc>
                  <a:txBody>
                    <a:bodyPr/>
                    <a:lstStyle/>
                    <a:p>
                      <a:pPr algn="ctr" fontAlgn="t"/>
                      <a:r>
                        <a:rPr lang="en-US" sz="1200" b="0" dirty="0">
                          <a:effectLst/>
                          <a:latin typeface="Gill Sans MT" panose="020B0502020104020203" pitchFamily="34" charset="0"/>
                          <a:ea typeface="+mj-ea"/>
                        </a:rPr>
                        <a:t>7.3ms</a:t>
                      </a:r>
                    </a:p>
                  </a:txBody>
                  <a:tcPr anchor="ctr"/>
                </a:tc>
                <a:extLst>
                  <a:ext uri="{0D108BD9-81ED-4DB2-BD59-A6C34878D82A}">
                    <a16:rowId xmlns:a16="http://schemas.microsoft.com/office/drawing/2014/main" val="1154332063"/>
                  </a:ext>
                </a:extLst>
              </a:tr>
              <a:tr h="774086">
                <a:tc>
                  <a:txBody>
                    <a:bodyPr/>
                    <a:lstStyle/>
                    <a:p>
                      <a:pPr algn="ctr" fontAlgn="t"/>
                      <a:r>
                        <a:rPr lang="zh-CN" altLang="en-US" sz="1200" b="0" dirty="0">
                          <a:effectLst/>
                          <a:latin typeface="Gill Sans MT" panose="020B0502020104020203" pitchFamily="34" charset="0"/>
                          <a:ea typeface="+mj-ea"/>
                        </a:rPr>
                        <a:t>提升</a:t>
                      </a:r>
                    </a:p>
                  </a:txBody>
                  <a:tcPr anchor="ctr"/>
                </a:tc>
                <a:tc>
                  <a:txBody>
                    <a:bodyPr/>
                    <a:lstStyle/>
                    <a:p>
                      <a:pPr algn="ctr" fontAlgn="t"/>
                      <a:r>
                        <a:rPr lang="en-US" altLang="zh-CN" sz="1200" b="0">
                          <a:effectLst/>
                          <a:latin typeface="Gill Sans MT" panose="020B0502020104020203" pitchFamily="34" charset="0"/>
                          <a:ea typeface="+mj-ea"/>
                        </a:rPr>
                        <a:t>10%</a:t>
                      </a:r>
                    </a:p>
                  </a:txBody>
                  <a:tcPr anchor="ctr"/>
                </a:tc>
                <a:tc>
                  <a:txBody>
                    <a:bodyPr/>
                    <a:lstStyle/>
                    <a:p>
                      <a:pPr algn="ctr" fontAlgn="t"/>
                      <a:r>
                        <a:rPr lang="en-US" altLang="zh-CN" sz="1200" b="0" dirty="0">
                          <a:effectLst/>
                          <a:latin typeface="Gill Sans MT" panose="020B0502020104020203" pitchFamily="34" charset="0"/>
                          <a:ea typeface="+mj-ea"/>
                        </a:rPr>
                        <a:t>51%</a:t>
                      </a:r>
                    </a:p>
                  </a:txBody>
                  <a:tcPr anchor="ctr"/>
                </a:tc>
                <a:extLst>
                  <a:ext uri="{0D108BD9-81ED-4DB2-BD59-A6C34878D82A}">
                    <a16:rowId xmlns:a16="http://schemas.microsoft.com/office/drawing/2014/main" val="121553204"/>
                  </a:ext>
                </a:extLst>
              </a:tr>
            </a:tbl>
          </a:graphicData>
        </a:graphic>
      </p:graphicFrame>
    </p:spTree>
    <p:extLst>
      <p:ext uri="{BB962C8B-B14F-4D97-AF65-F5344CB8AC3E}">
        <p14:creationId xmlns:p14="http://schemas.microsoft.com/office/powerpoint/2010/main" val="804386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实现常量折叠</a:t>
            </a:r>
          </a:p>
        </p:txBody>
      </p:sp>
    </p:spTree>
    <p:extLst>
      <p:ext uri="{BB962C8B-B14F-4D97-AF65-F5344CB8AC3E}">
        <p14:creationId xmlns:p14="http://schemas.microsoft.com/office/powerpoint/2010/main" val="427644752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15527B-D383-DD4B-86BF-75B08A6D988F}"/>
              </a:ext>
            </a:extLst>
          </p:cNvPr>
          <p:cNvSpPr>
            <a:spLocks noGrp="1"/>
          </p:cNvSpPr>
          <p:nvPr>
            <p:ph type="title"/>
          </p:nvPr>
        </p:nvSpPr>
        <p:spPr/>
        <p:txBody>
          <a:bodyPr/>
          <a:lstStyle/>
          <a:p>
            <a:r>
              <a:rPr lang="en-US" altLang="zh-CN" dirty="0"/>
              <a:t>TensorFlow </a:t>
            </a:r>
            <a:r>
              <a:rPr lang="zh-CN" altLang="en-US" dirty="0"/>
              <a:t>常量折叠</a:t>
            </a:r>
            <a:r>
              <a:rPr lang="en-US" altLang="zh-CN" dirty="0"/>
              <a:t>PASS</a:t>
            </a:r>
            <a:endParaRPr lang="zh-CN" altLang="en-US" dirty="0"/>
          </a:p>
        </p:txBody>
      </p:sp>
      <p:sp>
        <p:nvSpPr>
          <p:cNvPr id="3" name="内容占位符 2">
            <a:extLst>
              <a:ext uri="{FF2B5EF4-FFF2-40B4-BE49-F238E27FC236}">
                <a16:creationId xmlns:a16="http://schemas.microsoft.com/office/drawing/2014/main" id="{73C400BD-16E4-554E-AB28-AEA62129FA8D}"/>
              </a:ext>
            </a:extLst>
          </p:cNvPr>
          <p:cNvSpPr>
            <a:spLocks noGrp="1"/>
          </p:cNvSpPr>
          <p:nvPr>
            <p:ph sz="half" idx="1"/>
          </p:nvPr>
        </p:nvSpPr>
        <p:spPr/>
        <p:txBody>
          <a:bodyPr/>
          <a:lstStyle/>
          <a:p>
            <a:pPr marL="457200" indent="-457200" eaLnBrk="1" latinLnBrk="1" hangingPunct="1">
              <a:lnSpc>
                <a:spcPct val="150000"/>
              </a:lnSpc>
              <a:buFont typeface="+mj-lt"/>
              <a:buAutoNum type="arabicPeriod"/>
            </a:pPr>
            <a:r>
              <a:rPr lang="zh-CN" altLang="en-US" dirty="0"/>
              <a:t>先处理</a:t>
            </a:r>
            <a:r>
              <a:rPr lang="en-US" altLang="zh-CN" dirty="0"/>
              <a:t>“Shape”, “Size”, “Rank”</a:t>
            </a:r>
            <a:r>
              <a:rPr lang="zh-CN" altLang="en-US" dirty="0"/>
              <a:t>三类运算节点，其输出都取决与输入</a:t>
            </a:r>
            <a:r>
              <a:rPr lang="en-US" altLang="zh-CN" dirty="0"/>
              <a:t>Tensor</a:t>
            </a:r>
            <a:r>
              <a:rPr lang="zh-CN" altLang="en-US" dirty="0"/>
              <a:t>的形状，而与具体的输入取值没关系，所以输出可能是可以提前计算出来的。</a:t>
            </a:r>
            <a:endParaRPr lang="en-US" altLang="zh-CN" dirty="0"/>
          </a:p>
          <a:p>
            <a:pPr marL="457200" indent="-457200" eaLnBrk="1" latinLnBrk="1" hangingPunct="1">
              <a:lnSpc>
                <a:spcPct val="150000"/>
              </a:lnSpc>
              <a:buFont typeface="+mj-lt"/>
              <a:buAutoNum type="arabicPeriod"/>
            </a:pPr>
            <a:r>
              <a:rPr lang="zh-CN" altLang="en-US" dirty="0"/>
              <a:t>把</a:t>
            </a:r>
            <a:r>
              <a:rPr lang="en-US" altLang="zh-CN" dirty="0"/>
              <a:t>“Shape”, “Size”, “Rank”</a:t>
            </a:r>
            <a:r>
              <a:rPr lang="zh-CN" altLang="en-US" dirty="0"/>
              <a:t>上述三类运算节点，提前计算出输出值替换成 </a:t>
            </a:r>
            <a:r>
              <a:rPr lang="en-US" altLang="zh-CN" dirty="0"/>
              <a:t>Const </a:t>
            </a:r>
            <a:r>
              <a:rPr lang="zh-CN" altLang="en-US" dirty="0"/>
              <a:t>节点，目的是方便后续的常量折叠和替换。</a:t>
            </a:r>
            <a:endParaRPr lang="en-US" altLang="zh-CN" dirty="0"/>
          </a:p>
          <a:p>
            <a:pPr marL="457200" indent="-457200" eaLnBrk="1" latinLnBrk="1" hangingPunct="1">
              <a:lnSpc>
                <a:spcPct val="150000"/>
              </a:lnSpc>
              <a:buFont typeface="+mj-lt"/>
              <a:buAutoNum type="arabicPeriod"/>
            </a:pPr>
            <a:r>
              <a:rPr lang="zh-CN" altLang="en-US" dirty="0"/>
              <a:t>折叠计算图操作：如果一个节点的输入都是常量，那么它的输出也是可以提前计算的，基于这个原理不断地用常量节点替换计算图中的此类节点，直到没有任何可以替换的节点为止。</a:t>
            </a:r>
          </a:p>
          <a:p>
            <a:pPr marL="457200" indent="-457200" eaLnBrk="1" latinLnBrk="1" hangingPunct="1">
              <a:lnSpc>
                <a:spcPct val="150000"/>
              </a:lnSpc>
              <a:buFont typeface="+mj-lt"/>
              <a:buAutoNum type="arabicPeriod"/>
            </a:pPr>
            <a:r>
              <a:rPr lang="zh-CN" altLang="en-US" dirty="0"/>
              <a:t>处理 </a:t>
            </a:r>
            <a:r>
              <a:rPr lang="en-US" altLang="zh-CN" dirty="0"/>
              <a:t>Sum,</a:t>
            </a:r>
            <a:r>
              <a:rPr lang="zh-CN" altLang="en-US" dirty="0"/>
              <a:t> </a:t>
            </a:r>
            <a:r>
              <a:rPr lang="en-US" altLang="zh-CN" dirty="0"/>
              <a:t>Prod,</a:t>
            </a:r>
            <a:r>
              <a:rPr lang="zh-CN" altLang="en-US" dirty="0"/>
              <a:t> </a:t>
            </a:r>
            <a:r>
              <a:rPr lang="en-US" altLang="zh-CN" dirty="0"/>
              <a:t>Min,</a:t>
            </a:r>
            <a:r>
              <a:rPr lang="zh-CN" altLang="en-US" dirty="0"/>
              <a:t> </a:t>
            </a:r>
            <a:r>
              <a:rPr lang="en-US" altLang="zh-CN" dirty="0"/>
              <a:t>Max,</a:t>
            </a:r>
            <a:r>
              <a:rPr lang="zh-CN" altLang="en-US" dirty="0"/>
              <a:t> </a:t>
            </a:r>
            <a:r>
              <a:rPr lang="en-US" altLang="zh-CN" dirty="0"/>
              <a:t>Mean,</a:t>
            </a:r>
            <a:r>
              <a:rPr lang="zh-CN" altLang="en-US" dirty="0"/>
              <a:t> </a:t>
            </a:r>
            <a:r>
              <a:rPr lang="en-US" altLang="zh-CN" dirty="0"/>
              <a:t>Any,</a:t>
            </a:r>
            <a:r>
              <a:rPr lang="zh-CN" altLang="en-US" dirty="0"/>
              <a:t> </a:t>
            </a:r>
            <a:r>
              <a:rPr lang="en-US" altLang="zh-CN" dirty="0"/>
              <a:t>All</a:t>
            </a:r>
            <a:r>
              <a:rPr lang="zh-CN" altLang="en-US" dirty="0"/>
              <a:t> 这几类运算节点，这几类节点的共同点是都沿着输入</a:t>
            </a:r>
            <a:r>
              <a:rPr lang="en-US" altLang="zh-CN" dirty="0"/>
              <a:t>Tensor</a:t>
            </a:r>
            <a:r>
              <a:rPr lang="zh-CN" altLang="en-US" dirty="0"/>
              <a:t>的一定维度做一定的运算，或是求和或是求平均等等，将符合一定条件的这几类节点替换为 </a:t>
            </a:r>
            <a:r>
              <a:rPr lang="en-US" altLang="zh-CN" dirty="0"/>
              <a:t>Identity</a:t>
            </a:r>
            <a:r>
              <a:rPr lang="zh-CN" altLang="en-US" dirty="0"/>
              <a:t> 节点。</a:t>
            </a:r>
          </a:p>
        </p:txBody>
      </p:sp>
    </p:spTree>
    <p:extLst>
      <p:ext uri="{BB962C8B-B14F-4D97-AF65-F5344CB8AC3E}">
        <p14:creationId xmlns:p14="http://schemas.microsoft.com/office/powerpoint/2010/main" val="312209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编译器优化 </a:t>
            </a:r>
            <a:r>
              <a:rPr lang="en-US" altLang="zh-CN" sz="1200" dirty="0">
                <a:latin typeface="Gill Sans MT" panose="020B0502020104020203" pitchFamily="34" charset="0"/>
                <a:ea typeface="Microsoft YaHei" panose="020B0503020204020204" pitchFamily="34" charset="-122"/>
              </a:rPr>
              <a:t>-- </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2"/>
              </a:rPr>
              <a:t>https://blog.caoxudong.info/blog/2013/10/23/compiler_optimizations_constant_folding</a:t>
            </a:r>
            <a:endParaRPr lang="en-US" altLang="zh-CN" sz="1200" dirty="0">
              <a:latin typeface="Gill Sans MT" panose="020B0502020104020203" pitchFamily="34" charset="0"/>
              <a:ea typeface="Microsoft YaHei" panose="020B0503020204020204" pitchFamily="34" charset="-122"/>
            </a:endParaRPr>
          </a:p>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神经网络编译器</a:t>
            </a:r>
            <a:r>
              <a:rPr lang="en-US" altLang="zh-CN" sz="1200" dirty="0">
                <a:latin typeface="Gill Sans MT" panose="020B0502020104020203" pitchFamily="34" charset="0"/>
                <a:ea typeface="Microsoft YaHei" panose="020B0503020204020204" pitchFamily="34" charset="-122"/>
              </a:rPr>
              <a:t>-</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3"/>
              </a:rPr>
              <a:t>https://blog.csdn.net/free1993/article/details/111480268</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r>
              <a:rPr lang="en-US" altLang="zh-CN" sz="1200" u="sng" dirty="0">
                <a:latin typeface="Gill Sans MT" panose="020B0502020104020203" pitchFamily="34" charset="0"/>
                <a:ea typeface="Microsoft YaHei" panose="020B0503020204020204" pitchFamily="34" charset="-122"/>
                <a:hlinkClick r:id="rId4"/>
              </a:rPr>
              <a:t>https://en.wikipedia.org/wiki/Constant_folding</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Constant</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Fold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a:t>
            </a:r>
            <a:r>
              <a:rPr lang="zh-CN" altLang="en-US" sz="2800" b="1" dirty="0">
                <a:solidFill>
                  <a:srgbClr val="374154"/>
                </a:solidFill>
                <a:latin typeface="Gill Sans MT" panose="020B0502020104020203" pitchFamily="34" charset="0"/>
              </a:rPr>
              <a:t> 常量折叠</a:t>
            </a:r>
            <a:endParaRPr lang="en-US" altLang="zh-CN" sz="2800" b="1"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传统编译器中的概念</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编译器中的常量折叠</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常量折叠与</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常量传播</a:t>
            </a: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186912F-4573-3543-8112-A12AA0445D56}"/>
              </a:ext>
            </a:extLst>
          </p:cNvPr>
          <p:cNvSpPr>
            <a:spLocks noGrp="1"/>
          </p:cNvSpPr>
          <p:nvPr>
            <p:ph type="title"/>
          </p:nvPr>
        </p:nvSpPr>
        <p:spPr/>
        <p:txBody>
          <a:bodyPr/>
          <a:lstStyle/>
          <a:p>
            <a:r>
              <a:rPr lang="zh-CN" altLang="en-US" dirty="0"/>
              <a:t>常量折叠</a:t>
            </a:r>
          </a:p>
        </p:txBody>
      </p:sp>
      <p:sp>
        <p:nvSpPr>
          <p:cNvPr id="7" name="内容占位符 6">
            <a:extLst>
              <a:ext uri="{FF2B5EF4-FFF2-40B4-BE49-F238E27FC236}">
                <a16:creationId xmlns:a16="http://schemas.microsoft.com/office/drawing/2014/main" id="{16272F75-F105-C947-B7CF-AA1C04D7C489}"/>
              </a:ext>
            </a:extLst>
          </p:cNvPr>
          <p:cNvSpPr>
            <a:spLocks noGrp="1"/>
          </p:cNvSpPr>
          <p:nvPr>
            <p:ph sz="half" idx="1"/>
          </p:nvPr>
        </p:nvSpPr>
        <p:spPr/>
        <p:txBody>
          <a:bodyPr/>
          <a:lstStyle/>
          <a:p>
            <a:pPr marL="0" indent="0">
              <a:lnSpc>
                <a:spcPct val="150000"/>
              </a:lnSpc>
              <a:buNone/>
            </a:pPr>
            <a:r>
              <a:rPr lang="en-US" altLang="zh-CN" dirty="0">
                <a:latin typeface="Gill Sans MT" panose="020B0502020104020203" pitchFamily="34" charset="0"/>
              </a:rPr>
              <a:t>Constant folding</a:t>
            </a:r>
            <a:r>
              <a:rPr lang="zh-CN" altLang="en-US" dirty="0">
                <a:latin typeface="Gill Sans MT" panose="020B0502020104020203" pitchFamily="34" charset="0"/>
              </a:rPr>
              <a:t>，常量折叠，编译器优化技术之一，通过对编译时常量或常量表达式进行计算来简化代码：</a:t>
            </a:r>
          </a:p>
        </p:txBody>
      </p:sp>
      <p:pic>
        <p:nvPicPr>
          <p:cNvPr id="2" name="图片 1">
            <a:extLst>
              <a:ext uri="{FF2B5EF4-FFF2-40B4-BE49-F238E27FC236}">
                <a16:creationId xmlns:a16="http://schemas.microsoft.com/office/drawing/2014/main" id="{406E46F4-4412-2E4A-BDD1-618146C3F811}"/>
              </a:ext>
            </a:extLst>
          </p:cNvPr>
          <p:cNvPicPr>
            <a:picLocks noChangeAspect="1"/>
          </p:cNvPicPr>
          <p:nvPr/>
        </p:nvPicPr>
        <p:blipFill rotWithShape="1">
          <a:blip r:embed="rId2"/>
          <a:srcRect r="4251"/>
          <a:stretch/>
        </p:blipFill>
        <p:spPr>
          <a:xfrm>
            <a:off x="696712" y="2492896"/>
            <a:ext cx="10803338" cy="881124"/>
          </a:xfrm>
          <a:prstGeom prst="rect">
            <a:avLst/>
          </a:prstGeom>
        </p:spPr>
      </p:pic>
      <p:pic>
        <p:nvPicPr>
          <p:cNvPr id="3" name="图片 2">
            <a:extLst>
              <a:ext uri="{FF2B5EF4-FFF2-40B4-BE49-F238E27FC236}">
                <a16:creationId xmlns:a16="http://schemas.microsoft.com/office/drawing/2014/main" id="{235CBCE8-9027-C046-80BE-293738BA6069}"/>
              </a:ext>
            </a:extLst>
          </p:cNvPr>
          <p:cNvPicPr>
            <a:picLocks noChangeAspect="1"/>
          </p:cNvPicPr>
          <p:nvPr/>
        </p:nvPicPr>
        <p:blipFill rotWithShape="1">
          <a:blip r:embed="rId3"/>
          <a:srcRect r="3434"/>
          <a:stretch/>
        </p:blipFill>
        <p:spPr>
          <a:xfrm>
            <a:off x="677456" y="3663964"/>
            <a:ext cx="10803338" cy="1448830"/>
          </a:xfrm>
          <a:prstGeom prst="rect">
            <a:avLst/>
          </a:prstGeom>
        </p:spPr>
      </p:pic>
      <p:pic>
        <p:nvPicPr>
          <p:cNvPr id="4" name="图片 3">
            <a:extLst>
              <a:ext uri="{FF2B5EF4-FFF2-40B4-BE49-F238E27FC236}">
                <a16:creationId xmlns:a16="http://schemas.microsoft.com/office/drawing/2014/main" id="{0B80AACE-5A7F-C747-82FE-C662EC206C60}"/>
              </a:ext>
            </a:extLst>
          </p:cNvPr>
          <p:cNvPicPr>
            <a:picLocks noChangeAspect="1"/>
          </p:cNvPicPr>
          <p:nvPr/>
        </p:nvPicPr>
        <p:blipFill rotWithShape="1">
          <a:blip r:embed="rId4"/>
          <a:srcRect r="6216"/>
          <a:stretch/>
        </p:blipFill>
        <p:spPr>
          <a:xfrm>
            <a:off x="677456" y="5402738"/>
            <a:ext cx="10803338" cy="751940"/>
          </a:xfrm>
          <a:prstGeom prst="rect">
            <a:avLst/>
          </a:prstGeom>
        </p:spPr>
      </p:pic>
    </p:spTree>
    <p:extLst>
      <p:ext uri="{BB962C8B-B14F-4D97-AF65-F5344CB8AC3E}">
        <p14:creationId xmlns:p14="http://schemas.microsoft.com/office/powerpoint/2010/main" val="335177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186912F-4573-3543-8112-A12AA0445D56}"/>
              </a:ext>
            </a:extLst>
          </p:cNvPr>
          <p:cNvSpPr>
            <a:spLocks noGrp="1"/>
          </p:cNvSpPr>
          <p:nvPr>
            <p:ph type="title"/>
          </p:nvPr>
        </p:nvSpPr>
        <p:spPr/>
        <p:txBody>
          <a:bodyPr/>
          <a:lstStyle/>
          <a:p>
            <a:r>
              <a:rPr lang="zh-CN" altLang="en-US" dirty="0"/>
              <a:t>常量传播</a:t>
            </a:r>
          </a:p>
        </p:txBody>
      </p:sp>
      <p:sp>
        <p:nvSpPr>
          <p:cNvPr id="7" name="内容占位符 6">
            <a:extLst>
              <a:ext uri="{FF2B5EF4-FFF2-40B4-BE49-F238E27FC236}">
                <a16:creationId xmlns:a16="http://schemas.microsoft.com/office/drawing/2014/main" id="{16272F75-F105-C947-B7CF-AA1C04D7C489}"/>
              </a:ext>
            </a:extLst>
          </p:cNvPr>
          <p:cNvSpPr>
            <a:spLocks noGrp="1"/>
          </p:cNvSpPr>
          <p:nvPr>
            <p:ph sz="half" idx="1"/>
          </p:nvPr>
        </p:nvSpPr>
        <p:spPr/>
        <p:txBody>
          <a:bodyPr/>
          <a:lstStyle/>
          <a:p>
            <a:pPr marL="0" indent="0">
              <a:lnSpc>
                <a:spcPct val="150000"/>
              </a:lnSpc>
              <a:buNone/>
            </a:pPr>
            <a:r>
              <a:rPr lang="en-US" altLang="zh-CN" dirty="0">
                <a:latin typeface="Gill Sans MT" panose="020B0502020104020203" pitchFamily="34" charset="0"/>
              </a:rPr>
              <a:t>constant propagation</a:t>
            </a:r>
            <a:r>
              <a:rPr lang="zh-CN" altLang="en-US" dirty="0">
                <a:latin typeface="Gill Sans MT" panose="020B0502020104020203" pitchFamily="34" charset="0"/>
              </a:rPr>
              <a:t>，常量传播，编译器优化技术之一，可以在一段代码中，将表达式中的常量替换为相关表达式或字面量，再使用常量折叠技术来简化代码。</a:t>
            </a:r>
          </a:p>
        </p:txBody>
      </p:sp>
      <p:pic>
        <p:nvPicPr>
          <p:cNvPr id="5" name="图片 4">
            <a:extLst>
              <a:ext uri="{FF2B5EF4-FFF2-40B4-BE49-F238E27FC236}">
                <a16:creationId xmlns:a16="http://schemas.microsoft.com/office/drawing/2014/main" id="{6DB454D1-0136-2547-A22C-7B7942A65A80}"/>
              </a:ext>
            </a:extLst>
          </p:cNvPr>
          <p:cNvPicPr>
            <a:picLocks noChangeAspect="1"/>
          </p:cNvPicPr>
          <p:nvPr/>
        </p:nvPicPr>
        <p:blipFill>
          <a:blip r:embed="rId2"/>
          <a:stretch>
            <a:fillRect/>
          </a:stretch>
        </p:blipFill>
        <p:spPr>
          <a:xfrm>
            <a:off x="1456531" y="2636912"/>
            <a:ext cx="9283700" cy="1320800"/>
          </a:xfrm>
          <a:prstGeom prst="rect">
            <a:avLst/>
          </a:prstGeom>
        </p:spPr>
      </p:pic>
      <p:pic>
        <p:nvPicPr>
          <p:cNvPr id="8" name="图片 7">
            <a:extLst>
              <a:ext uri="{FF2B5EF4-FFF2-40B4-BE49-F238E27FC236}">
                <a16:creationId xmlns:a16="http://schemas.microsoft.com/office/drawing/2014/main" id="{25F1030B-0DB1-EB48-A6A6-D1644E77F3CB}"/>
              </a:ext>
            </a:extLst>
          </p:cNvPr>
          <p:cNvPicPr>
            <a:picLocks noChangeAspect="1"/>
          </p:cNvPicPr>
          <p:nvPr/>
        </p:nvPicPr>
        <p:blipFill rotWithShape="1">
          <a:blip r:embed="rId3"/>
          <a:srcRect r="15250"/>
          <a:stretch/>
        </p:blipFill>
        <p:spPr>
          <a:xfrm>
            <a:off x="1380041" y="4515098"/>
            <a:ext cx="9360190" cy="1320800"/>
          </a:xfrm>
          <a:prstGeom prst="rect">
            <a:avLst/>
          </a:prstGeom>
        </p:spPr>
      </p:pic>
    </p:spTree>
    <p:extLst>
      <p:ext uri="{BB962C8B-B14F-4D97-AF65-F5344CB8AC3E}">
        <p14:creationId xmlns:p14="http://schemas.microsoft.com/office/powerpoint/2010/main" val="227099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与常量折叠</a:t>
            </a:r>
          </a:p>
        </p:txBody>
      </p:sp>
    </p:spTree>
    <p:extLst>
      <p:ext uri="{BB962C8B-B14F-4D97-AF65-F5344CB8AC3E}">
        <p14:creationId xmlns:p14="http://schemas.microsoft.com/office/powerpoint/2010/main" val="88591914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DBDE8-AF67-4346-BF5D-E0FD0956F3D4}"/>
              </a:ext>
            </a:extLst>
          </p:cNvPr>
          <p:cNvSpPr>
            <a:spLocks noGrp="1"/>
          </p:cNvSpPr>
          <p:nvPr>
            <p:ph type="title"/>
          </p:nvPr>
        </p:nvSpPr>
        <p:spPr/>
        <p:txBody>
          <a:bodyPr/>
          <a:lstStyle/>
          <a:p>
            <a:r>
              <a:rPr kumimoji="1" lang="en-US" altLang="zh-CN" dirty="0"/>
              <a:t>AI</a:t>
            </a:r>
            <a:r>
              <a:rPr kumimoji="1" lang="zh-CN" altLang="en-US" dirty="0"/>
              <a:t>编译器中的常量折叠</a:t>
            </a:r>
          </a:p>
        </p:txBody>
      </p:sp>
      <p:sp>
        <p:nvSpPr>
          <p:cNvPr id="3" name="内容占位符 2">
            <a:extLst>
              <a:ext uri="{FF2B5EF4-FFF2-40B4-BE49-F238E27FC236}">
                <a16:creationId xmlns:a16="http://schemas.microsoft.com/office/drawing/2014/main" id="{DB853CCF-5471-CE4B-ADB5-F78368367170}"/>
              </a:ext>
            </a:extLst>
          </p:cNvPr>
          <p:cNvSpPr>
            <a:spLocks noGrp="1"/>
          </p:cNvSpPr>
          <p:nvPr>
            <p:ph sz="half" idx="1"/>
          </p:nvPr>
        </p:nvSpPr>
        <p:spPr/>
        <p:txBody>
          <a:bodyPr/>
          <a:lstStyle/>
          <a:p>
            <a:pPr>
              <a:lnSpc>
                <a:spcPct val="150000"/>
              </a:lnSpc>
            </a:pPr>
            <a:r>
              <a:rPr lang="zh-CN" altLang="en-US" dirty="0"/>
              <a:t>常量折叠是将计算图中可以预先可以确定输出值的节点替换成常量，并对计算图进行一些结构简化的操作。</a:t>
            </a:r>
            <a:endParaRPr kumimoji="1" lang="zh-CN" altLang="en-US" dirty="0"/>
          </a:p>
        </p:txBody>
      </p:sp>
    </p:spTree>
    <p:extLst>
      <p:ext uri="{BB962C8B-B14F-4D97-AF65-F5344CB8AC3E}">
        <p14:creationId xmlns:p14="http://schemas.microsoft.com/office/powerpoint/2010/main" val="12255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34544</TotalTime>
  <Words>816</Words>
  <Application>Microsoft Macintosh PowerPoint</Application>
  <PresentationFormat>自定义</PresentationFormat>
  <Paragraphs>74</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18</vt:i4>
      </vt:variant>
    </vt:vector>
  </HeadingPairs>
  <TitlesOfParts>
    <vt:vector size="37"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常量折叠</vt:lpstr>
      <vt:lpstr>常量传播</vt:lpstr>
      <vt:lpstr>PowerPoint 演示文稿</vt:lpstr>
      <vt:lpstr>AI编译器中的常量折叠</vt:lpstr>
      <vt:lpstr>AddN</vt:lpstr>
      <vt:lpstr>BN 折叠</vt:lpstr>
      <vt:lpstr>BN 折叠</vt:lpstr>
      <vt:lpstr>BN 折叠</vt:lpstr>
      <vt:lpstr>BN 折叠</vt:lpstr>
      <vt:lpstr>PowerPoint 演示文稿</vt:lpstr>
      <vt:lpstr>TensorFlow 常量折叠PASS</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5730</cp:revision>
  <dcterms:created xsi:type="dcterms:W3CDTF">2015-01-14T10:38:57Z</dcterms:created>
  <dcterms:modified xsi:type="dcterms:W3CDTF">2022-12-14T09:30:18Z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