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2"/>
  </p:notesMasterIdLst>
  <p:handoutMasterIdLst>
    <p:handoutMasterId r:id="rId13"/>
  </p:handoutMasterIdLst>
  <p:sldIdLst>
    <p:sldId id="1779" r:id="rId7"/>
    <p:sldId id="739" r:id="rId8"/>
    <p:sldId id="1783" r:id="rId9"/>
    <p:sldId id="741" r:id="rId10"/>
    <p:sldId id="680" r:id="rId11"/>
  </p:sldIdLst>
  <p:sldSz cx="12196763" cy="6858000"/>
  <p:notesSz cx="6805613" cy="9939338"/>
  <p:custDataLst>
    <p:tags r:id="rId14"/>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9595A"/>
    <a:srgbClr val="FFC000"/>
    <a:srgbClr val="374154"/>
    <a:srgbClr val="F78898"/>
    <a:srgbClr val="34393C"/>
    <a:srgbClr val="384056"/>
    <a:srgbClr val="FFFFFF"/>
    <a:srgbClr val="0078D5"/>
    <a:srgbClr val="B1C0D4"/>
    <a:srgbClr val="FF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2022/10/22</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5</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5</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63546"/>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63546"/>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63546"/>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8645561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54868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54868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9.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0.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0" r:id="rId4"/>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7781" y="908720"/>
            <a:ext cx="6432978" cy="3096343"/>
          </a:xfrm>
          <a:solidFill>
            <a:srgbClr val="FFFFFF">
              <a:alpha val="9804"/>
            </a:srgbClr>
          </a:solidFill>
        </p:spPr>
        <p:txBody>
          <a:bodyPr anchor="ctr">
            <a:noAutofit/>
          </a:bodyPr>
          <a:lstStyle/>
          <a:p>
            <a:r>
              <a:rPr lang="zh-CN" altLang="en-US" sz="9600" dirty="0">
                <a:solidFill>
                  <a:schemeClr val="bg1"/>
                </a:solidFill>
                <a:latin typeface="Microsoft YaHei" panose="020B0503020204020204" pitchFamily="34" charset="-122"/>
                <a:ea typeface="Microsoft YaHei" panose="020B0503020204020204" pitchFamily="34" charset="-122"/>
              </a:rPr>
              <a:t>大模型与</a:t>
            </a:r>
            <a:br>
              <a:rPr lang="en-US" altLang="zh-CN" sz="9600" dirty="0">
                <a:solidFill>
                  <a:schemeClr val="bg1"/>
                </a:solidFill>
                <a:latin typeface="Microsoft YaHei" panose="020B0503020204020204" pitchFamily="34" charset="-122"/>
                <a:ea typeface="Microsoft YaHei" panose="020B0503020204020204" pitchFamily="34" charset="-122"/>
              </a:rPr>
            </a:br>
            <a:r>
              <a:rPr lang="zh-CN" altLang="en-US" sz="9600" dirty="0">
                <a:solidFill>
                  <a:schemeClr val="bg1"/>
                </a:solidFill>
                <a:latin typeface="Microsoft YaHei" panose="020B0503020204020204" pitchFamily="34" charset="-122"/>
                <a:ea typeface="Microsoft YaHei" panose="020B0503020204020204" pitchFamily="34" charset="-122"/>
              </a:rPr>
              <a:t>分布式训练</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9626773" y="5236750"/>
            <a:ext cx="2116161" cy="720081"/>
          </a:xfrm>
        </p:spPr>
        <p:txBody>
          <a:bodyPr anchor="ctr"/>
          <a:lstStyle/>
          <a:p>
            <a:pPr>
              <a:lnSpc>
                <a:spcPct val="100000"/>
              </a:lnSpc>
            </a:pPr>
            <a:r>
              <a:rPr lang="en-US" altLang="zh-CN" sz="6600" b="1" dirty="0">
                <a:solidFill>
                  <a:srgbClr val="374154"/>
                </a:solidFill>
                <a:latin typeface="GEETYPE-SkyGB-Flash Reguar" panose="02010604000000000000" pitchFamily="2" charset="-122"/>
                <a:ea typeface="GEETYPE-SkyGB-Flash Reguar" panose="02010604000000000000" pitchFamily="2" charset="-122"/>
              </a:rPr>
              <a:t>ZOMI</a:t>
            </a:r>
            <a:endParaRPr lang="zh-CN" altLang="en-US" sz="6600" b="1" dirty="0">
              <a:solidFill>
                <a:srgbClr val="374154"/>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474645" y="5272375"/>
            <a:ext cx="636527" cy="636527"/>
          </a:xfrm>
          <a:prstGeom prst="ellipse">
            <a:avLst/>
          </a:prstGeom>
          <a:ln w="28575" cap="rnd">
            <a:solidFill>
              <a:schemeClr val="bg1"/>
            </a:solidFill>
            <a:prstDash val="solid"/>
          </a:ln>
          <a:effectLst/>
        </p:spPr>
      </p:pic>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zh-CN" altLang="en-US" dirty="0">
                <a:solidFill>
                  <a:srgbClr val="FFC000"/>
                </a:solidFill>
                <a:latin typeface="+mj-ea"/>
                <a:sym typeface="Huawei Sans" panose="020C0503030203020204" pitchFamily="34" charset="0"/>
              </a:rPr>
              <a:t>关于本内容</a:t>
            </a:r>
            <a:endParaRPr kumimoji="1" lang="zh-CN" altLang="en-US" dirty="0">
              <a:solidFill>
                <a:srgbClr val="FFC000"/>
              </a:solidFill>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5" y="1052736"/>
            <a:ext cx="10963473" cy="488577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4393C"/>
                </a:solidFill>
              </a:rPr>
              <a:t>内容背景</a:t>
            </a:r>
            <a:endParaRPr lang="en-US" altLang="zh-CN" sz="2400" b="1" dirty="0">
              <a:solidFill>
                <a:srgbClr val="34393C"/>
              </a:solidFill>
            </a:endParaRPr>
          </a:p>
          <a:p>
            <a:pPr marL="694190" lvl="1" indent="-457200">
              <a:buFont typeface="Arial" panose="020B0604020202020204" pitchFamily="34" charset="0"/>
              <a:buChar char="•"/>
            </a:pPr>
            <a:r>
              <a:rPr lang="zh-CN" altLang="en-US" sz="2000" dirty="0">
                <a:solidFill>
                  <a:schemeClr val="bg2"/>
                </a:solidFill>
              </a:rPr>
              <a:t>大规模分布式训练系统：串行到并行 </a:t>
            </a:r>
            <a:r>
              <a:rPr lang="en-US" altLang="zh-CN" sz="2000" dirty="0">
                <a:solidFill>
                  <a:schemeClr val="bg2"/>
                </a:solidFill>
              </a:rPr>
              <a:t>–</a:t>
            </a:r>
            <a:r>
              <a:rPr lang="zh-CN" altLang="en-US" sz="2000" dirty="0">
                <a:solidFill>
                  <a:schemeClr val="bg2"/>
                </a:solidFill>
              </a:rPr>
              <a:t> 并行处理体系 </a:t>
            </a:r>
            <a:r>
              <a:rPr lang="en-US" altLang="zh-CN" sz="2000" dirty="0">
                <a:solidFill>
                  <a:schemeClr val="bg2"/>
                </a:solidFill>
              </a:rPr>
              <a:t>–</a:t>
            </a:r>
            <a:r>
              <a:rPr lang="zh-CN" altLang="en-US" sz="2000" dirty="0">
                <a:solidFill>
                  <a:schemeClr val="bg2"/>
                </a:solidFill>
              </a:rPr>
              <a:t> 深度学习并行训练</a:t>
            </a:r>
          </a:p>
          <a:p>
            <a:pPr marL="457200" indent="-457200">
              <a:buFont typeface="+mj-lt"/>
              <a:buAutoNum type="arabicPeriod"/>
            </a:pPr>
            <a:r>
              <a:rPr lang="zh-CN" altLang="en-US" sz="2400" b="1" dirty="0">
                <a:solidFill>
                  <a:srgbClr val="34393C"/>
                </a:solidFill>
              </a:rPr>
              <a:t>具体内容</a:t>
            </a:r>
          </a:p>
          <a:p>
            <a:pPr lvl="1"/>
            <a:r>
              <a:rPr lang="zh-CN" altLang="en-US" sz="2000" b="1" dirty="0">
                <a:solidFill>
                  <a:schemeClr val="bg2"/>
                </a:solidFill>
              </a:rPr>
              <a:t>大模型训练的挑战：</a:t>
            </a:r>
            <a:r>
              <a:rPr lang="zh-CN" altLang="en-US" sz="1800" dirty="0">
                <a:solidFill>
                  <a:schemeClr val="bg2"/>
                </a:solidFill>
              </a:rPr>
              <a:t>内存墙 </a:t>
            </a:r>
            <a:r>
              <a:rPr lang="en-US" altLang="zh-CN" sz="1800" dirty="0">
                <a:solidFill>
                  <a:schemeClr val="bg2"/>
                </a:solidFill>
              </a:rPr>
              <a:t>–</a:t>
            </a:r>
            <a:r>
              <a:rPr lang="zh-CN" altLang="en-US" sz="1800" dirty="0">
                <a:solidFill>
                  <a:schemeClr val="bg2"/>
                </a:solidFill>
              </a:rPr>
              <a:t> 性能墙 </a:t>
            </a:r>
            <a:r>
              <a:rPr lang="en-US" altLang="zh-CN" sz="1800" dirty="0">
                <a:solidFill>
                  <a:schemeClr val="bg2"/>
                </a:solidFill>
              </a:rPr>
              <a:t>–</a:t>
            </a:r>
            <a:r>
              <a:rPr lang="zh-CN" altLang="en-US" sz="1800" dirty="0">
                <a:solidFill>
                  <a:schemeClr val="bg2"/>
                </a:solidFill>
              </a:rPr>
              <a:t> 效率墙 </a:t>
            </a:r>
            <a:r>
              <a:rPr lang="en-US" altLang="zh-CN" sz="1800" dirty="0">
                <a:solidFill>
                  <a:schemeClr val="bg2"/>
                </a:solidFill>
              </a:rPr>
              <a:t>–</a:t>
            </a:r>
            <a:r>
              <a:rPr lang="zh-CN" altLang="en-US" sz="1800" dirty="0">
                <a:solidFill>
                  <a:schemeClr val="bg2"/>
                </a:solidFill>
              </a:rPr>
              <a:t> 调优墙</a:t>
            </a:r>
            <a:endParaRPr lang="en-US" altLang="zh-CN" sz="1800" dirty="0">
              <a:solidFill>
                <a:schemeClr val="bg2"/>
              </a:solidFill>
            </a:endParaRPr>
          </a:p>
          <a:p>
            <a:pPr lvl="1"/>
            <a:r>
              <a:rPr lang="zh-CN" altLang="en-US" sz="2000" b="1" dirty="0">
                <a:solidFill>
                  <a:schemeClr val="bg2"/>
                </a:solidFill>
              </a:rPr>
              <a:t>分布式训练系统：</a:t>
            </a:r>
            <a:r>
              <a:rPr lang="zh-CN" altLang="en-US" sz="1800" dirty="0">
                <a:solidFill>
                  <a:schemeClr val="bg2"/>
                </a:solidFill>
              </a:rPr>
              <a:t>并行处理硬件架构 </a:t>
            </a:r>
            <a:r>
              <a:rPr lang="en-US" altLang="zh-CN" sz="1800" dirty="0">
                <a:solidFill>
                  <a:schemeClr val="bg2"/>
                </a:solidFill>
              </a:rPr>
              <a:t>–</a:t>
            </a:r>
            <a:r>
              <a:rPr lang="zh-CN" altLang="en-US" sz="1800" dirty="0">
                <a:solidFill>
                  <a:schemeClr val="bg2"/>
                </a:solidFill>
              </a:rPr>
              <a:t> 业界分布式系统分析 </a:t>
            </a:r>
            <a:endParaRPr lang="en-US" altLang="zh-CN" sz="1800" dirty="0">
              <a:solidFill>
                <a:schemeClr val="bg2"/>
              </a:solidFill>
            </a:endParaRPr>
          </a:p>
          <a:p>
            <a:pPr lvl="1"/>
            <a:r>
              <a:rPr lang="zh-CN" altLang="en-US" sz="2000" b="1" dirty="0">
                <a:solidFill>
                  <a:schemeClr val="bg2"/>
                </a:solidFill>
              </a:rPr>
              <a:t>分布式并行总体架构：</a:t>
            </a:r>
            <a:r>
              <a:rPr lang="zh-CN" altLang="en-US" sz="1800" dirty="0">
                <a:solidFill>
                  <a:schemeClr val="bg2"/>
                </a:solidFill>
              </a:rPr>
              <a:t>参数服务器模式 </a:t>
            </a:r>
            <a:r>
              <a:rPr lang="en-US" altLang="zh-CN" sz="1800" dirty="0">
                <a:solidFill>
                  <a:schemeClr val="bg2"/>
                </a:solidFill>
              </a:rPr>
              <a:t>–</a:t>
            </a:r>
            <a:r>
              <a:rPr lang="zh-CN" altLang="en-US" sz="1800" dirty="0">
                <a:solidFill>
                  <a:schemeClr val="bg2"/>
                </a:solidFill>
              </a:rPr>
              <a:t> 集合通讯模式 </a:t>
            </a:r>
            <a:endParaRPr lang="en-US" altLang="zh-CN" sz="1800" dirty="0">
              <a:solidFill>
                <a:schemeClr val="bg2"/>
              </a:solidFill>
            </a:endParaRPr>
          </a:p>
          <a:p>
            <a:pPr lvl="1"/>
            <a:r>
              <a:rPr lang="zh-CN" altLang="en-US" sz="2000" b="1" dirty="0">
                <a:solidFill>
                  <a:schemeClr val="bg2"/>
                </a:solidFill>
              </a:rPr>
              <a:t>通信原语与协调：</a:t>
            </a:r>
            <a:r>
              <a:rPr lang="zh-CN" altLang="en-US" sz="1800" dirty="0">
                <a:solidFill>
                  <a:schemeClr val="bg2"/>
                </a:solidFill>
              </a:rPr>
              <a:t>通讯协调软硬件 </a:t>
            </a:r>
            <a:r>
              <a:rPr lang="en-US" altLang="zh-CN" sz="1800" dirty="0">
                <a:solidFill>
                  <a:schemeClr val="bg2"/>
                </a:solidFill>
              </a:rPr>
              <a:t>-</a:t>
            </a:r>
            <a:r>
              <a:rPr lang="zh-CN" altLang="en-US" sz="1800" dirty="0">
                <a:solidFill>
                  <a:schemeClr val="bg2"/>
                </a:solidFill>
              </a:rPr>
              <a:t> 通信实现方式 </a:t>
            </a:r>
            <a:r>
              <a:rPr lang="en-US" altLang="zh-CN" sz="1800" dirty="0">
                <a:solidFill>
                  <a:schemeClr val="bg2"/>
                </a:solidFill>
              </a:rPr>
              <a:t>-</a:t>
            </a:r>
            <a:r>
              <a:rPr lang="zh-CN" altLang="en-US" sz="1800" dirty="0">
                <a:solidFill>
                  <a:schemeClr val="bg2"/>
                </a:solidFill>
              </a:rPr>
              <a:t> 通信原语</a:t>
            </a:r>
            <a:endParaRPr lang="en-US" altLang="zh-CN" sz="1800" dirty="0">
              <a:solidFill>
                <a:schemeClr val="bg2"/>
              </a:solidFill>
            </a:endParaRPr>
          </a:p>
          <a:p>
            <a:pPr lvl="1"/>
            <a:r>
              <a:rPr lang="zh-CN" altLang="en-US" sz="2400" b="1" dirty="0">
                <a:solidFill>
                  <a:srgbClr val="59595A"/>
                </a:solidFill>
              </a:rPr>
              <a:t>算法结构：</a:t>
            </a:r>
            <a:r>
              <a:rPr lang="zh-CN" altLang="en-US" sz="2000" dirty="0">
                <a:solidFill>
                  <a:srgbClr val="59595A"/>
                </a:solidFill>
              </a:rPr>
              <a:t>大模型算法发展 </a:t>
            </a:r>
            <a:r>
              <a:rPr lang="en-US" altLang="zh-CN" sz="2000" dirty="0">
                <a:solidFill>
                  <a:srgbClr val="59595A"/>
                </a:solidFill>
              </a:rPr>
              <a:t>–</a:t>
            </a:r>
            <a:r>
              <a:rPr lang="zh-CN" altLang="en-US" sz="2000" dirty="0">
                <a:solidFill>
                  <a:srgbClr val="59595A"/>
                </a:solidFill>
              </a:rPr>
              <a:t> </a:t>
            </a:r>
            <a:r>
              <a:rPr lang="en-US" altLang="zh-CN" sz="2000" dirty="0">
                <a:solidFill>
                  <a:srgbClr val="59595A"/>
                </a:solidFill>
              </a:rPr>
              <a:t>NLP</a:t>
            </a:r>
            <a:r>
              <a:rPr lang="zh-CN" altLang="en-US" sz="2000" dirty="0">
                <a:solidFill>
                  <a:srgbClr val="59595A"/>
                </a:solidFill>
              </a:rPr>
              <a:t>大模型 </a:t>
            </a:r>
            <a:r>
              <a:rPr lang="en-US" altLang="zh-CN" sz="2000" dirty="0">
                <a:solidFill>
                  <a:srgbClr val="59595A"/>
                </a:solidFill>
              </a:rPr>
              <a:t>-</a:t>
            </a:r>
            <a:r>
              <a:rPr lang="zh-CN" altLang="en-US" sz="2000" dirty="0">
                <a:solidFill>
                  <a:srgbClr val="59595A"/>
                </a:solidFill>
              </a:rPr>
              <a:t> </a:t>
            </a:r>
            <a:r>
              <a:rPr lang="en-US" altLang="zh-CN" sz="2000" dirty="0">
                <a:solidFill>
                  <a:srgbClr val="59595A"/>
                </a:solidFill>
              </a:rPr>
              <a:t>CV</a:t>
            </a:r>
            <a:r>
              <a:rPr lang="zh-CN" altLang="en-US" sz="2000">
                <a:solidFill>
                  <a:srgbClr val="59595A"/>
                </a:solidFill>
              </a:rPr>
              <a:t>大模型 </a:t>
            </a:r>
            <a:r>
              <a:rPr lang="en-US" altLang="zh-CN" sz="2000">
                <a:solidFill>
                  <a:srgbClr val="59595A"/>
                </a:solidFill>
              </a:rPr>
              <a:t>–</a:t>
            </a:r>
            <a:r>
              <a:rPr lang="zh-CN" altLang="en-US" sz="2000" dirty="0">
                <a:solidFill>
                  <a:srgbClr val="59595A"/>
                </a:solidFill>
              </a:rPr>
              <a:t> 多模态大模型</a:t>
            </a:r>
            <a:endParaRPr lang="en-US" altLang="zh-CN" sz="2400" dirty="0">
              <a:solidFill>
                <a:srgbClr val="59595A"/>
              </a:solidFill>
            </a:endParaRPr>
          </a:p>
          <a:p>
            <a:pPr lvl="1"/>
            <a:r>
              <a:rPr lang="zh-CN" altLang="en-US" sz="2000" b="1" dirty="0">
                <a:solidFill>
                  <a:schemeClr val="bg2"/>
                </a:solidFill>
              </a:rPr>
              <a:t>分布式并行与同步策略：</a:t>
            </a:r>
            <a:r>
              <a:rPr lang="zh-CN" altLang="en-US" sz="1800" dirty="0">
                <a:solidFill>
                  <a:schemeClr val="bg2"/>
                </a:solidFill>
              </a:rPr>
              <a:t>数据并行 </a:t>
            </a:r>
            <a:r>
              <a:rPr lang="en-US" altLang="zh-CN" sz="1800" dirty="0">
                <a:solidFill>
                  <a:schemeClr val="bg2"/>
                </a:solidFill>
              </a:rPr>
              <a:t>–</a:t>
            </a:r>
            <a:r>
              <a:rPr lang="zh-CN" altLang="en-US" sz="1800" dirty="0">
                <a:solidFill>
                  <a:schemeClr val="bg2"/>
                </a:solidFill>
              </a:rPr>
              <a:t> 模型并行 </a:t>
            </a:r>
            <a:r>
              <a:rPr lang="en-US" altLang="zh-CN" sz="1800" dirty="0">
                <a:solidFill>
                  <a:schemeClr val="bg2"/>
                </a:solidFill>
              </a:rPr>
              <a:t>–</a:t>
            </a:r>
            <a:r>
              <a:rPr lang="zh-CN" altLang="en-US" sz="1800" dirty="0">
                <a:solidFill>
                  <a:schemeClr val="bg2"/>
                </a:solidFill>
              </a:rPr>
              <a:t> 流水并行 </a:t>
            </a:r>
            <a:r>
              <a:rPr lang="en-US" altLang="zh-CN" sz="1800" dirty="0">
                <a:solidFill>
                  <a:schemeClr val="bg2"/>
                </a:solidFill>
              </a:rPr>
              <a:t>–</a:t>
            </a:r>
            <a:r>
              <a:rPr lang="zh-CN" altLang="en-US" sz="1800" dirty="0">
                <a:solidFill>
                  <a:schemeClr val="bg2"/>
                </a:solidFill>
              </a:rPr>
              <a:t> 混合并行</a:t>
            </a:r>
            <a:endParaRPr lang="en-US" altLang="zh-CN" sz="2000" dirty="0">
              <a:solidFill>
                <a:schemeClr val="bg2"/>
              </a:solidFill>
            </a:endParaRPr>
          </a:p>
          <a:p>
            <a:pPr lvl="1"/>
            <a:r>
              <a:rPr lang="zh-CN" altLang="en-US" sz="2000" b="1" dirty="0">
                <a:solidFill>
                  <a:schemeClr val="bg2"/>
                </a:solidFill>
              </a:rPr>
              <a:t>内存和计算优化：</a:t>
            </a:r>
            <a:r>
              <a:rPr lang="en-US" altLang="zh-CN" sz="1800" dirty="0">
                <a:solidFill>
                  <a:schemeClr val="bg2"/>
                </a:solidFill>
              </a:rPr>
              <a:t>ZeRO</a:t>
            </a:r>
            <a:r>
              <a:rPr lang="zh-CN" altLang="en-US" sz="1800" dirty="0">
                <a:solidFill>
                  <a:schemeClr val="bg2"/>
                </a:solidFill>
              </a:rPr>
              <a:t>内存优化 </a:t>
            </a:r>
            <a:r>
              <a:rPr lang="en-US" altLang="zh-CN" sz="1800" dirty="0">
                <a:solidFill>
                  <a:schemeClr val="bg2"/>
                </a:solidFill>
              </a:rPr>
              <a:t>–</a:t>
            </a:r>
            <a:r>
              <a:rPr lang="zh-CN" altLang="en-US" sz="1800" dirty="0">
                <a:solidFill>
                  <a:schemeClr val="bg2"/>
                </a:solidFill>
              </a:rPr>
              <a:t> 混合精度与计算优化</a:t>
            </a:r>
            <a:endParaRPr lang="en-US" altLang="zh-CN" sz="1800" dirty="0">
              <a:solidFill>
                <a:schemeClr val="bg2"/>
              </a:solidFill>
            </a:endParaRPr>
          </a:p>
        </p:txBody>
      </p:sp>
    </p:spTree>
    <p:extLst>
      <p:ext uri="{BB962C8B-B14F-4D97-AF65-F5344CB8AC3E}">
        <p14:creationId xmlns:p14="http://schemas.microsoft.com/office/powerpoint/2010/main" val="3269966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861C8-BAE0-DD46-8247-6F5F9B36F958}"/>
              </a:ext>
            </a:extLst>
          </p:cNvPr>
          <p:cNvSpPr>
            <a:spLocks noGrp="1"/>
          </p:cNvSpPr>
          <p:nvPr>
            <p:ph type="title"/>
          </p:nvPr>
        </p:nvSpPr>
        <p:spPr/>
        <p:txBody>
          <a:bodyPr/>
          <a:lstStyle/>
          <a:p>
            <a:r>
              <a:rPr kumimoji="1" lang="zh-CN" altLang="en-US" dirty="0"/>
              <a:t>集合式通信方式</a:t>
            </a:r>
          </a:p>
        </p:txBody>
      </p:sp>
      <p:sp>
        <p:nvSpPr>
          <p:cNvPr id="5" name="Text Placeholder 2">
            <a:extLst>
              <a:ext uri="{FF2B5EF4-FFF2-40B4-BE49-F238E27FC236}">
                <a16:creationId xmlns:a16="http://schemas.microsoft.com/office/drawing/2014/main" id="{7B2BA928-4015-BB49-8D4E-B75DBF3B20BC}"/>
              </a:ext>
            </a:extLst>
          </p:cNvPr>
          <p:cNvSpPr txBox="1">
            <a:spLocks/>
          </p:cNvSpPr>
          <p:nvPr/>
        </p:nvSpPr>
        <p:spPr>
          <a:xfrm>
            <a:off x="586390" y="1434370"/>
            <a:ext cx="11018520" cy="2868478"/>
          </a:xfrm>
          <a:prstGeom prst="rect">
            <a:avLst/>
          </a:prstGeom>
          <a:noFill/>
        </p:spPr>
        <p:txBody>
          <a:bodyPr/>
          <a:lstStyle>
            <a:lvl1pPr marL="239106" indent="-239106" algn="l" rtl="0" eaLnBrk="1" fontAlgn="base" hangingPunct="1">
              <a:lnSpc>
                <a:spcPct val="150000"/>
              </a:lnSpc>
              <a:spcBef>
                <a:spcPts val="0"/>
              </a:spcBef>
              <a:spcAft>
                <a:spcPct val="0"/>
              </a:spcAft>
              <a:buClr>
                <a:schemeClr val="accent2">
                  <a:lumMod val="90000"/>
                </a:schemeClr>
              </a:buClr>
              <a:buChar char="•"/>
              <a:defRPr sz="2000" b="0">
                <a:solidFill>
                  <a:srgbClr val="374154"/>
                </a:solidFill>
                <a:latin typeface="微软雅黑" panose="020B0503020204020204" pitchFamily="34" charset="-122"/>
                <a:ea typeface="微软雅黑" panose="020B0503020204020204" pitchFamily="34" charset="-122"/>
                <a:cs typeface="+mn-cs"/>
              </a:defRPr>
            </a:lvl1pPr>
            <a:lvl2pPr marL="476096" indent="-236990" algn="l" rtl="0" eaLnBrk="1" fontAlgn="base" hangingPunct="1">
              <a:lnSpc>
                <a:spcPct val="150000"/>
              </a:lnSpc>
              <a:spcBef>
                <a:spcPts val="0"/>
              </a:spcBef>
              <a:spcAft>
                <a:spcPct val="0"/>
              </a:spcAft>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cs typeface="+mn-cs"/>
              </a:defRPr>
            </a:lvl2pPr>
            <a:lvl3pPr marL="833696" indent="-236990" algn="l" rtl="0" eaLnBrk="1" fontAlgn="base" hangingPunct="1">
              <a:lnSpc>
                <a:spcPct val="150000"/>
              </a:lnSpc>
              <a:spcBef>
                <a:spcPts val="0"/>
              </a:spcBef>
              <a:spcAft>
                <a:spcPct val="0"/>
              </a:spcAft>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r>
              <a:rPr lang="zh-CN" altLang="en-US" sz="2400" kern="0" dirty="0"/>
              <a:t>一对多：</a:t>
            </a:r>
            <a:r>
              <a:rPr lang="en-US" altLang="zh-CN" sz="2400" kern="0" dirty="0"/>
              <a:t>Scatter / Broadcast</a:t>
            </a:r>
          </a:p>
          <a:p>
            <a:r>
              <a:rPr lang="zh-CN" altLang="en-US" sz="2400" kern="0" dirty="0"/>
              <a:t>多对一：</a:t>
            </a:r>
            <a:r>
              <a:rPr lang="en-US" altLang="zh-CN" sz="2400" kern="0" dirty="0"/>
              <a:t>Gather / Reduce</a:t>
            </a:r>
          </a:p>
          <a:p>
            <a:r>
              <a:rPr lang="zh-CN" altLang="en-US" sz="2400" kern="0" dirty="0"/>
              <a:t>多对多：</a:t>
            </a:r>
            <a:r>
              <a:rPr lang="en-US" altLang="zh-CN" sz="2400" kern="0" dirty="0"/>
              <a:t>All-Reduce / All-Gather</a:t>
            </a:r>
          </a:p>
        </p:txBody>
      </p:sp>
    </p:spTree>
    <p:extLst>
      <p:ext uri="{BB962C8B-B14F-4D97-AF65-F5344CB8AC3E}">
        <p14:creationId xmlns:p14="http://schemas.microsoft.com/office/powerpoint/2010/main" val="262925862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2D6137EB-F023-EF48-BB4E-6D27BB5BB347}"/>
              </a:ext>
            </a:extLst>
          </p:cNvPr>
          <p:cNvSpPr>
            <a:spLocks noGrp="1"/>
          </p:cNvSpPr>
          <p:nvPr>
            <p:ph type="title"/>
          </p:nvPr>
        </p:nvSpPr>
        <p:spPr>
          <a:xfrm>
            <a:off x="623636" y="607562"/>
            <a:ext cx="10963473" cy="589190"/>
          </a:xfrm>
        </p:spPr>
        <p:txBody>
          <a:bodyPr/>
          <a:lstStyle/>
          <a:p>
            <a:r>
              <a:rPr lang="en-US" altLang="zh-CN" dirty="0">
                <a:latin typeface="Microsoft YaHei" panose="020B0503020204020204" pitchFamily="34" charset="-122"/>
                <a:ea typeface="Microsoft YaHei" panose="020B0503020204020204" pitchFamily="34" charset="-122"/>
                <a:sym typeface="Huawei Sans" panose="020C0503030203020204" pitchFamily="34" charset="0"/>
              </a:rPr>
              <a:t>Summary</a:t>
            </a:r>
            <a:endParaRPr lang="zh-CN" altLang="en-US" dirty="0">
              <a:latin typeface="Microsoft YaHei" panose="020B0503020204020204" pitchFamily="34" charset="-122"/>
              <a:ea typeface="Microsoft YaHei" panose="020B0503020204020204" pitchFamily="34" charset="-122"/>
            </a:endParaRPr>
          </a:p>
        </p:txBody>
      </p:sp>
      <p:sp>
        <p:nvSpPr>
          <p:cNvPr id="13" name="内容占位符 2">
            <a:extLst>
              <a:ext uri="{FF2B5EF4-FFF2-40B4-BE49-F238E27FC236}">
                <a16:creationId xmlns:a16="http://schemas.microsoft.com/office/drawing/2014/main" id="{BB9F16C1-DCF7-8F4F-B261-A76B7394DF23}"/>
              </a:ext>
            </a:extLst>
          </p:cNvPr>
          <p:cNvSpPr>
            <a:spLocks noGrp="1"/>
          </p:cNvSpPr>
          <p:nvPr>
            <p:ph sz="half" idx="1"/>
          </p:nvPr>
        </p:nvSpPr>
        <p:spPr>
          <a:xfrm>
            <a:off x="623636" y="1495552"/>
            <a:ext cx="10963473" cy="4525736"/>
          </a:xfrm>
        </p:spPr>
        <p:txBody>
          <a:bodyPr/>
          <a:lstStyle/>
          <a:p>
            <a:pPr marL="457200" indent="-457200">
              <a:buFont typeface="+mj-lt"/>
              <a:buAutoNum type="arabicPeriod"/>
            </a:pPr>
            <a:r>
              <a:rPr lang="zh-CN" altLang="en-US" sz="2000" dirty="0">
                <a:solidFill>
                  <a:srgbClr val="34393C"/>
                </a:solidFill>
              </a:rPr>
              <a:t>了解</a:t>
            </a:r>
            <a:r>
              <a:rPr kumimoji="1" lang="zh-CN" altLang="en-US" dirty="0"/>
              <a:t>集合式通信的</a:t>
            </a:r>
            <a:r>
              <a:rPr kumimoji="1" lang="en-US" altLang="zh-CN" dirty="0"/>
              <a:t>3</a:t>
            </a:r>
            <a:r>
              <a:rPr kumimoji="1" lang="zh-CN" altLang="en-US" dirty="0"/>
              <a:t>种不同方式</a:t>
            </a:r>
            <a:endParaRPr lang="en-US" altLang="zh-CN" sz="2000" dirty="0">
              <a:solidFill>
                <a:srgbClr val="34393C"/>
              </a:solidFill>
            </a:endParaRPr>
          </a:p>
          <a:p>
            <a:pPr marL="457200" indent="-457200">
              <a:buFont typeface="+mj-lt"/>
              <a:buAutoNum type="arabicPeriod"/>
            </a:pPr>
            <a:r>
              <a:rPr lang="zh-CN" altLang="en-US" sz="2000" dirty="0">
                <a:solidFill>
                  <a:srgbClr val="34393C"/>
                </a:solidFill>
              </a:rPr>
              <a:t>了解一对多</a:t>
            </a:r>
            <a:r>
              <a:rPr lang="en-US" altLang="zh-CN" sz="2000" dirty="0">
                <a:solidFill>
                  <a:srgbClr val="34393C"/>
                </a:solidFill>
              </a:rPr>
              <a:t>Scatter/Broadcast</a:t>
            </a:r>
            <a:r>
              <a:rPr lang="zh-CN" altLang="en-US" dirty="0">
                <a:solidFill>
                  <a:srgbClr val="34393C"/>
                </a:solidFill>
              </a:rPr>
              <a:t>，多对一</a:t>
            </a:r>
            <a:r>
              <a:rPr lang="en-US" altLang="zh-CN" dirty="0">
                <a:solidFill>
                  <a:srgbClr val="34393C"/>
                </a:solidFill>
              </a:rPr>
              <a:t>Gather/Reduce</a:t>
            </a:r>
            <a:r>
              <a:rPr lang="zh-CN" altLang="en-US" dirty="0">
                <a:solidFill>
                  <a:srgbClr val="34393C"/>
                </a:solidFill>
              </a:rPr>
              <a:t>，多对多的具体方式</a:t>
            </a:r>
          </a:p>
          <a:p>
            <a:pPr marL="457200" indent="-457200">
              <a:buFont typeface="+mj-lt"/>
              <a:buAutoNum type="arabicPeriod"/>
            </a:pPr>
            <a:r>
              <a:rPr lang="zh-CN" altLang="en-US" sz="2000" dirty="0">
                <a:solidFill>
                  <a:srgbClr val="34393C"/>
                </a:solidFill>
              </a:rPr>
              <a:t>了解多对多可以由一对多和多对一的方式组合，</a:t>
            </a:r>
            <a:r>
              <a:rPr lang="en-US" altLang="zh-CN" sz="2000" dirty="0">
                <a:solidFill>
                  <a:srgbClr val="34393C"/>
                </a:solidFill>
              </a:rPr>
              <a:t>all-Reduce</a:t>
            </a:r>
            <a:r>
              <a:rPr lang="zh-CN" altLang="en-US" sz="2000" dirty="0">
                <a:solidFill>
                  <a:srgbClr val="34393C"/>
                </a:solidFill>
              </a:rPr>
              <a:t> </a:t>
            </a:r>
            <a:r>
              <a:rPr lang="en-US" altLang="zh-CN" sz="2000" dirty="0">
                <a:solidFill>
                  <a:srgbClr val="34393C"/>
                </a:solidFill>
              </a:rPr>
              <a:t>=</a:t>
            </a:r>
            <a:r>
              <a:rPr lang="zh-CN" altLang="en-US" sz="2000" dirty="0">
                <a:solidFill>
                  <a:srgbClr val="34393C"/>
                </a:solidFill>
              </a:rPr>
              <a:t> </a:t>
            </a:r>
            <a:r>
              <a:rPr lang="en-US" altLang="zh-CN" sz="2000" dirty="0">
                <a:solidFill>
                  <a:srgbClr val="34393C"/>
                </a:solidFill>
              </a:rPr>
              <a:t>Reduce</a:t>
            </a:r>
            <a:r>
              <a:rPr lang="zh-CN" altLang="en-US" sz="2000" dirty="0">
                <a:solidFill>
                  <a:srgbClr val="34393C"/>
                </a:solidFill>
              </a:rPr>
              <a:t> </a:t>
            </a:r>
            <a:r>
              <a:rPr lang="en-US" altLang="zh-CN" sz="2000" dirty="0">
                <a:solidFill>
                  <a:srgbClr val="34393C"/>
                </a:solidFill>
              </a:rPr>
              <a:t>Scatter</a:t>
            </a:r>
            <a:r>
              <a:rPr lang="zh-CN" altLang="en-US" sz="2000" dirty="0">
                <a:solidFill>
                  <a:srgbClr val="34393C"/>
                </a:solidFill>
              </a:rPr>
              <a:t> </a:t>
            </a:r>
            <a:r>
              <a:rPr lang="en-US" altLang="zh-CN" sz="2000" dirty="0">
                <a:solidFill>
                  <a:srgbClr val="34393C"/>
                </a:solidFill>
              </a:rPr>
              <a:t>+</a:t>
            </a:r>
            <a:r>
              <a:rPr lang="zh-CN" altLang="en-US" sz="2000" dirty="0">
                <a:solidFill>
                  <a:srgbClr val="34393C"/>
                </a:solidFill>
              </a:rPr>
              <a:t> </a:t>
            </a:r>
            <a:r>
              <a:rPr lang="en-US" altLang="zh-CN" sz="2000" dirty="0">
                <a:solidFill>
                  <a:srgbClr val="34393C"/>
                </a:solidFill>
              </a:rPr>
              <a:t>All</a:t>
            </a:r>
            <a:r>
              <a:rPr lang="zh-CN" altLang="en-US" sz="2000" dirty="0">
                <a:solidFill>
                  <a:srgbClr val="34393C"/>
                </a:solidFill>
              </a:rPr>
              <a:t> </a:t>
            </a:r>
            <a:r>
              <a:rPr lang="en-US" altLang="zh-CN" sz="2000" dirty="0">
                <a:solidFill>
                  <a:srgbClr val="34393C"/>
                </a:solidFill>
              </a:rPr>
              <a:t>gather</a:t>
            </a:r>
            <a:r>
              <a:rPr lang="zh-CN" altLang="en-US" sz="2000" dirty="0">
                <a:solidFill>
                  <a:srgbClr val="34393C"/>
                </a:solidFill>
              </a:rPr>
              <a:t> </a:t>
            </a:r>
            <a:endParaRPr lang="en-US" altLang="zh-CN" sz="2000" dirty="0">
              <a:solidFill>
                <a:srgbClr val="34393C"/>
              </a:solidFill>
            </a:endParaRPr>
          </a:p>
        </p:txBody>
      </p:sp>
    </p:spTree>
    <p:extLst>
      <p:ext uri="{BB962C8B-B14F-4D97-AF65-F5344CB8AC3E}">
        <p14:creationId xmlns:p14="http://schemas.microsoft.com/office/powerpoint/2010/main" val="387289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16313</TotalTime>
  <Words>223</Words>
  <Application>Microsoft Macintosh PowerPoint</Application>
  <PresentationFormat>自定义</PresentationFormat>
  <Paragraphs>23</Paragraphs>
  <Slides>5</Slides>
  <Notes>1</Notes>
  <HiddenSlides>0</HiddenSlides>
  <MMClips>0</MMClips>
  <ScaleCrop>false</ScaleCrop>
  <HeadingPairs>
    <vt:vector size="6" baseType="variant">
      <vt:variant>
        <vt:lpstr>已用的字体</vt:lpstr>
      </vt:variant>
      <vt:variant>
        <vt:i4>11</vt:i4>
      </vt:variant>
      <vt:variant>
        <vt:lpstr>主题</vt:lpstr>
      </vt:variant>
      <vt:variant>
        <vt:i4>6</vt:i4>
      </vt:variant>
      <vt:variant>
        <vt:lpstr>幻灯片标题</vt:lpstr>
      </vt:variant>
      <vt:variant>
        <vt:i4>5</vt:i4>
      </vt:variant>
    </vt:vector>
  </HeadingPairs>
  <TitlesOfParts>
    <vt:vector size="22" baseType="lpstr">
      <vt:lpstr>黑体</vt:lpstr>
      <vt:lpstr>华文细黑</vt:lpstr>
      <vt:lpstr>微软雅黑</vt:lpstr>
      <vt:lpstr>微软雅黑</vt:lpstr>
      <vt:lpstr>FrutigerNext LT Bold</vt:lpstr>
      <vt:lpstr>FrutigerNext LT Light</vt:lpstr>
      <vt:lpstr>FrutigerNext LT Medium</vt:lpstr>
      <vt:lpstr>GEETYPE-SkyGB-Flash Reguar</vt:lpstr>
      <vt:lpstr>Arial</vt:lpstr>
      <vt:lpstr>Calibri</vt:lpstr>
      <vt:lpstr>Wingdings</vt:lpstr>
      <vt:lpstr>Title1</vt:lpstr>
      <vt:lpstr>Title2</vt:lpstr>
      <vt:lpstr>content01</vt:lpstr>
      <vt:lpstr>Content02</vt:lpstr>
      <vt:lpstr>code01</vt:lpstr>
      <vt:lpstr>Thankyou</vt:lpstr>
      <vt:lpstr>大模型与 分布式训练</vt:lpstr>
      <vt:lpstr>PowerPoint 演示文稿</vt:lpstr>
      <vt:lpstr>集合式通信方式</vt:lpstr>
      <vt:lpstr>Summary</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1941</cp:revision>
  <dcterms:created xsi:type="dcterms:W3CDTF">2015-01-14T10:38:57Z</dcterms:created>
  <dcterms:modified xsi:type="dcterms:W3CDTF">2022-10-22T03:56:59Z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