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7"/>
  </p:notesMasterIdLst>
  <p:handoutMasterIdLst>
    <p:handoutMasterId r:id="rId18"/>
  </p:handoutMasterIdLst>
  <p:sldIdLst>
    <p:sldId id="1779" r:id="rId7"/>
    <p:sldId id="2029" r:id="rId8"/>
    <p:sldId id="2068" r:id="rId9"/>
    <p:sldId id="2030" r:id="rId10"/>
    <p:sldId id="2061" r:id="rId11"/>
    <p:sldId id="2069" r:id="rId12"/>
    <p:sldId id="2081" r:id="rId13"/>
    <p:sldId id="2080" r:id="rId14"/>
    <p:sldId id="2057" r:id="rId15"/>
    <p:sldId id="680" r:id="rId16"/>
  </p:sldIdLst>
  <p:sldSz cx="12196763" cy="6858000"/>
  <p:notesSz cx="6805613" cy="9939338"/>
  <p:custDataLst>
    <p:tags r:id="rId1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000"/>
    <a:srgbClr val="374154"/>
    <a:srgbClr val="4E9AEE"/>
    <a:srgbClr val="59595A"/>
    <a:srgbClr val="00FA00"/>
    <a:srgbClr val="FFFFFF"/>
    <a:srgbClr val="6FC4F7"/>
    <a:srgbClr val="FFC000"/>
    <a:srgbClr val="F78898"/>
    <a:srgbClr val="343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6291"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2022/12/25</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2DAD91E-1176-6C4C-9900-614D82F668FD}"/>
              </a:ext>
            </a:extLst>
          </p:cNvPr>
          <p:cNvSpPr>
            <a:spLocks noGrp="1"/>
          </p:cNvSpPr>
          <p:nvPr>
            <p:ph sz="half" idx="1" hasCustomPrompt="1"/>
          </p:nvPr>
        </p:nvSpPr>
        <p:spPr>
          <a:xfrm>
            <a:off x="623635" y="980728"/>
            <a:ext cx="10731328" cy="5029792"/>
          </a:xfrm>
          <a:prstGeom prst="rect">
            <a:avLst/>
          </a:prstGeom>
          <a:noFill/>
        </p:spPr>
        <p:txBody>
          <a:bodyPr anchor="ctr"/>
          <a:lstStyle>
            <a:lvl1pPr marL="0" marR="0" indent="0" algn="ctr" defTabSz="1218804" rtl="0" eaLnBrk="0" fontAlgn="base" latinLnBrk="0" hangingPunct="0">
              <a:lnSpc>
                <a:spcPct val="120000"/>
              </a:lnSpc>
              <a:spcBef>
                <a:spcPts val="0"/>
              </a:spcBef>
              <a:spcAft>
                <a:spcPct val="0"/>
              </a:spcAft>
              <a:buClr>
                <a:srgbClr val="71B2FF"/>
              </a:buClr>
              <a:buNone/>
              <a:tabLst/>
              <a:defRPr kumimoji="0" lang="zh-CN" altLang="en-US" sz="9600" b="0"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标题</a:t>
            </a:r>
          </a:p>
        </p:txBody>
      </p:sp>
    </p:spTree>
    <p:extLst>
      <p:ext uri="{BB962C8B-B14F-4D97-AF65-F5344CB8AC3E}">
        <p14:creationId xmlns:p14="http://schemas.microsoft.com/office/powerpoint/2010/main" val="214543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hyperlink" Target="http://www.hiascend.com/" TargetMode="Externa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0.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5" cstate="print">
              <a:alphaModFix amt="17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4" r:id="rId2"/>
    <p:sldLayoutId id="2147483905"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err="1">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johnysswlab.com/loop-optimizations-taking-matters-into-your-hands/" TargetMode="External"/><Relationship Id="rId2" Type="http://schemas.openxmlformats.org/officeDocument/2006/relationships/hyperlink" Target="https://johnysswlab.com/loop-optimizations-how-does-the-compiler-do-it/" TargetMode="External"/><Relationship Id="rId1" Type="http://schemas.openxmlformats.org/officeDocument/2006/relationships/slideLayout" Target="../slideLayouts/slideLayout5.xml"/><Relationship Id="rId6" Type="http://schemas.openxmlformats.org/officeDocument/2006/relationships/hyperlink" Target="https://en.wikipedia.org/wiki/Loop_optimization" TargetMode="External"/><Relationship Id="rId5" Type="http://schemas.openxmlformats.org/officeDocument/2006/relationships/hyperlink" Target="https://www.zhihu.com/people/chenqingyang" TargetMode="External"/><Relationship Id="rId4" Type="http://schemas.openxmlformats.org/officeDocument/2006/relationships/hyperlink" Target="https://blog.csdn.net/qq_36287943/article/details/10854245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a:solidFill>
                  <a:schemeClr val="bg1"/>
                </a:solidFill>
                <a:latin typeface="Microsoft YaHei" panose="020B0503020204020204" pitchFamily="34" charset="-122"/>
                <a:ea typeface="Microsoft YaHei" panose="020B0503020204020204" pitchFamily="34" charset="-122"/>
              </a:rPr>
              <a:t>-</a:t>
            </a:r>
            <a:r>
              <a:rPr lang="zh-CN" altLang="en-US" sz="4000">
                <a:solidFill>
                  <a:schemeClr val="bg1"/>
                </a:solidFill>
                <a:latin typeface="Microsoft YaHei" panose="020B0503020204020204" pitchFamily="34" charset="-122"/>
                <a:ea typeface="Microsoft YaHei" panose="020B0503020204020204" pitchFamily="34" charset="-122"/>
              </a:rPr>
              <a:t>后</a:t>
            </a:r>
            <a:r>
              <a:rPr lang="zh-CN" altLang="en-US" sz="4000" dirty="0">
                <a:solidFill>
                  <a:schemeClr val="bg1"/>
                </a:solidFill>
                <a:latin typeface="Microsoft YaHei" panose="020B0503020204020204" pitchFamily="34" charset="-122"/>
                <a:ea typeface="Microsoft YaHei" panose="020B0503020204020204" pitchFamily="34" charset="-122"/>
              </a:rPr>
              <a:t>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8856984"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指令与存储优化</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3CF00009-9A0B-FE42-A068-F4907FEE972D}"/>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编译器后端优化</a:t>
            </a:r>
            <a:endParaRPr lang="en-US" altLang="zh-CN" sz="3200" b="1" dirty="0">
              <a:solidFill>
                <a:srgbClr val="374154"/>
              </a:solidFill>
              <a:latin typeface="Gill Sans MT" panose="020B0502020104020203" pitchFamily="34" charset="0"/>
            </a:endParaRPr>
          </a:p>
          <a:p>
            <a:pPr lvl="1"/>
            <a:r>
              <a:rPr lang="zh-CN" altLang="en-US" sz="2800" dirty="0">
                <a:solidFill>
                  <a:schemeClr val="bg1">
                    <a:lumMod val="75000"/>
                  </a:schemeClr>
                </a:solidFill>
                <a:latin typeface="Gill Sans MT" panose="020B0502020104020203" pitchFamily="34" charset="0"/>
              </a:rPr>
              <a:t>后端优化概念</a:t>
            </a:r>
            <a:endParaRPr lang="en-US" altLang="zh-CN" sz="2800" dirty="0">
              <a:solidFill>
                <a:schemeClr val="bg1">
                  <a:lumMod val="75000"/>
                </a:schemeClr>
              </a:solidFill>
              <a:latin typeface="Gill Sans MT" panose="020B0502020104020203" pitchFamily="34" charset="0"/>
            </a:endParaRPr>
          </a:p>
          <a:p>
            <a:pPr lvl="1"/>
            <a:r>
              <a:rPr lang="zh-CN" altLang="en-US" sz="2800" dirty="0">
                <a:solidFill>
                  <a:schemeClr val="bg1">
                    <a:lumMod val="75000"/>
                  </a:schemeClr>
                </a:solidFill>
                <a:latin typeface="Gill Sans MT" panose="020B0502020104020203" pitchFamily="34" charset="0"/>
              </a:rPr>
              <a:t>算子计算与调度</a:t>
            </a:r>
            <a:endParaRPr lang="en-US" altLang="zh-CN" sz="2800" dirty="0">
              <a:solidFill>
                <a:schemeClr val="bg1">
                  <a:lumMod val="75000"/>
                </a:schemeClr>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算子调度优化</a:t>
            </a:r>
            <a:endParaRPr lang="en-US" altLang="zh-CN" sz="2800" dirty="0">
              <a:solidFill>
                <a:srgbClr val="374154"/>
              </a:solidFill>
              <a:latin typeface="Gill Sans MT" panose="020B0502020104020203" pitchFamily="34" charset="0"/>
            </a:endParaRPr>
          </a:p>
          <a:p>
            <a:pPr lvl="1"/>
            <a:r>
              <a:rPr lang="en-US" altLang="zh-CN" sz="2800" dirty="0">
                <a:solidFill>
                  <a:schemeClr val="bg1">
                    <a:lumMod val="75000"/>
                  </a:schemeClr>
                </a:solidFill>
                <a:latin typeface="Gill Sans MT" panose="020B0502020104020203" pitchFamily="34" charset="0"/>
              </a:rPr>
              <a:t>Auto-Tuning</a:t>
            </a:r>
          </a:p>
          <a:p>
            <a:pPr lvl="1"/>
            <a:r>
              <a:rPr lang="en-US" altLang="zh-CN" sz="2800" dirty="0">
                <a:solidFill>
                  <a:schemeClr val="bg1">
                    <a:lumMod val="75000"/>
                  </a:schemeClr>
                </a:solidFill>
                <a:latin typeface="Gill Sans MT" panose="020B0502020104020203" pitchFamily="34" charset="0"/>
              </a:rPr>
              <a:t>Polyhedral</a:t>
            </a:r>
          </a:p>
        </p:txBody>
      </p:sp>
    </p:spTree>
    <p:extLst>
      <p:ext uri="{BB962C8B-B14F-4D97-AF65-F5344CB8AC3E}">
        <p14:creationId xmlns:p14="http://schemas.microsoft.com/office/powerpoint/2010/main" val="40109041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5585B-4949-0C40-9511-8F09BD147F04}"/>
              </a:ext>
            </a:extLst>
          </p:cNvPr>
          <p:cNvSpPr>
            <a:spLocks noGrp="1"/>
          </p:cNvSpPr>
          <p:nvPr>
            <p:ph type="title"/>
          </p:nvPr>
        </p:nvSpPr>
        <p:spPr/>
        <p:txBody>
          <a:bodyPr/>
          <a:lstStyle/>
          <a:p>
            <a:r>
              <a:rPr kumimoji="1" lang="zh-CN" altLang="en-US" dirty="0"/>
              <a:t>算子调度优化方法</a:t>
            </a:r>
          </a:p>
        </p:txBody>
      </p:sp>
      <p:sp>
        <p:nvSpPr>
          <p:cNvPr id="3" name="内容占位符 2">
            <a:extLst>
              <a:ext uri="{FF2B5EF4-FFF2-40B4-BE49-F238E27FC236}">
                <a16:creationId xmlns:a16="http://schemas.microsoft.com/office/drawing/2014/main" id="{BD997C3B-9956-B341-8767-FDB321223CA0}"/>
              </a:ext>
            </a:extLst>
          </p:cNvPr>
          <p:cNvSpPr>
            <a:spLocks noGrp="1"/>
          </p:cNvSpPr>
          <p:nvPr>
            <p:ph sz="half" idx="1"/>
          </p:nvPr>
        </p:nvSpPr>
        <p:spPr/>
        <p:txBody>
          <a:bodyPr/>
          <a:lstStyle/>
          <a:p>
            <a:r>
              <a:rPr lang="zh-CN" altLang="en-US" dirty="0">
                <a:latin typeface="Gill Sans MT" panose="020B0502020104020203" pitchFamily="34" charset="0"/>
                <a:ea typeface="Microsoft YaHei" panose="020B0503020204020204" pitchFamily="34" charset="-122"/>
              </a:rPr>
              <a:t>循环展开（</a:t>
            </a:r>
            <a:r>
              <a:rPr lang="en-US" altLang="zh-CN" dirty="0">
                <a:latin typeface="Gill Sans MT" panose="020B0502020104020203" pitchFamily="34" charset="0"/>
                <a:ea typeface="Microsoft YaHei" panose="020B0503020204020204" pitchFamily="34" charset="-122"/>
              </a:rPr>
              <a:t>Loop</a:t>
            </a:r>
            <a:r>
              <a:rPr lang="zh-CN" altLang="en-US" dirty="0">
                <a:latin typeface="Gill Sans MT" panose="020B0502020104020203" pitchFamily="34" charset="0"/>
                <a:ea typeface="Microsoft YaHei" panose="020B0503020204020204" pitchFamily="34" charset="-122"/>
              </a:rPr>
              <a:t> </a:t>
            </a:r>
            <a:r>
              <a:rPr lang="en-US" altLang="zh-CN" dirty="0">
                <a:latin typeface="Gill Sans MT" panose="020B0502020104020203" pitchFamily="34" charset="0"/>
                <a:ea typeface="Microsoft YaHei" panose="020B0503020204020204" pitchFamily="34" charset="-122"/>
              </a:rPr>
              <a:t>Unrolling</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r>
              <a:rPr lang="zh-CN" altLang="en-US" dirty="0">
                <a:latin typeface="Gill Sans MT" panose="020B0502020104020203" pitchFamily="34" charset="0"/>
                <a:ea typeface="Microsoft YaHei" panose="020B0503020204020204" pitchFamily="34" charset="-122"/>
              </a:rPr>
              <a:t>循环分块（</a:t>
            </a:r>
            <a:r>
              <a:rPr lang="en-US" altLang="zh-CN" dirty="0">
                <a:latin typeface="Gill Sans MT" panose="020B0502020104020203" pitchFamily="34" charset="0"/>
                <a:ea typeface="Microsoft YaHei" panose="020B0503020204020204" pitchFamily="34" charset="-122"/>
              </a:rPr>
              <a:t>loop tiling</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r>
              <a:rPr lang="zh-CN" altLang="en-US" dirty="0">
                <a:latin typeface="Gill Sans MT" panose="020B0502020104020203" pitchFamily="34" charset="0"/>
                <a:ea typeface="Microsoft YaHei" panose="020B0503020204020204" pitchFamily="34" charset="-122"/>
              </a:rPr>
              <a:t>循环重排（</a:t>
            </a:r>
            <a:r>
              <a:rPr lang="en-US" altLang="zh-CN" dirty="0">
                <a:latin typeface="Gill Sans MT" panose="020B0502020104020203" pitchFamily="34" charset="0"/>
                <a:ea typeface="Microsoft YaHei" panose="020B0503020204020204" pitchFamily="34" charset="-122"/>
              </a:rPr>
              <a:t>loop Reorder</a:t>
            </a:r>
            <a:r>
              <a:rPr lang="zh-CN" altLang="en-US" dirty="0">
                <a:latin typeface="Gill Sans MT" panose="020B0502020104020203" pitchFamily="34" charset="0"/>
                <a:ea typeface="Microsoft YaHei" panose="020B0503020204020204" pitchFamily="34" charset="-122"/>
              </a:rPr>
              <a:t>）</a:t>
            </a:r>
          </a:p>
          <a:p>
            <a:r>
              <a:rPr lang="zh-CN" altLang="en-US" dirty="0">
                <a:latin typeface="Gill Sans MT" panose="020B0502020104020203" pitchFamily="34" charset="0"/>
                <a:ea typeface="Microsoft YaHei" panose="020B0503020204020204" pitchFamily="34" charset="-122"/>
              </a:rPr>
              <a:t>循环融合（</a:t>
            </a:r>
            <a:r>
              <a:rPr lang="en-US" altLang="zh-CN" dirty="0">
                <a:latin typeface="Gill Sans MT" panose="020B0502020104020203" pitchFamily="34" charset="0"/>
                <a:ea typeface="Microsoft YaHei" panose="020B0503020204020204" pitchFamily="34" charset="-122"/>
              </a:rPr>
              <a:t>loop Fusion</a:t>
            </a:r>
            <a:r>
              <a:rPr lang="zh-CN" altLang="en-US" dirty="0">
                <a:latin typeface="Gill Sans MT" panose="020B0502020104020203" pitchFamily="34" charset="0"/>
                <a:ea typeface="Microsoft YaHei" panose="020B0503020204020204" pitchFamily="34" charset="-122"/>
              </a:rPr>
              <a:t>）</a:t>
            </a:r>
          </a:p>
          <a:p>
            <a:r>
              <a:rPr lang="zh-CN" altLang="en-US" dirty="0">
                <a:latin typeface="Gill Sans MT" panose="020B0502020104020203" pitchFamily="34" charset="0"/>
                <a:ea typeface="Microsoft YaHei" panose="020B0503020204020204" pitchFamily="34" charset="-122"/>
              </a:rPr>
              <a:t>循环拆分（</a:t>
            </a:r>
            <a:r>
              <a:rPr lang="en-US" altLang="zh-CN" dirty="0">
                <a:latin typeface="Gill Sans MT" panose="020B0502020104020203" pitchFamily="34" charset="0"/>
                <a:ea typeface="Microsoft YaHei" panose="020B0503020204020204" pitchFamily="34" charset="-122"/>
              </a:rPr>
              <a:t>loop Split</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r>
              <a:rPr lang="zh-CN" altLang="en-US" dirty="0">
                <a:latin typeface="Gill Sans MT" panose="020B0502020104020203" pitchFamily="34" charset="0"/>
                <a:ea typeface="Microsoft YaHei" panose="020B0503020204020204" pitchFamily="34" charset="-122"/>
              </a:rPr>
              <a:t>向量化</a:t>
            </a:r>
            <a:r>
              <a:rPr lang="en-US" altLang="zh-CN" dirty="0">
                <a:latin typeface="Gill Sans MT" panose="020B0502020104020203" pitchFamily="34" charset="0"/>
                <a:ea typeface="Microsoft YaHei" panose="020B0503020204020204" pitchFamily="34" charset="-122"/>
              </a:rPr>
              <a:t> </a:t>
            </a:r>
            <a:r>
              <a:rPr lang="zh-CN" altLang="en-US" dirty="0">
                <a:latin typeface="Gill Sans MT" panose="020B0502020104020203" pitchFamily="34" charset="0"/>
                <a:ea typeface="Microsoft YaHei" panose="020B0503020204020204" pitchFamily="34" charset="-122"/>
              </a:rPr>
              <a:t>（</a:t>
            </a:r>
            <a:r>
              <a:rPr lang="en-US" altLang="zh-CN" dirty="0">
                <a:latin typeface="Gill Sans MT" panose="020B0502020104020203" pitchFamily="34" charset="0"/>
                <a:ea typeface="Microsoft YaHei" panose="020B0503020204020204" pitchFamily="34" charset="-122"/>
              </a:rPr>
              <a:t>Vector</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r>
              <a:rPr lang="zh-CN" altLang="en-US" dirty="0">
                <a:latin typeface="Gill Sans MT" panose="020B0502020104020203" pitchFamily="34" charset="0"/>
                <a:ea typeface="Microsoft YaHei" panose="020B0503020204020204" pitchFamily="34" charset="-122"/>
              </a:rPr>
              <a:t>张量化（</a:t>
            </a:r>
            <a:r>
              <a:rPr lang="en-US" altLang="zh-CN" dirty="0">
                <a:latin typeface="Gill Sans MT" panose="020B0502020104020203" pitchFamily="34" charset="0"/>
                <a:ea typeface="Microsoft YaHei" panose="020B0503020204020204" pitchFamily="34" charset="-122"/>
              </a:rPr>
              <a:t>Tensor</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r>
              <a:rPr lang="zh-CN" altLang="en-US" dirty="0">
                <a:latin typeface="Gill Sans MT" panose="020B0502020104020203" pitchFamily="34" charset="0"/>
                <a:ea typeface="Microsoft YaHei" panose="020B0503020204020204" pitchFamily="34" charset="-122"/>
              </a:rPr>
              <a:t>访存延迟（</a:t>
            </a:r>
            <a:r>
              <a:rPr lang="en-US" altLang="zh-CN" dirty="0">
                <a:latin typeface="Gill Sans MT" panose="020B0502020104020203" pitchFamily="34" charset="0"/>
                <a:ea typeface="Microsoft YaHei" panose="020B0503020204020204" pitchFamily="34" charset="-122"/>
              </a:rPr>
              <a:t> Latency Hiding </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r>
              <a:rPr lang="zh-CN" altLang="en-US" dirty="0">
                <a:latin typeface="Gill Sans MT" panose="020B0502020104020203" pitchFamily="34" charset="0"/>
                <a:ea typeface="Microsoft YaHei" panose="020B0503020204020204" pitchFamily="34" charset="-122"/>
              </a:rPr>
              <a:t>存储分配（</a:t>
            </a:r>
            <a:r>
              <a:rPr lang="en-US" altLang="zh-CN" dirty="0">
                <a:latin typeface="Gill Sans MT" panose="020B0502020104020203" pitchFamily="34" charset="0"/>
                <a:ea typeface="Microsoft YaHei" panose="020B0503020204020204" pitchFamily="34" charset="-122"/>
              </a:rPr>
              <a:t>Memory</a:t>
            </a:r>
            <a:r>
              <a:rPr lang="zh-CN" altLang="en-US" dirty="0">
                <a:latin typeface="Gill Sans MT" panose="020B0502020104020203" pitchFamily="34" charset="0"/>
                <a:ea typeface="Microsoft YaHei" panose="020B0503020204020204" pitchFamily="34" charset="-122"/>
              </a:rPr>
              <a:t> </a:t>
            </a:r>
            <a:r>
              <a:rPr lang="en-US" altLang="zh-CN" dirty="0">
                <a:latin typeface="Gill Sans MT" panose="020B0502020104020203" pitchFamily="34" charset="0"/>
                <a:ea typeface="Microsoft YaHei" panose="020B0503020204020204" pitchFamily="34" charset="-122"/>
              </a:rPr>
              <a:t>Allocation</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p:txBody>
      </p:sp>
      <p:sp>
        <p:nvSpPr>
          <p:cNvPr id="7" name="右大括号 6">
            <a:extLst>
              <a:ext uri="{FF2B5EF4-FFF2-40B4-BE49-F238E27FC236}">
                <a16:creationId xmlns:a16="http://schemas.microsoft.com/office/drawing/2014/main" id="{5FC7ECC9-74D9-6F4A-BAA3-5DA9FDCB3785}"/>
              </a:ext>
            </a:extLst>
          </p:cNvPr>
          <p:cNvSpPr/>
          <p:nvPr/>
        </p:nvSpPr>
        <p:spPr bwMode="auto">
          <a:xfrm>
            <a:off x="5090269" y="1628800"/>
            <a:ext cx="327813" cy="2232248"/>
          </a:xfrm>
          <a:prstGeom prst="rightBrace">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2928395881">
                  <a:custGeom>
                    <a:avLst/>
                    <a:gdLst>
                      <a:gd name="connsiteX0" fmla="*/ 0 w 327813"/>
                      <a:gd name="connsiteY0" fmla="*/ 0 h 2232248"/>
                      <a:gd name="connsiteX1" fmla="*/ 163907 w 327813"/>
                      <a:gd name="connsiteY1" fmla="*/ 27317 h 2232248"/>
                      <a:gd name="connsiteX2" fmla="*/ 163907 w 327813"/>
                      <a:gd name="connsiteY2" fmla="*/ 558062 h 2232248"/>
                      <a:gd name="connsiteX3" fmla="*/ 163907 w 327813"/>
                      <a:gd name="connsiteY3" fmla="*/ 1088807 h 2232248"/>
                      <a:gd name="connsiteX4" fmla="*/ 327814 w 327813"/>
                      <a:gd name="connsiteY4" fmla="*/ 1116124 h 2232248"/>
                      <a:gd name="connsiteX5" fmla="*/ 163907 w 327813"/>
                      <a:gd name="connsiteY5" fmla="*/ 1143441 h 2232248"/>
                      <a:gd name="connsiteX6" fmla="*/ 163907 w 327813"/>
                      <a:gd name="connsiteY6" fmla="*/ 1663571 h 2232248"/>
                      <a:gd name="connsiteX7" fmla="*/ 163907 w 327813"/>
                      <a:gd name="connsiteY7" fmla="*/ 2204931 h 2232248"/>
                      <a:gd name="connsiteX8" fmla="*/ 0 w 327813"/>
                      <a:gd name="connsiteY8" fmla="*/ 2232248 h 2232248"/>
                      <a:gd name="connsiteX9" fmla="*/ 0 w 327813"/>
                      <a:gd name="connsiteY9" fmla="*/ 1718831 h 2232248"/>
                      <a:gd name="connsiteX10" fmla="*/ 0 w 327813"/>
                      <a:gd name="connsiteY10" fmla="*/ 1227736 h 2232248"/>
                      <a:gd name="connsiteX11" fmla="*/ 0 w 327813"/>
                      <a:gd name="connsiteY11" fmla="*/ 691997 h 2232248"/>
                      <a:gd name="connsiteX12" fmla="*/ 0 w 327813"/>
                      <a:gd name="connsiteY12" fmla="*/ 0 h 2232248"/>
                      <a:gd name="connsiteX0" fmla="*/ 0 w 327813"/>
                      <a:gd name="connsiteY0" fmla="*/ 0 h 2232248"/>
                      <a:gd name="connsiteX1" fmla="*/ 163907 w 327813"/>
                      <a:gd name="connsiteY1" fmla="*/ 27317 h 2232248"/>
                      <a:gd name="connsiteX2" fmla="*/ 163907 w 327813"/>
                      <a:gd name="connsiteY2" fmla="*/ 558062 h 2232248"/>
                      <a:gd name="connsiteX3" fmla="*/ 163907 w 327813"/>
                      <a:gd name="connsiteY3" fmla="*/ 1088807 h 2232248"/>
                      <a:gd name="connsiteX4" fmla="*/ 327814 w 327813"/>
                      <a:gd name="connsiteY4" fmla="*/ 1116124 h 2232248"/>
                      <a:gd name="connsiteX5" fmla="*/ 163907 w 327813"/>
                      <a:gd name="connsiteY5" fmla="*/ 1143441 h 2232248"/>
                      <a:gd name="connsiteX6" fmla="*/ 163907 w 327813"/>
                      <a:gd name="connsiteY6" fmla="*/ 1695416 h 2232248"/>
                      <a:gd name="connsiteX7" fmla="*/ 163907 w 327813"/>
                      <a:gd name="connsiteY7" fmla="*/ 2204931 h 2232248"/>
                      <a:gd name="connsiteX8" fmla="*/ 0 w 327813"/>
                      <a:gd name="connsiteY8" fmla="*/ 2232248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813" h="2232248" stroke="0" extrusionOk="0">
                        <a:moveTo>
                          <a:pt x="0" y="0"/>
                        </a:moveTo>
                        <a:cubicBezTo>
                          <a:pt x="91131" y="-20"/>
                          <a:pt x="163131" y="11889"/>
                          <a:pt x="163907" y="27317"/>
                        </a:cubicBezTo>
                        <a:cubicBezTo>
                          <a:pt x="185331" y="138039"/>
                          <a:pt x="157110" y="341398"/>
                          <a:pt x="163907" y="558062"/>
                        </a:cubicBezTo>
                        <a:cubicBezTo>
                          <a:pt x="170704" y="774726"/>
                          <a:pt x="160298" y="969841"/>
                          <a:pt x="163907" y="1088807"/>
                        </a:cubicBezTo>
                        <a:cubicBezTo>
                          <a:pt x="161008" y="1099175"/>
                          <a:pt x="235204" y="1102563"/>
                          <a:pt x="327814" y="1116124"/>
                        </a:cubicBezTo>
                        <a:cubicBezTo>
                          <a:pt x="236198" y="1115885"/>
                          <a:pt x="163361" y="1127504"/>
                          <a:pt x="163907" y="1143441"/>
                        </a:cubicBezTo>
                        <a:cubicBezTo>
                          <a:pt x="165093" y="1387803"/>
                          <a:pt x="139206" y="1480933"/>
                          <a:pt x="163907" y="1663571"/>
                        </a:cubicBezTo>
                        <a:cubicBezTo>
                          <a:pt x="188609" y="1846209"/>
                          <a:pt x="168151" y="1954585"/>
                          <a:pt x="163907" y="2204931"/>
                        </a:cubicBezTo>
                        <a:cubicBezTo>
                          <a:pt x="153752" y="2228069"/>
                          <a:pt x="86459" y="2248240"/>
                          <a:pt x="0" y="2232248"/>
                        </a:cubicBezTo>
                        <a:cubicBezTo>
                          <a:pt x="25006" y="2067689"/>
                          <a:pt x="2386" y="1954098"/>
                          <a:pt x="0" y="1718831"/>
                        </a:cubicBezTo>
                        <a:cubicBezTo>
                          <a:pt x="-2386" y="1483564"/>
                          <a:pt x="20634" y="1373802"/>
                          <a:pt x="0" y="1227736"/>
                        </a:cubicBezTo>
                        <a:cubicBezTo>
                          <a:pt x="-20634" y="1081671"/>
                          <a:pt x="26090" y="849267"/>
                          <a:pt x="0" y="691997"/>
                        </a:cubicBezTo>
                        <a:cubicBezTo>
                          <a:pt x="-26090" y="534727"/>
                          <a:pt x="13052" y="248907"/>
                          <a:pt x="0" y="0"/>
                        </a:cubicBezTo>
                        <a:close/>
                      </a:path>
                      <a:path w="327813" h="2232248" fill="none" extrusionOk="0">
                        <a:moveTo>
                          <a:pt x="0" y="0"/>
                        </a:moveTo>
                        <a:cubicBezTo>
                          <a:pt x="91199" y="446"/>
                          <a:pt x="166301" y="11775"/>
                          <a:pt x="163907" y="27317"/>
                        </a:cubicBezTo>
                        <a:cubicBezTo>
                          <a:pt x="156946" y="166215"/>
                          <a:pt x="158193" y="315095"/>
                          <a:pt x="163907" y="558062"/>
                        </a:cubicBezTo>
                        <a:cubicBezTo>
                          <a:pt x="169621" y="801029"/>
                          <a:pt x="138481" y="950576"/>
                          <a:pt x="163907" y="1088807"/>
                        </a:cubicBezTo>
                        <a:cubicBezTo>
                          <a:pt x="174849" y="1112579"/>
                          <a:pt x="231645" y="1119201"/>
                          <a:pt x="327814" y="1116124"/>
                        </a:cubicBezTo>
                        <a:cubicBezTo>
                          <a:pt x="237117" y="1113099"/>
                          <a:pt x="161506" y="1130187"/>
                          <a:pt x="163907" y="1143441"/>
                        </a:cubicBezTo>
                        <a:cubicBezTo>
                          <a:pt x="141067" y="1405109"/>
                          <a:pt x="181280" y="1578666"/>
                          <a:pt x="163907" y="1695416"/>
                        </a:cubicBezTo>
                        <a:cubicBezTo>
                          <a:pt x="146534" y="1812167"/>
                          <a:pt x="156939" y="2035437"/>
                          <a:pt x="163907" y="2204931"/>
                        </a:cubicBezTo>
                        <a:cubicBezTo>
                          <a:pt x="160830" y="2212595"/>
                          <a:pt x="99275" y="2235256"/>
                          <a:pt x="0" y="2232248"/>
                        </a:cubicBezTo>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矩形 7">
            <a:extLst>
              <a:ext uri="{FF2B5EF4-FFF2-40B4-BE49-F238E27FC236}">
                <a16:creationId xmlns:a16="http://schemas.microsoft.com/office/drawing/2014/main" id="{494442C1-86D5-3040-B894-D634ECCAC127}"/>
              </a:ext>
            </a:extLst>
          </p:cNvPr>
          <p:cNvSpPr/>
          <p:nvPr/>
        </p:nvSpPr>
        <p:spPr>
          <a:xfrm>
            <a:off x="5961323" y="2514091"/>
            <a:ext cx="4395755" cy="461665"/>
          </a:xfrm>
          <a:prstGeom prst="rect">
            <a:avLst/>
          </a:prstGeom>
        </p:spPr>
        <p:txBody>
          <a:bodyPr wrap="none">
            <a:spAutoFit/>
          </a:bodyPr>
          <a:lstStyle/>
          <a:p>
            <a:r>
              <a:rPr lang="zh-CN" altLang="en-US" sz="2400" dirty="0">
                <a:solidFill>
                  <a:srgbClr val="374154"/>
                </a:solidFill>
                <a:latin typeface="Gill Sans MT" panose="020B0502020104020203" pitchFamily="34" charset="0"/>
                <a:ea typeface="Microsoft YaHei" panose="020B0503020204020204" pitchFamily="34" charset="-122"/>
              </a:rPr>
              <a:t>循环优化（</a:t>
            </a:r>
            <a:r>
              <a:rPr lang="en-US" altLang="zh-CN" sz="2400" dirty="0">
                <a:solidFill>
                  <a:srgbClr val="374154"/>
                </a:solidFill>
                <a:latin typeface="Gill Sans MT" panose="020B0502020104020203" pitchFamily="34" charset="0"/>
                <a:ea typeface="Microsoft YaHei" panose="020B0503020204020204" pitchFamily="34" charset="-122"/>
              </a:rPr>
              <a:t>Loop</a:t>
            </a:r>
            <a:r>
              <a:rPr lang="zh-CN" altLang="en-US" sz="2400" dirty="0">
                <a:solidFill>
                  <a:srgbClr val="374154"/>
                </a:solidFill>
                <a:latin typeface="Gill Sans MT" panose="020B0502020104020203" pitchFamily="34" charset="0"/>
                <a:ea typeface="Microsoft YaHei" panose="020B0503020204020204" pitchFamily="34" charset="-122"/>
              </a:rPr>
              <a:t> </a:t>
            </a:r>
            <a:r>
              <a:rPr lang="en-US" altLang="zh-CN" sz="2400" dirty="0">
                <a:solidFill>
                  <a:srgbClr val="374154"/>
                </a:solidFill>
                <a:latin typeface="Gill Sans MT" panose="020B0502020104020203" pitchFamily="34" charset="0"/>
                <a:ea typeface="Microsoft YaHei" panose="020B0503020204020204" pitchFamily="34" charset="-122"/>
              </a:rPr>
              <a:t>Optimization</a:t>
            </a:r>
            <a:r>
              <a:rPr lang="zh-CN" altLang="en-US" sz="2400" dirty="0">
                <a:solidFill>
                  <a:srgbClr val="374154"/>
                </a:solidFill>
                <a:latin typeface="Gill Sans MT" panose="020B0502020104020203" pitchFamily="34" charset="0"/>
                <a:ea typeface="Microsoft YaHei" panose="020B0503020204020204" pitchFamily="34" charset="-122"/>
              </a:rPr>
              <a:t>）</a:t>
            </a:r>
          </a:p>
        </p:txBody>
      </p:sp>
      <p:sp>
        <p:nvSpPr>
          <p:cNvPr id="9" name="右大括号 8">
            <a:extLst>
              <a:ext uri="{FF2B5EF4-FFF2-40B4-BE49-F238E27FC236}">
                <a16:creationId xmlns:a16="http://schemas.microsoft.com/office/drawing/2014/main" id="{31E10A60-00FD-814A-A536-883AE5C63D90}"/>
              </a:ext>
            </a:extLst>
          </p:cNvPr>
          <p:cNvSpPr/>
          <p:nvPr/>
        </p:nvSpPr>
        <p:spPr bwMode="auto">
          <a:xfrm>
            <a:off x="5090268" y="4015832"/>
            <a:ext cx="327813" cy="709312"/>
          </a:xfrm>
          <a:prstGeom prst="rightBrace">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2928395881">
                  <a:custGeom>
                    <a:avLst/>
                    <a:gdLst>
                      <a:gd name="connsiteX0" fmla="*/ 0 w 327813"/>
                      <a:gd name="connsiteY0" fmla="*/ 0 h 709312"/>
                      <a:gd name="connsiteX1" fmla="*/ 163907 w 327813"/>
                      <a:gd name="connsiteY1" fmla="*/ 27317 h 709312"/>
                      <a:gd name="connsiteX2" fmla="*/ 163907 w 327813"/>
                      <a:gd name="connsiteY2" fmla="*/ 327339 h 709312"/>
                      <a:gd name="connsiteX3" fmla="*/ 327814 w 327813"/>
                      <a:gd name="connsiteY3" fmla="*/ 354656 h 709312"/>
                      <a:gd name="connsiteX4" fmla="*/ 163907 w 327813"/>
                      <a:gd name="connsiteY4" fmla="*/ 381973 h 709312"/>
                      <a:gd name="connsiteX5" fmla="*/ 163907 w 327813"/>
                      <a:gd name="connsiteY5" fmla="*/ 681995 h 709312"/>
                      <a:gd name="connsiteX6" fmla="*/ 0 w 327813"/>
                      <a:gd name="connsiteY6" fmla="*/ 709312 h 709312"/>
                      <a:gd name="connsiteX7" fmla="*/ 0 w 327813"/>
                      <a:gd name="connsiteY7" fmla="*/ 340470 h 709312"/>
                      <a:gd name="connsiteX8" fmla="*/ 0 w 327813"/>
                      <a:gd name="connsiteY8" fmla="*/ 0 h 709312"/>
                      <a:gd name="connsiteX0" fmla="*/ 0 w 327813"/>
                      <a:gd name="connsiteY0" fmla="*/ 0 h 709312"/>
                      <a:gd name="connsiteX1" fmla="*/ 163907 w 327813"/>
                      <a:gd name="connsiteY1" fmla="*/ 27317 h 709312"/>
                      <a:gd name="connsiteX2" fmla="*/ 163907 w 327813"/>
                      <a:gd name="connsiteY2" fmla="*/ 327339 h 709312"/>
                      <a:gd name="connsiteX3" fmla="*/ 327814 w 327813"/>
                      <a:gd name="connsiteY3" fmla="*/ 354656 h 709312"/>
                      <a:gd name="connsiteX4" fmla="*/ 163907 w 327813"/>
                      <a:gd name="connsiteY4" fmla="*/ 381973 h 709312"/>
                      <a:gd name="connsiteX5" fmla="*/ 163907 w 327813"/>
                      <a:gd name="connsiteY5" fmla="*/ 681995 h 709312"/>
                      <a:gd name="connsiteX6" fmla="*/ 0 w 327813"/>
                      <a:gd name="connsiteY6" fmla="*/ 709312 h 70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813" h="709312" stroke="0" extrusionOk="0">
                        <a:moveTo>
                          <a:pt x="0" y="0"/>
                        </a:moveTo>
                        <a:cubicBezTo>
                          <a:pt x="91131" y="-20"/>
                          <a:pt x="163131" y="11889"/>
                          <a:pt x="163907" y="27317"/>
                        </a:cubicBezTo>
                        <a:cubicBezTo>
                          <a:pt x="176133" y="134174"/>
                          <a:pt x="167290" y="190053"/>
                          <a:pt x="163907" y="327339"/>
                        </a:cubicBezTo>
                        <a:cubicBezTo>
                          <a:pt x="162304" y="357864"/>
                          <a:pt x="243305" y="350398"/>
                          <a:pt x="327814" y="354656"/>
                        </a:cubicBezTo>
                        <a:cubicBezTo>
                          <a:pt x="238647" y="355269"/>
                          <a:pt x="162139" y="368282"/>
                          <a:pt x="163907" y="381973"/>
                        </a:cubicBezTo>
                        <a:cubicBezTo>
                          <a:pt x="156538" y="529491"/>
                          <a:pt x="156938" y="587623"/>
                          <a:pt x="163907" y="681995"/>
                        </a:cubicBezTo>
                        <a:cubicBezTo>
                          <a:pt x="164009" y="694797"/>
                          <a:pt x="92000" y="712599"/>
                          <a:pt x="0" y="709312"/>
                        </a:cubicBezTo>
                        <a:cubicBezTo>
                          <a:pt x="-13978" y="615372"/>
                          <a:pt x="1208" y="485214"/>
                          <a:pt x="0" y="340470"/>
                        </a:cubicBezTo>
                        <a:cubicBezTo>
                          <a:pt x="-1208" y="195726"/>
                          <a:pt x="3106" y="70592"/>
                          <a:pt x="0" y="0"/>
                        </a:cubicBezTo>
                        <a:close/>
                      </a:path>
                      <a:path w="327813" h="709312" fill="none" extrusionOk="0">
                        <a:moveTo>
                          <a:pt x="0" y="0"/>
                        </a:moveTo>
                        <a:cubicBezTo>
                          <a:pt x="86876" y="82"/>
                          <a:pt x="164227" y="8873"/>
                          <a:pt x="163907" y="27317"/>
                        </a:cubicBezTo>
                        <a:cubicBezTo>
                          <a:pt x="157877" y="130407"/>
                          <a:pt x="177877" y="203843"/>
                          <a:pt x="163907" y="327339"/>
                        </a:cubicBezTo>
                        <a:cubicBezTo>
                          <a:pt x="148908" y="353270"/>
                          <a:pt x="239003" y="352552"/>
                          <a:pt x="327814" y="354656"/>
                        </a:cubicBezTo>
                        <a:cubicBezTo>
                          <a:pt x="235560" y="354192"/>
                          <a:pt x="162571" y="369147"/>
                          <a:pt x="163907" y="381973"/>
                        </a:cubicBezTo>
                        <a:cubicBezTo>
                          <a:pt x="156907" y="489819"/>
                          <a:pt x="175991" y="614478"/>
                          <a:pt x="163907" y="681995"/>
                        </a:cubicBezTo>
                        <a:cubicBezTo>
                          <a:pt x="165380" y="708567"/>
                          <a:pt x="101465" y="717997"/>
                          <a:pt x="0" y="709312"/>
                        </a:cubicBezTo>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0" name="矩形 9">
            <a:extLst>
              <a:ext uri="{FF2B5EF4-FFF2-40B4-BE49-F238E27FC236}">
                <a16:creationId xmlns:a16="http://schemas.microsoft.com/office/drawing/2014/main" id="{1EECF1C5-7B4B-2746-9F76-F8D938A37350}"/>
              </a:ext>
            </a:extLst>
          </p:cNvPr>
          <p:cNvSpPr/>
          <p:nvPr/>
        </p:nvSpPr>
        <p:spPr>
          <a:xfrm>
            <a:off x="5967047" y="4139655"/>
            <a:ext cx="5301451" cy="461665"/>
          </a:xfrm>
          <a:prstGeom prst="rect">
            <a:avLst/>
          </a:prstGeom>
        </p:spPr>
        <p:txBody>
          <a:bodyPr wrap="none">
            <a:spAutoFit/>
          </a:bodyPr>
          <a:lstStyle/>
          <a:p>
            <a:r>
              <a:rPr lang="zh-CN" altLang="en-US" sz="2400" dirty="0">
                <a:solidFill>
                  <a:srgbClr val="374154"/>
                </a:solidFill>
                <a:latin typeface="Gill Sans MT" panose="020B0502020104020203" pitchFamily="34" charset="0"/>
                <a:ea typeface="Microsoft YaHei" panose="020B0503020204020204" pitchFamily="34" charset="-122"/>
              </a:rPr>
              <a:t>指令优化（</a:t>
            </a:r>
            <a:r>
              <a:rPr lang="en-US" altLang="zh-CN" sz="2400" dirty="0">
                <a:solidFill>
                  <a:srgbClr val="374154"/>
                </a:solidFill>
                <a:latin typeface="Gill Sans MT" panose="020B0502020104020203" pitchFamily="34" charset="0"/>
                <a:ea typeface="Microsoft YaHei" panose="020B0503020204020204" pitchFamily="34" charset="-122"/>
              </a:rPr>
              <a:t>Instructions</a:t>
            </a:r>
            <a:r>
              <a:rPr lang="zh-CN" altLang="en-US" sz="2400" dirty="0">
                <a:solidFill>
                  <a:srgbClr val="374154"/>
                </a:solidFill>
                <a:latin typeface="Gill Sans MT" panose="020B0502020104020203" pitchFamily="34" charset="0"/>
                <a:ea typeface="Microsoft YaHei" panose="020B0503020204020204" pitchFamily="34" charset="-122"/>
              </a:rPr>
              <a:t> </a:t>
            </a:r>
            <a:r>
              <a:rPr lang="en-US" altLang="zh-CN" sz="2400" dirty="0">
                <a:solidFill>
                  <a:srgbClr val="374154"/>
                </a:solidFill>
                <a:latin typeface="Gill Sans MT" panose="020B0502020104020203" pitchFamily="34" charset="0"/>
                <a:ea typeface="Microsoft YaHei" panose="020B0503020204020204" pitchFamily="34" charset="-122"/>
              </a:rPr>
              <a:t>Optimization</a:t>
            </a:r>
            <a:r>
              <a:rPr lang="zh-CN" altLang="en-US" sz="2400" dirty="0">
                <a:solidFill>
                  <a:srgbClr val="374154"/>
                </a:solidFill>
                <a:latin typeface="Gill Sans MT" panose="020B0502020104020203" pitchFamily="34" charset="0"/>
                <a:ea typeface="Microsoft YaHei" panose="020B0503020204020204" pitchFamily="34" charset="-122"/>
              </a:rPr>
              <a:t>）</a:t>
            </a:r>
          </a:p>
        </p:txBody>
      </p:sp>
      <p:sp>
        <p:nvSpPr>
          <p:cNvPr id="11" name="右大括号 10">
            <a:extLst>
              <a:ext uri="{FF2B5EF4-FFF2-40B4-BE49-F238E27FC236}">
                <a16:creationId xmlns:a16="http://schemas.microsoft.com/office/drawing/2014/main" id="{927A0BA3-CC53-014E-8CAD-0554BFC7D5FE}"/>
              </a:ext>
            </a:extLst>
          </p:cNvPr>
          <p:cNvSpPr/>
          <p:nvPr/>
        </p:nvSpPr>
        <p:spPr bwMode="auto">
          <a:xfrm>
            <a:off x="5088050" y="4852850"/>
            <a:ext cx="327813" cy="709312"/>
          </a:xfrm>
          <a:prstGeom prst="rightBrace">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2928395881">
                  <a:custGeom>
                    <a:avLst/>
                    <a:gdLst>
                      <a:gd name="connsiteX0" fmla="*/ 0 w 327813"/>
                      <a:gd name="connsiteY0" fmla="*/ 0 h 709312"/>
                      <a:gd name="connsiteX1" fmla="*/ 163907 w 327813"/>
                      <a:gd name="connsiteY1" fmla="*/ 27317 h 709312"/>
                      <a:gd name="connsiteX2" fmla="*/ 163907 w 327813"/>
                      <a:gd name="connsiteY2" fmla="*/ 327339 h 709312"/>
                      <a:gd name="connsiteX3" fmla="*/ 327814 w 327813"/>
                      <a:gd name="connsiteY3" fmla="*/ 354656 h 709312"/>
                      <a:gd name="connsiteX4" fmla="*/ 163907 w 327813"/>
                      <a:gd name="connsiteY4" fmla="*/ 381973 h 709312"/>
                      <a:gd name="connsiteX5" fmla="*/ 163907 w 327813"/>
                      <a:gd name="connsiteY5" fmla="*/ 681995 h 709312"/>
                      <a:gd name="connsiteX6" fmla="*/ 0 w 327813"/>
                      <a:gd name="connsiteY6" fmla="*/ 709312 h 709312"/>
                      <a:gd name="connsiteX7" fmla="*/ 0 w 327813"/>
                      <a:gd name="connsiteY7" fmla="*/ 340470 h 709312"/>
                      <a:gd name="connsiteX8" fmla="*/ 0 w 327813"/>
                      <a:gd name="connsiteY8" fmla="*/ 0 h 709312"/>
                      <a:gd name="connsiteX0" fmla="*/ 0 w 327813"/>
                      <a:gd name="connsiteY0" fmla="*/ 0 h 709312"/>
                      <a:gd name="connsiteX1" fmla="*/ 163907 w 327813"/>
                      <a:gd name="connsiteY1" fmla="*/ 27317 h 709312"/>
                      <a:gd name="connsiteX2" fmla="*/ 163907 w 327813"/>
                      <a:gd name="connsiteY2" fmla="*/ 327339 h 709312"/>
                      <a:gd name="connsiteX3" fmla="*/ 327814 w 327813"/>
                      <a:gd name="connsiteY3" fmla="*/ 354656 h 709312"/>
                      <a:gd name="connsiteX4" fmla="*/ 163907 w 327813"/>
                      <a:gd name="connsiteY4" fmla="*/ 381973 h 709312"/>
                      <a:gd name="connsiteX5" fmla="*/ 163907 w 327813"/>
                      <a:gd name="connsiteY5" fmla="*/ 681995 h 709312"/>
                      <a:gd name="connsiteX6" fmla="*/ 0 w 327813"/>
                      <a:gd name="connsiteY6" fmla="*/ 709312 h 70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813" h="709312" stroke="0" extrusionOk="0">
                        <a:moveTo>
                          <a:pt x="0" y="0"/>
                        </a:moveTo>
                        <a:cubicBezTo>
                          <a:pt x="91131" y="-20"/>
                          <a:pt x="163131" y="11889"/>
                          <a:pt x="163907" y="27317"/>
                        </a:cubicBezTo>
                        <a:cubicBezTo>
                          <a:pt x="176133" y="134174"/>
                          <a:pt x="167290" y="190053"/>
                          <a:pt x="163907" y="327339"/>
                        </a:cubicBezTo>
                        <a:cubicBezTo>
                          <a:pt x="162304" y="357864"/>
                          <a:pt x="243305" y="350398"/>
                          <a:pt x="327814" y="354656"/>
                        </a:cubicBezTo>
                        <a:cubicBezTo>
                          <a:pt x="238647" y="355269"/>
                          <a:pt x="162139" y="368282"/>
                          <a:pt x="163907" y="381973"/>
                        </a:cubicBezTo>
                        <a:cubicBezTo>
                          <a:pt x="156538" y="529491"/>
                          <a:pt x="156938" y="587623"/>
                          <a:pt x="163907" y="681995"/>
                        </a:cubicBezTo>
                        <a:cubicBezTo>
                          <a:pt x="164009" y="694797"/>
                          <a:pt x="92000" y="712599"/>
                          <a:pt x="0" y="709312"/>
                        </a:cubicBezTo>
                        <a:cubicBezTo>
                          <a:pt x="-13978" y="615372"/>
                          <a:pt x="1208" y="485214"/>
                          <a:pt x="0" y="340470"/>
                        </a:cubicBezTo>
                        <a:cubicBezTo>
                          <a:pt x="-1208" y="195726"/>
                          <a:pt x="3106" y="70592"/>
                          <a:pt x="0" y="0"/>
                        </a:cubicBezTo>
                        <a:close/>
                      </a:path>
                      <a:path w="327813" h="709312" fill="none" extrusionOk="0">
                        <a:moveTo>
                          <a:pt x="0" y="0"/>
                        </a:moveTo>
                        <a:cubicBezTo>
                          <a:pt x="86876" y="82"/>
                          <a:pt x="164227" y="8873"/>
                          <a:pt x="163907" y="27317"/>
                        </a:cubicBezTo>
                        <a:cubicBezTo>
                          <a:pt x="157877" y="130407"/>
                          <a:pt x="177877" y="203843"/>
                          <a:pt x="163907" y="327339"/>
                        </a:cubicBezTo>
                        <a:cubicBezTo>
                          <a:pt x="148908" y="353270"/>
                          <a:pt x="239003" y="352552"/>
                          <a:pt x="327814" y="354656"/>
                        </a:cubicBezTo>
                        <a:cubicBezTo>
                          <a:pt x="235560" y="354192"/>
                          <a:pt x="162571" y="369147"/>
                          <a:pt x="163907" y="381973"/>
                        </a:cubicBezTo>
                        <a:cubicBezTo>
                          <a:pt x="156907" y="489819"/>
                          <a:pt x="175991" y="614478"/>
                          <a:pt x="163907" y="681995"/>
                        </a:cubicBezTo>
                        <a:cubicBezTo>
                          <a:pt x="165380" y="708567"/>
                          <a:pt x="101465" y="717997"/>
                          <a:pt x="0" y="709312"/>
                        </a:cubicBezTo>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2" name="矩形 11">
            <a:extLst>
              <a:ext uri="{FF2B5EF4-FFF2-40B4-BE49-F238E27FC236}">
                <a16:creationId xmlns:a16="http://schemas.microsoft.com/office/drawing/2014/main" id="{2CD3FFEB-C49A-A14A-BE67-D812655CE9BF}"/>
              </a:ext>
            </a:extLst>
          </p:cNvPr>
          <p:cNvSpPr/>
          <p:nvPr/>
        </p:nvSpPr>
        <p:spPr>
          <a:xfrm>
            <a:off x="5967046" y="4976673"/>
            <a:ext cx="4812087" cy="461665"/>
          </a:xfrm>
          <a:prstGeom prst="rect">
            <a:avLst/>
          </a:prstGeom>
        </p:spPr>
        <p:txBody>
          <a:bodyPr wrap="none">
            <a:spAutoFit/>
          </a:bodyPr>
          <a:lstStyle/>
          <a:p>
            <a:r>
              <a:rPr lang="zh-CN" altLang="en-US" sz="2400" dirty="0">
                <a:solidFill>
                  <a:srgbClr val="374154"/>
                </a:solidFill>
                <a:latin typeface="Gill Sans MT" panose="020B0502020104020203" pitchFamily="34" charset="0"/>
                <a:ea typeface="Microsoft YaHei" panose="020B0503020204020204" pitchFamily="34" charset="-122"/>
              </a:rPr>
              <a:t>存储优化（</a:t>
            </a:r>
            <a:r>
              <a:rPr lang="en-US" altLang="zh-CN" sz="2400" dirty="0">
                <a:solidFill>
                  <a:srgbClr val="374154"/>
                </a:solidFill>
                <a:latin typeface="Gill Sans MT" panose="020B0502020104020203" pitchFamily="34" charset="0"/>
                <a:ea typeface="Microsoft YaHei" panose="020B0503020204020204" pitchFamily="34" charset="-122"/>
              </a:rPr>
              <a:t>Memory</a:t>
            </a:r>
            <a:r>
              <a:rPr lang="zh-CN" altLang="en-US" sz="2400" dirty="0">
                <a:solidFill>
                  <a:srgbClr val="374154"/>
                </a:solidFill>
                <a:latin typeface="Gill Sans MT" panose="020B0502020104020203" pitchFamily="34" charset="0"/>
                <a:ea typeface="Microsoft YaHei" panose="020B0503020204020204" pitchFamily="34" charset="-122"/>
              </a:rPr>
              <a:t> </a:t>
            </a:r>
            <a:r>
              <a:rPr lang="en-US" altLang="zh-CN" sz="2400" dirty="0">
                <a:solidFill>
                  <a:srgbClr val="374154"/>
                </a:solidFill>
                <a:latin typeface="Gill Sans MT" panose="020B0502020104020203" pitchFamily="34" charset="0"/>
                <a:ea typeface="Microsoft YaHei" panose="020B0503020204020204" pitchFamily="34" charset="-122"/>
              </a:rPr>
              <a:t>Optimization</a:t>
            </a:r>
            <a:r>
              <a:rPr lang="zh-CN" altLang="en-US" sz="2400" dirty="0">
                <a:solidFill>
                  <a:srgbClr val="374154"/>
                </a:solidFill>
                <a:latin typeface="Gill Sans MT" panose="020B0502020104020203" pitchFamily="34" charset="0"/>
                <a:ea typeface="Microsoft YaHei" panose="020B0503020204020204" pitchFamily="34" charset="-122"/>
              </a:rPr>
              <a:t>）</a:t>
            </a:r>
          </a:p>
        </p:txBody>
      </p:sp>
    </p:spTree>
    <p:extLst>
      <p:ext uri="{BB962C8B-B14F-4D97-AF65-F5344CB8AC3E}">
        <p14:creationId xmlns:p14="http://schemas.microsoft.com/office/powerpoint/2010/main" val="429355526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C0956D0-84BE-3043-85C7-BDCCA2CB7AFD}"/>
              </a:ext>
            </a:extLst>
          </p:cNvPr>
          <p:cNvSpPr>
            <a:spLocks noGrp="1"/>
          </p:cNvSpPr>
          <p:nvPr>
            <p:ph type="title"/>
          </p:nvPr>
        </p:nvSpPr>
        <p:spPr/>
        <p:txBody>
          <a:bodyPr/>
          <a:lstStyle/>
          <a:p>
            <a:r>
              <a:rPr lang="en-US" altLang="zh-CN" dirty="0"/>
              <a:t>Where</a:t>
            </a:r>
            <a:r>
              <a:rPr lang="zh-CN" altLang="en-US" dirty="0"/>
              <a:t> </a:t>
            </a:r>
            <a:r>
              <a:rPr lang="en-US" altLang="zh-CN" dirty="0"/>
              <a:t>are</a:t>
            </a:r>
            <a:r>
              <a:rPr lang="zh-CN" altLang="en-US" dirty="0"/>
              <a:t> </a:t>
            </a:r>
            <a:r>
              <a:rPr lang="en-US" altLang="zh-CN" dirty="0"/>
              <a:t>we</a:t>
            </a:r>
            <a:r>
              <a:rPr lang="zh-CN" altLang="en-US" dirty="0"/>
              <a:t>？</a:t>
            </a:r>
          </a:p>
        </p:txBody>
      </p:sp>
      <p:pic>
        <p:nvPicPr>
          <p:cNvPr id="3" name="图片 2">
            <a:extLst>
              <a:ext uri="{FF2B5EF4-FFF2-40B4-BE49-F238E27FC236}">
                <a16:creationId xmlns:a16="http://schemas.microsoft.com/office/drawing/2014/main" id="{6F1AAE4B-FD30-1C4E-8728-075D623A1F4E}"/>
              </a:ext>
            </a:extLst>
          </p:cNvPr>
          <p:cNvPicPr>
            <a:picLocks noChangeAspect="1"/>
          </p:cNvPicPr>
          <p:nvPr/>
        </p:nvPicPr>
        <p:blipFill>
          <a:blip r:embed="rId2"/>
          <a:stretch>
            <a:fillRect/>
          </a:stretch>
        </p:blipFill>
        <p:spPr>
          <a:xfrm>
            <a:off x="769789" y="974165"/>
            <a:ext cx="9093739" cy="5676408"/>
          </a:xfrm>
          <a:prstGeom prst="rect">
            <a:avLst/>
          </a:prstGeom>
        </p:spPr>
      </p:pic>
    </p:spTree>
    <p:extLst>
      <p:ext uri="{BB962C8B-B14F-4D97-AF65-F5344CB8AC3E}">
        <p14:creationId xmlns:p14="http://schemas.microsoft.com/office/powerpoint/2010/main" val="281051169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
            <a:extLst>
              <a:ext uri="{FF2B5EF4-FFF2-40B4-BE49-F238E27FC236}">
                <a16:creationId xmlns:a16="http://schemas.microsoft.com/office/drawing/2014/main" id="{51DC90CD-DCEB-0145-8687-0A863881D7CA}"/>
              </a:ext>
            </a:extLst>
          </p:cNvPr>
          <p:cNvSpPr>
            <a:spLocks noGrp="1"/>
          </p:cNvSpPr>
          <p:nvPr>
            <p:ph sz="half" idx="1"/>
          </p:nvPr>
        </p:nvSpPr>
        <p:spPr>
          <a:xfrm>
            <a:off x="623635" y="980728"/>
            <a:ext cx="10731328" cy="5029792"/>
          </a:xfrm>
        </p:spPr>
        <p:txBody>
          <a:bodyPr anchor="ctr"/>
          <a:lstStyle/>
          <a:p>
            <a:pPr marL="0" indent="0" algn="ctr">
              <a:lnSpc>
                <a:spcPct val="100000"/>
              </a:lnSpc>
              <a:buNone/>
            </a:pPr>
            <a:r>
              <a:rPr kumimoji="1" lang="zh-CN" altLang="en-US" sz="9600" dirty="0">
                <a:solidFill>
                  <a:srgbClr val="C00000"/>
                </a:solidFill>
              </a:rPr>
              <a:t>指令优化</a:t>
            </a:r>
            <a:endParaRPr kumimoji="1" lang="en-US" altLang="zh-CN" sz="9600" dirty="0">
              <a:solidFill>
                <a:srgbClr val="C00000"/>
              </a:solidFill>
            </a:endParaRPr>
          </a:p>
          <a:p>
            <a:pPr marL="0" indent="0" algn="ctr">
              <a:lnSpc>
                <a:spcPct val="100000"/>
              </a:lnSpc>
              <a:buNone/>
            </a:pPr>
            <a:r>
              <a:rPr lang="en-US" altLang="zh-CN" sz="7200" dirty="0">
                <a:solidFill>
                  <a:srgbClr val="C00000"/>
                </a:solidFill>
                <a:latin typeface="Futura Medium" panose="020B0602020204020303" pitchFamily="34" charset="-79"/>
                <a:ea typeface="Microsoft YaHei" panose="020B0503020204020204" pitchFamily="34" charset="-122"/>
                <a:cs typeface="Futura Medium" panose="020B0602020204020303" pitchFamily="34" charset="-79"/>
              </a:rPr>
              <a:t>Instructions</a:t>
            </a:r>
            <a:r>
              <a:rPr lang="zh-CN" altLang="en-US" sz="7200" dirty="0">
                <a:solidFill>
                  <a:srgbClr val="C00000"/>
                </a:solidFill>
                <a:latin typeface="Futura Medium" panose="020B0602020204020303" pitchFamily="34" charset="-79"/>
                <a:ea typeface="Microsoft YaHei" panose="020B0503020204020204" pitchFamily="34" charset="-122"/>
                <a:cs typeface="Futura Medium" panose="020B0602020204020303" pitchFamily="34" charset="-79"/>
              </a:rPr>
              <a:t> </a:t>
            </a:r>
            <a:r>
              <a:rPr lang="en-US" altLang="zh-CN" sz="7200" dirty="0">
                <a:solidFill>
                  <a:srgbClr val="C00000"/>
                </a:solidFill>
                <a:latin typeface="Futura Medium" panose="020B0602020204020303" pitchFamily="34" charset="-79"/>
                <a:ea typeface="Microsoft YaHei" panose="020B0503020204020204" pitchFamily="34" charset="-122"/>
                <a:cs typeface="Futura Medium" panose="020B0602020204020303" pitchFamily="34" charset="-79"/>
              </a:rPr>
              <a:t>Optimization</a:t>
            </a:r>
            <a:endParaRPr kumimoji="1" lang="zh-CN" altLang="en-US" sz="72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91379429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3E6864-7E3D-074B-85F7-FEA547BFF206}"/>
              </a:ext>
            </a:extLst>
          </p:cNvPr>
          <p:cNvSpPr>
            <a:spLocks noGrp="1"/>
          </p:cNvSpPr>
          <p:nvPr>
            <p:ph type="title"/>
          </p:nvPr>
        </p:nvSpPr>
        <p:spPr/>
        <p:txBody>
          <a:bodyPr/>
          <a:lstStyle/>
          <a:p>
            <a:r>
              <a:rPr lang="zh-CN" altLang="en-US" dirty="0">
                <a:ea typeface="Microsoft YaHei" panose="020B0503020204020204" pitchFamily="34" charset="-122"/>
              </a:rPr>
              <a:t>循环展开 </a:t>
            </a:r>
            <a:r>
              <a:rPr lang="en-US" altLang="zh-CN" dirty="0">
                <a:ea typeface="Microsoft YaHei" panose="020B0503020204020204" pitchFamily="34" charset="-122"/>
              </a:rPr>
              <a:t>Loop</a:t>
            </a:r>
            <a:r>
              <a:rPr lang="zh-CN" altLang="en-US" dirty="0">
                <a:ea typeface="Microsoft YaHei" panose="020B0503020204020204" pitchFamily="34" charset="-122"/>
              </a:rPr>
              <a:t> </a:t>
            </a:r>
            <a:r>
              <a:rPr lang="en-US" altLang="zh-CN" dirty="0">
                <a:ea typeface="Microsoft YaHei" panose="020B0503020204020204" pitchFamily="34" charset="-122"/>
              </a:rPr>
              <a:t>Unrolling</a:t>
            </a:r>
            <a:endParaRPr lang="zh-CN" altLang="en-US" dirty="0"/>
          </a:p>
        </p:txBody>
      </p:sp>
      <p:sp>
        <p:nvSpPr>
          <p:cNvPr id="5" name="内容占位符 4">
            <a:extLst>
              <a:ext uri="{FF2B5EF4-FFF2-40B4-BE49-F238E27FC236}">
                <a16:creationId xmlns:a16="http://schemas.microsoft.com/office/drawing/2014/main" id="{93E694FC-730F-5E48-901B-5D0A65CF3FCA}"/>
              </a:ext>
            </a:extLst>
          </p:cNvPr>
          <p:cNvSpPr>
            <a:spLocks noGrp="1"/>
          </p:cNvSpPr>
          <p:nvPr>
            <p:ph sz="half" idx="1"/>
          </p:nvPr>
        </p:nvSpPr>
        <p:spPr/>
        <p:txBody>
          <a:bodyPr/>
          <a:lstStyle/>
          <a:p>
            <a:r>
              <a:rPr lang="zh-CN" altLang="en-US" dirty="0"/>
              <a:t>对循环进行展开，以便每次迭代多次使用加载的值，使得一个时钟周期的流水线上尽可能满负荷计算。在流水线中，会因为指令顺序安排不合理而导致</a:t>
            </a:r>
            <a:r>
              <a:rPr lang="en-US" altLang="zh-CN" dirty="0"/>
              <a:t>NPU</a:t>
            </a:r>
            <a:r>
              <a:rPr lang="zh-CN" altLang="en-US" dirty="0"/>
              <a:t>等待空转，影响流水线效率。循环展开为编译器进行指令调度带来了更大的空间。</a:t>
            </a:r>
          </a:p>
        </p:txBody>
      </p:sp>
    </p:spTree>
    <p:extLst>
      <p:ext uri="{BB962C8B-B14F-4D97-AF65-F5344CB8AC3E}">
        <p14:creationId xmlns:p14="http://schemas.microsoft.com/office/powerpoint/2010/main" val="315996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
            <a:extLst>
              <a:ext uri="{FF2B5EF4-FFF2-40B4-BE49-F238E27FC236}">
                <a16:creationId xmlns:a16="http://schemas.microsoft.com/office/drawing/2014/main" id="{51DC90CD-DCEB-0145-8687-0A863881D7CA}"/>
              </a:ext>
            </a:extLst>
          </p:cNvPr>
          <p:cNvSpPr>
            <a:spLocks noGrp="1"/>
          </p:cNvSpPr>
          <p:nvPr>
            <p:ph sz="half" idx="1"/>
          </p:nvPr>
        </p:nvSpPr>
        <p:spPr>
          <a:xfrm>
            <a:off x="623635" y="980728"/>
            <a:ext cx="10731328" cy="5029792"/>
          </a:xfrm>
        </p:spPr>
        <p:txBody>
          <a:bodyPr anchor="ctr"/>
          <a:lstStyle/>
          <a:p>
            <a:pPr marL="0" indent="0" algn="ctr">
              <a:lnSpc>
                <a:spcPct val="100000"/>
              </a:lnSpc>
              <a:buNone/>
            </a:pPr>
            <a:r>
              <a:rPr kumimoji="1" lang="zh-CN" altLang="en-US" sz="9600" dirty="0">
                <a:solidFill>
                  <a:srgbClr val="C00000"/>
                </a:solidFill>
              </a:rPr>
              <a:t>存储优化</a:t>
            </a:r>
            <a:endParaRPr kumimoji="1" lang="en-US" altLang="zh-CN" sz="9600" dirty="0">
              <a:solidFill>
                <a:srgbClr val="C00000"/>
              </a:solidFill>
            </a:endParaRPr>
          </a:p>
          <a:p>
            <a:pPr marL="0" indent="0" algn="ctr">
              <a:lnSpc>
                <a:spcPct val="100000"/>
              </a:lnSpc>
              <a:buNone/>
            </a:pPr>
            <a:r>
              <a:rPr lang="en-US" altLang="zh-CN" sz="8000" dirty="0">
                <a:solidFill>
                  <a:srgbClr val="C00000"/>
                </a:solidFill>
                <a:latin typeface="Futura Medium" panose="020B0602020204020303" pitchFamily="34" charset="-79"/>
                <a:ea typeface="Microsoft YaHei" panose="020B0503020204020204" pitchFamily="34" charset="-122"/>
                <a:cs typeface="Futura Medium" panose="020B0602020204020303" pitchFamily="34" charset="-79"/>
              </a:rPr>
              <a:t>Memory</a:t>
            </a:r>
            <a:r>
              <a:rPr lang="zh-CN" altLang="en-US" sz="8000" dirty="0">
                <a:solidFill>
                  <a:srgbClr val="C00000"/>
                </a:solidFill>
                <a:latin typeface="Futura Medium" panose="020B0602020204020303" pitchFamily="34" charset="-79"/>
                <a:ea typeface="Microsoft YaHei" panose="020B0503020204020204" pitchFamily="34" charset="-122"/>
                <a:cs typeface="Futura Medium" panose="020B0602020204020303" pitchFamily="34" charset="-79"/>
              </a:rPr>
              <a:t> </a:t>
            </a:r>
            <a:r>
              <a:rPr lang="en-US" altLang="zh-CN" sz="8000" dirty="0">
                <a:solidFill>
                  <a:srgbClr val="C00000"/>
                </a:solidFill>
                <a:latin typeface="Futura Medium" panose="020B0602020204020303" pitchFamily="34" charset="-79"/>
                <a:ea typeface="Microsoft YaHei" panose="020B0503020204020204" pitchFamily="34" charset="-122"/>
                <a:cs typeface="Futura Medium" panose="020B0602020204020303" pitchFamily="34" charset="-79"/>
              </a:rPr>
              <a:t>Optimization</a:t>
            </a:r>
            <a:endParaRPr kumimoji="1" lang="zh-CN" altLang="en-US" sz="80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24606368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42FF2-2087-E146-914A-904EAD767C5C}"/>
              </a:ext>
            </a:extLst>
          </p:cNvPr>
          <p:cNvSpPr>
            <a:spLocks noGrp="1"/>
          </p:cNvSpPr>
          <p:nvPr>
            <p:ph type="title"/>
          </p:nvPr>
        </p:nvSpPr>
        <p:spPr/>
        <p:txBody>
          <a:bodyPr/>
          <a:lstStyle/>
          <a:p>
            <a:r>
              <a:rPr lang="zh-CN" altLang="en-US" dirty="0">
                <a:ea typeface="Microsoft YaHei" panose="020B0503020204020204" pitchFamily="34" charset="-122"/>
              </a:rPr>
              <a:t>循环拆分 </a:t>
            </a:r>
            <a:r>
              <a:rPr lang="en-US" altLang="zh-CN" dirty="0">
                <a:ea typeface="Microsoft YaHei" panose="020B0503020204020204" pitchFamily="34" charset="-122"/>
              </a:rPr>
              <a:t>Loop Split</a:t>
            </a:r>
            <a:endParaRPr kumimoji="1" lang="zh-CN" altLang="en-US" dirty="0"/>
          </a:p>
        </p:txBody>
      </p:sp>
    </p:spTree>
    <p:extLst>
      <p:ext uri="{BB962C8B-B14F-4D97-AF65-F5344CB8AC3E}">
        <p14:creationId xmlns:p14="http://schemas.microsoft.com/office/powerpoint/2010/main" val="4054690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D8FC43A-07C3-464D-81BE-834830491CCC}"/>
              </a:ext>
            </a:extLst>
          </p:cNvPr>
          <p:cNvSpPr>
            <a:spLocks noGrp="1"/>
          </p:cNvSpPr>
          <p:nvPr>
            <p:ph type="title"/>
          </p:nvPr>
        </p:nvSpPr>
        <p:spPr/>
        <p:txBody>
          <a:bodyPr/>
          <a:lstStyle/>
          <a:p>
            <a:r>
              <a:rPr lang="en-US" altLang="zh-CN" dirty="0"/>
              <a:t>Inference</a:t>
            </a:r>
            <a:endParaRPr lang="zh-CN" altLang="en-US" dirty="0"/>
          </a:p>
        </p:txBody>
      </p:sp>
      <p:sp>
        <p:nvSpPr>
          <p:cNvPr id="5" name="内容占位符 4">
            <a:extLst>
              <a:ext uri="{FF2B5EF4-FFF2-40B4-BE49-F238E27FC236}">
                <a16:creationId xmlns:a16="http://schemas.microsoft.com/office/drawing/2014/main" id="{49964E30-311D-F54F-9C1E-A4AB7AA61903}"/>
              </a:ext>
            </a:extLst>
          </p:cNvPr>
          <p:cNvSpPr>
            <a:spLocks noGrp="1"/>
          </p:cNvSpPr>
          <p:nvPr>
            <p:ph sz="half" idx="1"/>
          </p:nvPr>
        </p:nvSpPr>
        <p:spPr/>
        <p:txBody>
          <a:bodyPr/>
          <a:lstStyle/>
          <a:p>
            <a:r>
              <a:rPr lang="en-US" altLang="zh-CN" sz="1200" dirty="0">
                <a:latin typeface="Gill Sans MT" panose="020B0502020104020203" pitchFamily="34" charset="0"/>
              </a:rPr>
              <a:t>Li, Mingzhen, et al. "The deep learning compiler: A comprehensive survey." </a:t>
            </a:r>
            <a:r>
              <a:rPr lang="en-US" altLang="zh-CN" sz="1200" i="1" dirty="0">
                <a:latin typeface="Gill Sans MT" panose="020B0502020104020203" pitchFamily="34" charset="0"/>
              </a:rPr>
              <a:t>IEEE Transactions on Parallel and Distributed Systems</a:t>
            </a:r>
            <a:r>
              <a:rPr lang="en-US" altLang="zh-CN" sz="1200" dirty="0">
                <a:latin typeface="Gill Sans MT" panose="020B0502020104020203" pitchFamily="34" charset="0"/>
              </a:rPr>
              <a:t> 32.3 (2020): 708-727.</a:t>
            </a:r>
          </a:p>
          <a:p>
            <a:r>
              <a:rPr lang="en-US" altLang="zh-CN" sz="1200" dirty="0">
                <a:latin typeface="Gill Sans MT" panose="020B0502020104020203" pitchFamily="34" charset="0"/>
              </a:rPr>
              <a:t>Ning, Chao, and Fengqi You. "Optimization under uncertainty in the era of big data and deep learning: When machine learning meets mathematical programming." </a:t>
            </a:r>
            <a:r>
              <a:rPr lang="en-US" altLang="zh-CN" sz="1200" i="1" dirty="0">
                <a:latin typeface="Gill Sans MT" panose="020B0502020104020203" pitchFamily="34" charset="0"/>
              </a:rPr>
              <a:t>Computers &amp; Chemical Engineering</a:t>
            </a:r>
            <a:r>
              <a:rPr lang="en-US" altLang="zh-CN" sz="1200" dirty="0">
                <a:latin typeface="Gill Sans MT" panose="020B0502020104020203" pitchFamily="34" charset="0"/>
              </a:rPr>
              <a:t> 125 (2019): 434-448.</a:t>
            </a:r>
          </a:p>
          <a:p>
            <a:r>
              <a:rPr lang="en-US" altLang="zh-CN" sz="1200" dirty="0">
                <a:latin typeface="Gill Sans MT" panose="020B0502020104020203" pitchFamily="34" charset="0"/>
              </a:rPr>
              <a:t>Xu, Zhiying, et al. "ALT: Breaking the Wall between Graph and Operator Level Optimizations for Deep Learning Compilation." </a:t>
            </a:r>
            <a:r>
              <a:rPr lang="en-US" altLang="zh-CN" sz="1200" i="1" dirty="0">
                <a:latin typeface="Gill Sans MT" panose="020B0502020104020203" pitchFamily="34" charset="0"/>
              </a:rPr>
              <a:t>arXiv preprint arXiv:2210.12415</a:t>
            </a:r>
            <a:r>
              <a:rPr lang="en-US" altLang="zh-CN" sz="1200" dirty="0">
                <a:latin typeface="Gill Sans MT" panose="020B0502020104020203" pitchFamily="34" charset="0"/>
              </a:rPr>
              <a:t> (2022).</a:t>
            </a:r>
          </a:p>
          <a:p>
            <a:r>
              <a:rPr lang="en-US" altLang="zh-CN" sz="1200" dirty="0">
                <a:latin typeface="Gill Sans MT" panose="020B0502020104020203" pitchFamily="34" charset="0"/>
              </a:rPr>
              <a:t>Baghdadi, Riyadh, et al. "A deep learning based cost model for automatic code optimization." </a:t>
            </a:r>
            <a:r>
              <a:rPr lang="en-US" altLang="zh-CN" sz="1200" i="1" dirty="0">
                <a:latin typeface="Gill Sans MT" panose="020B0502020104020203" pitchFamily="34" charset="0"/>
              </a:rPr>
              <a:t>Proceedings of Machine Learning and Systems</a:t>
            </a:r>
            <a:r>
              <a:rPr lang="en-US" altLang="zh-CN" sz="1200" dirty="0">
                <a:latin typeface="Gill Sans MT" panose="020B0502020104020203" pitchFamily="34" charset="0"/>
              </a:rPr>
              <a:t> 3 (2021): 181-193.</a:t>
            </a:r>
          </a:p>
          <a:p>
            <a:r>
              <a:rPr lang="en-US" altLang="zh-CN" sz="1200" dirty="0">
                <a:latin typeface="Gill Sans MT" panose="020B0502020104020203" pitchFamily="34" charset="0"/>
              </a:rPr>
              <a:t>Chen, Tianqi, et al. "TVM: end-to-end optimization stack for deep learning." </a:t>
            </a:r>
            <a:r>
              <a:rPr lang="en-US" altLang="zh-CN" sz="1200" i="1" dirty="0">
                <a:latin typeface="Gill Sans MT" panose="020B0502020104020203" pitchFamily="34" charset="0"/>
              </a:rPr>
              <a:t>arXiv preprint arXiv:1802.04799</a:t>
            </a:r>
            <a:r>
              <a:rPr lang="en-US" altLang="zh-CN" sz="1200" dirty="0">
                <a:latin typeface="Gill Sans MT" panose="020B0502020104020203" pitchFamily="34" charset="0"/>
              </a:rPr>
              <a:t> 11.2018 (2018): 20.</a:t>
            </a:r>
          </a:p>
          <a:p>
            <a:r>
              <a:rPr lang="en-US" altLang="zh-CN" sz="1200" dirty="0">
                <a:latin typeface="Gill Sans MT" panose="020B0502020104020203" pitchFamily="34" charset="0"/>
              </a:rPr>
              <a:t>Loop Optimizations: how does the compiler do it?</a:t>
            </a:r>
            <a:r>
              <a:rPr lang="zh-CN" altLang="en-US" sz="1200" dirty="0">
                <a:latin typeface="Gill Sans MT" panose="020B0502020104020203" pitchFamily="34" charset="0"/>
              </a:rPr>
              <a:t> </a:t>
            </a:r>
            <a:r>
              <a:rPr lang="en-US" altLang="zh-CN" sz="1200" dirty="0">
                <a:latin typeface="Gill Sans MT" panose="020B0502020104020203" pitchFamily="34" charset="0"/>
                <a:hlinkClick r:id="rId2"/>
              </a:rPr>
              <a:t>https://johnysswlab.com/loop-optimizations-how-does-the-compiler-do-it/</a:t>
            </a:r>
            <a:endParaRPr lang="en-US" altLang="zh-CN" sz="1200" dirty="0">
              <a:latin typeface="Gill Sans MT" panose="020B0502020104020203" pitchFamily="34" charset="0"/>
            </a:endParaRPr>
          </a:p>
          <a:p>
            <a:r>
              <a:rPr lang="en-US" altLang="zh-CN" sz="1200" dirty="0">
                <a:latin typeface="Gill Sans MT" panose="020B0502020104020203" pitchFamily="34" charset="0"/>
              </a:rPr>
              <a:t>Loop Optimizations: taking matters into your hands</a:t>
            </a:r>
            <a:r>
              <a:rPr lang="zh-CN" altLang="en-US" sz="1200" dirty="0">
                <a:latin typeface="Gill Sans MT" panose="020B0502020104020203" pitchFamily="34" charset="0"/>
              </a:rPr>
              <a:t> </a:t>
            </a:r>
            <a:r>
              <a:rPr lang="en-US" altLang="zh-CN" sz="1200" dirty="0">
                <a:latin typeface="Gill Sans MT" panose="020B0502020104020203" pitchFamily="34" charset="0"/>
                <a:hlinkClick r:id="rId3"/>
              </a:rPr>
              <a:t>https://johnysswlab.com/loop-optimizations-taking-matters-into-your-hands/</a:t>
            </a:r>
            <a:endParaRPr lang="en-US" altLang="zh-CN" sz="1200" dirty="0">
              <a:latin typeface="Gill Sans MT" panose="020B0502020104020203" pitchFamily="34" charset="0"/>
            </a:endParaRPr>
          </a:p>
          <a:p>
            <a:r>
              <a:rPr lang="zh-CN" altLang="en-US" sz="1200" dirty="0">
                <a:latin typeface="Gill Sans MT" panose="020B0502020104020203" pitchFamily="34" charset="0"/>
              </a:rPr>
              <a:t>编译优化之 </a:t>
            </a:r>
            <a:r>
              <a:rPr lang="en-US" altLang="zh-CN" sz="1200" dirty="0">
                <a:latin typeface="Gill Sans MT" panose="020B0502020104020203" pitchFamily="34" charset="0"/>
              </a:rPr>
              <a:t>- </a:t>
            </a:r>
            <a:r>
              <a:rPr lang="zh-CN" altLang="en-US" sz="1200" dirty="0">
                <a:latin typeface="Gill Sans MT" panose="020B0502020104020203" pitchFamily="34" charset="0"/>
              </a:rPr>
              <a:t>通用循环优化 </a:t>
            </a:r>
            <a:r>
              <a:rPr lang="en-US" altLang="zh-CN" sz="1200" dirty="0">
                <a:latin typeface="Gill Sans MT" panose="020B0502020104020203" pitchFamily="34" charset="0"/>
                <a:hlinkClick r:id="rId4"/>
              </a:rPr>
              <a:t>https://blog.csdn.net/qq_36287943/article/details/108542455</a:t>
            </a:r>
            <a:endParaRPr lang="en-US" altLang="zh-CN" sz="1200" dirty="0">
              <a:latin typeface="Gill Sans MT" panose="020B0502020104020203" pitchFamily="34" charset="0"/>
            </a:endParaRPr>
          </a:p>
          <a:p>
            <a:r>
              <a:rPr lang="zh-CN" altLang="en-US" sz="1200" dirty="0">
                <a:latin typeface="Gill Sans MT" panose="020B0502020104020203" pitchFamily="34" charset="0"/>
              </a:rPr>
              <a:t>陈清扬编译优化，并行计算 </a:t>
            </a:r>
            <a:r>
              <a:rPr lang="en-US" altLang="zh-CN" sz="1200" dirty="0">
                <a:latin typeface="Gill Sans MT" panose="020B0502020104020203" pitchFamily="34" charset="0"/>
                <a:hlinkClick r:id="rId5"/>
              </a:rPr>
              <a:t>https://www.zhihu.com/people/chenqingyang</a:t>
            </a:r>
            <a:endParaRPr lang="en-US" altLang="zh-CN" sz="1200" dirty="0">
              <a:latin typeface="Gill Sans MT" panose="020B0502020104020203" pitchFamily="34" charset="0"/>
            </a:endParaRPr>
          </a:p>
          <a:p>
            <a:r>
              <a:rPr lang="en-US" altLang="zh-CN" sz="1200" dirty="0">
                <a:latin typeface="Gill Sans MT" panose="020B0502020104020203" pitchFamily="34" charset="0"/>
              </a:rPr>
              <a:t>Loop optimization</a:t>
            </a:r>
            <a:r>
              <a:rPr lang="zh-CN" altLang="en-US" sz="1200" dirty="0">
                <a:latin typeface="Gill Sans MT" panose="020B0502020104020203" pitchFamily="34" charset="0"/>
              </a:rPr>
              <a:t> </a:t>
            </a:r>
            <a:r>
              <a:rPr lang="en-US" altLang="zh-CN" sz="1200" dirty="0">
                <a:latin typeface="Gill Sans MT" panose="020B0502020104020203" pitchFamily="34" charset="0"/>
                <a:hlinkClick r:id="rId6"/>
              </a:rPr>
              <a:t>https://en.wikipedia.org/wiki/Loop_optimization</a:t>
            </a:r>
            <a:endParaRPr lang="en-US" altLang="zh-CN" sz="1200" dirty="0">
              <a:latin typeface="Gill Sans MT" panose="020B0502020104020203" pitchFamily="34" charset="0"/>
            </a:endParaRPr>
          </a:p>
        </p:txBody>
      </p:sp>
    </p:spTree>
    <p:extLst>
      <p:ext uri="{BB962C8B-B14F-4D97-AF65-F5344CB8AC3E}">
        <p14:creationId xmlns:p14="http://schemas.microsoft.com/office/powerpoint/2010/main" val="3931890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33083</TotalTime>
  <Words>455</Words>
  <Application>Microsoft Macintosh PowerPoint</Application>
  <PresentationFormat>自定义</PresentationFormat>
  <Paragraphs>44</Paragraphs>
  <Slides>10</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10</vt:i4>
      </vt:variant>
    </vt:vector>
  </HeadingPairs>
  <TitlesOfParts>
    <vt:vector size="29"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AI编译器-后端优化</vt:lpstr>
      <vt:lpstr>PowerPoint 演示文稿</vt:lpstr>
      <vt:lpstr>算子调度优化方法</vt:lpstr>
      <vt:lpstr>Where are we？</vt:lpstr>
      <vt:lpstr>PowerPoint 演示文稿</vt:lpstr>
      <vt:lpstr>循环展开 Loop Unrolling</vt:lpstr>
      <vt:lpstr>PowerPoint 演示文稿</vt:lpstr>
      <vt:lpstr>循环拆分 Loop Split</vt:lpstr>
      <vt:lpstr>Inference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5476</cp:revision>
  <dcterms:created xsi:type="dcterms:W3CDTF">2015-01-14T10:38:57Z</dcterms:created>
  <dcterms:modified xsi:type="dcterms:W3CDTF">2022-12-25T08:22:01Z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